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82" r:id="rId2"/>
    <p:sldId id="584" r:id="rId3"/>
    <p:sldId id="587" r:id="rId4"/>
    <p:sldId id="588" r:id="rId5"/>
    <p:sldId id="590" r:id="rId6"/>
    <p:sldId id="591" r:id="rId7"/>
    <p:sldId id="593" r:id="rId8"/>
    <p:sldId id="592" r:id="rId9"/>
    <p:sldId id="594" r:id="rId10"/>
    <p:sldId id="600" r:id="rId11"/>
    <p:sldId id="602" r:id="rId12"/>
    <p:sldId id="601" r:id="rId13"/>
    <p:sldId id="536" r:id="rId14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93203" autoAdjust="0"/>
  </p:normalViewPr>
  <p:slideViewPr>
    <p:cSldViewPr showGuides="1">
      <p:cViewPr varScale="1">
        <p:scale>
          <a:sx n="106" d="100"/>
          <a:sy n="106" d="100"/>
        </p:scale>
        <p:origin x="19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652FB48A-07CC-4C26-AB94-3E858FDA9173}" type="datetimeFigureOut">
              <a:rPr lang="ko-KR" altLang="en-US"/>
              <a:pPr/>
              <a:t>2018-09-03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굴림" pitchFamily="50" charset="-127"/>
              </a:defRPr>
            </a:lvl1pPr>
          </a:lstStyle>
          <a:p>
            <a:fld id="{BB358A7B-2442-4004-86D6-38D7B8F456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421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</a:t>
            </a:r>
            <a:r>
              <a:rPr lang="en-US" altLang="ko-KR" baseline="0" dirty="0"/>
              <a:t> signal mask</a:t>
            </a:r>
            <a:r>
              <a:rPr lang="ko-KR" altLang="en-US" baseline="0" dirty="0"/>
              <a:t>를 변경하는 </a:t>
            </a:r>
            <a:r>
              <a:rPr lang="en-US" altLang="ko-KR" baseline="0" dirty="0"/>
              <a:t>system call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22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15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81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154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58A7B-2442-4004-86D6-38D7B8F4566D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38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psignal_strsignal.c</a:t>
            </a:r>
          </a:p>
        </p:txBody>
      </p:sp>
    </p:spTree>
    <p:extLst>
      <p:ext uri="{BB962C8B-B14F-4D97-AF65-F5344CB8AC3E}">
        <p14:creationId xmlns:p14="http://schemas.microsoft.com/office/powerpoint/2010/main" val="173106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64A46D-8BDA-4527-9D4F-7765FB21691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B597ED7-E358-4E74-ADB1-1C0C812C8C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307E00F-4903-4CD6-95AC-B144F395E6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8D4EEB-5973-4CA1-B24A-C0DE88295455}" type="datetime1">
              <a:rPr lang="ko-KR" altLang="en-US" smtClean="0"/>
              <a:pPr/>
              <a:t>2018-09-03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270B-65F5-4FD8-92F6-AC5F2721AF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E8F4A3C-E77A-4D77-B66B-4D195FFA17E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3AF0BE3-B5A3-470D-B354-EC24311D96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DFBA0FA-DD72-44EA-8D61-928AC8352EC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F7BD154-68B1-404A-8F37-4FCA888ED0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D26940E-E160-4E5E-9DC0-9A98751562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B2E7E9EE-F867-44FC-A223-DCC44429B0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64C9B8F-6949-47A3-AF4A-84C5086516D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964EF85-A3C3-4560-A6DF-6D9054990FE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120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80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164270B-65F5-4FD8-92F6-AC5F2721AF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6.3 Signal blocking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E46924B-D2AF-49F4-A2B2-A108F2657DC9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en-US" altLang="ko-KR" b="0">
                <a:latin typeface="Courier New" pitchFamily="49" charset="0"/>
              </a:rPr>
              <a:t> alarm(2)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if </a:t>
            </a:r>
            <a:r>
              <a:rPr lang="en-US" altLang="ko-KR" sz="2200" b="0" dirty="0">
                <a:latin typeface="Courier New" pitchFamily="49" charset="0"/>
                <a:cs typeface="Courier New" pitchFamily="49" charset="0"/>
              </a:rPr>
              <a:t>alarm(0)</a:t>
            </a:r>
            <a:r>
              <a:rPr lang="en-US" altLang="ko-KR" sz="2200" dirty="0"/>
              <a:t>, a previous unexpired alarm is cancelled </a:t>
            </a:r>
          </a:p>
          <a:p>
            <a:pPr lvl="1"/>
            <a:r>
              <a:rPr lang="en-US" altLang="ko-KR" sz="2000" dirty="0"/>
              <a:t>the number of seconds left for that previous alarm clock is returned. 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If we intend to catch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SIGALRM</a:t>
            </a:r>
            <a:r>
              <a:rPr lang="en-US" altLang="ko-KR" sz="2200" dirty="0">
                <a:latin typeface="Arial" charset="0"/>
                <a:cs typeface="Arial" charset="0"/>
              </a:rPr>
              <a:t>, </a:t>
            </a:r>
          </a:p>
          <a:p>
            <a:pPr lvl="1"/>
            <a:r>
              <a:rPr lang="en-US" altLang="ko-KR" sz="2000" dirty="0"/>
              <a:t>we need to be careful to install its signal handler before calling </a:t>
            </a:r>
            <a:r>
              <a:rPr lang="en-US" altLang="ko-KR" sz="2000" b="0" dirty="0">
                <a:latin typeface="Courier New" pitchFamily="49" charset="0"/>
              </a:rPr>
              <a:t>alarm</a:t>
            </a:r>
            <a:r>
              <a:rPr lang="en-US" altLang="ko-KR" sz="2000" dirty="0"/>
              <a:t>. </a:t>
            </a:r>
            <a:endParaRPr lang="en-US" altLang="ko-KR" sz="2200" dirty="0">
              <a:latin typeface="Arial" charset="0"/>
              <a:cs typeface="Arial" charset="0"/>
            </a:endParaRPr>
          </a:p>
          <a:p>
            <a:pPr lvl="1"/>
            <a:r>
              <a:rPr lang="en-US" altLang="ko-KR" sz="2000" dirty="0"/>
              <a:t>If we call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alarm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/>
              <a:t>first and are sent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SIGALRM</a:t>
            </a:r>
            <a:r>
              <a:rPr lang="en-US" altLang="ko-KR" sz="2000" dirty="0"/>
              <a:t> before we can install the signal handler, our process will terminate. </a:t>
            </a:r>
            <a:endParaRPr lang="ko-KR" alt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7A949BD6-B8C0-493C-8589-E4EEBEF0E6B8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.147(199)</a:t>
            </a:r>
            <a:endParaRPr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69128B0-81B1-455C-B7DD-A1FF8E81F32D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95288" y="1062038"/>
            <a:ext cx="4176712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#include &lt;stdio.h&gt;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#define TIMEOUT    5 /* </a:t>
            </a:r>
            <a:r>
              <a:rPr lang="ko-KR" altLang="en-US" sz="1300" b="0"/>
              <a:t>초단위 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#define MAXTRIES   5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#define LINESIZE   100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#define CTRL_G	'\007‘ /*</a:t>
            </a:r>
            <a:r>
              <a:rPr lang="ko-KR" altLang="en-US" sz="1300" b="0"/>
              <a:t>벨*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#define TRUE       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#define FALSE      0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</a:t>
            </a:r>
            <a:r>
              <a:rPr lang="ko-KR" altLang="en-US" sz="1300" b="0"/>
              <a:t>타임아웃이 발생했는지 알아보기 위해 사용*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static int timed_out;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입력줄을 보관한다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static char answer[LINESIZE];	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char *quickreply (char *prompt){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void catch (int);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int ntries;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static struct sigaction act, oact;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 /* SIGALRM</a:t>
            </a:r>
            <a:r>
              <a:rPr lang="ko-KR" altLang="en-US" sz="1300" b="0"/>
              <a:t>을 포착</a:t>
            </a:r>
            <a:r>
              <a:rPr lang="en-US" altLang="ko-KR" sz="1300" b="0"/>
              <a:t>, </a:t>
            </a:r>
            <a:r>
              <a:rPr lang="ko-KR" altLang="en-US" sz="1300" b="0"/>
              <a:t>과거 행동을 저장</a:t>
            </a:r>
            <a:r>
              <a:rPr lang="en-US" altLang="ko-KR" sz="1300" b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act.sa_handler = catch;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sigaction (SIGALRM, &amp;act, &amp;oact);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624388" y="1062038"/>
            <a:ext cx="4176712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  for (</a:t>
            </a:r>
            <a:r>
              <a:rPr lang="en-US" altLang="ko-KR" sz="1300" b="0" dirty="0" err="1"/>
              <a:t>ntries</a:t>
            </a:r>
            <a:r>
              <a:rPr lang="en-US" altLang="ko-KR" sz="1300" b="0" dirty="0"/>
              <a:t>=0;ntries&lt;</a:t>
            </a:r>
            <a:r>
              <a:rPr lang="en-US" altLang="ko-KR" sz="1300" b="0" dirty="0" err="1"/>
              <a:t>MAXTRIES;ntries</a:t>
            </a:r>
            <a:r>
              <a:rPr lang="en-US" altLang="ko-KR" sz="1300" b="0" dirty="0"/>
              <a:t>++)</a:t>
            </a:r>
            <a:br>
              <a:rPr lang="en-US" altLang="ko-KR" sz="1300" b="0" dirty="0"/>
            </a:br>
            <a:r>
              <a:rPr lang="en-US" altLang="ko-KR" sz="1300" b="0" dirty="0"/>
              <a:t> 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</a:t>
            </a:r>
            <a:r>
              <a:rPr lang="en-US" altLang="ko-KR" sz="1300" b="0" dirty="0" err="1"/>
              <a:t>timed_out</a:t>
            </a:r>
            <a:r>
              <a:rPr lang="en-US" altLang="ko-KR" sz="1300" b="0" dirty="0"/>
              <a:t> = FALSE;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("\</a:t>
            </a:r>
            <a:r>
              <a:rPr lang="en-US" altLang="ko-KR" sz="1300" b="0" dirty="0" err="1"/>
              <a:t>n%s</a:t>
            </a:r>
            <a:r>
              <a:rPr lang="en-US" altLang="ko-KR" sz="1300" b="0" dirty="0"/>
              <a:t> &gt; ", prompt);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alarm (TIMEOUT); /* </a:t>
            </a:r>
            <a:r>
              <a:rPr lang="ko-KR" altLang="en-US" sz="1300" b="0" dirty="0" err="1"/>
              <a:t>얼람</a:t>
            </a:r>
            <a:r>
              <a:rPr lang="ko-KR" altLang="en-US" sz="1300" b="0" dirty="0"/>
              <a:t> 시계를 설정*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gets (answer); /* </a:t>
            </a:r>
            <a:r>
              <a:rPr lang="ko-KR" altLang="en-US" sz="1300" b="0" dirty="0" err="1"/>
              <a:t>입력줄을</a:t>
            </a:r>
            <a:r>
              <a:rPr lang="ko-KR" altLang="en-US" sz="1300" b="0" dirty="0"/>
              <a:t> 가져온다</a:t>
            </a:r>
            <a:r>
              <a:rPr lang="en-US" altLang="ko-KR" sz="1300" b="0" dirty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alarm (0); /* </a:t>
            </a:r>
            <a:r>
              <a:rPr lang="ko-KR" altLang="en-US" sz="1300" b="0" dirty="0" err="1"/>
              <a:t>얼람을</a:t>
            </a:r>
            <a:r>
              <a:rPr lang="ko-KR" altLang="en-US" sz="1300" b="0" dirty="0"/>
              <a:t> 끈다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/* </a:t>
            </a:r>
            <a:r>
              <a:rPr lang="en-US" altLang="ko-KR" sz="1300" b="0" dirty="0" err="1"/>
              <a:t>timed_out</a:t>
            </a:r>
            <a:r>
              <a:rPr lang="ko-KR" altLang="en-US" sz="1300" b="0" dirty="0"/>
              <a:t>이 참이면</a:t>
            </a:r>
            <a:r>
              <a:rPr lang="en-US" altLang="ko-KR" sz="1300" b="0" dirty="0"/>
              <a:t>,</a:t>
            </a:r>
            <a:r>
              <a:rPr lang="ko-KR" altLang="en-US" sz="1300" b="0" dirty="0"/>
              <a:t>응답 없는 경우</a:t>
            </a:r>
            <a:r>
              <a:rPr lang="en-US" altLang="ko-KR" sz="1300" b="0" dirty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if (!</a:t>
            </a:r>
            <a:r>
              <a:rPr lang="en-US" altLang="ko-KR" sz="1300" b="0" dirty="0" err="1"/>
              <a:t>timed_out</a:t>
            </a:r>
            <a:r>
              <a:rPr lang="en-US" altLang="ko-KR" sz="1300" b="0" dirty="0"/>
              <a:t>) break;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/*</a:t>
            </a:r>
            <a:r>
              <a:rPr lang="ko-KR" altLang="en-US" sz="1300" b="0" dirty="0"/>
              <a:t>과거행동 복원</a:t>
            </a:r>
            <a:r>
              <a:rPr lang="en-US" altLang="ko-KR" sz="1300" b="0" dirty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(SIGALRM, &amp;</a:t>
            </a:r>
            <a:r>
              <a:rPr lang="en-US" altLang="ko-KR" sz="1300" b="0" dirty="0" err="1"/>
              <a:t>oact</a:t>
            </a:r>
            <a:r>
              <a:rPr lang="en-US" altLang="ko-KR" sz="1300" b="0" dirty="0"/>
              <a:t>, NULL);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/* </a:t>
            </a:r>
            <a:r>
              <a:rPr lang="ko-KR" altLang="en-US" sz="1300" b="0" dirty="0"/>
              <a:t>적절한 값을 복귀</a:t>
            </a:r>
            <a:r>
              <a:rPr lang="en-US" altLang="ko-KR" sz="1300" b="0" dirty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return (</a:t>
            </a:r>
            <a:r>
              <a:rPr lang="en-US" altLang="ko-KR" sz="1300" b="0" dirty="0" err="1"/>
              <a:t>ntries</a:t>
            </a:r>
            <a:r>
              <a:rPr lang="en-US" altLang="ko-KR" sz="1300" b="0" dirty="0"/>
              <a:t>==MAXTRIES ?</a:t>
            </a:r>
            <a:br>
              <a:rPr lang="en-US" altLang="ko-KR" sz="1300" b="0" dirty="0"/>
            </a:br>
            <a:r>
              <a:rPr lang="en-US" altLang="ko-KR" sz="1300" b="0" dirty="0"/>
              <a:t>             ((char *)0):answer);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SIGALRM</a:t>
            </a:r>
            <a:r>
              <a:rPr lang="ko-KR" altLang="en-US" sz="1300" b="0" dirty="0"/>
              <a:t>을 받으면 수행한다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catch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sig)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</a:t>
            </a:r>
            <a:r>
              <a:rPr lang="en-US" altLang="ko-KR" sz="1300" b="0" dirty="0" err="1"/>
              <a:t>timed_out</a:t>
            </a:r>
            <a:r>
              <a:rPr lang="en-US" altLang="ko-KR" sz="1300" b="0" dirty="0"/>
              <a:t> = TRUE; /*</a:t>
            </a:r>
            <a:r>
              <a:rPr lang="ko-KR" altLang="en-US" sz="1300" b="0" dirty="0"/>
              <a:t>타임아웃 플래그 설정</a:t>
            </a:r>
            <a:r>
              <a:rPr lang="en-US" altLang="ko-KR" sz="1300" b="0" dirty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</a:t>
            </a:r>
            <a:r>
              <a:rPr lang="en-US" altLang="ko-KR" sz="1300" b="0" dirty="0" err="1"/>
              <a:t>putchar</a:t>
            </a:r>
            <a:r>
              <a:rPr lang="en-US" altLang="ko-KR" sz="1300" b="0" dirty="0"/>
              <a:t> (CTRL_G); /* </a:t>
            </a:r>
            <a:r>
              <a:rPr lang="ko-KR" altLang="en-US" sz="1300" b="0" dirty="0"/>
              <a:t>벨을 울린다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en-US" altLang="ko-KR" b="0">
                <a:latin typeface="Courier New" pitchFamily="49" charset="0"/>
              </a:rPr>
              <a:t> pause(2)</a:t>
            </a:r>
            <a:r>
              <a:rPr lang="en-US" altLang="ko-KR"/>
              <a:t> system call </a:t>
            </a:r>
            <a:endParaRPr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5400"/>
            <a:ext cx="8229600" cy="3560763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pause</a:t>
            </a:r>
            <a:r>
              <a:rPr lang="en-US" altLang="ko-KR" sz="2200" dirty="0">
                <a:latin typeface="Arial" charset="0"/>
                <a:cs typeface="Arial" charset="0"/>
              </a:rPr>
              <a:t> function suspends the calling process until a signal is caught.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the action is to terminate the process,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pause()</a:t>
            </a:r>
            <a:r>
              <a:rPr lang="en-US" altLang="ko-KR" sz="2200" dirty="0">
                <a:latin typeface="Arial" charset="0"/>
                <a:cs typeface="Arial" charset="0"/>
              </a:rPr>
              <a:t> shall not return.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the action is to execute a signal-catching function,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pause()</a:t>
            </a:r>
            <a:r>
              <a:rPr lang="en-US" altLang="ko-KR" sz="2200" dirty="0">
                <a:latin typeface="Arial" charset="0"/>
                <a:cs typeface="Arial" charset="0"/>
              </a:rPr>
              <a:t> shall return after the signal-catching function returns.</a:t>
            </a:r>
            <a:endParaRPr lang="ko-KR" altLang="en-US" sz="2200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8965EDA1-CE30-46C5-A558-C0C0132C1212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4700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/>
              <a:t>#include &lt;unistd.h&gt;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pause(void);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				 Returns: -1 with errno set to EINTR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Features</a:t>
            </a:r>
            <a:endParaRPr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Some systems provide the array </a:t>
            </a:r>
          </a:p>
          <a:p>
            <a:pPr lvl="1">
              <a:buFontTx/>
              <a:buNone/>
            </a:pPr>
            <a:r>
              <a:rPr lang="en-US" altLang="ko-KR" sz="1600" b="0" dirty="0">
                <a:latin typeface="Courier New" pitchFamily="49" charset="0"/>
              </a:rPr>
              <a:t>extern char *</a:t>
            </a:r>
            <a:r>
              <a:rPr lang="en-US" altLang="ko-KR" sz="1600" b="0" dirty="0" err="1">
                <a:latin typeface="Courier New" pitchFamily="49" charset="0"/>
              </a:rPr>
              <a:t>sys_siglist</a:t>
            </a:r>
            <a:r>
              <a:rPr lang="en-US" altLang="ko-KR" sz="1600" b="0" dirty="0">
                <a:latin typeface="Courier New" pitchFamily="49" charset="0"/>
              </a:rPr>
              <a:t>[]; </a:t>
            </a:r>
            <a:br>
              <a:rPr lang="en-US" altLang="ko-KR" sz="1600" b="0" dirty="0">
                <a:latin typeface="Courier New" pitchFamily="49" charset="0"/>
              </a:rPr>
            </a:br>
            <a:r>
              <a:rPr lang="en-US" altLang="ko-KR" sz="1600" b="0" dirty="0">
                <a:solidFill>
                  <a:schemeClr val="accent2"/>
                </a:solidFill>
                <a:latin typeface="Comic Sans MS" pitchFamily="66" charset="0"/>
              </a:rPr>
              <a:t>FreeBSD 5.2.1, Linux 2.4.22, and Mac OS X 10.3 all provide this array of signal names. Solaris 9 does, too, but it uses the name </a:t>
            </a:r>
            <a:r>
              <a:rPr lang="en-US" altLang="ko-KR" sz="1600" b="0" dirty="0">
                <a:solidFill>
                  <a:schemeClr val="accent2"/>
                </a:solidFill>
                <a:latin typeface="Courier New" pitchFamily="49" charset="0"/>
              </a:rPr>
              <a:t>_</a:t>
            </a:r>
            <a:r>
              <a:rPr lang="en-US" altLang="ko-KR" sz="1600" b="0" dirty="0" err="1">
                <a:solidFill>
                  <a:schemeClr val="accent2"/>
                </a:solidFill>
                <a:latin typeface="Courier New" pitchFamily="49" charset="0"/>
              </a:rPr>
              <a:t>sys_siglist</a:t>
            </a:r>
            <a:r>
              <a:rPr lang="en-US" altLang="ko-KR" sz="1600" b="0" dirty="0">
                <a:solidFill>
                  <a:schemeClr val="accent2"/>
                </a:solidFill>
                <a:latin typeface="Comic Sans MS" pitchFamily="66" charset="0"/>
              </a:rPr>
              <a:t> instead.</a:t>
            </a:r>
            <a:endParaRPr lang="ko-KR" altLang="en-US" sz="1600" b="0" dirty="0">
              <a:latin typeface="Courier New" pitchFamily="49" charset="0"/>
            </a:endParaRP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>
              <a:buNone/>
            </a:pPr>
            <a:endParaRPr lang="ko-KR" altLang="en-US" dirty="0"/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function is similar to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perror</a:t>
            </a:r>
            <a:r>
              <a:rPr lang="en-US" altLang="ko-KR" sz="2200" dirty="0">
                <a:latin typeface="Arial" charset="0"/>
                <a:cs typeface="Arial" charset="0"/>
              </a:rPr>
              <a:t> </a:t>
            </a:r>
            <a:endParaRPr lang="ko-KR" altLang="en-US" dirty="0">
              <a:latin typeface="Arial" charset="0"/>
              <a:cs typeface="Arial" charset="0"/>
            </a:endParaRPr>
          </a:p>
          <a:p>
            <a:endParaRPr lang="ko-KR" altLang="en-US" dirty="0">
              <a:latin typeface="Arial" charset="0"/>
              <a:cs typeface="Arial" charset="0"/>
            </a:endParaRPr>
          </a:p>
          <a:p>
            <a:endParaRPr lang="ko-KR" altLang="en-US" dirty="0">
              <a:latin typeface="Arial" charset="0"/>
              <a:cs typeface="Arial" charset="0"/>
            </a:endParaRPr>
          </a:p>
          <a:p>
            <a:endParaRPr lang="ko-KR" altLang="en-US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function is similar to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strerror</a:t>
            </a:r>
            <a:r>
              <a:rPr lang="en-US" altLang="ko-KR" sz="2200" dirty="0">
                <a:latin typeface="Arial" charset="0"/>
                <a:cs typeface="Arial" charset="0"/>
              </a:rPr>
              <a:t> </a:t>
            </a:r>
            <a:endParaRPr lang="ko-KR" altLang="en-US" sz="2200" dirty="0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29B43B5-55DE-4C96-B216-419B7A1CFABF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439738" y="2595556"/>
            <a:ext cx="8280400" cy="12239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/>
              <a:t>#include &lt;signal.h&gt;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/* Solaris </a:t>
            </a:r>
            <a:r>
              <a:rPr lang="en-US" altLang="ko-KR" b="0">
                <a:sym typeface="Wingdings" pitchFamily="2" charset="2"/>
              </a:rPr>
              <a:t> #include &lt;siginfo.h&gt; */</a:t>
            </a:r>
          </a:p>
          <a:p>
            <a:pPr algn="l">
              <a:spcBef>
                <a:spcPct val="0"/>
              </a:spcBef>
            </a:pPr>
            <a:r>
              <a:rPr lang="ko-KR" altLang="en-US" b="0"/>
              <a:t> </a:t>
            </a:r>
            <a:br>
              <a:rPr lang="ko-KR" altLang="en-US" b="0"/>
            </a:br>
            <a:r>
              <a:rPr lang="en-US" altLang="ko-KR" b="0"/>
              <a:t>void psignal(int signo, const char *msg);</a:t>
            </a:r>
            <a:r>
              <a:rPr lang="en-US" altLang="ko-KR"/>
              <a:t> </a:t>
            </a:r>
          </a:p>
        </p:txBody>
      </p:sp>
      <p:sp>
        <p:nvSpPr>
          <p:cNvPr id="505861" name="Rectangle 5"/>
          <p:cNvSpPr>
            <a:spLocks noChangeArrowheads="1"/>
          </p:cNvSpPr>
          <p:nvPr/>
        </p:nvSpPr>
        <p:spPr bwMode="auto">
          <a:xfrm>
            <a:off x="439738" y="4395794"/>
            <a:ext cx="8280400" cy="1279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 dirty="0"/>
              <a:t>#include &lt;</a:t>
            </a:r>
            <a:r>
              <a:rPr lang="en-US" altLang="ko-KR" b="0" dirty="0" err="1"/>
              <a:t>string.h</a:t>
            </a:r>
            <a:r>
              <a:rPr lang="en-US" altLang="ko-KR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char *</a:t>
            </a:r>
            <a:r>
              <a:rPr lang="en-US" altLang="ko-KR" b="0" dirty="0" err="1"/>
              <a:t>strsignal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signo</a:t>
            </a:r>
            <a:r>
              <a:rPr lang="en-US" altLang="ko-KR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b="0" dirty="0"/>
          </a:p>
          <a:p>
            <a:pPr algn="l">
              <a:spcBef>
                <a:spcPct val="0"/>
              </a:spcBef>
            </a:pPr>
            <a:r>
              <a:rPr lang="en-US" altLang="ko-KR" b="0" dirty="0"/>
              <a:t>	       Returns: a pointer to a string describing the signal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en-US" altLang="ko-KR" b="0">
                <a:latin typeface="Courier New" pitchFamily="49" charset="0"/>
              </a:rPr>
              <a:t> sigprocmask(2)</a:t>
            </a:r>
            <a:r>
              <a:rPr lang="en-US" altLang="ko-KR"/>
              <a:t> system call (1/2)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3417888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signal mask of a process is the set of signals which will be blocked from delivery to that process.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set</a:t>
            </a:r>
            <a:r>
              <a:rPr lang="en-US" altLang="ko-KR" sz="2200" dirty="0">
                <a:latin typeface="Arial" charset="0"/>
                <a:cs typeface="Arial" charset="0"/>
              </a:rPr>
              <a:t> is a null pointer, the signal mask of the process is not changed, and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how</a:t>
            </a:r>
            <a:r>
              <a:rPr lang="en-US" altLang="ko-KR" sz="2200" dirty="0">
                <a:latin typeface="Arial" charset="0"/>
                <a:cs typeface="Arial" charset="0"/>
              </a:rPr>
              <a:t> is ignored. </a:t>
            </a:r>
            <a:endParaRPr lang="ko-KR" altLang="en-US" sz="2200" dirty="0">
              <a:latin typeface="Arial" charset="0"/>
              <a:cs typeface="Arial" charset="0"/>
            </a:endParaRP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7887AF7D-3668-4A79-8B2C-A69F7F2984E7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54146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sigprocmask(int how, const sigset_t *restrict set, </a:t>
            </a:r>
            <a:br>
              <a:rPr lang="en-US" altLang="ko-KR" b="0"/>
            </a:br>
            <a:r>
              <a:rPr lang="en-US" altLang="ko-KR" b="0"/>
              <a:t>					    sigset_t *restrict oset);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					Returns: 0 if OK, -1 on error</a:t>
            </a:r>
          </a:p>
        </p:txBody>
      </p:sp>
      <p:graphicFrame>
        <p:nvGraphicFramePr>
          <p:cNvPr id="5734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41325"/>
              </p:ext>
            </p:extLst>
          </p:nvPr>
        </p:nvGraphicFramePr>
        <p:xfrm>
          <a:off x="452438" y="4214818"/>
          <a:ext cx="8224837" cy="2072640"/>
        </p:xfrm>
        <a:graphic>
          <a:graphicData uri="http://schemas.openxmlformats.org/drawingml/2006/table">
            <a:tbl>
              <a:tblPr/>
              <a:tblGrid>
                <a:gridCol w="152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how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SIG_BLOCK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add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a collection of signals to those that will be blocked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SIG_UNBLOCK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delete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a collection of signals from those that will be blocked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SIG_SETMASK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the collection of signals being blocked to the specified set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en-US" altLang="ko-KR" b="0">
                <a:latin typeface="Courier New" pitchFamily="49" charset="0"/>
              </a:rPr>
              <a:t> sigprocmask(2)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8353A8F-48F8-4C3C-8FCF-B69D97FAACED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395288" y="1052513"/>
            <a:ext cx="3935412" cy="31686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sigset_t set1;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.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시그널 집합을 완전히 채운다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sigfillset(&amp;set1);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봉쇄</a:t>
            </a:r>
            <a:r>
              <a:rPr lang="en-US" altLang="ko-KR" sz="1300" b="0"/>
              <a:t>(block)</a:t>
            </a:r>
            <a:r>
              <a:rPr lang="ko-KR" altLang="en-US" sz="1300" b="0"/>
              <a:t>를 설정한다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sigprocmask(SIG_SETMASK, &amp;set1, NULL);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극도로 중요한 코드를 수행한다 </a:t>
            </a:r>
            <a:r>
              <a:rPr lang="en-US" altLang="ko-KR" sz="1300" b="0"/>
              <a:t>... */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/* </a:t>
            </a:r>
            <a:r>
              <a:rPr lang="ko-KR" altLang="en-US" sz="1300" b="0"/>
              <a:t>시그널 봉쇄를 제거한다 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sigprocmask(SIG_UNBLOCK, &amp;set1, NULL);</a:t>
            </a:r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4368800" y="1052513"/>
            <a:ext cx="4379913" cy="54006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main(){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sigset_t set1, set2;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/* </a:t>
            </a:r>
            <a:r>
              <a:rPr lang="ko-KR" altLang="en-US" sz="1300" b="0"/>
              <a:t>시그널 집합을 완전히 채운다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sigfillset (&amp;set1);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sigfillset (&amp;set2);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sigdelset (&amp;set2, SIGINT);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sigdelset (&amp;set2, SIGQUIT);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/* </a:t>
            </a:r>
            <a:r>
              <a:rPr lang="ko-KR" altLang="en-US" sz="1300" b="0"/>
              <a:t>중대하지 않은 코드를 수행 </a:t>
            </a:r>
            <a:r>
              <a:rPr lang="en-US" altLang="ko-KR" sz="1300" b="0"/>
              <a:t>... */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/* </a:t>
            </a:r>
            <a:r>
              <a:rPr lang="ko-KR" altLang="en-US" sz="1300" b="0"/>
              <a:t>봉쇄를 설정한다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sigprocmask(SIG_SETMASK, &amp;set1, NULL);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/* </a:t>
            </a:r>
            <a:r>
              <a:rPr lang="ko-KR" altLang="en-US" sz="1300" b="0"/>
              <a:t>극도로 중대한 코드를 수행한다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/* </a:t>
            </a:r>
            <a:r>
              <a:rPr lang="ko-KR" altLang="en-US" sz="1300" b="0"/>
              <a:t>하나의 봉쇄를 제거한다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sigprocmask(SIG_UNBLOCK, &amp;set2, NULL);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/* </a:t>
            </a:r>
            <a:r>
              <a:rPr lang="ko-KR" altLang="en-US" sz="1300" b="0"/>
              <a:t>덜 중대한 코드를 수행한다 </a:t>
            </a:r>
            <a:r>
              <a:rPr lang="en-US" altLang="ko-KR" sz="1300" b="0"/>
              <a:t>... */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 /* </a:t>
            </a:r>
            <a:r>
              <a:rPr lang="ko-KR" altLang="en-US" sz="1300" b="0"/>
              <a:t>모든 시그널 봉쇄를 제거한다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sigprocmask(SIG_UNBLOCK, &amp;set1, NULL);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6.4 Sending signals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E5C1ECD-497D-4025-878A-4F50651152C5}" type="slidenum">
              <a:rPr lang="en-US" altLang="ko-KR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kill(2)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raise(2)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36838"/>
            <a:ext cx="8229600" cy="1512887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kill</a:t>
            </a:r>
            <a:r>
              <a:rPr lang="en-US" altLang="ko-KR" sz="2200" dirty="0">
                <a:latin typeface="Arial" charset="0"/>
                <a:cs typeface="Arial" charset="0"/>
              </a:rPr>
              <a:t> function sends a signal to a process or a group of processes.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raise</a:t>
            </a:r>
            <a:r>
              <a:rPr lang="en-US" altLang="ko-KR" sz="2200" dirty="0">
                <a:latin typeface="Arial" charset="0"/>
                <a:cs typeface="Arial" charset="0"/>
              </a:rPr>
              <a:t> function allows a process to send a signal to itself.</a:t>
            </a:r>
            <a:endParaRPr lang="ko-KR" altLang="en-US" sz="2200" dirty="0">
              <a:latin typeface="Arial" charset="0"/>
              <a:cs typeface="Arial" charset="0"/>
            </a:endParaRP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A6409B7B-526A-4854-B230-8E21ED402879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15827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/>
              <a:t>#include &lt;signal.h&gt;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int kill(pid_t pid, int signo);</a:t>
            </a:r>
          </a:p>
          <a:p>
            <a:pPr algn="l">
              <a:spcBef>
                <a:spcPct val="0"/>
              </a:spcBef>
            </a:pPr>
            <a:r>
              <a:rPr lang="en-US" altLang="ko-KR" b="0"/>
              <a:t>int raise(int signo);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				    Both return: 0 if OK, -1 on error</a:t>
            </a:r>
          </a:p>
        </p:txBody>
      </p:sp>
      <p:graphicFrame>
        <p:nvGraphicFramePr>
          <p:cNvPr id="580613" name="Group 5"/>
          <p:cNvGraphicFramePr>
            <a:graphicFrameLocks noGrp="1"/>
          </p:cNvGraphicFramePr>
          <p:nvPr/>
        </p:nvGraphicFramePr>
        <p:xfrm>
          <a:off x="611188" y="4081467"/>
          <a:ext cx="7920037" cy="231648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pid &gt;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The signal is sent to the process whose process ID is pid.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pid ==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The signal is sent to all processes whose process group ID equals the process group ID of the sender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pid &lt;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The signal is sent to all processes whose process group ID equals the absolute value of pid.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pid ==-1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The signal is sent to all processes on the system for which the sender has permission to send the signal. 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kill(2)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raise(2)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Permission to send signals</a:t>
            </a:r>
          </a:p>
          <a:p>
            <a:pPr lvl="1"/>
            <a:r>
              <a:rPr lang="en-US" altLang="ko-KR" dirty="0"/>
              <a:t>The super-user can send a signal to any process.</a:t>
            </a:r>
          </a:p>
          <a:p>
            <a:pPr lvl="1"/>
            <a:r>
              <a:rPr lang="en-US" altLang="ko-KR" dirty="0"/>
              <a:t>The real or effective user ID of the sender has to equal the real or effective user ID of the receiver.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28A651BB-AEFD-438E-B50D-09A0E1A2DDE4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395288" y="3214686"/>
            <a:ext cx="8277225" cy="12954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b="0"/>
              <a:t>raise(signo);</a:t>
            </a:r>
            <a:br>
              <a:rPr lang="en-US" altLang="ko-KR" b="0"/>
            </a:br>
            <a:endParaRPr lang="en-US" altLang="ko-KR" b="0"/>
          </a:p>
          <a:p>
            <a:pPr algn="l"/>
            <a:r>
              <a:rPr lang="en-US" altLang="ko-KR" b="0"/>
              <a:t>==</a:t>
            </a:r>
          </a:p>
          <a:p>
            <a:pPr algn="l"/>
            <a:r>
              <a:rPr lang="en-US" altLang="ko-KR" b="0"/>
              <a:t>kill(getpid(), signo);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.144 (196)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51FA2CC1-FB5D-4F35-A553-4DD0FFC84BDA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407988" y="1025526"/>
            <a:ext cx="4189412" cy="541337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unistd.h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signal.h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ntimes</a:t>
            </a:r>
            <a:r>
              <a:rPr lang="en-US" altLang="ko-KR" sz="1300" b="0" dirty="0"/>
              <a:t> = 0;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main(){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</a:t>
            </a:r>
            <a:r>
              <a:rPr lang="en-US" altLang="ko-KR" sz="1300" b="0" dirty="0" err="1"/>
              <a:t>pid_t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ppid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void </a:t>
            </a:r>
            <a:r>
              <a:rPr lang="en-US" altLang="ko-KR" sz="1300" b="0" dirty="0" err="1"/>
              <a:t>p_action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), </a:t>
            </a:r>
            <a:r>
              <a:rPr lang="en-US" altLang="ko-KR" sz="1300" b="0" dirty="0" err="1"/>
              <a:t>c_action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static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pact, </a:t>
            </a:r>
            <a:r>
              <a:rPr lang="en-US" altLang="ko-KR" sz="1300" b="0" dirty="0" err="1"/>
              <a:t>cact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/* </a:t>
            </a:r>
            <a:r>
              <a:rPr lang="ko-KR" altLang="en-US" sz="1300" b="0" dirty="0"/>
              <a:t>부모를 위해 </a:t>
            </a:r>
            <a:r>
              <a:rPr lang="en-US" altLang="ko-KR" sz="1300" b="0" dirty="0"/>
              <a:t>SIGUSR1 </a:t>
            </a:r>
            <a:r>
              <a:rPr lang="ko-KR" altLang="en-US" sz="1300" b="0" dirty="0"/>
              <a:t>행동을 지정한다</a:t>
            </a:r>
            <a:r>
              <a:rPr lang="en-US" altLang="ko-KR" sz="1300" b="0" dirty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</a:t>
            </a:r>
            <a:r>
              <a:rPr lang="en-US" altLang="ko-KR" sz="1300" b="0" dirty="0" err="1"/>
              <a:t>pact.sa_handler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p_action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(SIGUSR1, &amp;pact, NULL);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switch (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= fork()){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case ­-1;		/* </a:t>
            </a:r>
            <a:r>
              <a:rPr lang="ko-KR" altLang="en-US" sz="1300" b="0" dirty="0"/>
              <a:t>오류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 ("</a:t>
            </a:r>
            <a:r>
              <a:rPr lang="en-US" altLang="ko-KR" sz="1300" b="0" dirty="0" err="1"/>
              <a:t>synchro</a:t>
            </a:r>
            <a:r>
              <a:rPr lang="en-US" altLang="ko-KR" sz="1300" b="0" dirty="0"/>
              <a:t>");</a:t>
            </a:r>
            <a:br>
              <a:rPr lang="en-US" altLang="ko-KR" sz="1300" b="0" dirty="0"/>
            </a:br>
            <a:r>
              <a:rPr lang="en-US" altLang="ko-KR" sz="1300" b="0" dirty="0"/>
              <a:t>      exit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case 0: 		/* </a:t>
            </a:r>
            <a:r>
              <a:rPr lang="ko-KR" altLang="en-US" sz="1300" b="0" dirty="0"/>
              <a:t>자식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/* </a:t>
            </a:r>
            <a:r>
              <a:rPr lang="ko-KR" altLang="en-US" sz="1300" b="0" dirty="0"/>
              <a:t>자식을 위해 행동을 지정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cact.sa_handler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c_action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sigaction</a:t>
            </a:r>
            <a:r>
              <a:rPr lang="en-US" altLang="ko-KR" sz="1300" b="0" dirty="0"/>
              <a:t> (SIGUSR1, &amp;</a:t>
            </a:r>
            <a:r>
              <a:rPr lang="en-US" altLang="ko-KR" sz="1300" b="0" dirty="0" err="1"/>
              <a:t>cact</a:t>
            </a:r>
            <a:r>
              <a:rPr lang="en-US" altLang="ko-KR" sz="1300" b="0" dirty="0"/>
              <a:t>, NULL);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/* </a:t>
            </a:r>
            <a:r>
              <a:rPr lang="ko-KR" altLang="en-US" sz="1300" b="0" dirty="0"/>
              <a:t>부모의 프로세스 식별번호를 얻음 </a:t>
            </a:r>
            <a:r>
              <a:rPr lang="en-US" altLang="ko-KR" sz="1300" b="0" dirty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ppid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getppid</a:t>
            </a:r>
            <a:r>
              <a:rPr lang="en-US" altLang="ko-KR" sz="1300" b="0" dirty="0"/>
              <a:t>();</a:t>
            </a:r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auto">
          <a:xfrm>
            <a:off x="4643438" y="1025526"/>
            <a:ext cx="4100512" cy="541337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/>
              <a:t>      for (;;)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  kill (ppid, SIGUSR1);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/* </a:t>
            </a:r>
            <a:r>
              <a:rPr lang="ko-KR" altLang="en-US" sz="1300" b="0"/>
              <a:t>결코 퇴장</a:t>
            </a:r>
            <a:r>
              <a:rPr lang="en-US" altLang="ko-KR" sz="1300" b="0"/>
              <a:t>(exit) </a:t>
            </a:r>
            <a:r>
              <a:rPr lang="ko-KR" altLang="en-US" sz="1300" b="0"/>
              <a:t>않음</a:t>
            </a:r>
            <a:r>
              <a:rPr lang="en-US" altLang="ko-KR" sz="1300" b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default: 		/*  </a:t>
            </a:r>
            <a:r>
              <a:rPr lang="ko-KR" altLang="en-US" sz="1300" b="0"/>
              <a:t>부모 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for(;;)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  pause();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  sleep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  kill (pid, SIGUSR1);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    /* </a:t>
            </a:r>
            <a:r>
              <a:rPr lang="ko-KR" altLang="en-US" sz="1300" b="0"/>
              <a:t>결코 퇴장</a:t>
            </a:r>
            <a:r>
              <a:rPr lang="en-US" altLang="ko-KR" sz="1300" b="0"/>
              <a:t>(exit) </a:t>
            </a:r>
            <a:r>
              <a:rPr lang="ko-KR" altLang="en-US" sz="1300" b="0"/>
              <a:t>않음 *</a:t>
            </a:r>
            <a:r>
              <a:rPr lang="en-US" altLang="ko-KR" sz="1300" b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void p_action (int sig){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printf("Parent caught signal #%d\n",</a:t>
            </a:r>
            <a:br>
              <a:rPr lang="en-US" altLang="ko-KR" sz="1300" b="0"/>
            </a:br>
            <a:r>
              <a:rPr lang="en-US" altLang="ko-KR" sz="1300" b="0"/>
              <a:t>			 ++ntimes);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/>
          </a:p>
          <a:p>
            <a:pPr algn="l">
              <a:spcBef>
                <a:spcPct val="0"/>
              </a:spcBef>
            </a:pPr>
            <a:r>
              <a:rPr lang="en-US" altLang="ko-KR" sz="1300" b="0"/>
              <a:t>void c_action (int sig){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  printf("Child caught signal #%d\n",</a:t>
            </a:r>
            <a:br>
              <a:rPr lang="en-US" altLang="ko-KR" sz="1300" b="0"/>
            </a:br>
            <a:r>
              <a:rPr lang="en-US" altLang="ko-KR" sz="1300" b="0"/>
              <a:t>			 ++ntimes);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 signal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Arial" charset="0"/>
                <a:cs typeface="Arial" charset="0"/>
              </a:rPr>
              <a:t>POSIX.1 defines signal number 0 as the null signal. </a:t>
            </a:r>
          </a:p>
          <a:p>
            <a:pPr lvl="1"/>
            <a:r>
              <a:rPr lang="en-US" altLang="ko-KR" sz="2200" b="0" dirty="0" err="1">
                <a:latin typeface="Courier New" pitchFamily="49" charset="0"/>
              </a:rPr>
              <a:t>signo</a:t>
            </a:r>
            <a:r>
              <a:rPr lang="en-US" altLang="ko-KR" sz="2200" dirty="0"/>
              <a:t> argument is 0, </a:t>
            </a:r>
          </a:p>
          <a:p>
            <a:pPr lvl="1"/>
            <a:r>
              <a:rPr lang="en-US" altLang="ko-KR" sz="2200" dirty="0"/>
              <a:t>This is often used to determine </a:t>
            </a:r>
            <a:r>
              <a:rPr lang="en-US" altLang="ko-KR" sz="2200" dirty="0">
                <a:solidFill>
                  <a:srgbClr val="FF0000"/>
                </a:solidFill>
              </a:rPr>
              <a:t>if a specific process still exists</a:t>
            </a:r>
            <a:r>
              <a:rPr lang="en-US" altLang="ko-KR" sz="2200" dirty="0"/>
              <a:t>. </a:t>
            </a:r>
          </a:p>
          <a:p>
            <a:pPr lvl="1"/>
            <a:r>
              <a:rPr lang="en-US" altLang="ko-KR" sz="2200" dirty="0"/>
              <a:t>If we send the process the null signal and it doesn't exist, </a:t>
            </a:r>
            <a:r>
              <a:rPr lang="en-US" altLang="ko-KR" sz="2200" b="0" dirty="0">
                <a:latin typeface="Courier New" pitchFamily="49" charset="0"/>
              </a:rPr>
              <a:t>kill</a:t>
            </a:r>
            <a:r>
              <a:rPr lang="en-US" altLang="ko-KR" sz="2200" dirty="0"/>
              <a:t> returns </a:t>
            </a:r>
            <a:r>
              <a:rPr lang="en-US" altLang="ko-KR" sz="2200" b="0" dirty="0">
                <a:latin typeface="Courier New" pitchFamily="49" charset="0"/>
              </a:rPr>
              <a:t>-1</a:t>
            </a:r>
            <a:r>
              <a:rPr lang="en-US" altLang="ko-KR" sz="2200" dirty="0"/>
              <a:t> and </a:t>
            </a:r>
            <a:r>
              <a:rPr lang="en-US" altLang="ko-KR" sz="2200" b="0" dirty="0" err="1">
                <a:latin typeface="Courier New" pitchFamily="49" charset="0"/>
              </a:rPr>
              <a:t>errno</a:t>
            </a:r>
            <a:r>
              <a:rPr lang="en-US" altLang="ko-KR" sz="2200" dirty="0"/>
              <a:t> is set to </a:t>
            </a:r>
            <a:r>
              <a:rPr lang="en-US" altLang="ko-KR" sz="2200" b="0" dirty="0">
                <a:latin typeface="Courier New" pitchFamily="49" charset="0"/>
              </a:rPr>
              <a:t>ESRCH</a:t>
            </a:r>
            <a:r>
              <a:rPr lang="en-US" altLang="ko-KR" sz="2200" dirty="0"/>
              <a:t>. </a:t>
            </a:r>
          </a:p>
          <a:p>
            <a:r>
              <a:rPr lang="en-US" altLang="ko-KR" sz="2400" dirty="0">
                <a:latin typeface="Arial" charset="0"/>
                <a:cs typeface="Arial" charset="0"/>
              </a:rPr>
              <a:t>Also understand that the test for process existence is not atomic. By the time that </a:t>
            </a:r>
            <a:r>
              <a:rPr lang="en-US" altLang="ko-KR" sz="2400" b="0" dirty="0">
                <a:latin typeface="Courier New" pitchFamily="49" charset="0"/>
                <a:cs typeface="Arial" charset="0"/>
              </a:rPr>
              <a:t>kill</a:t>
            </a:r>
            <a:r>
              <a:rPr lang="en-US" altLang="ko-KR" sz="2400" dirty="0">
                <a:latin typeface="Arial" charset="0"/>
                <a:cs typeface="Arial" charset="0"/>
              </a:rPr>
              <a:t> returns the answer to the caller, the process in question might have exited, so the answer is of limited value.</a:t>
            </a:r>
          </a:p>
          <a:p>
            <a:pPr>
              <a:buFontTx/>
              <a:buNone/>
            </a:pPr>
            <a:r>
              <a:rPr lang="en-US" altLang="ko-KR" sz="1800" b="0" dirty="0">
                <a:latin typeface="Courier New" pitchFamily="49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ko-KR" sz="1800" b="0" dirty="0">
                <a:latin typeface="Courier New" pitchFamily="49" charset="0"/>
                <a:cs typeface="Arial" charset="0"/>
              </a:rPr>
              <a:t>	kill(</a:t>
            </a:r>
            <a:r>
              <a:rPr lang="en-US" altLang="ko-KR" sz="1800" b="0" dirty="0" err="1">
                <a:latin typeface="Courier New" pitchFamily="49" charset="0"/>
                <a:cs typeface="Arial" charset="0"/>
              </a:rPr>
              <a:t>pid</a:t>
            </a:r>
            <a:r>
              <a:rPr lang="en-US" altLang="ko-KR" sz="1800" b="0" dirty="0">
                <a:latin typeface="Courier New" pitchFamily="49" charset="0"/>
                <a:cs typeface="Arial" charset="0"/>
              </a:rPr>
              <a:t>, 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C2CFE2F1-0047-4C5D-AB04-2B8584395C9C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4572000" y="4929198"/>
            <a:ext cx="4176713" cy="14366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main(){</a:t>
            </a:r>
            <a:br>
              <a:rPr lang="en-US" altLang="ko-KR" b="0" dirty="0"/>
            </a:br>
            <a:r>
              <a:rPr lang="en-US" altLang="ko-KR" b="0" dirty="0"/>
              <a:t>  pause();</a:t>
            </a:r>
            <a:br>
              <a:rPr lang="en-US" altLang="ko-KR" b="0" dirty="0"/>
            </a:br>
            <a:r>
              <a:rPr lang="en-US" altLang="ko-KR" b="0" dirty="0"/>
              <a:t>  </a:t>
            </a:r>
            <a:r>
              <a:rPr lang="en-US" altLang="ko-KR" b="0" dirty="0" err="1"/>
              <a:t>printf</a:t>
            </a:r>
            <a:r>
              <a:rPr lang="en-US" altLang="ko-KR" b="0" dirty="0"/>
              <a:t>("null signal test\n");</a:t>
            </a:r>
            <a:br>
              <a:rPr lang="en-US" altLang="ko-KR" b="0" dirty="0"/>
            </a:br>
            <a:r>
              <a:rPr lang="en-US" altLang="ko-KR" b="0" dirty="0"/>
              <a:t>  return 0;</a:t>
            </a:r>
          </a:p>
          <a:p>
            <a:pPr algn="l"/>
            <a:r>
              <a:rPr lang="en-US" altLang="ko-KR" b="0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en-US" altLang="ko-KR" b="0">
                <a:latin typeface="Courier New" pitchFamily="49" charset="0"/>
              </a:rPr>
              <a:t> alarm(2)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5400"/>
            <a:ext cx="8229600" cy="4292600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alarm()</a:t>
            </a:r>
            <a:r>
              <a:rPr lang="en-US" altLang="ko-KR" sz="2400" dirty="0"/>
              <a:t>sets a timer to expire at a specified time in future</a:t>
            </a:r>
            <a:r>
              <a:rPr lang="en-US" altLang="ko-KR" sz="2200" dirty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sz="2000" dirty="0"/>
              <a:t>When the timer expires, the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SIGALRM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/>
              <a:t>signal is generated.</a:t>
            </a:r>
          </a:p>
          <a:p>
            <a:pPr lvl="1"/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/>
              <a:t>default action of the signal is to terminate the process.</a:t>
            </a:r>
            <a:endParaRPr lang="en-US" altLang="ko-KR" sz="20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Only one alarm clock per process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If, when we call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alarm</a:t>
            </a:r>
            <a:r>
              <a:rPr lang="en-US" altLang="ko-KR" sz="2200" dirty="0">
                <a:latin typeface="Arial" charset="0"/>
                <a:cs typeface="Arial" charset="0"/>
              </a:rPr>
              <a:t>, a previously registered alarm clock for the process has not yet expired, </a:t>
            </a:r>
          </a:p>
          <a:p>
            <a:pPr lvl="1"/>
            <a:r>
              <a:rPr lang="en-US" altLang="ko-KR" sz="2000" dirty="0"/>
              <a:t>the number of seconds left for that alarm clock is returned.</a:t>
            </a:r>
          </a:p>
          <a:p>
            <a:pPr lvl="1"/>
            <a:r>
              <a:rPr lang="en-US" altLang="ko-KR" sz="2000" dirty="0"/>
              <a:t>previously registered alarm clock is replaced by the new value.</a:t>
            </a:r>
            <a:endParaRPr lang="ko-KR" alt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6F6B5C5B-7992-49FF-BEA1-07A51F542F17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439738" y="1095375"/>
            <a:ext cx="8280400" cy="14700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b="0"/>
              <a:t>#include &lt;unistd.h&gt;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unsigned int alarm(unsigned int seconds);</a:t>
            </a:r>
          </a:p>
          <a:p>
            <a:pPr algn="l">
              <a:spcBef>
                <a:spcPct val="0"/>
              </a:spcBef>
            </a:pPr>
            <a:endParaRPr lang="en-US" altLang="ko-KR" b="0"/>
          </a:p>
          <a:p>
            <a:pPr algn="l">
              <a:spcBef>
                <a:spcPct val="0"/>
              </a:spcBef>
            </a:pPr>
            <a:r>
              <a:rPr lang="en-US" altLang="ko-KR" b="0"/>
              <a:t>	 Returns: 0 or number of seconds until previously set alarm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CH05_PROCESS</Template>
  <TotalTime>26114</TotalTime>
  <Words>1150</Words>
  <Application>Microsoft Office PowerPoint</Application>
  <PresentationFormat>화면 슬라이드 쇼(4:3)</PresentationFormat>
  <Paragraphs>261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Wingdings</vt:lpstr>
      <vt:lpstr>mine</vt:lpstr>
      <vt:lpstr>6.3 Signal blocking</vt:lpstr>
      <vt:lpstr>The sigprocmask(2) system call (1/2)</vt:lpstr>
      <vt:lpstr>The sigprocmask(2) system call (2/2)</vt:lpstr>
      <vt:lpstr>6.4 Sending signals</vt:lpstr>
      <vt:lpstr>kill(2) and raise(2) system call (1/2)</vt:lpstr>
      <vt:lpstr>kill(2) and raise(2) system call (2/2)</vt:lpstr>
      <vt:lpstr>example p.144 (196)</vt:lpstr>
      <vt:lpstr>Null signal</vt:lpstr>
      <vt:lpstr>The alarm(2) system call (1/2)</vt:lpstr>
      <vt:lpstr>The alarm(2) system call (2/2)</vt:lpstr>
      <vt:lpstr>example p.147(199)</vt:lpstr>
      <vt:lpstr>The pause(2) system call </vt:lpstr>
      <vt:lpstr>Additional Features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[CH06]SIGNAL</dc:title>
  <dc:subject>unix</dc:subject>
  <dc:creator>sjw</dc:creator>
  <dc:description>WebDatabase Lab, Inha Univ</dc:description>
  <cp:lastModifiedBy>천성길</cp:lastModifiedBy>
  <cp:revision>671</cp:revision>
  <dcterms:created xsi:type="dcterms:W3CDTF">2003-09-04T07:58:09Z</dcterms:created>
  <dcterms:modified xsi:type="dcterms:W3CDTF">2018-09-03T06:39:21Z</dcterms:modified>
</cp:coreProperties>
</file>