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538" r:id="rId3"/>
    <p:sldId id="613" r:id="rId4"/>
    <p:sldId id="641" r:id="rId5"/>
    <p:sldId id="640" r:id="rId6"/>
    <p:sldId id="643" r:id="rId7"/>
    <p:sldId id="617" r:id="rId8"/>
    <p:sldId id="615" r:id="rId9"/>
    <p:sldId id="646" r:id="rId10"/>
    <p:sldId id="647" r:id="rId11"/>
    <p:sldId id="648" r:id="rId12"/>
    <p:sldId id="706" r:id="rId13"/>
    <p:sldId id="650" r:id="rId14"/>
    <p:sldId id="649" r:id="rId15"/>
    <p:sldId id="652" r:id="rId16"/>
    <p:sldId id="707" r:id="rId17"/>
    <p:sldId id="619" r:id="rId18"/>
    <p:sldId id="620" r:id="rId19"/>
    <p:sldId id="682" r:id="rId20"/>
    <p:sldId id="698" r:id="rId21"/>
    <p:sldId id="699" r:id="rId22"/>
    <p:sldId id="700" r:id="rId23"/>
    <p:sldId id="701" r:id="rId24"/>
    <p:sldId id="702" r:id="rId25"/>
    <p:sldId id="703" r:id="rId26"/>
    <p:sldId id="704" r:id="rId27"/>
    <p:sldId id="705" r:id="rId28"/>
    <p:sldId id="654" r:id="rId29"/>
    <p:sldId id="684" r:id="rId30"/>
    <p:sldId id="685" r:id="rId31"/>
    <p:sldId id="656" r:id="rId32"/>
    <p:sldId id="657" r:id="rId33"/>
    <p:sldId id="658" r:id="rId34"/>
    <p:sldId id="659" r:id="rId35"/>
    <p:sldId id="660" r:id="rId36"/>
    <p:sldId id="667" r:id="rId37"/>
    <p:sldId id="668" r:id="rId38"/>
    <p:sldId id="669" r:id="rId39"/>
    <p:sldId id="677" r:id="rId40"/>
    <p:sldId id="671" r:id="rId41"/>
  </p:sldIdLst>
  <p:sldSz cx="9144000" cy="6858000" type="screen4x3"/>
  <p:notesSz cx="6858000" cy="9144000"/>
  <p:defaultTextStyle>
    <a:defPPr>
      <a:defRPr lang="ko-KR"/>
    </a:defPPr>
    <a:lvl1pPr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1pPr>
    <a:lvl2pPr marL="4572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2pPr>
    <a:lvl3pPr marL="9144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3pPr>
    <a:lvl4pPr marL="13716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4pPr>
    <a:lvl5pPr marL="18288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5pPr>
    <a:lvl6pPr marL="2286000" algn="l" defTabSz="914400" rtl="0" eaLnBrk="1" latinLnBrk="1" hangingPunct="1">
      <a:defRPr kumimoji="1" sz="1600" b="1" kern="1200">
        <a:solidFill>
          <a:schemeClr val="tx1"/>
        </a:solidFill>
        <a:latin typeface="Courier New" pitchFamily="49" charset="0"/>
        <a:ea typeface="굴림" pitchFamily="50" charset="-127"/>
        <a:cs typeface="+mn-cs"/>
      </a:defRPr>
    </a:lvl6pPr>
    <a:lvl7pPr marL="2743200" algn="l" defTabSz="914400" rtl="0" eaLnBrk="1" latinLnBrk="1" hangingPunct="1">
      <a:defRPr kumimoji="1" sz="1600" b="1" kern="1200">
        <a:solidFill>
          <a:schemeClr val="tx1"/>
        </a:solidFill>
        <a:latin typeface="Courier New" pitchFamily="49" charset="0"/>
        <a:ea typeface="굴림" pitchFamily="50" charset="-127"/>
        <a:cs typeface="+mn-cs"/>
      </a:defRPr>
    </a:lvl7pPr>
    <a:lvl8pPr marL="3200400" algn="l" defTabSz="914400" rtl="0" eaLnBrk="1" latinLnBrk="1" hangingPunct="1">
      <a:defRPr kumimoji="1" sz="1600" b="1" kern="1200">
        <a:solidFill>
          <a:schemeClr val="tx1"/>
        </a:solidFill>
        <a:latin typeface="Courier New" pitchFamily="49" charset="0"/>
        <a:ea typeface="굴림" pitchFamily="50" charset="-127"/>
        <a:cs typeface="+mn-cs"/>
      </a:defRPr>
    </a:lvl8pPr>
    <a:lvl9pPr marL="3657600" algn="l" defTabSz="914400" rtl="0" eaLnBrk="1" latinLnBrk="1" hangingPunct="1">
      <a:defRPr kumimoji="1" sz="1600" b="1" kern="1200">
        <a:solidFill>
          <a:schemeClr val="tx1"/>
        </a:solidFill>
        <a:latin typeface="Courier New" pitchFamily="49"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C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8" autoAdjust="0"/>
    <p:restoredTop sz="87500" autoAdjust="0"/>
  </p:normalViewPr>
  <p:slideViewPr>
    <p:cSldViewPr showGuides="1">
      <p:cViewPr varScale="1">
        <p:scale>
          <a:sx n="114" d="100"/>
          <a:sy n="114" d="100"/>
        </p:scale>
        <p:origin x="1626" y="108"/>
      </p:cViewPr>
      <p:guideLst>
        <p:guide orient="horz" pos="2160"/>
        <p:guide pos="2880"/>
      </p:guideLst>
    </p:cSldViewPr>
  </p:slideViewPr>
  <p:notesTextViewPr>
    <p:cViewPr>
      <p:scale>
        <a:sx n="100" d="100"/>
        <a:sy n="100" d="100"/>
      </p:scale>
      <p:origin x="0" y="0"/>
    </p:cViewPr>
  </p:notesTextViewPr>
  <p:notesViewPr>
    <p:cSldViewPr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b="0">
                <a:latin typeface="굴림" pitchFamily="50" charset="-127"/>
              </a:defRPr>
            </a:lvl1pPr>
          </a:lstStyle>
          <a:p>
            <a:pPr>
              <a:defRPr/>
            </a:pPr>
            <a:endParaRPr lang="en-US" altLang="ko-K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a:latin typeface="굴림" pitchFamily="50" charset="-127"/>
              </a:defRPr>
            </a:lvl1pPr>
          </a:lstStyle>
          <a:p>
            <a:pPr>
              <a:defRPr/>
            </a:pPr>
            <a:fld id="{E387F79F-6A5D-4E93-B82A-6D63B2109E88}" type="datetimeFigureOut">
              <a:rPr lang="ko-KR" altLang="en-US"/>
              <a:pPr>
                <a:defRPr/>
              </a:pPr>
              <a:t>2018-09-03</a:t>
            </a:fld>
            <a:endParaRPr lang="en-US" altLang="ko-KR"/>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b="0">
                <a:latin typeface="굴림" pitchFamily="50" charset="-127"/>
              </a:defRPr>
            </a:lvl1pPr>
          </a:lstStyle>
          <a:p>
            <a:pPr>
              <a:defRPr/>
            </a:pPr>
            <a:endParaRPr lang="en-US" altLang="ko-K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a:latin typeface="굴림" pitchFamily="50" charset="-127"/>
              </a:defRPr>
            </a:lvl1pPr>
          </a:lstStyle>
          <a:p>
            <a:pPr>
              <a:defRPr/>
            </a:pPr>
            <a:fld id="{D13D47A1-26B2-45B8-95CC-D22B7832BB77}" type="slidenum">
              <a:rPr lang="ko-KR" altLang="en-US"/>
              <a:pPr>
                <a:defRPr/>
              </a:pPr>
              <a:t>‹#›</a:t>
            </a:fld>
            <a:endParaRPr lang="en-US" altLang="ko-KR"/>
          </a:p>
        </p:txBody>
      </p:sp>
    </p:spTree>
    <p:extLst>
      <p:ext uri="{BB962C8B-B14F-4D97-AF65-F5344CB8AC3E}">
        <p14:creationId xmlns:p14="http://schemas.microsoft.com/office/powerpoint/2010/main" val="349709692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1pPr>
    <a:lvl2pPr marL="4572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2pPr>
    <a:lvl3pPr marL="9144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3pPr>
    <a:lvl4pPr marL="13716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4pPr>
    <a:lvl5pPr marL="18288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파이프는 프로세스간 통신을 위한 메커니즘으로서 </a:t>
            </a:r>
            <a:r>
              <a:rPr lang="ko-KR" altLang="en-US" dirty="0" err="1"/>
              <a:t>커널상에</a:t>
            </a:r>
            <a:r>
              <a:rPr lang="ko-KR" altLang="en-US" dirty="0"/>
              <a:t> 생성되는 통신 파일로 </a:t>
            </a:r>
            <a:r>
              <a:rPr lang="ko-KR" altLang="en-US" dirty="0" err="1"/>
              <a:t>보면된다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3</a:t>
            </a:fld>
            <a:endParaRPr lang="en-US" altLang="ko-KR"/>
          </a:p>
        </p:txBody>
      </p:sp>
    </p:spTree>
    <p:extLst>
      <p:ext uri="{BB962C8B-B14F-4D97-AF65-F5344CB8AC3E}">
        <p14:creationId xmlns:p14="http://schemas.microsoft.com/office/powerpoint/2010/main" val="13523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FIFO</a:t>
            </a:r>
            <a:r>
              <a:rPr lang="ko-KR" altLang="en-US" dirty="0"/>
              <a:t>는 </a:t>
            </a:r>
            <a:r>
              <a:rPr lang="en-US" altLang="ko-KR" dirty="0"/>
              <a:t>named pipe</a:t>
            </a:r>
            <a:r>
              <a:rPr lang="ko-KR" altLang="en-US" dirty="0"/>
              <a:t>이다</a:t>
            </a:r>
            <a:r>
              <a:rPr lang="en-US" altLang="ko-KR" dirty="0"/>
              <a:t>. Pipe</a:t>
            </a:r>
            <a:r>
              <a:rPr lang="ko-KR" altLang="en-US" dirty="0"/>
              <a:t>하고 다른점은 단지 우리가 눈으로 볼 수 있는 파일이 존재하는지 이다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21</a:t>
            </a:fld>
            <a:endParaRPr lang="en-US" altLang="ko-KR"/>
          </a:p>
        </p:txBody>
      </p:sp>
    </p:spTree>
    <p:extLst>
      <p:ext uri="{BB962C8B-B14F-4D97-AF65-F5344CB8AC3E}">
        <p14:creationId xmlns:p14="http://schemas.microsoft.com/office/powerpoint/2010/main" val="377266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lgn="l">
              <a:spcBef>
                <a:spcPct val="0"/>
              </a:spcBef>
            </a:pPr>
            <a:r>
              <a:rPr lang="en-US" altLang="ko-KR" sz="1200" b="0" dirty="0"/>
              <a:t>/*  while(</a:t>
            </a:r>
            <a:r>
              <a:rPr lang="en-US" altLang="ko-KR" sz="1200" b="0" dirty="0" err="1"/>
              <a:t>rvalue</a:t>
            </a:r>
            <a:r>
              <a:rPr lang="en-US" altLang="ko-KR" sz="1200" b="0" dirty="0"/>
              <a:t> = </a:t>
            </a:r>
            <a:r>
              <a:rPr lang="en-US" altLang="ko-KR" sz="1200" b="0" dirty="0" err="1"/>
              <a:t>waitpid</a:t>
            </a:r>
            <a:r>
              <a:rPr lang="en-US" altLang="ko-KR" sz="1200" b="0" dirty="0"/>
              <a:t>(-1, NULL, WNOHANG)&gt;0);</a:t>
            </a:r>
          </a:p>
          <a:p>
            <a:pPr algn="l">
              <a:spcBef>
                <a:spcPct val="0"/>
              </a:spcBef>
            </a:pPr>
            <a:r>
              <a:rPr lang="en-US" altLang="ko-KR" sz="1200" b="0" dirty="0"/>
              <a:t>    if(</a:t>
            </a:r>
            <a:r>
              <a:rPr lang="en-US" altLang="ko-KR" sz="1200" b="0" dirty="0" err="1"/>
              <a:t>rvalue</a:t>
            </a:r>
            <a:r>
              <a:rPr lang="en-US" altLang="ko-KR" sz="1200" b="0" dirty="0"/>
              <a:t> ==-1) return;</a:t>
            </a:r>
          </a:p>
          <a:p>
            <a:pPr algn="l">
              <a:spcBef>
                <a:spcPct val="0"/>
              </a:spcBef>
            </a:pPr>
            <a:r>
              <a:rPr lang="en-US" altLang="ko-KR" sz="1200" b="0" dirty="0"/>
              <a:t>*/</a:t>
            </a:r>
          </a:p>
          <a:p>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37</a:t>
            </a:fld>
            <a:endParaRPr lang="en-US" altLang="ko-KR"/>
          </a:p>
        </p:txBody>
      </p:sp>
    </p:spTree>
    <p:extLst>
      <p:ext uri="{BB962C8B-B14F-4D97-AF65-F5344CB8AC3E}">
        <p14:creationId xmlns:p14="http://schemas.microsoft.com/office/powerpoint/2010/main" val="13635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buFont typeface="Arial" charset="0"/>
              <a:buNone/>
            </a:pPr>
            <a:r>
              <a:rPr lang="en-US" altLang="ko-KR" baseline="0" dirty="0"/>
              <a:t>* Pipe</a:t>
            </a:r>
            <a:r>
              <a:rPr lang="ko-KR" altLang="en-US" baseline="0" dirty="0"/>
              <a:t>는 </a:t>
            </a:r>
            <a:r>
              <a:rPr lang="en-US" altLang="ko-KR" baseline="0" dirty="0"/>
              <a:t>FIFO</a:t>
            </a:r>
            <a:r>
              <a:rPr lang="ko-KR" altLang="en-US" baseline="0" dirty="0"/>
              <a:t>에 기반한 통신 파일이다</a:t>
            </a:r>
            <a:r>
              <a:rPr lang="en-US" altLang="ko-KR" baseline="0" dirty="0"/>
              <a:t>.</a:t>
            </a:r>
            <a:r>
              <a:rPr lang="en-US" altLang="ko-KR" dirty="0"/>
              <a:t> </a:t>
            </a:r>
          </a:p>
          <a:p>
            <a:pPr>
              <a:buFont typeface="Arial" charset="0"/>
              <a:buNone/>
            </a:pPr>
            <a:r>
              <a:rPr lang="en-US" altLang="ko-KR" dirty="0"/>
              <a:t>* Pipe</a:t>
            </a:r>
            <a:r>
              <a:rPr lang="ko-KR" altLang="en-US" dirty="0"/>
              <a:t>는 통신을 위한 특수파일이므로 몇가지 제한이 있다</a:t>
            </a:r>
            <a:r>
              <a:rPr lang="en-US" altLang="ko-KR" dirty="0"/>
              <a:t>. </a:t>
            </a:r>
            <a:br>
              <a:rPr lang="en-US" altLang="ko-KR" dirty="0"/>
            </a:br>
            <a:r>
              <a:rPr lang="en-US" altLang="ko-KR" dirty="0"/>
              <a:t>  -</a:t>
            </a:r>
            <a:r>
              <a:rPr lang="en-US" altLang="ko-KR" baseline="0" dirty="0"/>
              <a:t> </a:t>
            </a:r>
            <a:r>
              <a:rPr lang="en-US" altLang="ko-KR" baseline="0" dirty="0" err="1"/>
              <a:t>lseek</a:t>
            </a:r>
            <a:r>
              <a:rPr lang="ko-KR" altLang="en-US" baseline="0" dirty="0"/>
              <a:t>를 이용해 파일을 </a:t>
            </a:r>
            <a:r>
              <a:rPr lang="ko-KR" altLang="en-US" baseline="0" dirty="0" err="1"/>
              <a:t>랜덤하게</a:t>
            </a:r>
            <a:r>
              <a:rPr lang="ko-KR" altLang="en-US" baseline="0" dirty="0"/>
              <a:t> </a:t>
            </a:r>
            <a:r>
              <a:rPr lang="ko-KR" altLang="en-US" baseline="0" dirty="0" err="1"/>
              <a:t>엑세스할수</a:t>
            </a:r>
            <a:r>
              <a:rPr lang="ko-KR" altLang="en-US" baseline="0" dirty="0"/>
              <a:t> 없다</a:t>
            </a:r>
            <a:r>
              <a:rPr lang="en-US" altLang="ko-KR" baseline="0" dirty="0"/>
              <a:t>.</a:t>
            </a:r>
            <a:br>
              <a:rPr lang="en-US" altLang="ko-KR" baseline="0" dirty="0"/>
            </a:br>
            <a:r>
              <a:rPr lang="en-US" altLang="ko-KR" baseline="0" dirty="0"/>
              <a:t>  - Pipe</a:t>
            </a:r>
            <a:r>
              <a:rPr lang="ko-KR" altLang="en-US" baseline="0" dirty="0"/>
              <a:t>파일에 접근하기 위해 읽기용 </a:t>
            </a:r>
            <a:r>
              <a:rPr lang="ko-KR" altLang="en-US" baseline="0" dirty="0" err="1"/>
              <a:t>파일디스크립터와</a:t>
            </a:r>
            <a:r>
              <a:rPr lang="ko-KR" altLang="en-US" baseline="0" dirty="0"/>
              <a:t> </a:t>
            </a:r>
            <a:r>
              <a:rPr lang="ko-KR" altLang="en-US" baseline="0" dirty="0" err="1"/>
              <a:t>쓰기용파일디스크립터가</a:t>
            </a:r>
            <a:r>
              <a:rPr lang="ko-KR" altLang="en-US" baseline="0" dirty="0"/>
              <a:t> 존재한다</a:t>
            </a:r>
            <a:r>
              <a:rPr lang="en-US" altLang="ko-KR" baseline="0" dirty="0"/>
              <a:t>. </a:t>
            </a:r>
          </a:p>
          <a:p>
            <a:pPr>
              <a:buFont typeface="Arial" charset="0"/>
              <a:buNone/>
            </a:pPr>
            <a:r>
              <a:rPr lang="en-US" altLang="ko-KR" baseline="0" dirty="0"/>
              <a:t>  - </a:t>
            </a:r>
            <a:r>
              <a:rPr lang="ko-KR" altLang="en-US" baseline="0" dirty="0"/>
              <a:t>파이프는 부모</a:t>
            </a:r>
            <a:r>
              <a:rPr lang="en-US" altLang="ko-KR" baseline="0" dirty="0"/>
              <a:t>-</a:t>
            </a:r>
            <a:r>
              <a:rPr lang="ko-KR" altLang="en-US" baseline="0" dirty="0"/>
              <a:t>자식 프로세스간 통신을 위해서만 사용된다</a:t>
            </a:r>
            <a:r>
              <a:rPr lang="en-US" altLang="ko-KR" baseline="0" dirty="0"/>
              <a:t>.</a:t>
            </a:r>
            <a:br>
              <a:rPr lang="en-US" altLang="ko-KR" baseline="0" dirty="0"/>
            </a:b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4</a:t>
            </a:fld>
            <a:endParaRPr lang="en-US" altLang="ko-KR"/>
          </a:p>
        </p:txBody>
      </p:sp>
    </p:spTree>
    <p:extLst>
      <p:ext uri="{BB962C8B-B14F-4D97-AF65-F5344CB8AC3E}">
        <p14:creationId xmlns:p14="http://schemas.microsoft.com/office/powerpoint/2010/main" val="229875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5</a:t>
            </a:fld>
            <a:endParaRPr lang="en-US" altLang="ko-KR"/>
          </a:p>
        </p:txBody>
      </p:sp>
    </p:spTree>
    <p:extLst>
      <p:ext uri="{BB962C8B-B14F-4D97-AF65-F5344CB8AC3E}">
        <p14:creationId xmlns:p14="http://schemas.microsoft.com/office/powerpoint/2010/main" val="402920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For</a:t>
            </a:r>
            <a:r>
              <a:rPr lang="ko-KR" altLang="en-US" dirty="0"/>
              <a:t>문을 </a:t>
            </a:r>
            <a:r>
              <a:rPr lang="en-US" altLang="ko-KR" dirty="0"/>
              <a:t>4</a:t>
            </a:r>
            <a:r>
              <a:rPr lang="ko-KR" altLang="en-US" dirty="0"/>
              <a:t>번 돌면 어떤 일이 발생하는가</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6</a:t>
            </a:fld>
            <a:endParaRPr lang="en-US" altLang="ko-KR"/>
          </a:p>
        </p:txBody>
      </p:sp>
    </p:spTree>
    <p:extLst>
      <p:ext uri="{BB962C8B-B14F-4D97-AF65-F5344CB8AC3E}">
        <p14:creationId xmlns:p14="http://schemas.microsoft.com/office/powerpoint/2010/main" val="49669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US" altLang="ko-KR" dirty="0"/>
              <a:t>For</a:t>
            </a:r>
            <a:r>
              <a:rPr lang="ko-KR" altLang="en-US" dirty="0"/>
              <a:t>문을 </a:t>
            </a:r>
            <a:r>
              <a:rPr lang="en-US" altLang="ko-KR" dirty="0"/>
              <a:t>4</a:t>
            </a:r>
            <a:r>
              <a:rPr lang="ko-KR" altLang="en-US" dirty="0"/>
              <a:t>번 돌면 어떤 일이 발생하는가</a:t>
            </a:r>
            <a:r>
              <a:rPr lang="en-US" altLang="ko-KR" dirty="0"/>
              <a:t>? </a:t>
            </a:r>
            <a:endParaRPr lang="ko-KR" altLang="en-US" dirty="0"/>
          </a:p>
        </p:txBody>
      </p:sp>
    </p:spTree>
    <p:extLst>
      <p:ext uri="{BB962C8B-B14F-4D97-AF65-F5344CB8AC3E}">
        <p14:creationId xmlns:p14="http://schemas.microsoft.com/office/powerpoint/2010/main" val="174995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 Fork</a:t>
            </a:r>
            <a:r>
              <a:rPr lang="ko-KR" altLang="en-US" dirty="0"/>
              <a:t>시 두 프로세스는 파이프에 대한 파일 </a:t>
            </a:r>
            <a:r>
              <a:rPr lang="ko-KR" altLang="en-US" dirty="0" err="1"/>
              <a:t>디스크립터를</a:t>
            </a:r>
            <a:r>
              <a:rPr lang="ko-KR" altLang="en-US" baseline="0" dirty="0"/>
              <a:t> 공유한다</a:t>
            </a:r>
            <a:r>
              <a:rPr lang="en-US" altLang="ko-KR" baseline="0" dirty="0"/>
              <a:t>. </a:t>
            </a:r>
            <a:r>
              <a:rPr lang="ko-KR" altLang="en-US" baseline="0" dirty="0"/>
              <a:t>따라서 두 프로세스가 동시에 파이프를 사용한다면 혼란을 초래한다</a:t>
            </a:r>
            <a:r>
              <a:rPr lang="en-US" altLang="ko-KR" baseline="0" dirty="0"/>
              <a:t>.</a:t>
            </a:r>
          </a:p>
          <a:p>
            <a:r>
              <a:rPr lang="en-US" altLang="ko-KR" dirty="0"/>
              <a:t>* </a:t>
            </a:r>
            <a:r>
              <a:rPr lang="ko-KR" altLang="en-US" dirty="0"/>
              <a:t>이러한 혼란을 방지하기 위해 보통 프로세스는 하나의 파이프 파일 </a:t>
            </a:r>
            <a:r>
              <a:rPr lang="ko-KR" altLang="en-US" dirty="0" err="1"/>
              <a:t>디스크럽터</a:t>
            </a:r>
            <a:r>
              <a:rPr lang="en-US" altLang="ko-KR" dirty="0"/>
              <a:t>(read</a:t>
            </a:r>
            <a:r>
              <a:rPr lang="en-US" altLang="ko-KR" baseline="0" dirty="0"/>
              <a:t> or write)</a:t>
            </a:r>
            <a:r>
              <a:rPr lang="ko-KR" altLang="en-US" baseline="0" dirty="0"/>
              <a:t>를 전용하도록 한다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8</a:t>
            </a:fld>
            <a:endParaRPr lang="en-US" altLang="ko-KR"/>
          </a:p>
        </p:txBody>
      </p:sp>
    </p:spTree>
    <p:extLst>
      <p:ext uri="{BB962C8B-B14F-4D97-AF65-F5344CB8AC3E}">
        <p14:creationId xmlns:p14="http://schemas.microsoft.com/office/powerpoint/2010/main" val="388913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r>
              <a:rPr lang="en-US" altLang="ko-KR"/>
              <a:t>4</a:t>
            </a:r>
            <a:r>
              <a:rPr lang="ko-KR" altLang="en-US"/>
              <a:t>로 바꾸고 테스트할 것</a:t>
            </a:r>
            <a:r>
              <a:rPr lang="en-US" altLang="ko-KR"/>
              <a:t>. </a:t>
            </a:r>
          </a:p>
        </p:txBody>
      </p:sp>
    </p:spTree>
    <p:extLst>
      <p:ext uri="{BB962C8B-B14F-4D97-AF65-F5344CB8AC3E}">
        <p14:creationId xmlns:p14="http://schemas.microsoft.com/office/powerpoint/2010/main" val="163076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ko-KR" altLang="en-US"/>
              <a:t>사이즈관련 예제 넣을것</a:t>
            </a:r>
            <a:r>
              <a:rPr lang="en-US" altLang="ko-KR"/>
              <a:t>.</a:t>
            </a:r>
          </a:p>
        </p:txBody>
      </p:sp>
    </p:spTree>
    <p:extLst>
      <p:ext uri="{BB962C8B-B14F-4D97-AF65-F5344CB8AC3E}">
        <p14:creationId xmlns:p14="http://schemas.microsoft.com/office/powerpoint/2010/main" val="35118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I/O</a:t>
            </a:r>
            <a:r>
              <a:rPr lang="ko-KR" altLang="en-US" dirty="0"/>
              <a:t>와 관련된 시스템콜이 </a:t>
            </a:r>
            <a:r>
              <a:rPr lang="ko-KR" altLang="en-US" dirty="0" err="1"/>
              <a:t>블럭되는</a:t>
            </a:r>
            <a:r>
              <a:rPr lang="ko-KR" altLang="en-US" dirty="0"/>
              <a:t> 상황</a:t>
            </a:r>
            <a:endParaRPr lang="en-US" altLang="ko-KR" dirty="0"/>
          </a:p>
          <a:p>
            <a:r>
              <a:rPr lang="en-US" altLang="ko-KR" dirty="0"/>
              <a:t> - read : pipe,</a:t>
            </a:r>
            <a:r>
              <a:rPr lang="en-US" altLang="ko-KR" baseline="0" dirty="0"/>
              <a:t> terminal devices, network socket</a:t>
            </a:r>
            <a:r>
              <a:rPr lang="ko-KR" altLang="en-US" baseline="0" dirty="0"/>
              <a:t>에서 읽을 데이터가 없는데 </a:t>
            </a:r>
            <a:r>
              <a:rPr lang="en-US" altLang="ko-KR" baseline="0" dirty="0"/>
              <a:t>read</a:t>
            </a:r>
            <a:r>
              <a:rPr lang="ko-KR" altLang="en-US" baseline="0" dirty="0"/>
              <a:t>한경우</a:t>
            </a:r>
            <a:endParaRPr lang="en-US" altLang="ko-KR" baseline="0" dirty="0"/>
          </a:p>
          <a:p>
            <a:r>
              <a:rPr lang="en-US" altLang="ko-KR" baseline="0" dirty="0"/>
              <a:t> - write : pipe, socket</a:t>
            </a:r>
            <a:r>
              <a:rPr lang="ko-KR" altLang="en-US" baseline="0" dirty="0"/>
              <a:t>같은 파일에 데이터를 쓸 공간이 없는데 </a:t>
            </a:r>
            <a:r>
              <a:rPr lang="en-US" altLang="ko-KR" baseline="0" dirty="0"/>
              <a:t>write</a:t>
            </a:r>
            <a:r>
              <a:rPr lang="ko-KR" altLang="en-US" baseline="0" dirty="0"/>
              <a:t>한경우</a:t>
            </a:r>
            <a:endParaRPr lang="en-US" altLang="ko-KR" baseline="0" dirty="0"/>
          </a:p>
          <a:p>
            <a:r>
              <a:rPr lang="en-US" altLang="ko-KR" baseline="0" dirty="0"/>
              <a:t> - open : read</a:t>
            </a:r>
            <a:r>
              <a:rPr lang="ko-KR" altLang="en-US" baseline="0" dirty="0"/>
              <a:t>용</a:t>
            </a:r>
            <a:r>
              <a:rPr lang="en-US" altLang="ko-KR" baseline="0" dirty="0"/>
              <a:t> FIFO</a:t>
            </a:r>
            <a:r>
              <a:rPr lang="ko-KR" altLang="en-US" baseline="0" dirty="0"/>
              <a:t>가 </a:t>
            </a:r>
            <a:r>
              <a:rPr lang="en-US" altLang="ko-KR" baseline="0" dirty="0"/>
              <a:t>open</a:t>
            </a:r>
            <a:r>
              <a:rPr lang="ko-KR" altLang="en-US" baseline="0" dirty="0"/>
              <a:t>된 경우 </a:t>
            </a:r>
            <a:r>
              <a:rPr lang="en-US" altLang="ko-KR" baseline="0" dirty="0"/>
              <a:t>write</a:t>
            </a:r>
            <a:r>
              <a:rPr lang="ko-KR" altLang="en-US" baseline="0" dirty="0"/>
              <a:t> </a:t>
            </a:r>
            <a:r>
              <a:rPr lang="en-US" altLang="ko-KR" baseline="0" dirty="0"/>
              <a:t>FIFO</a:t>
            </a:r>
            <a:r>
              <a:rPr lang="ko-KR" altLang="en-US" baseline="0" dirty="0"/>
              <a:t>가 </a:t>
            </a:r>
            <a:r>
              <a:rPr lang="en-US" altLang="ko-KR" baseline="0" dirty="0"/>
              <a:t>open</a:t>
            </a:r>
            <a:r>
              <a:rPr lang="ko-KR" altLang="en-US" baseline="0" dirty="0"/>
              <a:t>될 때까지 </a:t>
            </a:r>
            <a:r>
              <a:rPr lang="en-US" altLang="ko-KR" baseline="0" dirty="0"/>
              <a:t>block</a:t>
            </a:r>
            <a:r>
              <a:rPr lang="ko-KR" altLang="en-US" baseline="0" dirty="0"/>
              <a:t>된다</a:t>
            </a:r>
            <a:r>
              <a:rPr lang="en-US" altLang="ko-KR" baseline="0" dirty="0"/>
              <a:t>.</a:t>
            </a:r>
          </a:p>
          <a:p>
            <a:endParaRPr lang="en-US" altLang="ko-KR" baseline="0" dirty="0"/>
          </a:p>
          <a:p>
            <a:r>
              <a:rPr lang="ko-KR" altLang="en-US" baseline="0" dirty="0"/>
              <a:t>블록을 </a:t>
            </a:r>
            <a:r>
              <a:rPr lang="ko-KR" altLang="en-US" baseline="0" dirty="0" err="1"/>
              <a:t>막기위한</a:t>
            </a:r>
            <a:r>
              <a:rPr lang="ko-KR" altLang="en-US" baseline="0" dirty="0"/>
              <a:t> </a:t>
            </a:r>
            <a:r>
              <a:rPr lang="ko-KR" altLang="en-US" baseline="0" dirty="0" err="1"/>
              <a:t>두가지</a:t>
            </a:r>
            <a:r>
              <a:rPr lang="ko-KR" altLang="en-US" baseline="0" dirty="0"/>
              <a:t> 방법</a:t>
            </a:r>
            <a:endParaRPr lang="en-US" altLang="ko-KR" baseline="0" dirty="0"/>
          </a:p>
          <a:p>
            <a:r>
              <a:rPr lang="en-US" altLang="ko-KR" baseline="0" dirty="0"/>
              <a:t> - </a:t>
            </a:r>
            <a:r>
              <a:rPr lang="en-US" altLang="ko-KR" baseline="0" dirty="0" err="1"/>
              <a:t>opne</a:t>
            </a:r>
            <a:r>
              <a:rPr lang="ko-KR" altLang="en-US" baseline="0" dirty="0"/>
              <a:t>시 </a:t>
            </a:r>
            <a:r>
              <a:rPr lang="en-US" altLang="ko-KR" baseline="0" dirty="0"/>
              <a:t>O_NONBLOCK</a:t>
            </a:r>
            <a:r>
              <a:rPr lang="ko-KR" altLang="en-US" baseline="0" dirty="0"/>
              <a:t>옵션을 주어 </a:t>
            </a:r>
            <a:r>
              <a:rPr lang="en-US" altLang="ko-KR" baseline="0" dirty="0"/>
              <a:t>open</a:t>
            </a:r>
          </a:p>
          <a:p>
            <a:r>
              <a:rPr lang="en-US" altLang="ko-KR" baseline="0" dirty="0"/>
              <a:t> - open</a:t>
            </a:r>
            <a:r>
              <a:rPr lang="ko-KR" altLang="en-US" baseline="0" dirty="0"/>
              <a:t>된 파일을 </a:t>
            </a:r>
            <a:r>
              <a:rPr lang="en-US" altLang="ko-KR" baseline="0" dirty="0" err="1"/>
              <a:t>fcntl</a:t>
            </a:r>
            <a:r>
              <a:rPr lang="ko-KR" altLang="en-US" baseline="0" dirty="0"/>
              <a:t>을 이용하여 속성변경</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13</a:t>
            </a:fld>
            <a:endParaRPr lang="en-US" altLang="ko-KR"/>
          </a:p>
        </p:txBody>
      </p:sp>
    </p:spTree>
    <p:extLst>
      <p:ext uri="{BB962C8B-B14F-4D97-AF65-F5344CB8AC3E}">
        <p14:creationId xmlns:p14="http://schemas.microsoft.com/office/powerpoint/2010/main" val="11004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8CB50E8A-170E-42E3-AB02-943F7153316C}" type="slidenum">
              <a:rPr lang="en-US" altLang="ko-KR" smtClean="0"/>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3A089C9-FD6E-4318-A97C-C02CD96D3F65}"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B98E833C-CD44-468D-9A74-6D19DB432F19}"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표 개체 틀 2"/>
          <p:cNvSpPr>
            <a:spLocks noGrp="1"/>
          </p:cNvSpPr>
          <p:nvPr>
            <p:ph type="tbl" idx="1"/>
          </p:nvPr>
        </p:nvSpPr>
        <p:spPr>
          <a:xfrm>
            <a:off x="457200" y="1052513"/>
            <a:ext cx="8229600" cy="5073650"/>
          </a:xfrm>
        </p:spPr>
        <p:txBody>
          <a:bodyPr/>
          <a:lstStyle/>
          <a:p>
            <a:r>
              <a:rPr lang="ko-KR" altLang="en-US"/>
              <a:t>표를 추가하려면 아이콘을 클릭하십시오</a:t>
            </a:r>
          </a:p>
        </p:txBody>
      </p:sp>
      <p:sp>
        <p:nvSpPr>
          <p:cNvPr id="4" name="날짜 개체 틀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ko-KR"/>
          </a:p>
        </p:txBody>
      </p:sp>
      <p:sp>
        <p:nvSpPr>
          <p:cNvPr id="5" name="바닥글 개체 틀 4"/>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652C35AE-CC66-4977-8DA3-EA3144432518}" type="slidenum">
              <a:rPr lang="en-US" altLang="ko-KR" smtClean="0"/>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제목, 텍스트 및 클립 아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052513"/>
            <a:ext cx="4038600" cy="50736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클립 아트 개체 틀 3"/>
          <p:cNvSpPr>
            <a:spLocks noGrp="1"/>
          </p:cNvSpPr>
          <p:nvPr>
            <p:ph type="clipArt" sz="half" idx="2"/>
          </p:nvPr>
        </p:nvSpPr>
        <p:spPr>
          <a:xfrm>
            <a:off x="4648200" y="1052513"/>
            <a:ext cx="4038600" cy="5073650"/>
          </a:xfrm>
        </p:spPr>
        <p:txBody>
          <a:bodyPr/>
          <a:lstStyle/>
          <a:p>
            <a:r>
              <a:rPr lang="ko-KR" altLang="en-US"/>
              <a:t>클립 아트를 추가하려면 아이콘을 클릭하십시오</a:t>
            </a:r>
          </a:p>
        </p:txBody>
      </p:sp>
      <p:sp>
        <p:nvSpPr>
          <p:cNvPr id="5" name="날짜 개체 틀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ko-KR"/>
          </a:p>
        </p:txBody>
      </p:sp>
      <p:sp>
        <p:nvSpPr>
          <p:cNvPr id="6" name="바닥글 개체 틀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ko-KR"/>
          </a:p>
        </p:txBody>
      </p:sp>
      <p:sp>
        <p:nvSpPr>
          <p:cNvPr id="7" name="슬라이드 번호 개체 틀 6"/>
          <p:cNvSpPr>
            <a:spLocks noGrp="1"/>
          </p:cNvSpPr>
          <p:nvPr>
            <p:ph type="sldNum" sz="quarter" idx="12"/>
          </p:nvPr>
        </p:nvSpPr>
        <p:spPr>
          <a:xfrm>
            <a:off x="6877050" y="6337300"/>
            <a:ext cx="2133600" cy="476250"/>
          </a:xfrm>
        </p:spPr>
        <p:txBody>
          <a:bodyPr/>
          <a:lstStyle>
            <a:lvl1pPr>
              <a:defRPr/>
            </a:lvl1pPr>
          </a:lstStyle>
          <a:p>
            <a:pPr>
              <a:defRPr/>
            </a:pPr>
            <a:fld id="{652C35AE-CC66-4977-8DA3-EA3144432518}" type="slidenum">
              <a:rPr lang="en-US" altLang="ko-KR" smtClean="0"/>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B8CAC949-AC99-411E-B98E-07E81BC89218}"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941AE09-01E2-40D7-84C9-0D38B9704156}"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A8B52AD-2857-4C19-89F0-EF2FA4BB5551}"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Rectangle 6"/>
          <p:cNvSpPr>
            <a:spLocks noGrp="1" noChangeArrowheads="1"/>
          </p:cNvSpPr>
          <p:nvPr>
            <p:ph type="sldNum" sz="quarter" idx="10"/>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CBF71EB8-4BD5-4428-8F63-9096533306D9}"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09D073D7-8444-4E48-B25D-000D640E464E}"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1C751D5-D316-4EB3-9E07-56E2244223D8}"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6D0B976-5DC1-4B0D-98AE-877EDBE33557}"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A6ABD7A-2828-4DF7-B300-B708962FEB8F}"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1027" name="Rectangle 3"/>
          <p:cNvSpPr>
            <a:spLocks noGrp="1" noChangeArrowheads="1"/>
          </p:cNvSpPr>
          <p:nvPr>
            <p:ph type="body" idx="1"/>
          </p:nvPr>
        </p:nvSpPr>
        <p:spPr bwMode="auto">
          <a:xfrm>
            <a:off x="457200"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1031"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8" name="Line 7"/>
          <p:cNvSpPr>
            <a:spLocks noChangeShapeType="1"/>
          </p:cNvSpPr>
          <p:nvPr/>
        </p:nvSpPr>
        <p:spPr bwMode="auto">
          <a:xfrm>
            <a:off x="395288" y="6473755"/>
            <a:ext cx="8353425" cy="0"/>
          </a:xfrm>
          <a:prstGeom prst="line">
            <a:avLst/>
          </a:prstGeom>
          <a:noFill/>
          <a:ln w="9525">
            <a:solidFill>
              <a:schemeClr val="tx1"/>
            </a:solidFill>
            <a:round/>
            <a:headEnd/>
            <a:tailEnd/>
          </a:ln>
          <a:effectLst/>
        </p:spPr>
        <p:txBody>
          <a:bodyPr/>
          <a:lstStyle/>
          <a:p>
            <a:endParaRPr lang="ko-KR" altLang="en-US"/>
          </a:p>
        </p:txBody>
      </p:sp>
      <p:sp>
        <p:nvSpPr>
          <p:cNvPr id="9" name="Line 7"/>
          <p:cNvSpPr>
            <a:spLocks noChangeShapeType="1"/>
          </p:cNvSpPr>
          <p:nvPr/>
        </p:nvSpPr>
        <p:spPr bwMode="auto">
          <a:xfrm>
            <a:off x="395288" y="6684006"/>
            <a:ext cx="8353425" cy="0"/>
          </a:xfrm>
          <a:prstGeom prst="line">
            <a:avLst/>
          </a:prstGeom>
          <a:noFill/>
          <a:ln w="9525">
            <a:solidFill>
              <a:schemeClr val="tx1"/>
            </a:solidFill>
            <a:round/>
            <a:headEnd/>
            <a:tailEnd/>
          </a:ln>
          <a:effectLst/>
        </p:spPr>
        <p:txBody>
          <a:bodyPr/>
          <a:lstStyle/>
          <a:p>
            <a:endParaRPr lang="ko-KR" altLang="en-US"/>
          </a:p>
        </p:txBody>
      </p:sp>
      <p:sp>
        <p:nvSpPr>
          <p:cNvPr id="10" name="TextBox 9"/>
          <p:cNvSpPr txBox="1"/>
          <p:nvPr/>
        </p:nvSpPr>
        <p:spPr>
          <a:xfrm>
            <a:off x="370783" y="6454563"/>
            <a:ext cx="1585692" cy="246221"/>
          </a:xfrm>
          <a:prstGeom prst="rect">
            <a:avLst/>
          </a:prstGeom>
          <a:noFill/>
        </p:spPr>
        <p:txBody>
          <a:bodyPr wrap="none" rtlCol="0">
            <a:spAutoFit/>
          </a:bodyPr>
          <a:lstStyle/>
          <a:p>
            <a:r>
              <a:rPr lang="en-US" altLang="ko-KR" sz="1000" b="1" i="1" dirty="0">
                <a:latin typeface="Georgia" pitchFamily="18" charset="0"/>
              </a:rPr>
              <a:t>IN319(Summer</a:t>
            </a:r>
            <a:r>
              <a:rPr lang="en-US" altLang="ko-KR" sz="1000" b="1" i="1" baseline="0" dirty="0">
                <a:latin typeface="Georgia" pitchFamily="18" charset="0"/>
              </a:rPr>
              <a:t> 2011)</a:t>
            </a:r>
            <a:endParaRPr lang="ko-KR" altLang="en-US" sz="1000" b="1" i="1" dirty="0">
              <a:latin typeface="Georgia" pitchFamily="18" charset="0"/>
            </a:endParaRPr>
          </a:p>
        </p:txBody>
      </p:sp>
      <p:sp>
        <p:nvSpPr>
          <p:cNvPr id="11" name="TextBox 10"/>
          <p:cNvSpPr txBox="1"/>
          <p:nvPr/>
        </p:nvSpPr>
        <p:spPr>
          <a:xfrm>
            <a:off x="6551580" y="6454563"/>
            <a:ext cx="2111476" cy="246221"/>
          </a:xfrm>
          <a:prstGeom prst="rect">
            <a:avLst/>
          </a:prstGeom>
          <a:noFill/>
        </p:spPr>
        <p:txBody>
          <a:bodyPr wrap="none" rtlCol="0">
            <a:spAutoFit/>
          </a:bodyPr>
          <a:lstStyle/>
          <a:p>
            <a:pPr algn="r"/>
            <a:r>
              <a:rPr lang="en-US" altLang="ko-KR" sz="1000" b="1" i="1" dirty="0">
                <a:latin typeface="Georgia" pitchFamily="18" charset="0"/>
              </a:rPr>
              <a:t>Data Science</a:t>
            </a:r>
            <a:r>
              <a:rPr lang="en-US" altLang="ko-KR" sz="1000" b="1" i="1" baseline="0" dirty="0">
                <a:latin typeface="Georgia" pitchFamily="18" charset="0"/>
              </a:rPr>
              <a:t> Lab,  </a:t>
            </a:r>
            <a:r>
              <a:rPr lang="en-US" altLang="ko-KR" sz="1000" b="1" i="1" baseline="0" dirty="0" err="1">
                <a:latin typeface="Georgia" pitchFamily="18" charset="0"/>
              </a:rPr>
              <a:t>Inha</a:t>
            </a:r>
            <a:r>
              <a:rPr lang="en-US" altLang="ko-KR" sz="1000" b="1" i="1" baseline="0" dirty="0">
                <a:latin typeface="Georgia" pitchFamily="18" charset="0"/>
              </a:rPr>
              <a:t> </a:t>
            </a:r>
            <a:r>
              <a:rPr lang="en-US" altLang="ko-KR" sz="1000" b="1" i="1" baseline="0" dirty="0" err="1">
                <a:latin typeface="Georgia" pitchFamily="18" charset="0"/>
              </a:rPr>
              <a:t>Univ</a:t>
            </a:r>
            <a:endParaRPr lang="ko-KR" altLang="en-US" sz="1000" b="1" i="1" dirty="0">
              <a:latin typeface="Georgia" pitchFamily="18" charset="0"/>
            </a:endParaRPr>
          </a:p>
        </p:txBody>
      </p:sp>
      <p:sp>
        <p:nvSpPr>
          <p:cNvPr id="12"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4"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52C35AE-CC66-4977-8DA3-EA3144432518}" type="slidenum">
              <a:rPr lang="en-US" altLang="ko-KR" smtClean="0"/>
              <a:pPr>
                <a:defRPr/>
              </a:pPr>
              <a:t>‹#›</a:t>
            </a:fld>
            <a:endParaRPr lang="en-US" altLang="ko-KR"/>
          </a:p>
        </p:txBody>
      </p:sp>
      <p:sp>
        <p:nvSpPr>
          <p:cNvPr id="13"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6"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pPr>
              <a:defRPr/>
            </a:pP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latinLnBrk="1" hangingPunct="1">
        <a:spcBef>
          <a:spcPct val="0"/>
        </a:spcBef>
        <a:spcAft>
          <a:spcPct val="0"/>
        </a:spcAft>
        <a:defRPr kumimoji="1" sz="3200" b="1">
          <a:solidFill>
            <a:schemeClr val="tx2"/>
          </a:solidFill>
          <a:latin typeface="+mj-lt"/>
          <a:ea typeface="+mj-ea"/>
          <a:cs typeface="+mj-cs"/>
        </a:defRPr>
      </a:lvl1pPr>
      <a:lvl2pPr algn="l" rtl="0" eaLnBrk="1" fontAlgn="base" latinLnBrk="1" hangingPunct="1">
        <a:spcBef>
          <a:spcPct val="0"/>
        </a:spcBef>
        <a:spcAft>
          <a:spcPct val="0"/>
        </a:spcAft>
        <a:defRPr kumimoji="1" sz="3200" b="1">
          <a:solidFill>
            <a:schemeClr val="tx2"/>
          </a:solidFill>
          <a:latin typeface="Arial" charset="0"/>
          <a:ea typeface="굴림" pitchFamily="50" charset="-127"/>
        </a:defRPr>
      </a:lvl2pPr>
      <a:lvl3pPr algn="l" rtl="0" eaLnBrk="1" fontAlgn="base" latinLnBrk="1" hangingPunct="1">
        <a:spcBef>
          <a:spcPct val="0"/>
        </a:spcBef>
        <a:spcAft>
          <a:spcPct val="0"/>
        </a:spcAft>
        <a:defRPr kumimoji="1" sz="3200" b="1">
          <a:solidFill>
            <a:schemeClr val="tx2"/>
          </a:solidFill>
          <a:latin typeface="Arial" charset="0"/>
          <a:ea typeface="굴림" pitchFamily="50" charset="-127"/>
        </a:defRPr>
      </a:lvl3pPr>
      <a:lvl4pPr algn="l" rtl="0" eaLnBrk="1" fontAlgn="base" latinLnBrk="1" hangingPunct="1">
        <a:spcBef>
          <a:spcPct val="0"/>
        </a:spcBef>
        <a:spcAft>
          <a:spcPct val="0"/>
        </a:spcAft>
        <a:defRPr kumimoji="1" sz="3200" b="1">
          <a:solidFill>
            <a:schemeClr val="tx2"/>
          </a:solidFill>
          <a:latin typeface="Arial" charset="0"/>
          <a:ea typeface="굴림" pitchFamily="50" charset="-127"/>
        </a:defRPr>
      </a:lvl4pPr>
      <a:lvl5pPr algn="l" rtl="0" eaLnBrk="1" fontAlgn="base" latinLnBrk="1" hangingPunct="1">
        <a:spcBef>
          <a:spcPct val="0"/>
        </a:spcBef>
        <a:spcAft>
          <a:spcPct val="0"/>
        </a:spcAft>
        <a:defRPr kumimoji="1" sz="3200" b="1">
          <a:solidFill>
            <a:schemeClr val="tx2"/>
          </a:solidFill>
          <a:latin typeface="Arial" charset="0"/>
          <a:ea typeface="굴림" pitchFamily="50" charset="-127"/>
        </a:defRPr>
      </a:lvl5pPr>
      <a:lvl6pPr marL="457200" algn="l" rtl="0" eaLnBrk="1" fontAlgn="base" latinLnBrk="1" hangingPunct="1">
        <a:spcBef>
          <a:spcPct val="0"/>
        </a:spcBef>
        <a:spcAft>
          <a:spcPct val="0"/>
        </a:spcAft>
        <a:defRPr kumimoji="1" sz="3200" b="1">
          <a:solidFill>
            <a:schemeClr val="tx2"/>
          </a:solidFill>
          <a:latin typeface="Arial"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Arial"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Arial"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Arial" charset="0"/>
          <a:ea typeface="굴림" pitchFamily="50" charset="-127"/>
        </a:defRPr>
      </a:lvl9pPr>
    </p:titleStyle>
    <p:bodyStyle>
      <a:lvl1pPr marL="342900" indent="-342900" algn="l" rtl="0" eaLnBrk="1" fontAlgn="base" latinLnBrk="1" hangingPunct="1">
        <a:spcBef>
          <a:spcPct val="20000"/>
        </a:spcBef>
        <a:spcAft>
          <a:spcPct val="0"/>
        </a:spcAft>
        <a:buChar char="•"/>
        <a:defRPr kumimoji="1" sz="2400" b="1">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kumimoji="1" sz="2200" b="0">
          <a:solidFill>
            <a:schemeClr val="tx1"/>
          </a:solidFill>
          <a:latin typeface="Book Antiqua" pitchFamily="18" charset="0"/>
          <a:ea typeface="+mn-ea"/>
        </a:defRPr>
      </a:lvl2pPr>
      <a:lvl3pPr marL="11430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3pPr>
      <a:lvl4pPr marL="16002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4pPr>
      <a:lvl5pPr marL="20574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5pPr>
      <a:lvl6pPr marL="25146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6pPr>
      <a:lvl7pPr marL="29718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7pPr>
      <a:lvl8pPr marL="34290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8pPr>
      <a:lvl9pPr marL="38862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11275"/>
            <a:ext cx="7772400" cy="6778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altLang="ko-KR" b="0" dirty="0">
                <a:latin typeface="Lucida Sans Unicode" pitchFamily="34" charset="0"/>
              </a:rPr>
              <a:t>CHAPTER 7</a:t>
            </a:r>
          </a:p>
        </p:txBody>
      </p:sp>
      <p:sp>
        <p:nvSpPr>
          <p:cNvPr id="2051" name="Rectangle 3"/>
          <p:cNvSpPr>
            <a:spLocks noGrp="1" noChangeArrowheads="1"/>
          </p:cNvSpPr>
          <p:nvPr>
            <p:ph type="subTitle" idx="1"/>
          </p:nvPr>
        </p:nvSpPr>
        <p:spPr>
          <a:xfrm>
            <a:off x="684212" y="2492375"/>
            <a:ext cx="6745307" cy="6223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ko-KR" sz="2600" dirty="0"/>
              <a:t>Inter-process communication using pipes</a:t>
            </a:r>
          </a:p>
        </p:txBody>
      </p:sp>
      <p:sp>
        <p:nvSpPr>
          <p:cNvPr id="2052" name="Rectangle 3"/>
          <p:cNvSpPr>
            <a:spLocks noChangeArrowheads="1"/>
          </p:cNvSpPr>
          <p:nvPr/>
        </p:nvSpPr>
        <p:spPr bwMode="auto">
          <a:xfrm>
            <a:off x="1371600" y="5589588"/>
            <a:ext cx="6400800" cy="622300"/>
          </a:xfrm>
          <a:prstGeom prst="rect">
            <a:avLst/>
          </a:prstGeom>
          <a:noFill/>
          <a:ln w="9525">
            <a:noFill/>
            <a:miter lim="800000"/>
            <a:headEnd/>
            <a:tailEnd/>
          </a:ln>
        </p:spPr>
        <p:txBody>
          <a:bodyPr/>
          <a:lstStyle/>
          <a:p>
            <a:pPr>
              <a:spcBef>
                <a:spcPct val="20000"/>
              </a:spcBef>
            </a:pPr>
            <a:r>
              <a:rPr lang="en-US" altLang="ko-KR" sz="2400" i="1" dirty="0">
                <a:latin typeface="Times New Roman" pitchFamily="18" charset="0"/>
                <a:cs typeface="Times New Roman" pitchFamily="18" charset="0"/>
              </a:rPr>
              <a:t>Prof. Ju-Hong Lee, Data Science Lab, </a:t>
            </a:r>
            <a:r>
              <a:rPr lang="en-US" altLang="ko-KR" sz="2400" i="1" dirty="0" err="1">
                <a:latin typeface="Times New Roman" pitchFamily="18" charset="0"/>
                <a:cs typeface="Times New Roman" pitchFamily="18" charset="0"/>
              </a:rPr>
              <a:t>Inha</a:t>
            </a:r>
            <a:r>
              <a:rPr lang="en-US" altLang="ko-KR" sz="2400" i="1" dirty="0">
                <a:latin typeface="Times New Roman" pitchFamily="18" charset="0"/>
                <a:cs typeface="Times New Roman" pitchFamily="18" charset="0"/>
              </a:rPr>
              <a:t> </a:t>
            </a:r>
            <a:r>
              <a:rPr lang="en-US" altLang="ko-KR" sz="2400" i="1" dirty="0" err="1">
                <a:latin typeface="Times New Roman" pitchFamily="18" charset="0"/>
                <a:cs typeface="Times New Roman" pitchFamily="18" charset="0"/>
              </a:rPr>
              <a:t>Univ</a:t>
            </a:r>
            <a:endParaRPr lang="ko-KR" altLang="ko-KR" sz="2400" i="1" dirty="0">
              <a:latin typeface="Times New Roman" pitchFamily="18" charset="0"/>
              <a:cs typeface="Times New Roman" pitchFamily="18" charset="0"/>
            </a:endParaRPr>
          </a:p>
        </p:txBody>
      </p:sp>
      <p:sp>
        <p:nvSpPr>
          <p:cNvPr id="2053" name="Rectangle 3"/>
          <p:cNvSpPr>
            <a:spLocks noChangeArrowheads="1"/>
          </p:cNvSpPr>
          <p:nvPr/>
        </p:nvSpPr>
        <p:spPr bwMode="auto">
          <a:xfrm>
            <a:off x="684213" y="3789363"/>
            <a:ext cx="8064500" cy="1008062"/>
          </a:xfrm>
          <a:prstGeom prst="rect">
            <a:avLst/>
          </a:prstGeom>
          <a:noFill/>
          <a:ln w="9525">
            <a:noFill/>
            <a:miter lim="800000"/>
            <a:headEnd/>
            <a:tailEnd/>
          </a:ln>
        </p:spPr>
        <p:txBody>
          <a:bodyPr/>
          <a:lstStyle/>
          <a:p>
            <a:pPr algn="l">
              <a:spcBef>
                <a:spcPct val="20000"/>
              </a:spcBef>
            </a:pPr>
            <a:r>
              <a:rPr lang="en-US" altLang="ko-KR" sz="1800">
                <a:latin typeface="Tahoma" pitchFamily="34" charset="0"/>
                <a:cs typeface="Times New Roman" pitchFamily="18" charset="0"/>
              </a:rPr>
              <a:t> </a:t>
            </a:r>
          </a:p>
        </p:txBody>
      </p:sp>
      <p:sp>
        <p:nvSpPr>
          <p:cNvPr id="2054" name="Rectangle 3"/>
          <p:cNvSpPr>
            <a:spLocks noChangeArrowheads="1"/>
          </p:cNvSpPr>
          <p:nvPr/>
        </p:nvSpPr>
        <p:spPr bwMode="auto">
          <a:xfrm>
            <a:off x="671191" y="3429000"/>
            <a:ext cx="8064500" cy="1008063"/>
          </a:xfrm>
          <a:prstGeom prst="rect">
            <a:avLst/>
          </a:prstGeom>
          <a:noFill/>
          <a:ln w="9525">
            <a:noFill/>
            <a:miter lim="800000"/>
            <a:headEnd/>
            <a:tailEnd/>
          </a:ln>
        </p:spPr>
        <p:txBody>
          <a:bodyPr/>
          <a:lstStyle/>
          <a:p>
            <a:pPr algn="l">
              <a:spcBef>
                <a:spcPct val="20000"/>
              </a:spcBef>
            </a:pPr>
            <a:r>
              <a:rPr lang="en-US" altLang="ko-KR" sz="2000" b="0" dirty="0">
                <a:latin typeface="Tahoma" pitchFamily="34" charset="0"/>
                <a:cs typeface="Times New Roman" pitchFamily="18" charset="0"/>
              </a:rPr>
              <a:t>This chapter discusses UNIX special files that represent devices. Two important examples of special files are pipes and FIFOs, </a:t>
            </a:r>
            <a:r>
              <a:rPr lang="en-US" altLang="ko-KR" sz="2000" b="0" dirty="0" err="1">
                <a:latin typeface="Tahoma" pitchFamily="34" charset="0"/>
                <a:cs typeface="Times New Roman" pitchFamily="18" charset="0"/>
              </a:rPr>
              <a:t>interprocess</a:t>
            </a:r>
            <a:r>
              <a:rPr lang="en-US" altLang="ko-KR" sz="2000" b="0" dirty="0">
                <a:latin typeface="Tahoma" pitchFamily="34" charset="0"/>
                <a:cs typeface="Times New Roman" pitchFamily="18" charset="0"/>
              </a:rPr>
              <a:t> communication mechanisms that allow processes running on the same system to share information and hence cooperate. </a:t>
            </a:r>
          </a:p>
        </p:txBody>
      </p:sp>
      <p:sp>
        <p:nvSpPr>
          <p:cNvPr id="7" name="슬라이드 번호 개체 틀 6"/>
          <p:cNvSpPr>
            <a:spLocks noGrp="1"/>
          </p:cNvSpPr>
          <p:nvPr>
            <p:ph type="sldNum" sz="quarter" idx="4"/>
          </p:nvPr>
        </p:nvSpPr>
        <p:spPr/>
        <p:txBody>
          <a:bodyPr/>
          <a:lstStyle/>
          <a:p>
            <a:pPr>
              <a:defRPr/>
            </a:pPr>
            <a:fld id="{8CB50E8A-170E-42E3-AB02-943F7153316C}" type="slidenum">
              <a:rPr lang="en-US" altLang="ko-KR" smtClean="0"/>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a:t>The size of a pipe</a:t>
            </a:r>
          </a:p>
        </p:txBody>
      </p:sp>
      <p:sp>
        <p:nvSpPr>
          <p:cNvPr id="11267" name="Rectangle 3"/>
          <p:cNvSpPr>
            <a:spLocks noGrp="1" noChangeArrowheads="1"/>
          </p:cNvSpPr>
          <p:nvPr>
            <p:ph idx="1"/>
          </p:nvPr>
        </p:nvSpPr>
        <p:spPr/>
        <p:txBody>
          <a:bodyPr/>
          <a:lstStyle/>
          <a:p>
            <a:r>
              <a:rPr lang="en-US" altLang="ko-KR" dirty="0">
                <a:latin typeface="Arial" charset="0"/>
                <a:cs typeface="Arial" charset="0"/>
              </a:rPr>
              <a:t>Pipe size : finite</a:t>
            </a:r>
          </a:p>
          <a:p>
            <a:pPr lvl="1"/>
            <a:r>
              <a:rPr lang="en-US" altLang="ko-KR" dirty="0">
                <a:sym typeface="Wingdings" pitchFamily="2" charset="2"/>
              </a:rPr>
              <a:t>POSIX : 512bytes,</a:t>
            </a:r>
          </a:p>
          <a:p>
            <a:pPr lvl="1"/>
            <a:r>
              <a:rPr lang="en-US" altLang="ko-KR" dirty="0"/>
              <a:t>most systems make this figure much greater</a:t>
            </a:r>
          </a:p>
          <a:p>
            <a:pPr lvl="1"/>
            <a:r>
              <a:rPr lang="en-US" altLang="ko-KR" dirty="0"/>
              <a:t>kernel's pipe buffer size: </a:t>
            </a:r>
            <a:r>
              <a:rPr lang="en-US" altLang="ko-KR" b="0" dirty="0">
                <a:latin typeface="Courier New" pitchFamily="49" charset="0"/>
              </a:rPr>
              <a:t>PIPE_BUF (</a:t>
            </a:r>
            <a:r>
              <a:rPr lang="en-US" altLang="ko-KR" dirty="0" err="1">
                <a:latin typeface="Courier New" pitchFamily="49" charset="0"/>
              </a:rPr>
              <a:t>limits.h</a:t>
            </a:r>
            <a:r>
              <a:rPr lang="en-US" altLang="ko-KR" dirty="0">
                <a:latin typeface="Courier New" pitchFamily="49" charset="0"/>
              </a:rPr>
              <a:t>)</a:t>
            </a:r>
          </a:p>
          <a:p>
            <a:pPr lvl="1"/>
            <a:endParaRPr lang="en-US" altLang="ko-KR" dirty="0"/>
          </a:p>
          <a:p>
            <a:r>
              <a:rPr lang="en-US" altLang="ko-KR" dirty="0">
                <a:latin typeface="Arial" charset="0"/>
                <a:cs typeface="Arial" charset="0"/>
              </a:rPr>
              <a:t>Pipe full</a:t>
            </a:r>
          </a:p>
          <a:p>
            <a:pPr lvl="1"/>
            <a:r>
              <a:rPr lang="en-US" altLang="ko-KR" b="0" dirty="0">
                <a:latin typeface="Courier New" pitchFamily="49" charset="0"/>
                <a:sym typeface="Wingdings" pitchFamily="2" charset="2"/>
              </a:rPr>
              <a:t>write</a:t>
            </a:r>
            <a:r>
              <a:rPr lang="en-US" altLang="ko-KR" dirty="0">
                <a:sym typeface="Wingdings" pitchFamily="2" charset="2"/>
              </a:rPr>
              <a:t> block, until room is made by another process reading from the pipe</a:t>
            </a:r>
          </a:p>
          <a:p>
            <a:endParaRPr lang="en-US" altLang="ko-KR" dirty="0">
              <a:latin typeface="Arial" charset="0"/>
              <a:cs typeface="Arial" charset="0"/>
            </a:endParaRPr>
          </a:p>
          <a:p>
            <a:r>
              <a:rPr lang="en-US" altLang="ko-KR" dirty="0">
                <a:latin typeface="Arial" charset="0"/>
                <a:cs typeface="Arial" charset="0"/>
              </a:rPr>
              <a:t>In multiple processes</a:t>
            </a:r>
          </a:p>
          <a:p>
            <a:pPr lvl="1"/>
            <a:r>
              <a:rPr lang="en-US" altLang="ko-KR" dirty="0"/>
              <a:t>A write of </a:t>
            </a:r>
            <a:r>
              <a:rPr lang="en-US" altLang="ko-KR" b="0" dirty="0">
                <a:latin typeface="Courier New" pitchFamily="49" charset="0"/>
              </a:rPr>
              <a:t>PIPE_BUF</a:t>
            </a:r>
            <a:r>
              <a:rPr lang="en-US" altLang="ko-KR" dirty="0"/>
              <a:t> bytes or less will </a:t>
            </a:r>
            <a:r>
              <a:rPr lang="en-US" altLang="ko-KR" dirty="0">
                <a:solidFill>
                  <a:srgbClr val="FF0000"/>
                </a:solidFill>
              </a:rPr>
              <a:t>not be interleaved</a:t>
            </a:r>
            <a:r>
              <a:rPr lang="en-US" altLang="ko-KR" dirty="0"/>
              <a:t> </a:t>
            </a:r>
          </a:p>
          <a:p>
            <a:pPr lvl="1"/>
            <a:r>
              <a:rPr lang="en-US" altLang="ko-KR" dirty="0"/>
              <a:t>if we write more than </a:t>
            </a:r>
            <a:r>
              <a:rPr lang="en-US" altLang="ko-KR" b="0" dirty="0">
                <a:latin typeface="Courier New" pitchFamily="49" charset="0"/>
              </a:rPr>
              <a:t>PIPE_BUF</a:t>
            </a:r>
            <a:r>
              <a:rPr lang="en-US" altLang="ko-KR" dirty="0"/>
              <a:t> bytes, the data might be interleaved with the data from the other writers. </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10</a:t>
            </a:fld>
            <a:endParaRPr lang="en-US" altLang="ko-K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i="1" dirty="0"/>
              <a:t>example p</a:t>
            </a:r>
            <a:r>
              <a:rPr lang="en-US" altLang="ko-KR" dirty="0"/>
              <a:t>.158(216) (1/2)</a:t>
            </a:r>
          </a:p>
        </p:txBody>
      </p:sp>
      <p:sp>
        <p:nvSpPr>
          <p:cNvPr id="12291" name="Rectangle 3"/>
          <p:cNvSpPr>
            <a:spLocks noGrp="1" noChangeArrowheads="1"/>
          </p:cNvSpPr>
          <p:nvPr>
            <p:ph idx="1"/>
          </p:nvPr>
        </p:nvSpPr>
        <p:spPr/>
        <p:txBody>
          <a:bodyPr/>
          <a:lstStyle/>
          <a:p>
            <a:endParaRPr lang="ko-KR" altLang="en-US">
              <a:latin typeface="Arial" charset="0"/>
              <a:cs typeface="Arial" charset="0"/>
            </a:endParaRPr>
          </a:p>
        </p:txBody>
      </p:sp>
      <p:sp>
        <p:nvSpPr>
          <p:cNvPr id="12292" name="Rectangle 4"/>
          <p:cNvSpPr>
            <a:spLocks noChangeArrowheads="1"/>
          </p:cNvSpPr>
          <p:nvPr/>
        </p:nvSpPr>
        <p:spPr bwMode="auto">
          <a:xfrm>
            <a:off x="395288" y="926049"/>
            <a:ext cx="8277225" cy="553311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count;</a:t>
            </a:r>
          </a:p>
          <a:p>
            <a:pPr algn="l">
              <a:spcBef>
                <a:spcPct val="0"/>
              </a:spcBef>
            </a:pPr>
            <a:r>
              <a:rPr lang="en-US" altLang="ko-KR" sz="1400" b="0" dirty="0"/>
              <a:t>void </a:t>
            </a:r>
            <a:r>
              <a:rPr lang="en-US" altLang="ko-KR" sz="1400" b="0" dirty="0" err="1"/>
              <a:t>alrm_action</a:t>
            </a:r>
            <a:r>
              <a:rPr lang="en-US" altLang="ko-KR" sz="1400" b="0" dirty="0"/>
              <a:t> (</a:t>
            </a:r>
            <a:r>
              <a:rPr lang="en-US" altLang="ko-KR" sz="1400" b="0" dirty="0" err="1"/>
              <a:t>int</a:t>
            </a:r>
            <a:r>
              <a:rPr lang="en-US" altLang="ko-KR" sz="1400" b="0" dirty="0"/>
              <a:t> </a:t>
            </a:r>
            <a:r>
              <a:rPr lang="en-US" altLang="ko-KR" sz="1400" b="0" dirty="0" err="1"/>
              <a:t>signo</a:t>
            </a:r>
            <a:r>
              <a:rPr lang="en-US" altLang="ko-KR" sz="1400" b="0" dirty="0"/>
              <a:t>) {</a:t>
            </a:r>
          </a:p>
          <a:p>
            <a:pPr algn="l">
              <a:spcBef>
                <a:spcPct val="0"/>
              </a:spcBef>
            </a:pPr>
            <a:r>
              <a:rPr lang="en-US" altLang="ko-KR" sz="1400" b="0" dirty="0"/>
              <a:t> </a:t>
            </a:r>
            <a:r>
              <a:rPr lang="en-US" altLang="ko-KR" sz="1400" b="0" dirty="0" err="1"/>
              <a:t>printf</a:t>
            </a:r>
            <a:r>
              <a:rPr lang="en-US" altLang="ko-KR" sz="1400" b="0" dirty="0"/>
              <a:t> ("write blocked after %d characters\n", count);</a:t>
            </a:r>
          </a:p>
          <a:p>
            <a:pPr algn="l">
              <a:spcBef>
                <a:spcPct val="0"/>
              </a:spcBef>
            </a:pPr>
            <a:r>
              <a:rPr lang="en-US" altLang="ko-KR" sz="1400" b="0" dirty="0"/>
              <a:t> exit (0);</a:t>
            </a:r>
          </a:p>
          <a:p>
            <a:pPr algn="l">
              <a:spcBef>
                <a:spcPct val="0"/>
              </a:spcBef>
            </a:pPr>
            <a:r>
              <a:rPr lang="en-US" altLang="ko-KR" sz="1400" b="0" dirty="0"/>
              <a:t>}</a:t>
            </a:r>
          </a:p>
          <a:p>
            <a:pPr algn="l">
              <a:spcBef>
                <a:spcPct val="0"/>
              </a:spcBef>
            </a:pPr>
            <a:br>
              <a:rPr lang="en-US" altLang="ko-KR" sz="1400" b="0" dirty="0"/>
            </a:br>
            <a:r>
              <a:rPr lang="en-US" altLang="ko-KR" sz="1400" b="0" dirty="0"/>
              <a:t>main(){</a:t>
            </a:r>
          </a:p>
          <a:p>
            <a:pPr algn="l">
              <a:spcBef>
                <a:spcPct val="0"/>
              </a:spcBef>
            </a:pPr>
            <a:r>
              <a:rPr lang="en-US" altLang="ko-KR" sz="1400" b="0" dirty="0"/>
              <a:t>  </a:t>
            </a:r>
            <a:r>
              <a:rPr lang="en-US" altLang="ko-KR" sz="1400" b="0" dirty="0" err="1"/>
              <a:t>int</a:t>
            </a:r>
            <a:r>
              <a:rPr lang="en-US" altLang="ko-KR" sz="1400" b="0" dirty="0"/>
              <a:t> p[2];</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pipe_size</a:t>
            </a:r>
            <a:r>
              <a:rPr lang="en-US" altLang="ko-KR" sz="1400" b="0" dirty="0"/>
              <a:t>;</a:t>
            </a:r>
          </a:p>
          <a:p>
            <a:pPr algn="l">
              <a:spcBef>
                <a:spcPct val="0"/>
              </a:spcBef>
            </a:pPr>
            <a:r>
              <a:rPr lang="en-US" altLang="ko-KR" sz="1400" b="0" dirty="0"/>
              <a:t>  char c = 'x';</a:t>
            </a:r>
            <a:br>
              <a:rPr lang="en-US" altLang="ko-KR" sz="1400" b="0" dirty="0"/>
            </a:br>
            <a:r>
              <a:rPr lang="en-US" altLang="ko-KR" sz="1400" b="0" dirty="0"/>
              <a:t>  static </a:t>
            </a:r>
            <a:r>
              <a:rPr lang="en-US" altLang="ko-KR" sz="1400" b="0" dirty="0" err="1"/>
              <a:t>struct</a:t>
            </a:r>
            <a:r>
              <a:rPr lang="en-US" altLang="ko-KR" sz="1400" b="0" dirty="0"/>
              <a:t> </a:t>
            </a:r>
            <a:r>
              <a:rPr lang="en-US" altLang="ko-KR" sz="1400" b="0" dirty="0" err="1"/>
              <a:t>sigaction</a:t>
            </a:r>
            <a:r>
              <a:rPr lang="en-US" altLang="ko-KR" sz="1400" b="0" dirty="0"/>
              <a:t> act;</a:t>
            </a:r>
          </a:p>
          <a:p>
            <a:pPr algn="l">
              <a:spcBef>
                <a:spcPct val="0"/>
              </a:spcBef>
            </a:pPr>
            <a:endParaRPr lang="en-US" altLang="ko-KR" sz="1400" b="0" dirty="0"/>
          </a:p>
          <a:p>
            <a:pPr algn="l">
              <a:spcBef>
                <a:spcPct val="0"/>
              </a:spcBef>
            </a:pPr>
            <a:r>
              <a:rPr lang="en-US" altLang="ko-KR" sz="1400" b="0" dirty="0"/>
              <a:t>  </a:t>
            </a:r>
            <a:r>
              <a:rPr lang="en-US" altLang="ko-KR" sz="1400" b="0" dirty="0" err="1"/>
              <a:t>act.sa_handler</a:t>
            </a:r>
            <a:r>
              <a:rPr lang="en-US" altLang="ko-KR" sz="1400" b="0" dirty="0"/>
              <a:t> = </a:t>
            </a:r>
            <a:r>
              <a:rPr lang="en-US" altLang="ko-KR" sz="1400" b="0" dirty="0" err="1"/>
              <a:t>alrm_action</a:t>
            </a:r>
            <a:r>
              <a:rPr lang="en-US" altLang="ko-KR" sz="1400" b="0" dirty="0"/>
              <a:t>;</a:t>
            </a:r>
          </a:p>
          <a:p>
            <a:pPr algn="l">
              <a:spcBef>
                <a:spcPct val="0"/>
              </a:spcBef>
            </a:pPr>
            <a:r>
              <a:rPr lang="en-US" altLang="ko-KR" sz="1400" b="0" dirty="0"/>
              <a:t>  </a:t>
            </a:r>
            <a:r>
              <a:rPr lang="en-US" altLang="ko-KR" sz="1400" b="0" dirty="0" err="1"/>
              <a:t>sigfillset</a:t>
            </a:r>
            <a:r>
              <a:rPr lang="en-US" altLang="ko-KR" sz="1400" b="0" dirty="0"/>
              <a:t> (&amp;(</a:t>
            </a:r>
            <a:r>
              <a:rPr lang="en-US" altLang="ko-KR" sz="1400" b="0" dirty="0" err="1"/>
              <a:t>act.sa_mask</a:t>
            </a:r>
            <a:r>
              <a:rPr lang="en-US" altLang="ko-KR" sz="1400" b="0" dirty="0"/>
              <a:t>));</a:t>
            </a:r>
          </a:p>
          <a:p>
            <a:pPr algn="l">
              <a:spcBef>
                <a:spcPct val="0"/>
              </a:spcBef>
            </a:pPr>
            <a:r>
              <a:rPr lang="en-US" altLang="ko-KR" sz="1400" b="0" dirty="0"/>
              <a:t>  pipe(p);</a:t>
            </a:r>
            <a:br>
              <a:rPr lang="en-US" altLang="ko-KR" sz="1400" b="0" dirty="0"/>
            </a:br>
            <a:endParaRPr lang="en-US" altLang="ko-KR" sz="1400" b="0" dirty="0"/>
          </a:p>
          <a:p>
            <a:pPr algn="l">
              <a:spcBef>
                <a:spcPct val="0"/>
              </a:spcBef>
            </a:pPr>
            <a:r>
              <a:rPr lang="en-US" altLang="ko-KR" sz="1400" b="0" dirty="0"/>
              <a:t>  </a:t>
            </a:r>
            <a:r>
              <a:rPr lang="en-US" altLang="ko-KR" sz="1400" b="0" dirty="0" err="1"/>
              <a:t>pipe_size</a:t>
            </a:r>
            <a:r>
              <a:rPr lang="en-US" altLang="ko-KR" sz="1400" b="0" dirty="0"/>
              <a:t> = </a:t>
            </a:r>
            <a:r>
              <a:rPr lang="en-US" altLang="ko-KR" sz="1400" b="0" dirty="0" err="1"/>
              <a:t>fpathconf</a:t>
            </a:r>
            <a:r>
              <a:rPr lang="en-US" altLang="ko-KR" sz="1400" b="0" dirty="0"/>
              <a:t> (p[0], _PC_PIPE_BUF);</a:t>
            </a:r>
          </a:p>
          <a:p>
            <a:pPr algn="l">
              <a:spcBef>
                <a:spcPct val="0"/>
              </a:spcBef>
            </a:pPr>
            <a:r>
              <a:rPr lang="en-US" altLang="ko-KR" sz="1400" b="0" dirty="0"/>
              <a:t>  </a:t>
            </a:r>
            <a:r>
              <a:rPr lang="en-US" altLang="ko-KR" sz="1400" b="0" dirty="0" err="1"/>
              <a:t>printf</a:t>
            </a:r>
            <a:r>
              <a:rPr lang="en-US" altLang="ko-KR" sz="1400" b="0" dirty="0"/>
              <a:t> ("Maximum size of write to pipe: %d bytes\n", </a:t>
            </a:r>
            <a:r>
              <a:rPr lang="en-US" altLang="ko-KR" sz="1400" b="0" dirty="0" err="1"/>
              <a:t>pipe_size</a:t>
            </a:r>
            <a:r>
              <a:rPr lang="en-US" altLang="ko-KR" sz="1400" b="0" dirty="0"/>
              <a:t>);</a:t>
            </a:r>
          </a:p>
          <a:p>
            <a:pPr algn="l">
              <a:spcBef>
                <a:spcPct val="0"/>
              </a:spcBef>
            </a:pPr>
            <a:r>
              <a:rPr lang="en-US" altLang="ko-KR" sz="1400" b="0" dirty="0"/>
              <a:t>  </a:t>
            </a:r>
            <a:r>
              <a:rPr lang="en-US" altLang="ko-KR" sz="1400" b="0" dirty="0" err="1"/>
              <a:t>sigaction</a:t>
            </a:r>
            <a:r>
              <a:rPr lang="en-US" altLang="ko-KR" sz="1400" b="0" dirty="0"/>
              <a:t> (SIGALRM, &amp;act, NULL);</a:t>
            </a:r>
          </a:p>
          <a:p>
            <a:pPr algn="l">
              <a:spcBef>
                <a:spcPct val="0"/>
              </a:spcBef>
            </a:pPr>
            <a:endParaRPr lang="en-US" altLang="ko-KR" sz="1400" b="0" dirty="0"/>
          </a:p>
          <a:p>
            <a:pPr algn="l">
              <a:spcBef>
                <a:spcPct val="0"/>
              </a:spcBef>
            </a:pPr>
            <a:r>
              <a:rPr lang="en-US" altLang="ko-KR" sz="1400" b="0" dirty="0"/>
              <a:t>  while (1) {</a:t>
            </a:r>
          </a:p>
          <a:p>
            <a:pPr algn="l">
              <a:spcBef>
                <a:spcPct val="0"/>
              </a:spcBef>
            </a:pPr>
            <a:r>
              <a:rPr lang="en-US" altLang="ko-KR" sz="1400" b="0" dirty="0"/>
              <a:t>    alarm (20);</a:t>
            </a:r>
            <a:br>
              <a:rPr lang="en-US" altLang="ko-KR" sz="1400" b="0" dirty="0"/>
            </a:br>
            <a:r>
              <a:rPr lang="en-US" altLang="ko-KR" sz="1400" b="0" dirty="0"/>
              <a:t>    write(p[1], &amp;c, 1);</a:t>
            </a:r>
            <a:br>
              <a:rPr lang="en-US" altLang="ko-KR" sz="1400" b="0" dirty="0"/>
            </a:br>
            <a:r>
              <a:rPr lang="en-US" altLang="ko-KR" sz="1400" b="0" dirty="0"/>
              <a:t>    alarm(0);</a:t>
            </a:r>
          </a:p>
          <a:p>
            <a:pPr algn="l">
              <a:spcBef>
                <a:spcPct val="0"/>
              </a:spcBef>
            </a:pPr>
            <a:r>
              <a:rPr lang="en-US" altLang="ko-KR" sz="1400" b="0" dirty="0"/>
              <a:t>    if ((++count % 1024) == 0) </a:t>
            </a:r>
            <a:r>
              <a:rPr lang="en-US" altLang="ko-KR" sz="1400" b="0" dirty="0" err="1"/>
              <a:t>printf</a:t>
            </a:r>
            <a:r>
              <a:rPr lang="en-US" altLang="ko-KR" sz="1400" b="0" dirty="0"/>
              <a:t> ("%d characters in pipe\n", count);</a:t>
            </a:r>
          </a:p>
          <a:p>
            <a:pPr algn="l">
              <a:spcBef>
                <a:spcPct val="0"/>
              </a:spcBef>
            </a:pPr>
            <a:r>
              <a:rPr lang="en-US" altLang="ko-KR" sz="1400" b="0" dirty="0"/>
              <a:t>  }</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i="1" dirty="0"/>
              <a:t>example p</a:t>
            </a:r>
            <a:r>
              <a:rPr lang="en-US" altLang="ko-KR" dirty="0"/>
              <a:t>.158(216) (2/2)</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12</a:t>
            </a:fld>
            <a:endParaRPr lang="en-US" altLang="ko-KR"/>
          </a:p>
        </p:txBody>
      </p:sp>
      <p:sp>
        <p:nvSpPr>
          <p:cNvPr id="5" name="Rectangle 4"/>
          <p:cNvSpPr>
            <a:spLocks noChangeArrowheads="1"/>
          </p:cNvSpPr>
          <p:nvPr/>
        </p:nvSpPr>
        <p:spPr bwMode="auto">
          <a:xfrm>
            <a:off x="395288" y="1051559"/>
            <a:ext cx="8277225" cy="3007007"/>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Maximum size of write to pipe: 32768 bytes</a:t>
            </a:r>
          </a:p>
          <a:p>
            <a:pPr algn="l">
              <a:spcBef>
                <a:spcPct val="0"/>
              </a:spcBef>
            </a:pPr>
            <a:r>
              <a:rPr lang="en-US" altLang="ko-KR" sz="1400" b="0" dirty="0"/>
              <a:t>1024 characters in pipe</a:t>
            </a:r>
          </a:p>
          <a:p>
            <a:pPr algn="l">
              <a:spcBef>
                <a:spcPct val="0"/>
              </a:spcBef>
            </a:pPr>
            <a:r>
              <a:rPr lang="en-US" altLang="ko-KR" sz="1400" b="0" dirty="0"/>
              <a:t>2048 characters in pipe</a:t>
            </a:r>
          </a:p>
          <a:p>
            <a:pPr algn="l">
              <a:spcBef>
                <a:spcPct val="0"/>
              </a:spcBef>
            </a:pPr>
            <a:r>
              <a:rPr lang="en-US" altLang="ko-KR" sz="1400" b="0" dirty="0"/>
              <a:t>3072 characters in pipe</a:t>
            </a:r>
          </a:p>
          <a:p>
            <a:pPr algn="l">
              <a:spcBef>
                <a:spcPct val="0"/>
              </a:spcBef>
            </a:pPr>
            <a:r>
              <a:rPr lang="en-US" altLang="ko-KR" sz="1400" b="0" dirty="0"/>
              <a:t>4096 characters in pipe</a:t>
            </a:r>
          </a:p>
          <a:p>
            <a:pPr algn="l">
              <a:spcBef>
                <a:spcPct val="0"/>
              </a:spcBef>
            </a:pPr>
            <a:r>
              <a:rPr lang="en-US" altLang="ko-KR" sz="1400" b="0" dirty="0"/>
              <a:t>5120 characters in pipe</a:t>
            </a:r>
          </a:p>
          <a:p>
            <a:pPr algn="l">
              <a:spcBef>
                <a:spcPct val="0"/>
              </a:spcBef>
            </a:pPr>
            <a:r>
              <a:rPr lang="en-US" altLang="ko-KR" sz="1400" b="0" dirty="0"/>
              <a:t>.</a:t>
            </a:r>
          </a:p>
          <a:p>
            <a:pPr algn="l">
              <a:spcBef>
                <a:spcPct val="0"/>
              </a:spcBef>
            </a:pPr>
            <a:r>
              <a:rPr lang="en-US" altLang="ko-KR" sz="1400" b="0" dirty="0"/>
              <a:t>.</a:t>
            </a:r>
          </a:p>
          <a:p>
            <a:pPr algn="l">
              <a:spcBef>
                <a:spcPct val="0"/>
              </a:spcBef>
            </a:pPr>
            <a:r>
              <a:rPr lang="en-US" altLang="ko-KR" sz="1400" b="0" dirty="0"/>
              <a:t>.</a:t>
            </a:r>
          </a:p>
          <a:p>
            <a:pPr algn="l">
              <a:spcBef>
                <a:spcPct val="0"/>
              </a:spcBef>
            </a:pPr>
            <a:r>
              <a:rPr lang="en-US" altLang="ko-KR" sz="1400" b="0" dirty="0"/>
              <a:t>31744 characters in pipe</a:t>
            </a:r>
          </a:p>
          <a:p>
            <a:pPr algn="l">
              <a:spcBef>
                <a:spcPct val="0"/>
              </a:spcBef>
            </a:pPr>
            <a:r>
              <a:rPr lang="en-US" altLang="ko-KR" sz="1400" b="0" dirty="0"/>
              <a:t>32768 characters in pipe</a:t>
            </a:r>
          </a:p>
          <a:p>
            <a:pPr algn="l">
              <a:spcBef>
                <a:spcPct val="0"/>
              </a:spcBef>
            </a:pPr>
            <a:r>
              <a:rPr lang="en-US" altLang="ko-KR" sz="1400" b="0" dirty="0"/>
              <a:t>write blocked after 32768 characters</a:t>
            </a:r>
          </a:p>
          <a:p>
            <a:pPr algn="l">
              <a:spcBef>
                <a:spcPct val="0"/>
              </a:spcBef>
            </a:pPr>
            <a:endParaRPr lang="en-US" altLang="ko-KR" sz="1400" b="0" dirty="0"/>
          </a:p>
        </p:txBody>
      </p:sp>
    </p:spTree>
    <p:extLst>
      <p:ext uri="{BB962C8B-B14F-4D97-AF65-F5344CB8AC3E}">
        <p14:creationId xmlns:p14="http://schemas.microsoft.com/office/powerpoint/2010/main" val="68470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a:t>Blocking &amp; Non-Blocking</a:t>
            </a:r>
          </a:p>
        </p:txBody>
      </p:sp>
      <p:sp>
        <p:nvSpPr>
          <p:cNvPr id="13315" name="Rectangle 3"/>
          <p:cNvSpPr>
            <a:spLocks noGrp="1" noChangeArrowheads="1"/>
          </p:cNvSpPr>
          <p:nvPr>
            <p:ph idx="1"/>
          </p:nvPr>
        </p:nvSpPr>
        <p:spPr>
          <a:xfrm>
            <a:off x="457200" y="1052513"/>
            <a:ext cx="8229600" cy="5329237"/>
          </a:xfrm>
        </p:spPr>
        <p:txBody>
          <a:bodyPr/>
          <a:lstStyle/>
          <a:p>
            <a:pPr>
              <a:lnSpc>
                <a:spcPct val="90000"/>
              </a:lnSpc>
            </a:pPr>
            <a:r>
              <a:rPr lang="en-US" altLang="ko-KR" dirty="0">
                <a:latin typeface="Arial" charset="0"/>
                <a:cs typeface="Arial" charset="0"/>
              </a:rPr>
              <a:t>System calls that can </a:t>
            </a:r>
            <a:r>
              <a:rPr lang="en-US" altLang="ko-KR" dirty="0">
                <a:solidFill>
                  <a:srgbClr val="FF0000"/>
                </a:solidFill>
                <a:latin typeface="Arial" charset="0"/>
                <a:cs typeface="Arial" charset="0"/>
              </a:rPr>
              <a:t>block</a:t>
            </a:r>
            <a:r>
              <a:rPr lang="en-US" altLang="ko-KR" dirty="0">
                <a:latin typeface="Arial" charset="0"/>
                <a:cs typeface="Arial" charset="0"/>
              </a:rPr>
              <a:t> the caller forever</a:t>
            </a:r>
          </a:p>
          <a:p>
            <a:pPr lvl="1">
              <a:lnSpc>
                <a:spcPct val="90000"/>
              </a:lnSpc>
            </a:pPr>
            <a:r>
              <a:rPr lang="en-US" altLang="ko-KR" dirty="0"/>
              <a:t>Reads block when data isn't present with certain file types (pipes, terminal devices, and network devices)</a:t>
            </a:r>
          </a:p>
          <a:p>
            <a:pPr lvl="1">
              <a:lnSpc>
                <a:spcPct val="90000"/>
              </a:lnSpc>
            </a:pPr>
            <a:r>
              <a:rPr lang="en-US" altLang="ko-KR" dirty="0"/>
              <a:t>Writes block when the data can't be accepted immediately by these same file types (no room in the pipe, network flow control, etc.)</a:t>
            </a:r>
          </a:p>
          <a:p>
            <a:pPr lvl="1">
              <a:lnSpc>
                <a:spcPct val="90000"/>
              </a:lnSpc>
            </a:pPr>
            <a:r>
              <a:rPr lang="en-US" altLang="ko-KR" dirty="0"/>
              <a:t>Opens block until some condition occurs on certain file types(FIFO)</a:t>
            </a:r>
          </a:p>
          <a:p>
            <a:pPr>
              <a:lnSpc>
                <a:spcPct val="90000"/>
              </a:lnSpc>
            </a:pPr>
            <a:endParaRPr lang="en-US" altLang="ko-KR" dirty="0">
              <a:latin typeface="Arial" charset="0"/>
              <a:cs typeface="Arial" charset="0"/>
            </a:endParaRPr>
          </a:p>
          <a:p>
            <a:pPr>
              <a:lnSpc>
                <a:spcPct val="90000"/>
              </a:lnSpc>
            </a:pPr>
            <a:r>
              <a:rPr lang="en-US" altLang="ko-KR" dirty="0">
                <a:latin typeface="Arial" charset="0"/>
                <a:cs typeface="Arial" charset="0"/>
              </a:rPr>
              <a:t>Two ways to specify </a:t>
            </a:r>
            <a:r>
              <a:rPr lang="en-US" altLang="ko-KR" dirty="0" err="1">
                <a:solidFill>
                  <a:srgbClr val="FF0000"/>
                </a:solidFill>
                <a:latin typeface="Arial" charset="0"/>
                <a:cs typeface="Arial" charset="0"/>
              </a:rPr>
              <a:t>nonblocking</a:t>
            </a:r>
            <a:r>
              <a:rPr lang="en-US" altLang="ko-KR" dirty="0">
                <a:solidFill>
                  <a:srgbClr val="FF0000"/>
                </a:solidFill>
                <a:latin typeface="Arial" charset="0"/>
                <a:cs typeface="Arial" charset="0"/>
              </a:rPr>
              <a:t> I/O </a:t>
            </a:r>
            <a:r>
              <a:rPr lang="en-US" altLang="ko-KR" dirty="0">
                <a:latin typeface="Arial" charset="0"/>
                <a:cs typeface="Arial" charset="0"/>
              </a:rPr>
              <a:t>for a given descriptor </a:t>
            </a:r>
          </a:p>
          <a:p>
            <a:pPr lvl="1">
              <a:lnSpc>
                <a:spcPct val="90000"/>
              </a:lnSpc>
            </a:pPr>
            <a:r>
              <a:rPr lang="en-US" altLang="ko-KR" dirty="0"/>
              <a:t>If we call </a:t>
            </a:r>
            <a:r>
              <a:rPr lang="en-US" altLang="ko-KR" dirty="0">
                <a:latin typeface="Courier New" pitchFamily="49" charset="0"/>
                <a:cs typeface="Courier New" pitchFamily="49" charset="0"/>
              </a:rPr>
              <a:t>open</a:t>
            </a:r>
            <a:r>
              <a:rPr lang="en-US" altLang="ko-KR" dirty="0"/>
              <a:t> to get the descriptor,</a:t>
            </a:r>
          </a:p>
          <a:p>
            <a:pPr lvl="2">
              <a:lnSpc>
                <a:spcPct val="90000"/>
              </a:lnSpc>
            </a:pPr>
            <a:r>
              <a:rPr lang="en-US" altLang="ko-KR" dirty="0"/>
              <a:t>specify the </a:t>
            </a:r>
            <a:r>
              <a:rPr lang="en-US" altLang="ko-KR" dirty="0">
                <a:latin typeface="Courier New" pitchFamily="49" charset="0"/>
              </a:rPr>
              <a:t>O_NONBLOCK</a:t>
            </a:r>
          </a:p>
          <a:p>
            <a:pPr lvl="1">
              <a:lnSpc>
                <a:spcPct val="90000"/>
              </a:lnSpc>
            </a:pPr>
            <a:r>
              <a:rPr lang="en-US" altLang="ko-KR" dirty="0"/>
              <a:t>For a descriptor that is already </a:t>
            </a:r>
            <a:r>
              <a:rPr lang="en-US" altLang="ko-KR" dirty="0">
                <a:latin typeface="Courier New" pitchFamily="49" charset="0"/>
                <a:cs typeface="Courier New" pitchFamily="49" charset="0"/>
              </a:rPr>
              <a:t>open</a:t>
            </a:r>
            <a:r>
              <a:rPr lang="en-US" altLang="ko-KR" dirty="0"/>
              <a:t>, </a:t>
            </a:r>
          </a:p>
          <a:p>
            <a:pPr lvl="2">
              <a:lnSpc>
                <a:spcPct val="90000"/>
              </a:lnSpc>
            </a:pPr>
            <a:r>
              <a:rPr lang="en-US" altLang="ko-KR" dirty="0"/>
              <a:t>call </a:t>
            </a:r>
            <a:r>
              <a:rPr lang="en-US" altLang="ko-KR" dirty="0" err="1">
                <a:latin typeface="Courier New" pitchFamily="49" charset="0"/>
              </a:rPr>
              <a:t>fcntl</a:t>
            </a:r>
            <a:r>
              <a:rPr lang="en-US" altLang="ko-KR" dirty="0"/>
              <a:t> to turn on the </a:t>
            </a:r>
            <a:r>
              <a:rPr lang="en-US" altLang="ko-KR" dirty="0">
                <a:latin typeface="Courier New" pitchFamily="49" charset="0"/>
              </a:rPr>
              <a:t>O_NONBLOCK</a:t>
            </a:r>
            <a:r>
              <a:rPr lang="en-US" altLang="ko-KR" dirty="0"/>
              <a:t> file status flag</a:t>
            </a:r>
            <a:endParaRPr lang="ko-KR" altLang="en-US" dirty="0"/>
          </a:p>
          <a:p>
            <a:pPr lvl="1">
              <a:lnSpc>
                <a:spcPct val="90000"/>
              </a:lnSpc>
              <a:buFontTx/>
              <a:buNone/>
            </a:pPr>
            <a:endParaRPr lang="en-US" altLang="ko-KR"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t>Non-blocking </a:t>
            </a:r>
            <a:r>
              <a:rPr lang="en-US" altLang="ko-KR" b="0">
                <a:latin typeface="Courier New" pitchFamily="49" charset="0"/>
              </a:rPr>
              <a:t>read</a:t>
            </a:r>
            <a:r>
              <a:rPr lang="en-US" altLang="ko-KR"/>
              <a:t>s and </a:t>
            </a:r>
            <a:r>
              <a:rPr lang="en-US" altLang="ko-KR" b="0">
                <a:latin typeface="Courier New" pitchFamily="49" charset="0"/>
              </a:rPr>
              <a:t>write</a:t>
            </a:r>
            <a:r>
              <a:rPr lang="en-US" altLang="ko-KR"/>
              <a:t>s</a:t>
            </a:r>
          </a:p>
        </p:txBody>
      </p:sp>
      <p:sp>
        <p:nvSpPr>
          <p:cNvPr id="14339" name="Rectangle 3"/>
          <p:cNvSpPr>
            <a:spLocks noGrp="1" noChangeArrowheads="1"/>
          </p:cNvSpPr>
          <p:nvPr>
            <p:ph idx="1"/>
          </p:nvPr>
        </p:nvSpPr>
        <p:spPr>
          <a:xfrm>
            <a:off x="457200" y="1052513"/>
            <a:ext cx="8686800" cy="5073650"/>
          </a:xfrm>
        </p:spPr>
        <p:txBody>
          <a:bodyPr/>
          <a:lstStyle/>
          <a:p>
            <a:pPr marL="419100" indent="-419100"/>
            <a:r>
              <a:rPr lang="en-US" altLang="ko-KR" sz="2200" dirty="0">
                <a:latin typeface="Arial" charset="0"/>
                <a:cs typeface="Arial" charset="0"/>
              </a:rPr>
              <a:t>Two simple ways of making sure that a </a:t>
            </a:r>
            <a:r>
              <a:rPr lang="en-US" altLang="ko-KR" sz="2200" b="0" dirty="0">
                <a:latin typeface="Courier New" pitchFamily="49" charset="0"/>
                <a:cs typeface="Courier New" pitchFamily="49" charset="0"/>
              </a:rPr>
              <a:t>read</a:t>
            </a:r>
            <a:r>
              <a:rPr lang="en-US" altLang="ko-KR" sz="2200" dirty="0">
                <a:latin typeface="Arial" charset="0"/>
                <a:cs typeface="Arial" charset="0"/>
              </a:rPr>
              <a:t> or </a:t>
            </a:r>
            <a:r>
              <a:rPr lang="en-US" altLang="ko-KR" sz="2200" b="0" dirty="0">
                <a:latin typeface="Courier New" pitchFamily="49" charset="0"/>
                <a:cs typeface="Courier New" pitchFamily="49" charset="0"/>
              </a:rPr>
              <a:t>write</a:t>
            </a:r>
            <a:r>
              <a:rPr lang="en-US" altLang="ko-KR" sz="2200" dirty="0">
                <a:latin typeface="Arial" charset="0"/>
                <a:cs typeface="Arial" charset="0"/>
              </a:rPr>
              <a:t> on a pipe will not hang (block).</a:t>
            </a:r>
          </a:p>
          <a:p>
            <a:pPr marL="838200" lvl="1" indent="-381000">
              <a:buFontTx/>
              <a:buAutoNum type="arabicPeriod"/>
            </a:pPr>
            <a:r>
              <a:rPr lang="en-US" altLang="ko-KR" dirty="0"/>
              <a:t>use </a:t>
            </a:r>
            <a:r>
              <a:rPr lang="en-US" altLang="ko-KR" b="0" dirty="0" err="1">
                <a:latin typeface="Courier New" pitchFamily="49" charset="0"/>
              </a:rPr>
              <a:t>fstat</a:t>
            </a:r>
            <a:r>
              <a:rPr lang="en-US" altLang="ko-KR" dirty="0" err="1"/>
              <a:t>:</a:t>
            </a:r>
            <a:r>
              <a:rPr lang="en-US" altLang="ko-KR" b="0" dirty="0" err="1">
                <a:latin typeface="Courier New" pitchFamily="49" charset="0"/>
              </a:rPr>
              <a:t>stat.st_size</a:t>
            </a:r>
            <a:r>
              <a:rPr lang="en-US" altLang="ko-KR" dirty="0">
                <a:sym typeface="Wingdings" pitchFamily="2" charset="2"/>
              </a:rPr>
              <a:t> #characters in the pipe</a:t>
            </a:r>
            <a:br>
              <a:rPr lang="en-US" altLang="ko-KR" sz="1800" b="0" dirty="0">
                <a:latin typeface="Courier New" pitchFamily="49" charset="0"/>
              </a:rPr>
            </a:br>
            <a:r>
              <a:rPr lang="en-US" altLang="ko-KR" sz="1600" b="0" dirty="0" err="1">
                <a:latin typeface="Courier New" pitchFamily="49" charset="0"/>
              </a:rPr>
              <a:t>fstat</a:t>
            </a:r>
            <a:r>
              <a:rPr lang="en-US" altLang="ko-KR" sz="1600" b="0" dirty="0">
                <a:latin typeface="Courier New" pitchFamily="49" charset="0"/>
              </a:rPr>
              <a:t>(p[1], &amp;</a:t>
            </a:r>
            <a:r>
              <a:rPr lang="en-US" altLang="ko-KR" sz="1600" b="0" dirty="0" err="1">
                <a:latin typeface="Courier New" pitchFamily="49" charset="0"/>
              </a:rPr>
              <a:t>buf</a:t>
            </a:r>
            <a:r>
              <a:rPr lang="en-US" altLang="ko-KR" sz="1600" b="0" dirty="0">
                <a:latin typeface="Courier New" pitchFamily="49" charset="0"/>
              </a:rPr>
              <a:t>); </a:t>
            </a:r>
            <a:br>
              <a:rPr lang="en-US" altLang="ko-KR" sz="1600" b="0" dirty="0">
                <a:latin typeface="Courier New" pitchFamily="49" charset="0"/>
              </a:rPr>
            </a:br>
            <a:r>
              <a:rPr lang="en-US" altLang="ko-KR" sz="1600" b="0" dirty="0">
                <a:latin typeface="Courier New" pitchFamily="49" charset="0"/>
              </a:rPr>
              <a:t>if( </a:t>
            </a:r>
            <a:r>
              <a:rPr lang="en-US" altLang="ko-KR" sz="1600" b="0" dirty="0" err="1">
                <a:latin typeface="Courier New" pitchFamily="49" charset="0"/>
              </a:rPr>
              <a:t>buf.st_size</a:t>
            </a:r>
            <a:r>
              <a:rPr lang="en-US" altLang="ko-KR" sz="1600" b="0" dirty="0">
                <a:latin typeface="Courier New" pitchFamily="49" charset="0"/>
              </a:rPr>
              <a:t> &gt;= PIPE_BUF)  return error;</a:t>
            </a:r>
            <a:br>
              <a:rPr lang="en-US" altLang="ko-KR" sz="1600" dirty="0">
                <a:latin typeface="Courier New" pitchFamily="49" charset="0"/>
              </a:rPr>
            </a:br>
            <a:endParaRPr lang="en-US" altLang="ko-KR" sz="1600" b="0" dirty="0">
              <a:latin typeface="Courier New" pitchFamily="49" charset="0"/>
            </a:endParaRPr>
          </a:p>
          <a:p>
            <a:pPr marL="838200" lvl="1" indent="-381000">
              <a:buFontTx/>
              <a:buAutoNum type="arabicPeriod" startAt="2"/>
            </a:pPr>
            <a:r>
              <a:rPr lang="en-US" altLang="ko-KR" dirty="0"/>
              <a:t>use </a:t>
            </a:r>
            <a:r>
              <a:rPr lang="en-US" altLang="ko-KR" b="0" dirty="0" err="1">
                <a:latin typeface="Courier New" pitchFamily="49" charset="0"/>
              </a:rPr>
              <a:t>fcntl</a:t>
            </a:r>
            <a:r>
              <a:rPr lang="en-US" altLang="ko-KR" dirty="0"/>
              <a:t> </a:t>
            </a:r>
            <a:r>
              <a:rPr lang="en-US" altLang="ko-KR" dirty="0">
                <a:sym typeface="Wingdings" pitchFamily="2" charset="2"/>
              </a:rPr>
              <a:t> </a:t>
            </a:r>
            <a:r>
              <a:rPr lang="en-US" altLang="ko-KR" b="0" dirty="0">
                <a:latin typeface="Courier New" pitchFamily="49" charset="0"/>
                <a:sym typeface="Wingdings" pitchFamily="2" charset="2"/>
              </a:rPr>
              <a:t>O_NONBLOCK</a:t>
            </a:r>
            <a:r>
              <a:rPr lang="en-US" altLang="ko-KR" dirty="0">
                <a:sym typeface="Wingdings" pitchFamily="2" charset="2"/>
              </a:rPr>
              <a:t> flag</a:t>
            </a:r>
            <a:endParaRPr lang="en-US" altLang="ko-KR" sz="1400" b="0" dirty="0">
              <a:latin typeface="Courier New" pitchFamily="49" charset="0"/>
            </a:endParaRPr>
          </a:p>
          <a:p>
            <a:pPr marL="838200" lvl="1" indent="-381000">
              <a:buFontTx/>
              <a:buNone/>
            </a:pPr>
            <a:r>
              <a:rPr lang="en-US" altLang="ko-KR" sz="1400" b="0" dirty="0">
                <a:latin typeface="Courier New" pitchFamily="49" charset="0"/>
              </a:rPr>
              <a:t>	</a:t>
            </a:r>
            <a:r>
              <a:rPr lang="en-US" altLang="ko-KR" sz="1600" b="0" dirty="0">
                <a:latin typeface="Courier New" pitchFamily="49" charset="0"/>
              </a:rPr>
              <a:t>if(</a:t>
            </a:r>
            <a:r>
              <a:rPr lang="en-US" altLang="ko-KR" sz="1600" b="0" dirty="0" err="1">
                <a:latin typeface="Courier New" pitchFamily="49" charset="0"/>
              </a:rPr>
              <a:t>fcntl</a:t>
            </a:r>
            <a:r>
              <a:rPr lang="en-US" altLang="ko-KR" sz="1600" b="0" dirty="0">
                <a:latin typeface="Courier New" pitchFamily="49" charset="0"/>
              </a:rPr>
              <a:t>(p[1], F_SETFL, O_NONBLOCK)==-1)</a:t>
            </a:r>
            <a:br>
              <a:rPr lang="en-US" altLang="ko-KR" sz="1600" b="0" dirty="0">
                <a:latin typeface="Courier New" pitchFamily="49" charset="0"/>
              </a:rPr>
            </a:br>
            <a:r>
              <a:rPr lang="en-US" altLang="ko-KR" sz="1600" b="0" dirty="0">
                <a:latin typeface="Courier New" pitchFamily="49" charset="0"/>
              </a:rPr>
              <a:t>	   </a:t>
            </a:r>
            <a:r>
              <a:rPr lang="en-US" altLang="ko-KR" sz="1600" b="0" dirty="0" err="1">
                <a:latin typeface="Courier New" pitchFamily="49" charset="0"/>
              </a:rPr>
              <a:t>perror</a:t>
            </a:r>
            <a:r>
              <a:rPr lang="en-US" altLang="ko-KR" sz="1600" b="0" dirty="0">
                <a:latin typeface="Courier New" pitchFamily="49" charset="0"/>
              </a:rPr>
              <a:t>(“</a:t>
            </a:r>
            <a:r>
              <a:rPr lang="en-US" altLang="ko-KR" sz="1600" b="0" dirty="0" err="1">
                <a:latin typeface="Courier New" pitchFamily="49" charset="0"/>
              </a:rPr>
              <a:t>fcntl</a:t>
            </a:r>
            <a:r>
              <a:rPr lang="en-US" altLang="ko-KR" sz="1600" b="0" dirty="0">
                <a:latin typeface="Courier New" pitchFamily="49" charset="0"/>
              </a:rPr>
              <a:t>”);</a:t>
            </a:r>
            <a:br>
              <a:rPr lang="en-US" altLang="ko-KR" sz="1400" b="0" dirty="0">
                <a:latin typeface="Courier New" pitchFamily="49" charset="0"/>
              </a:rPr>
            </a:br>
            <a:endParaRPr lang="en-US" altLang="ko-KR" sz="1800" b="0" dirty="0">
              <a:latin typeface="Courier New" pitchFamily="49" charset="0"/>
            </a:endParaRPr>
          </a:p>
          <a:p>
            <a:pPr marL="838200" lvl="1" indent="-381000"/>
            <a:r>
              <a:rPr lang="en-US" altLang="ko-KR" dirty="0">
                <a:sym typeface="Wingdings" pitchFamily="2" charset="2"/>
              </a:rPr>
              <a:t>If pipe is full : </a:t>
            </a:r>
            <a:r>
              <a:rPr lang="en-US" altLang="ko-KR" sz="1600" dirty="0" err="1">
                <a:latin typeface="Courier New" pitchFamily="49" charset="0"/>
              </a:rPr>
              <a:t>fcntl</a:t>
            </a:r>
            <a:r>
              <a:rPr lang="en-US" altLang="ko-KR" sz="1600" dirty="0">
                <a:latin typeface="Courier New" pitchFamily="49" charset="0"/>
              </a:rPr>
              <a:t>(p[1], F_SETFL, O</a:t>
            </a:r>
            <a:r>
              <a:rPr lang="en-US" altLang="ko-KR" sz="1600" dirty="0">
                <a:latin typeface="Courier New" pitchFamily="49" charset="0"/>
                <a:cs typeface="Courier New" pitchFamily="49" charset="0"/>
                <a:sym typeface="Wingdings" pitchFamily="2" charset="2"/>
              </a:rPr>
              <a:t>_NONBLOCK)</a:t>
            </a:r>
          </a:p>
          <a:p>
            <a:pPr marL="1238250" lvl="2" indent="-381000"/>
            <a:r>
              <a:rPr lang="en-US" altLang="ko-KR" dirty="0">
                <a:sym typeface="Wingdings" pitchFamily="2" charset="2"/>
              </a:rPr>
              <a:t>then future calls to </a:t>
            </a:r>
            <a:r>
              <a:rPr lang="en-US" altLang="ko-KR" dirty="0">
                <a:latin typeface="Courier New" pitchFamily="49" charset="0"/>
                <a:cs typeface="Courier New" pitchFamily="49" charset="0"/>
                <a:sym typeface="Wingdings" pitchFamily="2" charset="2"/>
              </a:rPr>
              <a:t>write</a:t>
            </a:r>
            <a:r>
              <a:rPr lang="en-US" altLang="ko-KR" dirty="0">
                <a:sym typeface="Wingdings" pitchFamily="2" charset="2"/>
              </a:rPr>
              <a:t> would never block. </a:t>
            </a:r>
          </a:p>
          <a:p>
            <a:pPr marL="1238250" lvl="2" indent="-381000"/>
            <a:r>
              <a:rPr lang="en-US" altLang="ko-KR" dirty="0">
                <a:sym typeface="Wingdings" pitchFamily="2" charset="2"/>
              </a:rPr>
              <a:t>They return </a:t>
            </a:r>
            <a:r>
              <a:rPr lang="en-US" altLang="ko-KR" dirty="0">
                <a:latin typeface="Courier New" pitchFamily="49" charset="0"/>
                <a:cs typeface="Courier New" pitchFamily="49" charset="0"/>
                <a:sym typeface="Wingdings" pitchFamily="2" charset="2"/>
              </a:rPr>
              <a:t>-1</a:t>
            </a:r>
            <a:r>
              <a:rPr lang="en-US" altLang="ko-KR" dirty="0">
                <a:sym typeface="Wingdings" pitchFamily="2" charset="2"/>
              </a:rPr>
              <a:t>, set </a:t>
            </a:r>
            <a:r>
              <a:rPr lang="en-US" altLang="ko-KR" b="0" dirty="0" err="1">
                <a:latin typeface="Courier New" pitchFamily="49" charset="0"/>
                <a:sym typeface="Wingdings" pitchFamily="2" charset="2"/>
              </a:rPr>
              <a:t>errno</a:t>
            </a:r>
            <a:r>
              <a:rPr lang="en-US" altLang="ko-KR" dirty="0">
                <a:sym typeface="Wingdings" pitchFamily="2" charset="2"/>
              </a:rPr>
              <a:t> to </a:t>
            </a:r>
            <a:r>
              <a:rPr lang="en-US" altLang="ko-KR" b="0" dirty="0">
                <a:latin typeface="Courier New" pitchFamily="49" charset="0"/>
                <a:sym typeface="Wingdings" pitchFamily="2" charset="2"/>
              </a:rPr>
              <a:t>EAGAIN</a:t>
            </a:r>
          </a:p>
          <a:p>
            <a:pPr marL="838200" lvl="1" indent="-381000"/>
            <a:r>
              <a:rPr lang="en-US" altLang="ko-KR" dirty="0">
                <a:cs typeface="Arial" charset="0"/>
                <a:sym typeface="Wingdings" pitchFamily="2" charset="2"/>
              </a:rPr>
              <a:t>If pipe is empty : </a:t>
            </a:r>
            <a:r>
              <a:rPr lang="en-US" altLang="ko-KR" sz="1600" dirty="0" err="1">
                <a:latin typeface="Courier New" pitchFamily="49" charset="0"/>
              </a:rPr>
              <a:t>fcntl</a:t>
            </a:r>
            <a:r>
              <a:rPr lang="en-US" altLang="ko-KR" sz="1600" dirty="0">
                <a:latin typeface="Courier New" pitchFamily="49" charset="0"/>
              </a:rPr>
              <a:t>(p[0], F_SETFL, O</a:t>
            </a:r>
            <a:r>
              <a:rPr lang="en-US" altLang="ko-KR" sz="1600" dirty="0">
                <a:latin typeface="Courier New" pitchFamily="49" charset="0"/>
                <a:cs typeface="Courier New" pitchFamily="49" charset="0"/>
                <a:sym typeface="Wingdings" pitchFamily="2" charset="2"/>
              </a:rPr>
              <a:t>_NONBLOCK)</a:t>
            </a:r>
          </a:p>
          <a:p>
            <a:pPr marL="1238250" lvl="2" indent="-381000"/>
            <a:r>
              <a:rPr lang="en-US" altLang="ko-KR" dirty="0">
                <a:cs typeface="Arial" charset="0"/>
                <a:sym typeface="Wingdings" pitchFamily="2" charset="2"/>
              </a:rPr>
              <a:t>then the calls to </a:t>
            </a:r>
            <a:r>
              <a:rPr lang="en-US" altLang="ko-KR" dirty="0">
                <a:latin typeface="Courier New" pitchFamily="49" charset="0"/>
                <a:cs typeface="Courier New" pitchFamily="49" charset="0"/>
                <a:sym typeface="Wingdings" pitchFamily="2" charset="2"/>
              </a:rPr>
              <a:t>read </a:t>
            </a:r>
            <a:r>
              <a:rPr lang="en-US" altLang="ko-KR" dirty="0">
                <a:cs typeface="Arial" charset="0"/>
                <a:sym typeface="Wingdings" pitchFamily="2" charset="2"/>
              </a:rPr>
              <a:t>would never block.</a:t>
            </a:r>
          </a:p>
          <a:p>
            <a:pPr marL="1238250" lvl="2" indent="-381000"/>
            <a:r>
              <a:rPr lang="en-US" altLang="ko-KR" dirty="0">
                <a:cs typeface="Arial" charset="0"/>
                <a:sym typeface="Wingdings" pitchFamily="2" charset="2"/>
              </a:rPr>
              <a:t>They return </a:t>
            </a:r>
            <a:r>
              <a:rPr lang="en-US" altLang="ko-KR" dirty="0">
                <a:latin typeface="Courier New" pitchFamily="49" charset="0"/>
                <a:cs typeface="Courier New" pitchFamily="49" charset="0"/>
                <a:sym typeface="Wingdings" pitchFamily="2" charset="2"/>
              </a:rPr>
              <a:t>-1</a:t>
            </a:r>
            <a:r>
              <a:rPr lang="en-US" altLang="ko-KR" b="0" dirty="0">
                <a:cs typeface="Arial" charset="0"/>
                <a:sym typeface="Wingdings" pitchFamily="2" charset="2"/>
              </a:rPr>
              <a:t>, </a:t>
            </a:r>
            <a:r>
              <a:rPr lang="en-US" altLang="ko-KR" b="0" dirty="0" err="1">
                <a:latin typeface="Courier New" pitchFamily="49" charset="0"/>
                <a:cs typeface="Courier New" pitchFamily="49" charset="0"/>
                <a:sym typeface="Wingdings" pitchFamily="2" charset="2"/>
              </a:rPr>
              <a:t>errno</a:t>
            </a:r>
            <a:r>
              <a:rPr lang="en-US" altLang="ko-KR" b="0" dirty="0">
                <a:cs typeface="Arial" charset="0"/>
                <a:sym typeface="Wingdings" pitchFamily="2" charset="2"/>
              </a:rPr>
              <a:t> </a:t>
            </a:r>
            <a:r>
              <a:rPr lang="en-US" altLang="ko-KR" dirty="0">
                <a:cs typeface="Arial" charset="0"/>
                <a:sym typeface="Wingdings" pitchFamily="2" charset="2"/>
              </a:rPr>
              <a:t>set to </a:t>
            </a:r>
            <a:r>
              <a:rPr lang="en-US" altLang="ko-KR" b="0" dirty="0">
                <a:latin typeface="Courier New" pitchFamily="49" charset="0"/>
                <a:cs typeface="Courier New" pitchFamily="49" charset="0"/>
                <a:sym typeface="Wingdings" pitchFamily="2" charset="2"/>
              </a:rPr>
              <a:t>EAGAIN</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14</a:t>
            </a:fld>
            <a:endParaRPr lang="en-US" alt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a:p>
        </p:txBody>
      </p:sp>
      <p:sp>
        <p:nvSpPr>
          <p:cNvPr id="15363" name="Rectangle 3"/>
          <p:cNvSpPr>
            <a:spLocks noGrp="1" noChangeArrowheads="1"/>
          </p:cNvSpPr>
          <p:nvPr>
            <p:ph idx="1"/>
          </p:nvPr>
        </p:nvSpPr>
        <p:spPr/>
        <p:txBody>
          <a:bodyPr/>
          <a:lstStyle/>
          <a:p>
            <a:endParaRPr lang="ko-KR" altLang="en-US">
              <a:latin typeface="Arial" charset="0"/>
              <a:cs typeface="Arial" charset="0"/>
            </a:endParaRPr>
          </a:p>
        </p:txBody>
      </p:sp>
      <p:sp>
        <p:nvSpPr>
          <p:cNvPr id="15364" name="Rectangle 4"/>
          <p:cNvSpPr>
            <a:spLocks noChangeArrowheads="1"/>
          </p:cNvSpPr>
          <p:nvPr/>
        </p:nvSpPr>
        <p:spPr bwMode="auto">
          <a:xfrm>
            <a:off x="395288" y="163513"/>
            <a:ext cx="3729037" cy="6265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#define MSGSIZE 6</a:t>
            </a:r>
          </a:p>
          <a:p>
            <a:pPr algn="l">
              <a:spcBef>
                <a:spcPct val="0"/>
              </a:spcBef>
            </a:pPr>
            <a:r>
              <a:rPr lang="en-US" altLang="ko-KR" sz="1400" b="0" dirty="0"/>
              <a:t> </a:t>
            </a:r>
          </a:p>
          <a:p>
            <a:pPr algn="l">
              <a:spcBef>
                <a:spcPct val="0"/>
              </a:spcBef>
            </a:pPr>
            <a:r>
              <a:rPr lang="en-US" altLang="ko-KR" sz="1400" b="0" dirty="0" err="1"/>
              <a:t>int</a:t>
            </a:r>
            <a:r>
              <a:rPr lang="en-US" altLang="ko-KR" sz="1400" b="0" dirty="0"/>
              <a:t> parent (</a:t>
            </a:r>
            <a:r>
              <a:rPr lang="en-US" altLang="ko-KR" sz="1400" b="0" dirty="0" err="1"/>
              <a:t>int</a:t>
            </a:r>
            <a:r>
              <a:rPr lang="en-US" altLang="ko-KR" sz="1400" b="0" dirty="0"/>
              <a:t> *);</a:t>
            </a:r>
          </a:p>
          <a:p>
            <a:pPr algn="l">
              <a:spcBef>
                <a:spcPct val="0"/>
              </a:spcBef>
            </a:pPr>
            <a:r>
              <a:rPr lang="en-US" altLang="ko-KR" sz="1400" b="0" dirty="0" err="1"/>
              <a:t>int</a:t>
            </a:r>
            <a:r>
              <a:rPr lang="en-US" altLang="ko-KR" sz="1400" b="0" dirty="0"/>
              <a:t> child (</a:t>
            </a:r>
            <a:r>
              <a:rPr lang="en-US" altLang="ko-KR" sz="1400" b="0" dirty="0" err="1"/>
              <a:t>int</a:t>
            </a:r>
            <a:r>
              <a:rPr lang="en-US" altLang="ko-KR" sz="1400" b="0" dirty="0"/>
              <a:t> *);</a:t>
            </a:r>
          </a:p>
          <a:p>
            <a:pPr algn="l">
              <a:spcBef>
                <a:spcPct val="0"/>
              </a:spcBef>
            </a:pPr>
            <a:endParaRPr lang="en-US" altLang="ko-KR" sz="1400" b="0" dirty="0"/>
          </a:p>
          <a:p>
            <a:pPr algn="l">
              <a:spcBef>
                <a:spcPct val="0"/>
              </a:spcBef>
            </a:pPr>
            <a:r>
              <a:rPr lang="en-US" altLang="ko-KR" sz="1400" b="0" dirty="0"/>
              <a:t>char *msg1 = "hello";</a:t>
            </a:r>
          </a:p>
          <a:p>
            <a:pPr algn="l">
              <a:spcBef>
                <a:spcPct val="0"/>
              </a:spcBef>
            </a:pPr>
            <a:r>
              <a:rPr lang="en-US" altLang="ko-KR" sz="1400" b="0" dirty="0"/>
              <a:t>char *msg2 = "bye!!";</a:t>
            </a:r>
          </a:p>
          <a:p>
            <a:pPr algn="l">
              <a:spcBef>
                <a:spcPct val="0"/>
              </a:spcBef>
            </a:pPr>
            <a:endParaRPr lang="en-US" altLang="ko-KR" sz="1400" b="0" dirty="0"/>
          </a:p>
          <a:p>
            <a:pPr algn="l">
              <a:spcBef>
                <a:spcPct val="0"/>
              </a:spcBef>
            </a:pPr>
            <a:r>
              <a:rPr lang="en-US" altLang="ko-KR" sz="1400" b="0" dirty="0"/>
              <a:t>main(){</a:t>
            </a:r>
          </a:p>
          <a:p>
            <a:pPr algn="l">
              <a:spcBef>
                <a:spcPct val="0"/>
              </a:spcBef>
            </a:pPr>
            <a:r>
              <a:rPr lang="en-US" altLang="ko-KR" sz="1400" b="0" dirty="0"/>
              <a:t> </a:t>
            </a:r>
            <a:r>
              <a:rPr lang="en-US" altLang="ko-KR" sz="1400" b="0" dirty="0" err="1"/>
              <a:t>int</a:t>
            </a:r>
            <a:r>
              <a:rPr lang="en-US" altLang="ko-KR" sz="1400" b="0" dirty="0"/>
              <a:t> pfd[2];</a:t>
            </a:r>
          </a:p>
          <a:p>
            <a:pPr algn="l">
              <a:spcBef>
                <a:spcPct val="0"/>
              </a:spcBef>
            </a:pPr>
            <a:endParaRPr lang="en-US" altLang="ko-KR" sz="1400" b="0" dirty="0"/>
          </a:p>
          <a:p>
            <a:pPr algn="l">
              <a:spcBef>
                <a:spcPct val="0"/>
              </a:spcBef>
            </a:pPr>
            <a:r>
              <a:rPr lang="en-US" altLang="ko-KR" sz="1400" b="0" dirty="0"/>
              <a:t> if(pipe (pfd) == -1)</a:t>
            </a:r>
          </a:p>
          <a:p>
            <a:pPr algn="l">
              <a:spcBef>
                <a:spcPct val="0"/>
              </a:spcBef>
            </a:pPr>
            <a:r>
              <a:rPr lang="en-US" altLang="ko-KR" sz="1400" b="0" dirty="0"/>
              <a:t>  fatal ("pipe call");</a:t>
            </a:r>
          </a:p>
          <a:p>
            <a:pPr algn="l">
              <a:spcBef>
                <a:spcPct val="0"/>
              </a:spcBef>
            </a:pPr>
            <a:endParaRPr lang="en-US" altLang="ko-KR" sz="1400" b="0" dirty="0"/>
          </a:p>
          <a:p>
            <a:pPr algn="l">
              <a:spcBef>
                <a:spcPct val="0"/>
              </a:spcBef>
            </a:pPr>
            <a:r>
              <a:rPr lang="en-US" altLang="ko-KR" sz="1400" b="0" dirty="0"/>
              <a:t> if(</a:t>
            </a:r>
            <a:r>
              <a:rPr lang="en-US" altLang="ko-KR" sz="1400" b="0" dirty="0" err="1"/>
              <a:t>fcntl</a:t>
            </a:r>
            <a:r>
              <a:rPr lang="en-US" altLang="ko-KR" sz="1400" b="0" dirty="0"/>
              <a:t>(pfd[0],F_SETFL,</a:t>
            </a:r>
            <a:br>
              <a:rPr lang="en-US" altLang="ko-KR" sz="1400" b="0" dirty="0"/>
            </a:br>
            <a:r>
              <a:rPr lang="en-US" altLang="ko-KR" sz="1400" b="0" dirty="0"/>
              <a:t>		O_NONBLOCK)==-1)</a:t>
            </a:r>
          </a:p>
          <a:p>
            <a:pPr algn="l">
              <a:spcBef>
                <a:spcPct val="0"/>
              </a:spcBef>
            </a:pPr>
            <a:r>
              <a:rPr lang="en-US" altLang="ko-KR" sz="1400" b="0" dirty="0"/>
              <a:t>  fatal ("</a:t>
            </a:r>
            <a:r>
              <a:rPr lang="en-US" altLang="ko-KR" sz="1400" b="0" dirty="0" err="1"/>
              <a:t>fcntl</a:t>
            </a:r>
            <a:r>
              <a:rPr lang="en-US" altLang="ko-KR" sz="1400" b="0" dirty="0"/>
              <a:t> call");</a:t>
            </a:r>
          </a:p>
          <a:p>
            <a:pPr algn="l">
              <a:spcBef>
                <a:spcPct val="0"/>
              </a:spcBef>
            </a:pPr>
            <a:endParaRPr lang="en-US" altLang="ko-KR" sz="1400" b="0" dirty="0"/>
          </a:p>
          <a:p>
            <a:pPr algn="l">
              <a:spcBef>
                <a:spcPct val="0"/>
              </a:spcBef>
            </a:pPr>
            <a:r>
              <a:rPr lang="en-US" altLang="ko-KR" sz="1400" b="0" dirty="0"/>
              <a:t> switch(fork()){</a:t>
            </a:r>
          </a:p>
          <a:p>
            <a:pPr algn="l">
              <a:spcBef>
                <a:spcPct val="0"/>
              </a:spcBef>
            </a:pPr>
            <a:r>
              <a:rPr lang="en-US" altLang="ko-KR" sz="1400" b="0" dirty="0"/>
              <a:t> case -1: /* </a:t>
            </a:r>
            <a:r>
              <a:rPr lang="ko-KR" altLang="en-US" sz="1400" b="0" dirty="0"/>
              <a:t>오류 *</a:t>
            </a:r>
            <a:r>
              <a:rPr lang="en-US" altLang="ko-KR" sz="1400" b="0" dirty="0"/>
              <a:t>/</a:t>
            </a:r>
          </a:p>
          <a:p>
            <a:pPr algn="l">
              <a:spcBef>
                <a:spcPct val="0"/>
              </a:spcBef>
            </a:pPr>
            <a:r>
              <a:rPr lang="en-US" altLang="ko-KR" sz="1400" b="0" dirty="0"/>
              <a:t>  fatal("fork call");</a:t>
            </a:r>
          </a:p>
          <a:p>
            <a:pPr algn="l">
              <a:spcBef>
                <a:spcPct val="0"/>
              </a:spcBef>
            </a:pPr>
            <a:r>
              <a:rPr lang="en-US" altLang="ko-KR" sz="1400" b="0" dirty="0"/>
              <a:t> case 0:	 /* </a:t>
            </a:r>
            <a:r>
              <a:rPr lang="ko-KR" altLang="en-US" sz="1400" b="0" dirty="0"/>
              <a:t>자식 *</a:t>
            </a:r>
            <a:r>
              <a:rPr lang="en-US" altLang="ko-KR" sz="1400" b="0" dirty="0"/>
              <a:t>/</a:t>
            </a:r>
            <a:br>
              <a:rPr lang="en-US" altLang="ko-KR" sz="1400" b="0" dirty="0"/>
            </a:br>
            <a:r>
              <a:rPr lang="en-US" altLang="ko-KR" sz="1400" b="0" dirty="0"/>
              <a:t>  child(pfd);</a:t>
            </a:r>
          </a:p>
          <a:p>
            <a:pPr algn="l">
              <a:spcBef>
                <a:spcPct val="0"/>
              </a:spcBef>
            </a:pPr>
            <a:r>
              <a:rPr lang="en-US" altLang="ko-KR" sz="1400" b="0" dirty="0"/>
              <a:t> default: /* </a:t>
            </a:r>
            <a:r>
              <a:rPr lang="ko-KR" altLang="en-US" sz="1400" b="0" dirty="0"/>
              <a:t>부모 *</a:t>
            </a:r>
            <a:r>
              <a:rPr lang="en-US" altLang="ko-KR" sz="1400" b="0" dirty="0"/>
              <a:t>/</a:t>
            </a:r>
            <a:br>
              <a:rPr lang="en-US" altLang="ko-KR" sz="1400" b="0" dirty="0"/>
            </a:br>
            <a:r>
              <a:rPr lang="en-US" altLang="ko-KR" sz="1400" b="0" dirty="0"/>
              <a:t>  parent (pfd);</a:t>
            </a:r>
          </a:p>
          <a:p>
            <a:pPr algn="l">
              <a:spcBef>
                <a:spcPct val="0"/>
              </a:spcBef>
            </a:pPr>
            <a:r>
              <a:rPr lang="en-US" altLang="ko-KR" sz="1400" b="0" dirty="0"/>
              <a:t> }</a:t>
            </a:r>
          </a:p>
          <a:p>
            <a:pPr algn="l">
              <a:spcBef>
                <a:spcPct val="0"/>
              </a:spcBef>
            </a:pPr>
            <a:r>
              <a:rPr lang="en-US" altLang="ko-KR" sz="1400" b="0" dirty="0"/>
              <a:t>}</a:t>
            </a:r>
          </a:p>
        </p:txBody>
      </p:sp>
      <p:sp>
        <p:nvSpPr>
          <p:cNvPr id="15365" name="Rectangle 5"/>
          <p:cNvSpPr>
            <a:spLocks noChangeArrowheads="1"/>
          </p:cNvSpPr>
          <p:nvPr/>
        </p:nvSpPr>
        <p:spPr bwMode="auto">
          <a:xfrm>
            <a:off x="4202113" y="163513"/>
            <a:ext cx="4699000" cy="6265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int parent (int p[2]){</a:t>
            </a:r>
          </a:p>
          <a:p>
            <a:pPr algn="l">
              <a:spcBef>
                <a:spcPct val="0"/>
              </a:spcBef>
            </a:pPr>
            <a:r>
              <a:rPr lang="en-US" altLang="ko-KR" sz="1400" b="0"/>
              <a:t>  int nread;  char buf[MSGSIZE]; </a:t>
            </a:r>
            <a:br>
              <a:rPr lang="en-US" altLang="ko-KR" sz="1400" b="0"/>
            </a:br>
            <a:r>
              <a:rPr lang="en-US" altLang="ko-KR" sz="1400" b="0"/>
              <a:t>  close (p[1]);</a:t>
            </a:r>
          </a:p>
          <a:p>
            <a:pPr algn="l">
              <a:spcBef>
                <a:spcPct val="0"/>
              </a:spcBef>
            </a:pPr>
            <a:r>
              <a:rPr lang="en-US" altLang="ko-KR" sz="1400" b="0"/>
              <a:t> </a:t>
            </a:r>
            <a:br>
              <a:rPr lang="en-US" altLang="ko-KR" sz="1400" b="0"/>
            </a:br>
            <a:r>
              <a:rPr lang="en-US" altLang="ko-KR" sz="1400" b="0"/>
              <a:t>  for(;;){</a:t>
            </a:r>
            <a:br>
              <a:rPr lang="en-US" altLang="ko-KR" sz="1400" b="0"/>
            </a:br>
            <a:r>
              <a:rPr lang="en-US" altLang="ko-KR" sz="1400" b="0"/>
              <a:t>    switch (nread=read(p[0],buf,MSGSIZE)){</a:t>
            </a:r>
          </a:p>
          <a:p>
            <a:pPr algn="l">
              <a:spcBef>
                <a:spcPct val="0"/>
              </a:spcBef>
            </a:pPr>
            <a:r>
              <a:rPr lang="en-US" altLang="ko-KR" sz="1400" b="0"/>
              <a:t>    case -1:</a:t>
            </a:r>
          </a:p>
          <a:p>
            <a:pPr algn="l">
              <a:spcBef>
                <a:spcPct val="0"/>
              </a:spcBef>
            </a:pPr>
            <a:r>
              <a:rPr lang="en-US" altLang="ko-KR" sz="1400" b="0"/>
              <a:t>      if (errno == EAGAIN){ </a:t>
            </a:r>
          </a:p>
          <a:p>
            <a:pPr algn="l">
              <a:spcBef>
                <a:spcPct val="0"/>
              </a:spcBef>
            </a:pPr>
            <a:r>
              <a:rPr lang="en-US" altLang="ko-KR" sz="1400" b="0"/>
              <a:t>        printf ("(pipe empty)\n");</a:t>
            </a:r>
          </a:p>
          <a:p>
            <a:pPr algn="l">
              <a:spcBef>
                <a:spcPct val="0"/>
              </a:spcBef>
            </a:pPr>
            <a:r>
              <a:rPr lang="en-US" altLang="ko-KR" sz="1400" b="0"/>
              <a:t>        sleep (1);</a:t>
            </a:r>
          </a:p>
          <a:p>
            <a:pPr algn="l">
              <a:spcBef>
                <a:spcPct val="0"/>
              </a:spcBef>
            </a:pPr>
            <a:r>
              <a:rPr lang="en-US" altLang="ko-KR" sz="1400" b="0"/>
              <a:t>        break;</a:t>
            </a:r>
            <a:br>
              <a:rPr lang="en-US" altLang="ko-KR" sz="1400" b="0"/>
            </a:br>
            <a:r>
              <a:rPr lang="en-US" altLang="ko-KR" sz="1400" b="0"/>
              <a:t>      } else fatal ("read call");</a:t>
            </a:r>
          </a:p>
          <a:p>
            <a:pPr algn="l">
              <a:spcBef>
                <a:spcPct val="0"/>
              </a:spcBef>
            </a:pPr>
            <a:r>
              <a:rPr lang="en-US" altLang="ko-KR" sz="1400" b="0"/>
              <a:t>    case 0: </a:t>
            </a:r>
            <a:br>
              <a:rPr lang="en-US" altLang="ko-KR" sz="1400" b="0"/>
            </a:br>
            <a:r>
              <a:rPr lang="en-US" altLang="ko-KR" sz="1400" b="0"/>
              <a:t>      printf ("End of conversation\n");</a:t>
            </a:r>
          </a:p>
          <a:p>
            <a:pPr algn="l">
              <a:spcBef>
                <a:spcPct val="0"/>
              </a:spcBef>
            </a:pPr>
            <a:r>
              <a:rPr lang="en-US" altLang="ko-KR" sz="1400" b="0"/>
              <a:t>      exit (0);</a:t>
            </a:r>
          </a:p>
          <a:p>
            <a:pPr algn="l">
              <a:spcBef>
                <a:spcPct val="0"/>
              </a:spcBef>
            </a:pPr>
            <a:r>
              <a:rPr lang="en-US" altLang="ko-KR" sz="1400" b="0"/>
              <a:t>    default: printf ("MSG=%s\n", buf);</a:t>
            </a:r>
          </a:p>
          <a:p>
            <a:pPr algn="l">
              <a:spcBef>
                <a:spcPct val="0"/>
              </a:spcBef>
            </a:pPr>
            <a:r>
              <a:rPr lang="en-US" altLang="ko-KR" sz="1400" b="0"/>
              <a:t>    }</a:t>
            </a:r>
          </a:p>
          <a:p>
            <a:pPr algn="l">
              <a:spcBef>
                <a:spcPct val="0"/>
              </a:spcBef>
            </a:pPr>
            <a:r>
              <a:rPr lang="en-US" altLang="ko-KR" sz="1400" b="0"/>
              <a:t>  }</a:t>
            </a:r>
          </a:p>
          <a:p>
            <a:pPr algn="l">
              <a:spcBef>
                <a:spcPct val="0"/>
              </a:spcBef>
            </a:pPr>
            <a:r>
              <a:rPr lang="en-US" altLang="ko-KR" sz="1400" b="0"/>
              <a:t>}</a:t>
            </a:r>
          </a:p>
          <a:p>
            <a:pPr algn="l">
              <a:spcBef>
                <a:spcPct val="0"/>
              </a:spcBef>
            </a:pPr>
            <a:endParaRPr lang="en-US" altLang="ko-KR" sz="1400" b="0"/>
          </a:p>
          <a:p>
            <a:pPr algn="l">
              <a:spcBef>
                <a:spcPct val="0"/>
              </a:spcBef>
            </a:pPr>
            <a:r>
              <a:rPr lang="en-US" altLang="ko-KR" sz="1400" b="0"/>
              <a:t>int child(int p[2]){</a:t>
            </a:r>
          </a:p>
          <a:p>
            <a:pPr algn="l">
              <a:spcBef>
                <a:spcPct val="0"/>
              </a:spcBef>
            </a:pPr>
            <a:r>
              <a:rPr lang="en-US" altLang="ko-KR" sz="1400" b="0"/>
              <a:t>  int count;</a:t>
            </a:r>
          </a:p>
          <a:p>
            <a:pPr algn="l">
              <a:spcBef>
                <a:spcPct val="0"/>
              </a:spcBef>
            </a:pPr>
            <a:r>
              <a:rPr lang="en-US" altLang="ko-KR" sz="1400" b="0"/>
              <a:t>  close (p[0]);</a:t>
            </a:r>
          </a:p>
          <a:p>
            <a:pPr algn="l">
              <a:spcBef>
                <a:spcPct val="0"/>
              </a:spcBef>
            </a:pPr>
            <a:r>
              <a:rPr lang="en-US" altLang="ko-KR" sz="1400" b="0"/>
              <a:t>  for (count= 0; count &lt; 3; count++){</a:t>
            </a:r>
          </a:p>
          <a:p>
            <a:pPr algn="l">
              <a:spcBef>
                <a:spcPct val="0"/>
              </a:spcBef>
            </a:pPr>
            <a:r>
              <a:rPr lang="en-US" altLang="ko-KR" sz="1400" b="0"/>
              <a:t>    write (p[1], msg1, MSGSIZE);</a:t>
            </a:r>
          </a:p>
          <a:p>
            <a:pPr algn="l">
              <a:spcBef>
                <a:spcPct val="0"/>
              </a:spcBef>
            </a:pPr>
            <a:r>
              <a:rPr lang="en-US" altLang="ko-KR" sz="1400" b="0"/>
              <a:t>    sleep(3);</a:t>
            </a:r>
          </a:p>
          <a:p>
            <a:pPr algn="l">
              <a:spcBef>
                <a:spcPct val="0"/>
              </a:spcBef>
            </a:pPr>
            <a:r>
              <a:rPr lang="en-US" altLang="ko-KR" sz="1400" b="0"/>
              <a:t>  }</a:t>
            </a:r>
          </a:p>
          <a:p>
            <a:pPr algn="l">
              <a:spcBef>
                <a:spcPct val="0"/>
              </a:spcBef>
            </a:pPr>
            <a:r>
              <a:rPr lang="en-US" altLang="ko-KR" sz="1400" b="0"/>
              <a:t>  write (p[1], msg2, MSGSIZE); exit (0);</a:t>
            </a:r>
          </a:p>
          <a:p>
            <a:pPr algn="l">
              <a:spcBef>
                <a:spcPct val="0"/>
              </a:spcBef>
            </a:pPr>
            <a:r>
              <a:rPr lang="en-US" altLang="ko-KR" sz="1400" b="0"/>
              <a:t>}</a:t>
            </a:r>
          </a:p>
        </p:txBody>
      </p:sp>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15</a:t>
            </a:fld>
            <a:endParaRPr lang="en-US" altLang="ko-KR"/>
          </a:p>
        </p:txBody>
      </p:sp>
      <p:sp>
        <p:nvSpPr>
          <p:cNvPr id="2" name="직사각형 1"/>
          <p:cNvSpPr/>
          <p:nvPr/>
        </p:nvSpPr>
        <p:spPr>
          <a:xfrm>
            <a:off x="2793289" y="178885"/>
            <a:ext cx="1188146" cy="338554"/>
          </a:xfrm>
          <a:prstGeom prst="rect">
            <a:avLst/>
          </a:prstGeom>
        </p:spPr>
        <p:txBody>
          <a:bodyPr wrap="none">
            <a:spAutoFit/>
          </a:bodyPr>
          <a:lstStyle/>
          <a:p>
            <a:r>
              <a:rPr lang="en-US" altLang="ko-KR" i="1" dirty="0">
                <a:latin typeface="+mj-lt"/>
              </a:rPr>
              <a:t>p</a:t>
            </a:r>
            <a:r>
              <a:rPr lang="en-US" altLang="ko-KR" dirty="0">
                <a:latin typeface="+mj-lt"/>
              </a:rPr>
              <a:t>.161(220)</a:t>
            </a:r>
            <a:endParaRPr lang="ko-KR" altLang="en-US"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16</a:t>
            </a:fld>
            <a:endParaRPr lang="en-US" altLang="ko-KR"/>
          </a:p>
        </p:txBody>
      </p:sp>
      <p:sp>
        <p:nvSpPr>
          <p:cNvPr id="5" name="Rectangle 4"/>
          <p:cNvSpPr>
            <a:spLocks noChangeArrowheads="1"/>
          </p:cNvSpPr>
          <p:nvPr/>
        </p:nvSpPr>
        <p:spPr bwMode="auto">
          <a:xfrm>
            <a:off x="395288" y="1051559"/>
            <a:ext cx="8277225" cy="3313545"/>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MSG=bye!!</a:t>
            </a:r>
          </a:p>
          <a:p>
            <a:pPr algn="l">
              <a:spcBef>
                <a:spcPct val="0"/>
              </a:spcBef>
            </a:pPr>
            <a:r>
              <a:rPr lang="en-US" altLang="ko-KR" sz="1400" b="0" dirty="0"/>
              <a:t>End of conversation</a:t>
            </a:r>
          </a:p>
        </p:txBody>
      </p:sp>
    </p:spTree>
    <p:extLst>
      <p:ext uri="{BB962C8B-B14F-4D97-AF65-F5344CB8AC3E}">
        <p14:creationId xmlns:p14="http://schemas.microsoft.com/office/powerpoint/2010/main" val="210248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call(1/3)</a:t>
            </a:r>
            <a:endParaRPr/>
          </a:p>
        </p:txBody>
      </p:sp>
      <p:sp>
        <p:nvSpPr>
          <p:cNvPr id="16387" name="Rectangle 3"/>
          <p:cNvSpPr>
            <a:spLocks noGrp="1" noChangeArrowheads="1"/>
          </p:cNvSpPr>
          <p:nvPr>
            <p:ph idx="1"/>
          </p:nvPr>
        </p:nvSpPr>
        <p:spPr>
          <a:xfrm>
            <a:off x="457200" y="1052513"/>
            <a:ext cx="8229600" cy="5472112"/>
          </a:xfrm>
        </p:spPr>
        <p:txBody>
          <a:bodyPr/>
          <a:lstStyle/>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r>
              <a:rPr lang="en-US" altLang="ko-KR" sz="2200" dirty="0">
                <a:latin typeface="Arial" charset="0"/>
                <a:cs typeface="Arial" charset="0"/>
              </a:rPr>
              <a:t>These two functions handle all the dirty work that we've been doing ourselves </a:t>
            </a:r>
            <a:endParaRPr lang="ko-KR" altLang="en-US" sz="2200" dirty="0">
              <a:latin typeface="Arial" charset="0"/>
              <a:cs typeface="Arial" charset="0"/>
            </a:endParaRPr>
          </a:p>
          <a:p>
            <a:pPr lvl="1"/>
            <a:r>
              <a:rPr lang="en-US" altLang="ko-KR" sz="2000" dirty="0">
                <a:cs typeface="Arial" charset="0"/>
              </a:rPr>
              <a:t>creating a pipe, </a:t>
            </a:r>
          </a:p>
          <a:p>
            <a:pPr lvl="1"/>
            <a:r>
              <a:rPr lang="en-US" altLang="ko-KR" sz="2000" dirty="0">
                <a:cs typeface="Arial" charset="0"/>
              </a:rPr>
              <a:t>forking a child, </a:t>
            </a:r>
          </a:p>
          <a:p>
            <a:pPr lvl="1"/>
            <a:r>
              <a:rPr lang="en-US" altLang="ko-KR" sz="2000" dirty="0">
                <a:cs typeface="Arial" charset="0"/>
              </a:rPr>
              <a:t>closing the unused ends of the pipe, </a:t>
            </a:r>
          </a:p>
          <a:p>
            <a:pPr lvl="1"/>
            <a:r>
              <a:rPr lang="en-US" altLang="ko-KR" sz="2000" dirty="0">
                <a:cs typeface="Arial" charset="0"/>
              </a:rPr>
              <a:t>executing a shell to run the command, </a:t>
            </a:r>
          </a:p>
          <a:p>
            <a:pPr lvl="1"/>
            <a:endParaRPr lang="en-US" altLang="ko-KR" sz="2000" dirty="0">
              <a:latin typeface="Arial" charset="0"/>
              <a:cs typeface="Arial" charset="0"/>
            </a:endParaRPr>
          </a:p>
          <a:p>
            <a:pPr lvl="1"/>
            <a:r>
              <a:rPr lang="en-US" altLang="ko-KR" sz="2000" dirty="0">
                <a:cs typeface="Arial" charset="0"/>
              </a:rPr>
              <a:t>waiting for the command to terminate. </a:t>
            </a:r>
          </a:p>
        </p:txBody>
      </p:sp>
      <p:sp>
        <p:nvSpPr>
          <p:cNvPr id="16388" name="Rectangle 4"/>
          <p:cNvSpPr>
            <a:spLocks noChangeArrowheads="1"/>
          </p:cNvSpPr>
          <p:nvPr/>
        </p:nvSpPr>
        <p:spPr bwMode="auto">
          <a:xfrm>
            <a:off x="414338" y="1071546"/>
            <a:ext cx="8321675" cy="2076450"/>
          </a:xfrm>
          <a:prstGeom prst="rect">
            <a:avLst/>
          </a:prstGeom>
          <a:noFill/>
          <a:ln w="28575" algn="ctr">
            <a:solidFill>
              <a:schemeClr val="tx1"/>
            </a:solidFill>
            <a:miter lim="800000"/>
            <a:headEnd/>
            <a:tailEnd/>
          </a:ln>
        </p:spPr>
        <p:txBody>
          <a:bodyPr>
            <a:spAutoFit/>
          </a:bodyPr>
          <a:lstStyle/>
          <a:p>
            <a:pPr algn="l"/>
            <a:r>
              <a:rPr lang="en-US" altLang="ko-KR" b="0"/>
              <a:t>#include &lt;stdio.h&gt;</a:t>
            </a:r>
            <a:br>
              <a:rPr lang="en-US" altLang="ko-KR" b="0"/>
            </a:br>
            <a:br>
              <a:rPr lang="en-US" altLang="ko-KR" b="0"/>
            </a:br>
            <a:r>
              <a:rPr lang="en-US" altLang="ko-KR" b="0"/>
              <a:t>FILE *popen(const char *cmdstring, const char *type);</a:t>
            </a:r>
          </a:p>
          <a:p>
            <a:pPr algn="l"/>
            <a:r>
              <a:rPr lang="en-US" altLang="ko-KR" b="0"/>
              <a:t>			 Returns: file pointer if OK, NULL on error</a:t>
            </a:r>
          </a:p>
          <a:p>
            <a:pPr algn="l"/>
            <a:r>
              <a:rPr lang="en-US" altLang="ko-KR" b="0"/>
              <a:t>int pclose(FILE *fp);</a:t>
            </a:r>
            <a:br>
              <a:rPr lang="en-US" altLang="ko-KR" b="0"/>
            </a:br>
            <a:br>
              <a:rPr lang="en-US" altLang="ko-KR" b="0"/>
            </a:br>
            <a:r>
              <a:rPr lang="en-US" altLang="ko-KR" b="0"/>
              <a:t>	  Returns: termination status of cmdstring, or -1 on error</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17</a:t>
            </a:fld>
            <a:endParaRPr lang="en-US" altLang="ko-KR"/>
          </a:p>
        </p:txBody>
      </p:sp>
      <p:sp>
        <p:nvSpPr>
          <p:cNvPr id="6" name="오른쪽 화살표 5"/>
          <p:cNvSpPr/>
          <p:nvPr/>
        </p:nvSpPr>
        <p:spPr bwMode="auto">
          <a:xfrm>
            <a:off x="5786446" y="4572008"/>
            <a:ext cx="857256" cy="500066"/>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7" name="TextBox 6"/>
          <p:cNvSpPr txBox="1"/>
          <p:nvPr/>
        </p:nvSpPr>
        <p:spPr>
          <a:xfrm>
            <a:off x="6929454" y="4714884"/>
            <a:ext cx="801823" cy="338554"/>
          </a:xfrm>
          <a:prstGeom prst="rect">
            <a:avLst/>
          </a:prstGeom>
          <a:noFill/>
        </p:spPr>
        <p:txBody>
          <a:bodyPr wrap="none" rtlCol="0">
            <a:spAutoFit/>
          </a:bodyPr>
          <a:lstStyle/>
          <a:p>
            <a:r>
              <a:rPr lang="en-US" altLang="ko-KR" b="0" dirty="0" err="1"/>
              <a:t>popen</a:t>
            </a:r>
            <a:endParaRPr lang="ko-KR" altLang="en-US" b="0" dirty="0"/>
          </a:p>
        </p:txBody>
      </p:sp>
      <p:sp>
        <p:nvSpPr>
          <p:cNvPr id="8" name="오른쪽 화살표 7"/>
          <p:cNvSpPr/>
          <p:nvPr/>
        </p:nvSpPr>
        <p:spPr bwMode="auto">
          <a:xfrm>
            <a:off x="5786446" y="5857892"/>
            <a:ext cx="857256" cy="500066"/>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9" name="TextBox 8"/>
          <p:cNvSpPr txBox="1"/>
          <p:nvPr/>
        </p:nvSpPr>
        <p:spPr>
          <a:xfrm>
            <a:off x="6929454" y="6000768"/>
            <a:ext cx="925253" cy="338554"/>
          </a:xfrm>
          <a:prstGeom prst="rect">
            <a:avLst/>
          </a:prstGeom>
          <a:noFill/>
        </p:spPr>
        <p:txBody>
          <a:bodyPr wrap="none" rtlCol="0">
            <a:spAutoFit/>
          </a:bodyPr>
          <a:lstStyle/>
          <a:p>
            <a:r>
              <a:rPr lang="en-US" altLang="ko-KR" b="0" dirty="0" err="1"/>
              <a:t>pclose</a:t>
            </a:r>
            <a:endParaRPr lang="ko-KR"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call(2/3)</a:t>
            </a:r>
            <a:endParaRPr/>
          </a:p>
        </p:txBody>
      </p:sp>
      <p:sp>
        <p:nvSpPr>
          <p:cNvPr id="17411" name="Rectangle 3"/>
          <p:cNvSpPr>
            <a:spLocks noGrp="1" noChangeArrowheads="1"/>
          </p:cNvSpPr>
          <p:nvPr>
            <p:ph idx="1"/>
          </p:nvPr>
        </p:nvSpPr>
        <p:spPr/>
        <p:txBody>
          <a:bodyPr/>
          <a:lstStyle/>
          <a:p>
            <a:r>
              <a:rPr lang="en-US" altLang="ko-KR" dirty="0">
                <a:latin typeface="Arial" charset="0"/>
                <a:cs typeface="Arial" charset="0"/>
              </a:rPr>
              <a:t>The function </a:t>
            </a:r>
            <a:r>
              <a:rPr lang="en-US" altLang="ko-KR" b="0" dirty="0" err="1">
                <a:latin typeface="Courier New" pitchFamily="49" charset="0"/>
                <a:cs typeface="Arial" charset="0"/>
              </a:rPr>
              <a:t>popen</a:t>
            </a:r>
            <a:r>
              <a:rPr lang="en-US" altLang="ko-KR" dirty="0">
                <a:latin typeface="Arial" charset="0"/>
                <a:cs typeface="Arial" charset="0"/>
              </a:rPr>
              <a:t> does a </a:t>
            </a:r>
            <a:r>
              <a:rPr lang="en-US" altLang="ko-KR" b="0" dirty="0">
                <a:latin typeface="Courier New" pitchFamily="49" charset="0"/>
                <a:cs typeface="Arial" charset="0"/>
              </a:rPr>
              <a:t>fork</a:t>
            </a:r>
            <a:r>
              <a:rPr lang="en-US" altLang="ko-KR" dirty="0">
                <a:latin typeface="Arial" charset="0"/>
                <a:cs typeface="Arial" charset="0"/>
              </a:rPr>
              <a:t> and </a:t>
            </a:r>
            <a:r>
              <a:rPr lang="en-US" altLang="ko-KR" b="0" dirty="0">
                <a:latin typeface="Courier New" pitchFamily="49" charset="0"/>
                <a:cs typeface="Arial" charset="0"/>
              </a:rPr>
              <a:t>exec</a:t>
            </a:r>
            <a:r>
              <a:rPr lang="en-US" altLang="ko-KR" dirty="0">
                <a:latin typeface="Arial" charset="0"/>
                <a:cs typeface="Arial" charset="0"/>
              </a:rPr>
              <a:t> to execute the </a:t>
            </a:r>
            <a:r>
              <a:rPr lang="en-US" altLang="ko-KR" b="0" dirty="0" err="1">
                <a:latin typeface="Courier New" pitchFamily="49" charset="0"/>
                <a:cs typeface="Arial" charset="0"/>
              </a:rPr>
              <a:t>cmdstring</a:t>
            </a:r>
            <a:r>
              <a:rPr lang="en-US" altLang="ko-KR" dirty="0">
                <a:latin typeface="Arial" charset="0"/>
                <a:cs typeface="Arial" charset="0"/>
              </a:rPr>
              <a:t>, and returns a standard I/O file pointer. </a:t>
            </a:r>
          </a:p>
          <a:p>
            <a:r>
              <a:rPr lang="en-US" altLang="ko-KR" dirty="0">
                <a:latin typeface="Arial" charset="0"/>
                <a:cs typeface="Arial" charset="0"/>
              </a:rPr>
              <a:t>If type is "</a:t>
            </a:r>
            <a:r>
              <a:rPr lang="en-US" altLang="ko-KR" b="0" dirty="0">
                <a:latin typeface="Courier New" pitchFamily="49" charset="0"/>
                <a:cs typeface="Arial" charset="0"/>
              </a:rPr>
              <a:t>r</a:t>
            </a:r>
            <a:r>
              <a:rPr lang="en-US" altLang="ko-KR" dirty="0">
                <a:latin typeface="Arial" charset="0"/>
                <a:cs typeface="Arial" charset="0"/>
              </a:rPr>
              <a:t>", the file pointer is connected to the standard output of </a:t>
            </a:r>
            <a:r>
              <a:rPr lang="en-US" altLang="ko-KR" b="0" dirty="0" err="1">
                <a:latin typeface="Courier New" pitchFamily="49" charset="0"/>
                <a:cs typeface="Arial" charset="0"/>
              </a:rPr>
              <a:t>cmdstring</a:t>
            </a:r>
            <a:r>
              <a:rPr lang="en-US" altLang="ko-KR" dirty="0">
                <a:latin typeface="Arial" charset="0"/>
                <a:cs typeface="Arial" charset="0"/>
              </a:rPr>
              <a:t> </a:t>
            </a:r>
          </a:p>
          <a:p>
            <a:endParaRPr lang="ko-KR" altLang="en-US" dirty="0">
              <a:latin typeface="Arial" charset="0"/>
              <a:cs typeface="Arial" charset="0"/>
            </a:endParaRPr>
          </a:p>
          <a:p>
            <a:endParaRPr lang="ko-KR" altLang="en-US" dirty="0">
              <a:latin typeface="Arial" charset="0"/>
              <a:cs typeface="Arial" charset="0"/>
            </a:endParaRPr>
          </a:p>
          <a:p>
            <a:endParaRPr lang="ko-KR" altLang="en-US" dirty="0">
              <a:latin typeface="Arial" charset="0"/>
              <a:cs typeface="Arial" charset="0"/>
            </a:endParaRPr>
          </a:p>
          <a:p>
            <a:r>
              <a:rPr lang="en-US" altLang="ko-KR" dirty="0">
                <a:latin typeface="Arial" charset="0"/>
                <a:cs typeface="Arial" charset="0"/>
              </a:rPr>
              <a:t>If type is "</a:t>
            </a:r>
            <a:r>
              <a:rPr lang="en-US" altLang="ko-KR" b="0" dirty="0">
                <a:latin typeface="Courier New" pitchFamily="49" charset="0"/>
                <a:cs typeface="Arial" charset="0"/>
              </a:rPr>
              <a:t>w</a:t>
            </a:r>
            <a:r>
              <a:rPr lang="en-US" altLang="ko-KR" dirty="0">
                <a:latin typeface="Arial" charset="0"/>
                <a:cs typeface="Arial" charset="0"/>
              </a:rPr>
              <a:t>", the file pointer is connected to the standard input of </a:t>
            </a:r>
            <a:r>
              <a:rPr lang="en-US" altLang="ko-KR" b="0" dirty="0" err="1">
                <a:latin typeface="Courier New" pitchFamily="49" charset="0"/>
                <a:cs typeface="Arial" charset="0"/>
              </a:rPr>
              <a:t>cmdstring</a:t>
            </a:r>
            <a:r>
              <a:rPr lang="en-US" altLang="ko-KR" dirty="0">
                <a:latin typeface="Arial" charset="0"/>
                <a:cs typeface="Arial" charset="0"/>
              </a:rPr>
              <a:t>,</a:t>
            </a:r>
            <a:endParaRPr lang="ko-KR" altLang="en-US" dirty="0">
              <a:latin typeface="Arial" charset="0"/>
              <a:cs typeface="Arial" charset="0"/>
            </a:endParaRPr>
          </a:p>
        </p:txBody>
      </p:sp>
      <p:pic>
        <p:nvPicPr>
          <p:cNvPr id="17412" name="Picture 4"/>
          <p:cNvPicPr>
            <a:picLocks noChangeAspect="1" noChangeArrowheads="1"/>
          </p:cNvPicPr>
          <p:nvPr/>
        </p:nvPicPr>
        <p:blipFill>
          <a:blip r:embed="rId2" cstate="print"/>
          <a:srcRect/>
          <a:stretch>
            <a:fillRect/>
          </a:stretch>
        </p:blipFill>
        <p:spPr bwMode="auto">
          <a:xfrm>
            <a:off x="1489075" y="3143248"/>
            <a:ext cx="5530850" cy="960438"/>
          </a:xfrm>
          <a:prstGeom prst="rect">
            <a:avLst/>
          </a:prstGeom>
          <a:noFill/>
          <a:ln w="28575" algn="ctr">
            <a:noFill/>
            <a:miter lim="800000"/>
            <a:headEnd/>
            <a:tailEnd/>
          </a:ln>
        </p:spPr>
      </p:pic>
      <p:pic>
        <p:nvPicPr>
          <p:cNvPr id="17413" name="Picture 5"/>
          <p:cNvPicPr>
            <a:picLocks noChangeAspect="1" noChangeArrowheads="1"/>
          </p:cNvPicPr>
          <p:nvPr/>
        </p:nvPicPr>
        <p:blipFill>
          <a:blip r:embed="rId3" cstate="print"/>
          <a:srcRect/>
          <a:stretch>
            <a:fillRect/>
          </a:stretch>
        </p:blipFill>
        <p:spPr bwMode="auto">
          <a:xfrm>
            <a:off x="1474788" y="5214950"/>
            <a:ext cx="5545137" cy="944562"/>
          </a:xfrm>
          <a:prstGeom prst="rect">
            <a:avLst/>
          </a:prstGeom>
          <a:noFill/>
          <a:ln w="28575" algn="ctr">
            <a:noFill/>
            <a:miter lim="800000"/>
            <a:headEnd/>
            <a:tailEnd/>
          </a:ln>
        </p:spPr>
      </p:pic>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18</a:t>
            </a:fld>
            <a:endParaRPr lang="en-US"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call(3/3)</a:t>
            </a:r>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19</a:t>
            </a:fld>
            <a:endParaRPr lang="en-US" altLang="ko-KR"/>
          </a:p>
        </p:txBody>
      </p:sp>
      <p:sp>
        <p:nvSpPr>
          <p:cNvPr id="5" name="Rectangle 4"/>
          <p:cNvSpPr>
            <a:spLocks noChangeArrowheads="1"/>
          </p:cNvSpPr>
          <p:nvPr/>
        </p:nvSpPr>
        <p:spPr bwMode="auto">
          <a:xfrm>
            <a:off x="395288" y="1048748"/>
            <a:ext cx="8277225" cy="4094764"/>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main(){</a:t>
            </a:r>
          </a:p>
          <a:p>
            <a:pPr algn="l">
              <a:spcBef>
                <a:spcPct val="0"/>
              </a:spcBef>
            </a:pPr>
            <a:r>
              <a:rPr lang="en-US" altLang="ko-KR" sz="1400" b="0" dirty="0"/>
              <a:t>    FILE *</a:t>
            </a:r>
            <a:r>
              <a:rPr lang="en-US" altLang="ko-KR" sz="1400" b="0" dirty="0" err="1"/>
              <a:t>read_fp</a:t>
            </a:r>
            <a:r>
              <a:rPr lang="en-US" altLang="ko-KR" sz="1400" b="0" dirty="0"/>
              <a:t>;</a:t>
            </a:r>
          </a:p>
          <a:p>
            <a:pPr algn="l">
              <a:spcBef>
                <a:spcPct val="0"/>
              </a:spcBef>
            </a:pPr>
            <a:r>
              <a:rPr lang="en-US" altLang="ko-KR" sz="1400" b="0" dirty="0"/>
              <a:t>    char buffer[BUFSIZ + 1];</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chars_read</a:t>
            </a:r>
            <a:r>
              <a:rPr lang="en-US" altLang="ko-KR" sz="1400" b="0" dirty="0"/>
              <a:t>;</a:t>
            </a:r>
          </a:p>
          <a:p>
            <a:pPr algn="l">
              <a:spcBef>
                <a:spcPct val="0"/>
              </a:spcBef>
            </a:pPr>
            <a:r>
              <a:rPr lang="en-US" altLang="ko-KR" sz="1400" b="0" dirty="0"/>
              <a:t>    </a:t>
            </a:r>
            <a:r>
              <a:rPr lang="en-US" altLang="ko-KR" sz="1400" b="0" dirty="0" err="1"/>
              <a:t>memset</a:t>
            </a:r>
            <a:r>
              <a:rPr lang="en-US" altLang="ko-KR" sz="1400" b="0" dirty="0"/>
              <a:t>(buffer, '\0', </a:t>
            </a:r>
            <a:r>
              <a:rPr lang="en-US" altLang="ko-KR" sz="1400" b="0" dirty="0" err="1"/>
              <a:t>sizeof</a:t>
            </a:r>
            <a:r>
              <a:rPr lang="en-US" altLang="ko-KR" sz="1400" b="0" dirty="0"/>
              <a:t>(buffer));</a:t>
            </a:r>
          </a:p>
          <a:p>
            <a:pPr algn="l">
              <a:spcBef>
                <a:spcPct val="0"/>
              </a:spcBef>
            </a:pPr>
            <a:r>
              <a:rPr lang="en-US" altLang="ko-KR" sz="1400" b="0" dirty="0"/>
              <a:t>    </a:t>
            </a:r>
            <a:r>
              <a:rPr lang="en-US" altLang="ko-KR" sz="1400" b="0" dirty="0" err="1"/>
              <a:t>read_fp</a:t>
            </a:r>
            <a:r>
              <a:rPr lang="en-US" altLang="ko-KR" sz="1400" b="0" dirty="0"/>
              <a:t> = </a:t>
            </a:r>
            <a:r>
              <a:rPr lang="en-US" altLang="ko-KR" sz="1400" b="0" dirty="0" err="1"/>
              <a:t>popen</a:t>
            </a:r>
            <a:r>
              <a:rPr lang="en-US" altLang="ko-KR" sz="1400" b="0" dirty="0"/>
              <a:t>("</a:t>
            </a:r>
            <a:r>
              <a:rPr lang="en-US" altLang="ko-KR" sz="1400" b="0" dirty="0" err="1"/>
              <a:t>uname</a:t>
            </a:r>
            <a:r>
              <a:rPr lang="en-US" altLang="ko-KR" sz="1400" b="0" dirty="0"/>
              <a:t> -a", "r");</a:t>
            </a:r>
          </a:p>
          <a:p>
            <a:pPr algn="l">
              <a:spcBef>
                <a:spcPct val="0"/>
              </a:spcBef>
            </a:pPr>
            <a:r>
              <a:rPr lang="en-US" altLang="ko-KR" sz="1400" b="0" dirty="0"/>
              <a:t>    if (</a:t>
            </a:r>
            <a:r>
              <a:rPr lang="en-US" altLang="ko-KR" sz="1400" b="0" dirty="0" err="1"/>
              <a:t>read_fp</a:t>
            </a:r>
            <a:r>
              <a:rPr lang="en-US" altLang="ko-KR" sz="1400" b="0" dirty="0"/>
              <a:t> != NULL) {</a:t>
            </a:r>
          </a:p>
          <a:p>
            <a:pPr algn="l">
              <a:spcBef>
                <a:spcPct val="0"/>
              </a:spcBef>
            </a:pPr>
            <a:r>
              <a:rPr lang="en-US" altLang="ko-KR" sz="1400" b="0" dirty="0"/>
              <a:t>        </a:t>
            </a:r>
            <a:r>
              <a:rPr lang="en-US" altLang="ko-KR" sz="1400" b="0" dirty="0" err="1"/>
              <a:t>chars_read</a:t>
            </a:r>
            <a:r>
              <a:rPr lang="en-US" altLang="ko-KR" sz="1400" b="0" dirty="0"/>
              <a:t> = </a:t>
            </a:r>
            <a:r>
              <a:rPr lang="en-US" altLang="ko-KR" sz="1400" b="0" dirty="0" err="1"/>
              <a:t>fread</a:t>
            </a:r>
            <a:r>
              <a:rPr lang="en-US" altLang="ko-KR" sz="1400" b="0" dirty="0"/>
              <a:t>(buffer, </a:t>
            </a:r>
            <a:r>
              <a:rPr lang="en-US" altLang="ko-KR" sz="1400" b="0" dirty="0" err="1"/>
              <a:t>sizeof</a:t>
            </a:r>
            <a:r>
              <a:rPr lang="en-US" altLang="ko-KR" sz="1400" b="0" dirty="0"/>
              <a:t>(char), BUFSIZ, </a:t>
            </a:r>
            <a:r>
              <a:rPr lang="en-US" altLang="ko-KR" sz="1400" b="0" dirty="0" err="1"/>
              <a:t>read_fp</a:t>
            </a:r>
            <a:r>
              <a:rPr lang="en-US" altLang="ko-KR" sz="1400" b="0" dirty="0"/>
              <a:t>);</a:t>
            </a:r>
          </a:p>
          <a:p>
            <a:pPr algn="l">
              <a:spcBef>
                <a:spcPct val="0"/>
              </a:spcBef>
            </a:pPr>
            <a:r>
              <a:rPr lang="en-US" altLang="ko-KR" sz="1400" b="0" dirty="0"/>
              <a:t>        if (</a:t>
            </a:r>
            <a:r>
              <a:rPr lang="en-US" altLang="ko-KR" sz="1400" b="0" dirty="0" err="1"/>
              <a:t>chars_read</a:t>
            </a:r>
            <a:r>
              <a:rPr lang="en-US" altLang="ko-KR" sz="1400" b="0" dirty="0"/>
              <a:t> &gt; 0) {</a:t>
            </a:r>
          </a:p>
          <a:p>
            <a:pPr algn="l">
              <a:spcBef>
                <a:spcPct val="0"/>
              </a:spcBef>
            </a:pPr>
            <a:r>
              <a:rPr lang="en-US" altLang="ko-KR" sz="1400" b="0" dirty="0"/>
              <a:t>            </a:t>
            </a:r>
            <a:r>
              <a:rPr lang="en-US" altLang="ko-KR" sz="1400" b="0" dirty="0" err="1"/>
              <a:t>printf</a:t>
            </a:r>
            <a:r>
              <a:rPr lang="en-US" altLang="ko-KR" sz="1400" b="0" dirty="0"/>
              <a:t>("Output was:-\</a:t>
            </a:r>
            <a:r>
              <a:rPr lang="en-US" altLang="ko-KR" sz="1400" b="0" dirty="0" err="1"/>
              <a:t>n%s</a:t>
            </a:r>
            <a:r>
              <a:rPr lang="en-US" altLang="ko-KR" sz="1400" b="0" dirty="0"/>
              <a:t>\n", buffer);</a:t>
            </a:r>
          </a:p>
          <a:p>
            <a:pPr algn="l">
              <a:spcBef>
                <a:spcPct val="0"/>
              </a:spcBef>
            </a:pPr>
            <a:r>
              <a:rPr lang="en-US" altLang="ko-KR" sz="1400" b="0" dirty="0"/>
              <a:t>        }</a:t>
            </a:r>
          </a:p>
          <a:p>
            <a:pPr algn="l">
              <a:spcBef>
                <a:spcPct val="0"/>
              </a:spcBef>
            </a:pPr>
            <a:r>
              <a:rPr lang="en-US" altLang="ko-KR" sz="1400" b="0" dirty="0"/>
              <a:t>        </a:t>
            </a:r>
            <a:r>
              <a:rPr lang="en-US" altLang="ko-KR" sz="1400" b="0" dirty="0" err="1"/>
              <a:t>pclose</a:t>
            </a:r>
            <a:r>
              <a:rPr lang="en-US" altLang="ko-KR" sz="1400" b="0" dirty="0"/>
              <a:t>(</a:t>
            </a:r>
            <a:r>
              <a:rPr lang="en-US" altLang="ko-KR" sz="1400" b="0" dirty="0" err="1"/>
              <a:t>read_fp</a:t>
            </a:r>
            <a:r>
              <a:rPr lang="en-US" altLang="ko-KR" sz="1400" b="0" dirty="0"/>
              <a:t>);</a:t>
            </a:r>
          </a:p>
          <a:p>
            <a:pPr algn="l">
              <a:spcBef>
                <a:spcPct val="0"/>
              </a:spcBef>
            </a:pPr>
            <a:r>
              <a:rPr lang="en-US" altLang="ko-KR" sz="1400" b="0" dirty="0"/>
              <a:t>        exit(EXIT_SUCCESS);</a:t>
            </a:r>
          </a:p>
          <a:p>
            <a:pPr algn="l">
              <a:spcBef>
                <a:spcPct val="0"/>
              </a:spcBef>
            </a:pPr>
            <a:r>
              <a:rPr lang="en-US" altLang="ko-KR" sz="1400" b="0" dirty="0"/>
              <a:t>    }</a:t>
            </a:r>
          </a:p>
          <a:p>
            <a:pPr algn="l">
              <a:spcBef>
                <a:spcPct val="0"/>
              </a:spcBef>
            </a:pPr>
            <a:r>
              <a:rPr lang="en-US" altLang="ko-KR" sz="1400" b="0" dirty="0"/>
              <a:t>    exit(EXIT_FAILURE);</a:t>
            </a:r>
          </a:p>
          <a:p>
            <a:pPr algn="l">
              <a:spcBef>
                <a:spcPct val="0"/>
              </a:spcBef>
            </a:pPr>
            <a:r>
              <a:rPr lang="en-US" altLang="ko-KR" sz="1400" b="0" dirty="0"/>
              <a:t>}</a:t>
            </a:r>
          </a:p>
        </p:txBody>
      </p:sp>
      <p:sp>
        <p:nvSpPr>
          <p:cNvPr id="6" name="Rectangle 4"/>
          <p:cNvSpPr>
            <a:spLocks noChangeArrowheads="1"/>
          </p:cNvSpPr>
          <p:nvPr/>
        </p:nvSpPr>
        <p:spPr bwMode="auto">
          <a:xfrm>
            <a:off x="395288" y="5143512"/>
            <a:ext cx="8277225" cy="1244212"/>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a:t>
            </a:r>
            <a:r>
              <a:rPr lang="en-US" altLang="ko-KR" sz="1400" b="0" dirty="0" err="1"/>
              <a:t>popen</a:t>
            </a:r>
            <a:endParaRPr lang="en-US" altLang="ko-KR" sz="1400" b="0" dirty="0"/>
          </a:p>
          <a:p>
            <a:pPr algn="l">
              <a:spcBef>
                <a:spcPct val="0"/>
              </a:spcBef>
            </a:pPr>
            <a:r>
              <a:rPr lang="en-US" altLang="ko-KR" sz="1400" b="0" dirty="0"/>
              <a:t>Output was:-</a:t>
            </a:r>
          </a:p>
          <a:p>
            <a:pPr algn="l">
              <a:spcBef>
                <a:spcPct val="0"/>
              </a:spcBef>
            </a:pPr>
            <a:r>
              <a:rPr lang="en-US" altLang="ko-KR" sz="1400" b="0" dirty="0"/>
              <a:t>Linux </a:t>
            </a:r>
            <a:r>
              <a:rPr lang="en-US" altLang="ko-KR" sz="1400" b="0" dirty="0" err="1"/>
              <a:t>sloven</a:t>
            </a:r>
            <a:r>
              <a:rPr lang="en-US" altLang="ko-KR" sz="1400" b="0" dirty="0"/>
              <a:t> 2.6.18-8.el5PAE #1 SMP Tue Jun 5 23:39:57 EDT 2007 i686 </a:t>
            </a:r>
            <a:r>
              <a:rPr lang="en-US" altLang="ko-KR" sz="1400" b="0" dirty="0" err="1"/>
              <a:t>i686</a:t>
            </a:r>
            <a:r>
              <a:rPr lang="en-US" altLang="ko-KR" sz="1400" b="0" dirty="0"/>
              <a:t> i38</a:t>
            </a:r>
            <a:br>
              <a:rPr lang="en-US" altLang="ko-KR" sz="1400" b="0" dirty="0"/>
            </a:br>
            <a:r>
              <a:rPr lang="en-US" altLang="ko-KR" sz="1400" b="0" dirty="0"/>
              <a:t>6 GNU/Linux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ko-KR" dirty="0"/>
              <a:t>7.1 PIPE</a:t>
            </a:r>
          </a:p>
        </p:txBody>
      </p:sp>
      <p:sp>
        <p:nvSpPr>
          <p:cNvPr id="3075" name="Rectangle 5"/>
          <p:cNvSpPr>
            <a:spLocks noGrp="1" noChangeArrowheads="1"/>
          </p:cNvSpPr>
          <p:nvPr>
            <p:ph type="subTitle" idx="1"/>
          </p:nvPr>
        </p:nvSpPr>
        <p:spPr>
          <a:xfrm>
            <a:off x="642910" y="4286256"/>
            <a:ext cx="8072494" cy="1752600"/>
          </a:xfrm>
        </p:spPr>
        <p:txBody>
          <a:bodyPr/>
          <a:lstStyle/>
          <a:p>
            <a:r>
              <a:rPr lang="en-US" altLang="ko-KR" b="0" i="1" dirty="0">
                <a:latin typeface="Book Antiqua" pitchFamily="18" charset="0"/>
                <a:cs typeface="Courier New" pitchFamily="49" charset="0"/>
              </a:rPr>
              <a:t> Write programs that do one thing and do it well. Write </a:t>
            </a:r>
          </a:p>
          <a:p>
            <a:r>
              <a:rPr lang="en-US" altLang="ko-KR" b="0" i="1" dirty="0">
                <a:latin typeface="Book Antiqua" pitchFamily="18" charset="0"/>
                <a:cs typeface="Courier New" pitchFamily="49" charset="0"/>
              </a:rPr>
              <a:t>programs to work together. Write programs to handle text streams, because that is a universal interface. </a:t>
            </a:r>
          </a:p>
          <a:p>
            <a:r>
              <a:rPr lang="en-US" altLang="ko-KR" b="0" i="1" dirty="0">
                <a:latin typeface="Book Antiqua" pitchFamily="18" charset="0"/>
                <a:cs typeface="Courier New" pitchFamily="49" charset="0"/>
              </a:rPr>
              <a:t>This is the Unix philosophy </a:t>
            </a:r>
          </a:p>
          <a:p>
            <a:r>
              <a:rPr lang="en-US" altLang="ko-KR" i="1" dirty="0">
                <a:latin typeface="Book Antiqua" pitchFamily="18" charset="0"/>
                <a:cs typeface="Courier New" pitchFamily="49" charset="0"/>
              </a:rPr>
              <a:t>Doug </a:t>
            </a:r>
            <a:r>
              <a:rPr lang="en-US" altLang="ko-KR" i="1" dirty="0" err="1">
                <a:latin typeface="Book Antiqua" pitchFamily="18" charset="0"/>
                <a:cs typeface="Courier New" pitchFamily="49" charset="0"/>
              </a:rPr>
              <a:t>McIlroy</a:t>
            </a:r>
            <a:r>
              <a:rPr lang="en-US" altLang="ko-KR" i="1" dirty="0">
                <a:latin typeface="Book Antiqua" pitchFamily="18" charset="0"/>
                <a:cs typeface="Courier New" pitchFamily="49" charset="0"/>
              </a:rPr>
              <a:t> (the inventor of Unix pipes)</a:t>
            </a:r>
            <a:endParaRPr lang="ko-KR" altLang="en-US" i="1" dirty="0">
              <a:latin typeface="Book Antiqua" pitchFamily="18" charset="0"/>
              <a:cs typeface="Courier New" pitchFamily="49" charset="0"/>
            </a:endParaRPr>
          </a:p>
        </p:txBody>
      </p:sp>
      <p:pic>
        <p:nvPicPr>
          <p:cNvPr id="3076" name="Picture 8"/>
          <p:cNvPicPr>
            <a:picLocks noChangeAspect="1" noChangeArrowheads="1"/>
          </p:cNvPicPr>
          <p:nvPr/>
        </p:nvPicPr>
        <p:blipFill>
          <a:blip r:embed="rId2" cstate="print"/>
          <a:srcRect/>
          <a:stretch>
            <a:fillRect/>
          </a:stretch>
        </p:blipFill>
        <p:spPr bwMode="auto">
          <a:xfrm>
            <a:off x="2214546" y="3429000"/>
            <a:ext cx="4762500" cy="609600"/>
          </a:xfrm>
          <a:prstGeom prst="rect">
            <a:avLst/>
          </a:prstGeom>
          <a:noFill/>
          <a:ln w="28575" algn="ctr">
            <a:noFill/>
            <a:miter lim="800000"/>
            <a:headEnd/>
            <a:tailEnd/>
          </a:ln>
        </p:spPr>
      </p:pic>
      <p:sp>
        <p:nvSpPr>
          <p:cNvPr id="5" name="슬라이드 번호 개체 틀 4"/>
          <p:cNvSpPr>
            <a:spLocks noGrp="1"/>
          </p:cNvSpPr>
          <p:nvPr>
            <p:ph type="sldNum" sz="quarter" idx="4"/>
          </p:nvPr>
        </p:nvSpPr>
        <p:spPr/>
        <p:txBody>
          <a:bodyPr/>
          <a:lstStyle/>
          <a:p>
            <a:pPr>
              <a:defRPr/>
            </a:pPr>
            <a:fld id="{8CB50E8A-170E-42E3-AB02-943F7153316C}" type="slidenum">
              <a:rPr lang="en-US" altLang="ko-KR" smtClean="0"/>
              <a:pPr>
                <a:defRPr/>
              </a:pPr>
              <a:t>2</a:t>
            </a:fld>
            <a:endParaRPr lang="en-US" altLang="ko-KR"/>
          </a:p>
        </p:txBody>
      </p:sp>
      <p:pic>
        <p:nvPicPr>
          <p:cNvPr id="70658" name="Picture 2" descr="http://cm.bell-labs.com/cm/cs/pics_100x128/doug2.gif"/>
          <p:cNvPicPr>
            <a:picLocks noChangeAspect="1" noChangeArrowheads="1"/>
          </p:cNvPicPr>
          <p:nvPr/>
        </p:nvPicPr>
        <p:blipFill>
          <a:blip r:embed="rId3" cstate="print"/>
          <a:srcRect/>
          <a:stretch>
            <a:fillRect/>
          </a:stretch>
        </p:blipFill>
        <p:spPr bwMode="auto">
          <a:xfrm>
            <a:off x="3786182" y="1071546"/>
            <a:ext cx="1730137" cy="221457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p:nvPr>
        </p:nvSpPr>
        <p:spPr/>
        <p:txBody>
          <a:bodyPr/>
          <a:lstStyle/>
          <a:p>
            <a:r>
              <a:rPr lang="en-US" altLang="ko-KR" dirty="0"/>
              <a:t>7.2 FIFO</a:t>
            </a:r>
          </a:p>
        </p:txBody>
      </p:sp>
      <p:sp>
        <p:nvSpPr>
          <p:cNvPr id="3686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4"/>
          </p:nvPr>
        </p:nvSpPr>
        <p:spPr/>
        <p:txBody>
          <a:bodyPr/>
          <a:lstStyle/>
          <a:p>
            <a:pPr>
              <a:defRPr/>
            </a:pPr>
            <a:fld id="{8CB50E8A-170E-42E3-AB02-943F7153316C}" type="slidenum">
              <a:rPr lang="en-US" altLang="ko-KR" smtClean="0"/>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ko-KR" dirty="0"/>
              <a:t>FIFO (1/2)</a:t>
            </a:r>
          </a:p>
        </p:txBody>
      </p:sp>
      <p:sp>
        <p:nvSpPr>
          <p:cNvPr id="37891" name="Rectangle 3"/>
          <p:cNvSpPr>
            <a:spLocks noGrp="1" noChangeArrowheads="1"/>
          </p:cNvSpPr>
          <p:nvPr>
            <p:ph idx="1"/>
          </p:nvPr>
        </p:nvSpPr>
        <p:spPr>
          <a:xfrm>
            <a:off x="457200" y="1052513"/>
            <a:ext cx="8686800" cy="5073650"/>
          </a:xfrm>
        </p:spPr>
        <p:txBody>
          <a:bodyPr/>
          <a:lstStyle/>
          <a:p>
            <a:r>
              <a:rPr lang="en-US" altLang="ko-KR" sz="2200" dirty="0">
                <a:latin typeface="Arial" charset="0"/>
                <a:cs typeface="Arial" charset="0"/>
              </a:rPr>
              <a:t>FIFOs are sometimes called </a:t>
            </a:r>
            <a:r>
              <a:rPr lang="en-US" altLang="ko-KR" sz="2200" dirty="0">
                <a:solidFill>
                  <a:srgbClr val="FF0000"/>
                </a:solidFill>
                <a:latin typeface="Arial" charset="0"/>
                <a:cs typeface="Arial" charset="0"/>
              </a:rPr>
              <a:t>named pipes</a:t>
            </a:r>
            <a:r>
              <a:rPr lang="en-US" altLang="ko-KR" sz="2200" dirty="0">
                <a:latin typeface="Arial" charset="0"/>
                <a:cs typeface="Arial" charset="0"/>
              </a:rPr>
              <a:t>. </a:t>
            </a:r>
          </a:p>
          <a:p>
            <a:r>
              <a:rPr lang="en-US" altLang="ko-KR" sz="2200" dirty="0">
                <a:latin typeface="Arial" charset="0"/>
                <a:cs typeface="Arial" charset="0"/>
              </a:rPr>
              <a:t>Pipes can be used only between related processes when a common ancestor has created the pipe </a:t>
            </a:r>
          </a:p>
          <a:p>
            <a:r>
              <a:rPr lang="en-US" altLang="ko-KR" sz="2200" dirty="0">
                <a:latin typeface="Arial" charset="0"/>
                <a:cs typeface="Arial" charset="0"/>
              </a:rPr>
              <a:t>With FIFOs, however, unrelated processes can exchange data. </a:t>
            </a:r>
          </a:p>
          <a:p>
            <a:r>
              <a:rPr lang="en-US" altLang="ko-KR" sz="2200" dirty="0">
                <a:latin typeface="Arial" charset="0"/>
                <a:cs typeface="Arial" charset="0"/>
              </a:rPr>
              <a:t>FIFO also has an owner, a size and associated access permission.</a:t>
            </a:r>
          </a:p>
          <a:p>
            <a:r>
              <a:rPr lang="en-US" altLang="ko-KR" sz="2200" dirty="0">
                <a:latin typeface="Arial" charset="0"/>
                <a:cs typeface="Arial" charset="0"/>
              </a:rPr>
              <a:t>Can be opened, closed and deleted like any other UNIX file</a:t>
            </a:r>
          </a:p>
          <a:p>
            <a:r>
              <a:rPr lang="en-US" altLang="ko-KR" sz="2200" dirty="0">
                <a:latin typeface="Arial" charset="0"/>
                <a:cs typeface="Arial" charset="0"/>
              </a:rPr>
              <a:t>Must be opened either read-only or write-only.</a:t>
            </a:r>
          </a:p>
          <a:p>
            <a:pPr lvl="1"/>
            <a:r>
              <a:rPr lang="en-US" altLang="ko-KR" sz="2000" dirty="0">
                <a:cs typeface="Arial" charset="0"/>
              </a:rPr>
              <a:t>It must not be opened for read-write, because a FIFO is half-duplex</a:t>
            </a:r>
          </a:p>
          <a:p>
            <a:r>
              <a:rPr lang="en-US" altLang="ko-KR" sz="2200" dirty="0">
                <a:latin typeface="Arial" charset="0"/>
                <a:cs typeface="Arial" charset="0"/>
              </a:rPr>
              <a:t>We can test for this with the </a:t>
            </a:r>
            <a:r>
              <a:rPr lang="en-US" altLang="ko-KR" sz="2200" b="0" dirty="0">
                <a:latin typeface="Courier New" pitchFamily="49" charset="0"/>
                <a:cs typeface="Arial" charset="0"/>
              </a:rPr>
              <a:t>S_ISFIFO</a:t>
            </a:r>
            <a:r>
              <a:rPr lang="en-US" altLang="ko-KR" sz="2200" dirty="0">
                <a:latin typeface="Arial" charset="0"/>
                <a:cs typeface="Arial" charset="0"/>
              </a:rPr>
              <a:t> macro </a:t>
            </a:r>
          </a:p>
          <a:p>
            <a:pPr lvl="1"/>
            <a:r>
              <a:rPr lang="en-US" altLang="ko-KR" sz="2000" b="0" dirty="0" err="1">
                <a:latin typeface="Courier New" pitchFamily="49" charset="0"/>
              </a:rPr>
              <a:t>st_mode</a:t>
            </a:r>
            <a:r>
              <a:rPr lang="en-US" altLang="ko-KR" sz="2000" dirty="0"/>
              <a:t> member of the </a:t>
            </a:r>
            <a:r>
              <a:rPr lang="en-US" altLang="ko-KR" sz="2000" b="0" dirty="0">
                <a:latin typeface="Courier New" pitchFamily="49" charset="0"/>
              </a:rPr>
              <a:t>stat</a:t>
            </a:r>
            <a:r>
              <a:rPr lang="en-US" altLang="ko-KR" sz="2000" dirty="0"/>
              <a:t> structure </a:t>
            </a:r>
            <a:endParaRPr lang="en-US" altLang="ko-KR" b="0" dirty="0">
              <a:latin typeface="Courier New" pitchFamily="49" charset="0"/>
            </a:endParaRPr>
          </a:p>
          <a:p>
            <a:pPr lvl="1">
              <a:buFontTx/>
              <a:buNone/>
            </a:pPr>
            <a:r>
              <a:rPr lang="en-US" altLang="ko-KR" sz="1600" b="0" dirty="0">
                <a:latin typeface="Courier New" pitchFamily="49" charset="0"/>
              </a:rPr>
              <a:t>$ /etc/</a:t>
            </a:r>
            <a:r>
              <a:rPr lang="en-US" altLang="ko-KR" sz="1600" b="0" dirty="0" err="1">
                <a:latin typeface="Courier New" pitchFamily="49" charset="0"/>
              </a:rPr>
              <a:t>mknod</a:t>
            </a:r>
            <a:r>
              <a:rPr lang="en-US" altLang="ko-KR" sz="1600" b="0" dirty="0">
                <a:latin typeface="Courier New" pitchFamily="49" charset="0"/>
              </a:rPr>
              <a:t> channel p</a:t>
            </a:r>
          </a:p>
          <a:p>
            <a:pPr lvl="1">
              <a:buFontTx/>
              <a:buNone/>
            </a:pPr>
            <a:r>
              <a:rPr lang="en-US" altLang="ko-KR" sz="1600" b="0" dirty="0">
                <a:latin typeface="Courier New" pitchFamily="49" charset="0"/>
              </a:rPr>
              <a:t>$ </a:t>
            </a:r>
            <a:r>
              <a:rPr lang="en-US" altLang="ko-KR" sz="1600" b="0" dirty="0" err="1">
                <a:latin typeface="Courier New" pitchFamily="49" charset="0"/>
              </a:rPr>
              <a:t>ls</a:t>
            </a:r>
            <a:r>
              <a:rPr lang="en-US" altLang="ko-KR" sz="1600" b="0" dirty="0">
                <a:latin typeface="Courier New" pitchFamily="49" charset="0"/>
              </a:rPr>
              <a:t> –l channel</a:t>
            </a:r>
          </a:p>
          <a:p>
            <a:pPr lvl="1">
              <a:buFontTx/>
              <a:buNone/>
            </a:pPr>
            <a:r>
              <a:rPr lang="en-US" altLang="ko-KR" sz="1600" dirty="0" err="1">
                <a:solidFill>
                  <a:srgbClr val="FF0000"/>
                </a:solidFill>
                <a:latin typeface="Courier New" pitchFamily="49" charset="0"/>
              </a:rPr>
              <a:t>p</a:t>
            </a:r>
            <a:r>
              <a:rPr lang="en-US" altLang="ko-KR" sz="1600" b="0" dirty="0" err="1">
                <a:latin typeface="Courier New" pitchFamily="49" charset="0"/>
              </a:rPr>
              <a:t>rw</a:t>
            </a:r>
            <a:r>
              <a:rPr lang="en-US" altLang="ko-KR" sz="1600" b="0" dirty="0">
                <a:latin typeface="Courier New" pitchFamily="49" charset="0"/>
              </a:rPr>
              <a:t>-</a:t>
            </a:r>
            <a:r>
              <a:rPr lang="en-US" altLang="ko-KR" sz="1600" b="0" dirty="0" err="1">
                <a:latin typeface="Courier New" pitchFamily="49" charset="0"/>
              </a:rPr>
              <a:t>rw</a:t>
            </a:r>
            <a:r>
              <a:rPr lang="en-US" altLang="ko-KR" sz="1600" b="0" dirty="0">
                <a:latin typeface="Courier New" pitchFamily="49" charset="0"/>
              </a:rPr>
              <a:t>-r–  </a:t>
            </a:r>
            <a:r>
              <a:rPr lang="en-US" altLang="ko-KR" sz="1600" b="0" dirty="0" err="1">
                <a:latin typeface="Courier New" pitchFamily="49" charset="0"/>
              </a:rPr>
              <a:t>ben</a:t>
            </a:r>
            <a:r>
              <a:rPr lang="en-US" altLang="ko-KR" sz="1600" b="0" dirty="0">
                <a:latin typeface="Courier New" pitchFamily="49" charset="0"/>
              </a:rPr>
              <a:t>  </a:t>
            </a:r>
            <a:r>
              <a:rPr lang="en-US" altLang="ko-KR" sz="1600" b="0" dirty="0" err="1">
                <a:latin typeface="Courier New" pitchFamily="49" charset="0"/>
              </a:rPr>
              <a:t>usr</a:t>
            </a:r>
            <a:r>
              <a:rPr lang="en-US" altLang="ko-KR" sz="1600" b="0" dirty="0">
                <a:latin typeface="Courier New" pitchFamily="49" charset="0"/>
              </a:rPr>
              <a:t>  0  Aug  1  21:05  channel</a:t>
            </a:r>
            <a:endParaRPr lang="en-US" altLang="ko-KR"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21</a:t>
            </a:fld>
            <a:endParaRPr lang="en-US"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FIFO (2/2)</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0" dirty="0">
                <a:latin typeface="Courier New" pitchFamily="49" charset="0"/>
                <a:cs typeface="Courier New" pitchFamily="49" charset="0"/>
              </a:rPr>
              <a:t>write</a:t>
            </a:r>
            <a:r>
              <a:rPr lang="en-US" altLang="ko-KR" dirty="0"/>
              <a:t> to a pipe or FIFO always appends the data, and a read always returns what is at the beginning of the pipe or FIFO.</a:t>
            </a:r>
          </a:p>
          <a:p>
            <a:r>
              <a:rPr lang="en-US" altLang="ko-KR" dirty="0"/>
              <a:t>If </a:t>
            </a:r>
            <a:r>
              <a:rPr lang="en-US" altLang="ko-KR" b="0" dirty="0" err="1">
                <a:latin typeface="Courier New" pitchFamily="49" charset="0"/>
                <a:cs typeface="Courier New" pitchFamily="49" charset="0"/>
              </a:rPr>
              <a:t>lseek</a:t>
            </a:r>
            <a:r>
              <a:rPr lang="en-US" altLang="ko-KR" dirty="0"/>
              <a:t> is called for pipe or FIFO, the error </a:t>
            </a:r>
            <a:r>
              <a:rPr lang="en-US" altLang="ko-KR" b="0" dirty="0">
                <a:latin typeface="Courier New" pitchFamily="49" charset="0"/>
                <a:cs typeface="Courier New" pitchFamily="49" charset="0"/>
              </a:rPr>
              <a:t>ESPIPE</a:t>
            </a:r>
            <a:r>
              <a:rPr lang="en-US" altLang="ko-KR" dirty="0"/>
              <a:t> is returned.</a:t>
            </a:r>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ko-KR"/>
              <a:t>The </a:t>
            </a:r>
            <a:r>
              <a:rPr lang="en-US" altLang="ko-KR" b="0">
                <a:latin typeface="Courier New" pitchFamily="49" charset="0"/>
              </a:rPr>
              <a:t>mkfifo(2)</a:t>
            </a:r>
            <a:r>
              <a:rPr lang="en-US" altLang="ko-KR"/>
              <a:t> system call(1/2)</a:t>
            </a:r>
            <a:endParaRPr/>
          </a:p>
        </p:txBody>
      </p:sp>
      <p:sp>
        <p:nvSpPr>
          <p:cNvPr id="38916" name="Rectangle 3"/>
          <p:cNvSpPr>
            <a:spLocks noGrp="1" noChangeArrowheads="1"/>
          </p:cNvSpPr>
          <p:nvPr>
            <p:ph idx="1"/>
          </p:nvPr>
        </p:nvSpPr>
        <p:spPr>
          <a:xfrm>
            <a:off x="457200" y="2205038"/>
            <a:ext cx="8229600" cy="3921125"/>
          </a:xfrm>
        </p:spPr>
        <p:txBody>
          <a:bodyPr/>
          <a:lstStyle/>
          <a:p>
            <a:r>
              <a:rPr lang="en-US" altLang="ko-KR" dirty="0">
                <a:latin typeface="Arial" charset="0"/>
                <a:cs typeface="Arial" charset="0"/>
              </a:rPr>
              <a:t>FIFO is created with </a:t>
            </a:r>
            <a:r>
              <a:rPr lang="en-US" altLang="ko-KR" b="0" dirty="0" err="1">
                <a:latin typeface="Courier New" pitchFamily="49" charset="0"/>
                <a:cs typeface="Arial" charset="0"/>
              </a:rPr>
              <a:t>mkfifo</a:t>
            </a:r>
            <a:endParaRPr lang="en-US" altLang="ko-KR" b="0" dirty="0">
              <a:latin typeface="Courier New" pitchFamily="49" charset="0"/>
              <a:cs typeface="Arial" charset="0"/>
            </a:endParaRPr>
          </a:p>
          <a:p>
            <a:r>
              <a:rPr lang="en-US" altLang="ko-KR" dirty="0">
                <a:latin typeface="Arial" charset="0"/>
                <a:cs typeface="Arial" charset="0"/>
              </a:rPr>
              <a:t>argument</a:t>
            </a:r>
          </a:p>
          <a:p>
            <a:pPr lvl="1"/>
            <a:r>
              <a:rPr lang="en-US" altLang="ko-KR" dirty="0">
                <a:latin typeface="Courier New" pitchFamily="49" charset="0"/>
                <a:cs typeface="Courier New" pitchFamily="49" charset="0"/>
              </a:rPr>
              <a:t>pathname</a:t>
            </a:r>
            <a:r>
              <a:rPr lang="en-US" altLang="ko-KR" dirty="0"/>
              <a:t> : FIFO file name</a:t>
            </a:r>
          </a:p>
          <a:p>
            <a:pPr lvl="1"/>
            <a:r>
              <a:rPr lang="en-US" altLang="ko-KR" dirty="0">
                <a:latin typeface="Courier New" pitchFamily="49" charset="0"/>
                <a:cs typeface="Courier New" pitchFamily="49" charset="0"/>
              </a:rPr>
              <a:t>mode</a:t>
            </a:r>
            <a:r>
              <a:rPr lang="en-US" altLang="ko-KR" dirty="0"/>
              <a:t> : permission mask</a:t>
            </a:r>
          </a:p>
        </p:txBody>
      </p:sp>
      <p:sp>
        <p:nvSpPr>
          <p:cNvPr id="38914" name="Rectangle 6"/>
          <p:cNvSpPr>
            <a:spLocks noGrp="1" noChangeArrowheads="1"/>
          </p:cNvSpPr>
          <p:nvPr>
            <p:ph type="sldNum" sz="quarter" idx="4"/>
          </p:nvPr>
        </p:nvSpPr>
        <p:spPr>
          <a:noFill/>
        </p:spPr>
        <p:txBody>
          <a:bodyPr/>
          <a:lstStyle/>
          <a:p>
            <a:fld id="{3054DFD4-4E5B-41D0-BA6F-9B486C518C67}" type="slidenum">
              <a:rPr lang="en-US" altLang="ko-KR" smtClean="0"/>
              <a:pPr/>
              <a:t>23</a:t>
            </a:fld>
            <a:endParaRPr lang="en-US" altLang="ko-KR"/>
          </a:p>
        </p:txBody>
      </p:sp>
      <p:sp>
        <p:nvSpPr>
          <p:cNvPr id="38917" name="Rectangle 4"/>
          <p:cNvSpPr>
            <a:spLocks noChangeArrowheads="1"/>
          </p:cNvSpPr>
          <p:nvPr/>
        </p:nvSpPr>
        <p:spPr bwMode="auto">
          <a:xfrm>
            <a:off x="414338" y="1052513"/>
            <a:ext cx="8321675" cy="1098550"/>
          </a:xfrm>
          <a:prstGeom prst="rect">
            <a:avLst/>
          </a:prstGeom>
          <a:noFill/>
          <a:ln w="28575" algn="ctr">
            <a:solidFill>
              <a:schemeClr val="tx1"/>
            </a:solidFill>
            <a:miter lim="800000"/>
            <a:headEnd/>
            <a:tailEnd/>
          </a:ln>
        </p:spPr>
        <p:txBody>
          <a:bodyPr>
            <a:spAutoFit/>
          </a:bodyPr>
          <a:lstStyle/>
          <a:p>
            <a:pPr algn="l"/>
            <a:r>
              <a:rPr lang="en-US" altLang="ko-KR" b="0"/>
              <a:t>#include &lt;sys/stat.h&gt;</a:t>
            </a:r>
          </a:p>
          <a:p>
            <a:pPr algn="l"/>
            <a:r>
              <a:rPr lang="en-US" altLang="ko-KR" b="0"/>
              <a:t>int mkfifo(const char *pathname, mode_t mode);</a:t>
            </a:r>
          </a:p>
          <a:p>
            <a:pPr algn="l"/>
            <a:r>
              <a:rPr lang="en-US" altLang="ko-KR" b="0"/>
              <a:t>				       Returns: 0 if OK, -1 on error</a:t>
            </a:r>
            <a:r>
              <a:rPr lang="en-US" altLang="ko-KR"/>
              <a:t> </a:t>
            </a:r>
          </a:p>
        </p:txBody>
      </p:sp>
      <p:sp>
        <p:nvSpPr>
          <p:cNvPr id="38918" name="Rectangle 5"/>
          <p:cNvSpPr>
            <a:spLocks noChangeArrowheads="1"/>
          </p:cNvSpPr>
          <p:nvPr/>
        </p:nvSpPr>
        <p:spPr bwMode="auto">
          <a:xfrm>
            <a:off x="395288" y="3857628"/>
            <a:ext cx="8277225" cy="2571768"/>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mkfifo</a:t>
            </a:r>
            <a:r>
              <a:rPr lang="en-US" altLang="ko-KR" sz="1400" b="0" dirty="0"/>
              <a:t> ("/</a:t>
            </a:r>
            <a:r>
              <a:rPr lang="en-US" altLang="ko-KR" sz="1400" b="0" dirty="0" err="1"/>
              <a:t>tmp</a:t>
            </a:r>
            <a:r>
              <a:rPr lang="en-US" altLang="ko-KR" sz="1400" b="0" dirty="0"/>
              <a:t>/</a:t>
            </a:r>
            <a:r>
              <a:rPr lang="en-US" altLang="ko-KR" sz="1400" b="0" dirty="0" err="1"/>
              <a:t>fifo</a:t>
            </a:r>
            <a:r>
              <a:rPr lang="en-US" altLang="ko-KR" sz="1400" b="0" dirty="0"/>
              <a:t>", 0666);</a:t>
            </a:r>
          </a:p>
          <a:p>
            <a:pPr algn="l">
              <a:spcBef>
                <a:spcPct val="0"/>
              </a:spcBef>
            </a:pPr>
            <a:r>
              <a:rPr lang="en-US" altLang="ko-KR" sz="1400" b="0" dirty="0"/>
              <a:t>.</a:t>
            </a:r>
          </a:p>
          <a:p>
            <a:pPr algn="l">
              <a:spcBef>
                <a:spcPct val="0"/>
              </a:spcBef>
            </a:pP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O_WRONLY);</a:t>
            </a:r>
          </a:p>
          <a:p>
            <a:pPr algn="l">
              <a:spcBef>
                <a:spcPct val="0"/>
              </a:spcBef>
            </a:pPr>
            <a:r>
              <a:rPr lang="en-US" altLang="ko-KR" sz="1400" b="0" dirty="0"/>
              <a:t>----------------------------------------------------------------------------</a:t>
            </a:r>
          </a:p>
          <a:p>
            <a:pPr algn="l">
              <a:spcBef>
                <a:spcPct val="0"/>
              </a:spcBef>
            </a:pPr>
            <a:r>
              <a:rPr lang="en-US" altLang="ko-KR" sz="1400" dirty="0">
                <a:solidFill>
                  <a:srgbClr val="FF0000"/>
                </a:solidFill>
              </a:rPr>
              <a:t>//if no process has the FIFO open for reading</a:t>
            </a:r>
          </a:p>
          <a:p>
            <a:pPr algn="l">
              <a:spcBef>
                <a:spcPct val="0"/>
              </a:spcBef>
            </a:pPr>
            <a:r>
              <a:rPr lang="en-US" altLang="ko-KR" sz="1400" b="0" dirty="0"/>
              <a:t>if ((</a:t>
            </a: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a:t>
            </a:r>
            <a:r>
              <a:rPr lang="en-US" altLang="ko-KR" sz="1400" b="0" dirty="0">
                <a:solidFill>
                  <a:srgbClr val="FF0000"/>
                </a:solidFill>
              </a:rPr>
              <a:t>O_WRONLY|O_NONBLOCK</a:t>
            </a:r>
            <a:r>
              <a:rPr lang="en-US" altLang="ko-KR" sz="1400" b="0" dirty="0"/>
              <a:t>))==-1) </a:t>
            </a:r>
          </a:p>
          <a:p>
            <a:pPr algn="l">
              <a:spcBef>
                <a:spcPct val="0"/>
              </a:spcBef>
            </a:pPr>
            <a:r>
              <a:rPr lang="en-US" altLang="ko-KR" sz="1400" b="0" dirty="0"/>
              <a:t>   </a:t>
            </a:r>
            <a:r>
              <a:rPr lang="en-US" altLang="ko-KR" sz="1400" b="0" dirty="0" err="1"/>
              <a:t>perror</a:t>
            </a:r>
            <a:r>
              <a:rPr lang="en-US" altLang="ko-KR" sz="1400" b="0" dirty="0"/>
              <a:t>(“open on </a:t>
            </a:r>
            <a:r>
              <a:rPr lang="en-US" altLang="ko-KR" sz="1400" b="0" dirty="0" err="1"/>
              <a:t>fifo</a:t>
            </a:r>
            <a:r>
              <a:rPr lang="en-US" altLang="ko-KR" sz="1400" b="0" dirty="0"/>
              <a:t>”);</a:t>
            </a:r>
          </a:p>
          <a:p>
            <a:pPr algn="l">
              <a:spcBef>
                <a:spcPct val="0"/>
              </a:spcBef>
            </a:pPr>
            <a:r>
              <a:rPr lang="en-US" altLang="ko-KR" sz="1400" b="0" dirty="0"/>
              <a:t>----------------------------------------------------------------------------</a:t>
            </a:r>
            <a:br>
              <a:rPr lang="en-US" altLang="ko-KR" sz="1400" b="0" dirty="0"/>
            </a:br>
            <a:endParaRPr lang="en-US" altLang="ko-KR" sz="1400" b="0" dirty="0"/>
          </a:p>
          <a:p>
            <a:pPr algn="l">
              <a:spcBef>
                <a:spcPct val="0"/>
              </a:spcBef>
            </a:pPr>
            <a:r>
              <a:rPr lang="en-US" altLang="ko-KR" sz="1400" b="0" dirty="0"/>
              <a:t>if ((</a:t>
            </a: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a:t>
            </a:r>
            <a:r>
              <a:rPr lang="en-US" altLang="ko-KR" sz="1400" b="0" dirty="0">
                <a:solidFill>
                  <a:srgbClr val="FF0000"/>
                </a:solidFill>
              </a:rPr>
              <a:t>O_RDONLY|O_NONBLOCK</a:t>
            </a:r>
            <a:r>
              <a:rPr lang="en-US" altLang="ko-KR" sz="1400" b="0" dirty="0"/>
              <a:t>))==-1)</a:t>
            </a:r>
          </a:p>
          <a:p>
            <a:pPr algn="l">
              <a:spcBef>
                <a:spcPct val="0"/>
              </a:spcBef>
            </a:pPr>
            <a:r>
              <a:rPr lang="en-US" altLang="ko-KR" sz="1400" b="0" dirty="0"/>
              <a:t>   </a:t>
            </a:r>
            <a:r>
              <a:rPr lang="en-US" altLang="ko-KR" sz="1400" b="0" dirty="0" err="1"/>
              <a:t>perror</a:t>
            </a:r>
            <a:r>
              <a:rPr lang="en-US" altLang="ko-KR" sz="1400" b="0" dirty="0"/>
              <a:t>(“open on </a:t>
            </a:r>
            <a:r>
              <a:rPr lang="en-US" altLang="ko-KR" sz="1400" b="0" dirty="0" err="1"/>
              <a:t>fifo</a:t>
            </a:r>
            <a:r>
              <a:rPr lang="en-US" altLang="ko-KR" sz="1400" b="0" dirty="0"/>
              <a:t>”);</a:t>
            </a:r>
            <a:endParaRPr lang="ko-KR" altLang="en-US" sz="1400" b="0" dirty="0"/>
          </a:p>
        </p:txBody>
      </p:sp>
      <p:sp>
        <p:nvSpPr>
          <p:cNvPr id="38919" name="Rectangle 6"/>
          <p:cNvSpPr>
            <a:spLocks noChangeArrowheads="1"/>
          </p:cNvSpPr>
          <p:nvPr/>
        </p:nvSpPr>
        <p:spPr bwMode="auto">
          <a:xfrm>
            <a:off x="5003800" y="4000504"/>
            <a:ext cx="3600450" cy="523220"/>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The open will block until another process opens the FIFO for reading.</a:t>
            </a:r>
            <a:endParaRPr lang="ko-KR" altLang="en-US" sz="1400" dirty="0">
              <a:solidFill>
                <a:schemeClr val="accent2"/>
              </a:solidFill>
              <a:latin typeface="Comic Sans MS" pitchFamily="66" charset="0"/>
            </a:endParaRPr>
          </a:p>
        </p:txBody>
      </p:sp>
      <p:sp>
        <p:nvSpPr>
          <p:cNvPr id="38920" name="Rectangle 7"/>
          <p:cNvSpPr>
            <a:spLocks noChangeArrowheads="1"/>
          </p:cNvSpPr>
          <p:nvPr/>
        </p:nvSpPr>
        <p:spPr bwMode="auto">
          <a:xfrm>
            <a:off x="6227763" y="4868863"/>
            <a:ext cx="2160587" cy="738664"/>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Non-blocking open</a:t>
            </a:r>
            <a:br>
              <a:rPr lang="en-US" altLang="ko-KR" sz="1400" dirty="0">
                <a:solidFill>
                  <a:schemeClr val="accent2"/>
                </a:solidFill>
                <a:latin typeface="Comic Sans MS" pitchFamily="66" charset="0"/>
              </a:rPr>
            </a:br>
            <a:r>
              <a:rPr lang="en-US" altLang="ko-KR" sz="1400" dirty="0" err="1">
                <a:solidFill>
                  <a:schemeClr val="accent2"/>
                </a:solidFill>
              </a:rPr>
              <a:t>fd</a:t>
            </a:r>
            <a:r>
              <a:rPr lang="en-US" altLang="ko-KR" sz="1400" dirty="0">
                <a:solidFill>
                  <a:schemeClr val="accent2"/>
                </a:solidFill>
              </a:rPr>
              <a:t> = -1</a:t>
            </a:r>
            <a:br>
              <a:rPr lang="en-US" altLang="ko-KR" sz="1400" dirty="0">
                <a:solidFill>
                  <a:schemeClr val="accent2"/>
                </a:solidFill>
              </a:rPr>
            </a:br>
            <a:r>
              <a:rPr lang="en-US" altLang="ko-KR" sz="1400" dirty="0" err="1">
                <a:solidFill>
                  <a:schemeClr val="accent2"/>
                </a:solidFill>
              </a:rPr>
              <a:t>errno</a:t>
            </a:r>
            <a:r>
              <a:rPr lang="en-US" altLang="ko-KR" sz="1400" dirty="0">
                <a:solidFill>
                  <a:schemeClr val="accent2"/>
                </a:solidFill>
              </a:rPr>
              <a:t> = ENXIO</a:t>
            </a:r>
          </a:p>
        </p:txBody>
      </p:sp>
      <p:sp>
        <p:nvSpPr>
          <p:cNvPr id="38921" name="Rectangle 8"/>
          <p:cNvSpPr>
            <a:spLocks noChangeArrowheads="1"/>
          </p:cNvSpPr>
          <p:nvPr/>
        </p:nvSpPr>
        <p:spPr bwMode="auto">
          <a:xfrm>
            <a:off x="6227763" y="5857892"/>
            <a:ext cx="2160587" cy="523220"/>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but, </a:t>
            </a:r>
            <a:br>
              <a:rPr lang="en-US" altLang="ko-KR" sz="1400" dirty="0">
                <a:solidFill>
                  <a:schemeClr val="accent2"/>
                </a:solidFill>
                <a:latin typeface="Comic Sans MS" pitchFamily="66" charset="0"/>
              </a:rPr>
            </a:br>
            <a:r>
              <a:rPr lang="en-US" altLang="ko-KR" sz="1400" dirty="0" err="1">
                <a:solidFill>
                  <a:schemeClr val="accent2"/>
                </a:solidFill>
              </a:rPr>
              <a:t>fd</a:t>
            </a:r>
            <a:r>
              <a:rPr lang="en-US" altLang="ko-KR" sz="1400" dirty="0">
                <a:solidFill>
                  <a:schemeClr val="accent2"/>
                </a:solidFill>
              </a:rPr>
              <a:t> =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ko-KR"/>
              <a:t>The </a:t>
            </a:r>
            <a:r>
              <a:rPr lang="en-US" altLang="ko-KR" b="0">
                <a:latin typeface="Courier New" pitchFamily="49" charset="0"/>
              </a:rPr>
              <a:t>mkfifo(2)</a:t>
            </a:r>
            <a:r>
              <a:rPr lang="en-US" altLang="ko-KR"/>
              <a:t> system call(2/2)</a:t>
            </a:r>
            <a:endParaRPr/>
          </a:p>
        </p:txBody>
      </p:sp>
      <p:sp>
        <p:nvSpPr>
          <p:cNvPr id="39940" name="Rectangle 3"/>
          <p:cNvSpPr>
            <a:spLocks noGrp="1" noChangeArrowheads="1"/>
          </p:cNvSpPr>
          <p:nvPr>
            <p:ph idx="1"/>
          </p:nvPr>
        </p:nvSpPr>
        <p:spPr>
          <a:xfrm>
            <a:off x="457200" y="1052513"/>
            <a:ext cx="8229600" cy="5545137"/>
          </a:xfrm>
        </p:spPr>
        <p:txBody>
          <a:bodyPr/>
          <a:lstStyle/>
          <a:p>
            <a:r>
              <a:rPr lang="en-US" altLang="ko-KR" sz="2200" dirty="0" err="1">
                <a:latin typeface="Arial" charset="0"/>
                <a:cs typeface="Arial" charset="0"/>
              </a:rPr>
              <a:t>Nonblocking</a:t>
            </a:r>
            <a:r>
              <a:rPr lang="en-US" altLang="ko-KR" sz="2200" dirty="0">
                <a:latin typeface="Arial" charset="0"/>
                <a:cs typeface="Arial" charset="0"/>
              </a:rPr>
              <a:t> flag (</a:t>
            </a:r>
            <a:r>
              <a:rPr lang="en-US" altLang="ko-KR" sz="2200" b="0" dirty="0">
                <a:latin typeface="Courier New" pitchFamily="49" charset="0"/>
                <a:cs typeface="Arial" charset="0"/>
              </a:rPr>
              <a:t>O_NONBLOCK</a:t>
            </a:r>
            <a:r>
              <a:rPr lang="en-US" altLang="ko-KR" sz="2200" dirty="0">
                <a:latin typeface="Arial" charset="0"/>
                <a:cs typeface="Arial" charset="0"/>
              </a:rPr>
              <a:t>) of </a:t>
            </a:r>
            <a:r>
              <a:rPr lang="en-US" altLang="ko-KR" sz="2200" b="0" dirty="0">
                <a:latin typeface="Courier New" pitchFamily="49" charset="0"/>
                <a:cs typeface="Courier New" pitchFamily="49" charset="0"/>
              </a:rPr>
              <a:t>open()</a:t>
            </a:r>
          </a:p>
          <a:p>
            <a:pPr lvl="1"/>
            <a:r>
              <a:rPr lang="en-US" altLang="ko-KR" sz="2000" dirty="0"/>
              <a:t>In the normal case (</a:t>
            </a:r>
            <a:r>
              <a:rPr lang="en-US" altLang="ko-KR" sz="2000" b="0" dirty="0">
                <a:latin typeface="Courier New" pitchFamily="49" charset="0"/>
              </a:rPr>
              <a:t>O_NONBLOCK</a:t>
            </a:r>
            <a:r>
              <a:rPr lang="en-US" altLang="ko-KR" sz="2000" dirty="0"/>
              <a:t> not specified),</a:t>
            </a:r>
          </a:p>
          <a:p>
            <a:pPr lvl="2"/>
            <a:r>
              <a:rPr lang="en-US" altLang="ko-KR" sz="1800" dirty="0">
                <a:latin typeface="Courier New" pitchFamily="49" charset="0"/>
                <a:cs typeface="Courier New" pitchFamily="49" charset="0"/>
              </a:rPr>
              <a:t>open</a:t>
            </a:r>
            <a:r>
              <a:rPr lang="en-US" altLang="ko-KR" sz="1800" dirty="0"/>
              <a:t> for read-only : blocks until some other process opens the FIFO for writing.</a:t>
            </a:r>
          </a:p>
          <a:p>
            <a:pPr lvl="2"/>
            <a:r>
              <a:rPr lang="en-US" altLang="ko-KR" sz="1800" dirty="0">
                <a:latin typeface="Courier New" pitchFamily="49" charset="0"/>
                <a:cs typeface="Courier New" pitchFamily="49" charset="0"/>
              </a:rPr>
              <a:t>open</a:t>
            </a:r>
            <a:r>
              <a:rPr lang="en-US" altLang="ko-KR" sz="1800" dirty="0"/>
              <a:t> for write-only : blocks until some other process opens the FIFO for reading.</a:t>
            </a:r>
          </a:p>
          <a:p>
            <a:pPr lvl="1"/>
            <a:r>
              <a:rPr lang="en-US" altLang="ko-KR" sz="2000" dirty="0"/>
              <a:t>If </a:t>
            </a:r>
            <a:r>
              <a:rPr lang="en-US" altLang="ko-KR" sz="2000" b="0" dirty="0">
                <a:latin typeface="Courier New" pitchFamily="49" charset="0"/>
              </a:rPr>
              <a:t>O_NONBLOCK</a:t>
            </a:r>
            <a:r>
              <a:rPr lang="en-US" altLang="ko-KR" sz="2000" dirty="0"/>
              <a:t> is specified, </a:t>
            </a:r>
          </a:p>
          <a:p>
            <a:pPr lvl="2"/>
            <a:r>
              <a:rPr lang="en-US" altLang="ko-KR" sz="1800" dirty="0">
                <a:latin typeface="Courier New" pitchFamily="49" charset="0"/>
                <a:cs typeface="Courier New" pitchFamily="49" charset="0"/>
              </a:rPr>
              <a:t>open</a:t>
            </a:r>
            <a:r>
              <a:rPr lang="en-US" altLang="ko-KR" sz="1800" dirty="0"/>
              <a:t> for read-only : returns immediately with file descriptor. </a:t>
            </a:r>
          </a:p>
          <a:p>
            <a:pPr lvl="2"/>
            <a:r>
              <a:rPr lang="en-US" altLang="ko-KR" sz="1800" dirty="0">
                <a:latin typeface="Courier New" pitchFamily="49" charset="0"/>
                <a:cs typeface="Courier New" pitchFamily="49" charset="0"/>
              </a:rPr>
              <a:t>open</a:t>
            </a:r>
            <a:r>
              <a:rPr lang="en-US" altLang="ko-KR" sz="1800" dirty="0"/>
              <a:t> for write-only : returns </a:t>
            </a:r>
            <a:r>
              <a:rPr lang="en-US" altLang="ko-KR" sz="1800" b="0" dirty="0">
                <a:latin typeface="Courier New" pitchFamily="49" charset="0"/>
              </a:rPr>
              <a:t>-1</a:t>
            </a:r>
            <a:r>
              <a:rPr lang="en-US" altLang="ko-KR" sz="1800" dirty="0"/>
              <a:t> with </a:t>
            </a:r>
            <a:r>
              <a:rPr lang="en-US" altLang="ko-KR" sz="1800" b="0" dirty="0" err="1">
                <a:latin typeface="Courier New" pitchFamily="49" charset="0"/>
              </a:rPr>
              <a:t>errno</a:t>
            </a:r>
            <a:r>
              <a:rPr lang="en-US" altLang="ko-KR" sz="1800" dirty="0"/>
              <a:t> set to </a:t>
            </a:r>
            <a:r>
              <a:rPr lang="en-US" altLang="ko-KR" sz="1800" b="0" dirty="0">
                <a:latin typeface="Courier New" pitchFamily="49" charset="0"/>
              </a:rPr>
              <a:t>ENXIO</a:t>
            </a:r>
            <a:r>
              <a:rPr lang="en-US" altLang="ko-KR" sz="1800" dirty="0"/>
              <a:t> if no process has the FIFO open for reading.</a:t>
            </a:r>
          </a:p>
          <a:p>
            <a:pPr lvl="2"/>
            <a:endParaRPr lang="en-US" altLang="ko-KR" sz="2000" dirty="0">
              <a:latin typeface="Arial" charset="0"/>
              <a:cs typeface="Arial" charset="0"/>
            </a:endParaRP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read</a:t>
            </a:r>
            <a:r>
              <a:rPr lang="en-US" altLang="ko-KR" sz="2200" dirty="0">
                <a:latin typeface="Arial" charset="0"/>
                <a:cs typeface="Arial" charset="0"/>
              </a:rPr>
              <a:t> on a FIFO, </a:t>
            </a: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write</a:t>
            </a:r>
            <a:r>
              <a:rPr lang="en-US" altLang="ko-KR" sz="2200" dirty="0">
                <a:latin typeface="Arial" charset="0"/>
                <a:cs typeface="Arial" charset="0"/>
              </a:rPr>
              <a:t> on a FIFO</a:t>
            </a:r>
          </a:p>
          <a:p>
            <a:pPr>
              <a:lnSpc>
                <a:spcPct val="90000"/>
              </a:lnSpc>
            </a:pPr>
            <a:r>
              <a:rPr lang="en-US" altLang="ko-KR" sz="2200" dirty="0">
                <a:latin typeface="Arial" charset="0"/>
                <a:cs typeface="Arial" charset="0"/>
              </a:rPr>
              <a:t>When one end of a FIFO is closed, </a:t>
            </a:r>
          </a:p>
          <a:p>
            <a:pPr lvl="1">
              <a:lnSpc>
                <a:spcPct val="90000"/>
              </a:lnSpc>
            </a:pPr>
            <a:r>
              <a:rPr lang="en-US" altLang="ko-KR" sz="2000" i="1" dirty="0">
                <a:cs typeface="Arial" charset="0"/>
              </a:rPr>
              <a:t>Refer to p.5</a:t>
            </a:r>
          </a:p>
        </p:txBody>
      </p:sp>
      <p:sp>
        <p:nvSpPr>
          <p:cNvPr id="39938" name="Rectangle 6"/>
          <p:cNvSpPr>
            <a:spLocks noGrp="1" noChangeArrowheads="1"/>
          </p:cNvSpPr>
          <p:nvPr>
            <p:ph type="sldNum" sz="quarter" idx="4"/>
          </p:nvPr>
        </p:nvSpPr>
        <p:spPr>
          <a:noFill/>
        </p:spPr>
        <p:txBody>
          <a:bodyPr/>
          <a:lstStyle/>
          <a:p>
            <a:fld id="{B7AF6CE0-8EF1-4A22-A480-D098E5AEC5BE}" type="slidenum">
              <a:rPr lang="en-US" altLang="ko-KR" smtClean="0"/>
              <a:pPr/>
              <a:t>24</a:t>
            </a:fld>
            <a:endParaRPr lang="en-US" altLang="ko-K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i="1"/>
              <a:t>example p</a:t>
            </a:r>
            <a:r>
              <a:rPr lang="en-US" altLang="ko-KR"/>
              <a:t>.174(238)</a:t>
            </a:r>
          </a:p>
        </p:txBody>
      </p:sp>
      <p:sp>
        <p:nvSpPr>
          <p:cNvPr id="40963" name="Rectangle 3"/>
          <p:cNvSpPr>
            <a:spLocks noGrp="1" noChangeArrowheads="1"/>
          </p:cNvSpPr>
          <p:nvPr>
            <p:ph idx="1"/>
          </p:nvPr>
        </p:nvSpPr>
        <p:spPr/>
        <p:txBody>
          <a:bodyPr/>
          <a:lstStyle/>
          <a:p>
            <a:endParaRPr lang="ko-KR" altLang="en-US">
              <a:latin typeface="Arial" charset="0"/>
              <a:cs typeface="Arial" charset="0"/>
            </a:endParaRPr>
          </a:p>
        </p:txBody>
      </p:sp>
      <p:sp>
        <p:nvSpPr>
          <p:cNvPr id="40964"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 </a:t>
            </a:r>
            <a:r>
              <a:rPr lang="en-US" altLang="ko-KR" sz="1400" b="0" dirty="0" err="1"/>
              <a:t>sendmessage</a:t>
            </a:r>
            <a:r>
              <a:rPr lang="en-US" altLang="ko-KR" sz="1400" b="0" dirty="0"/>
              <a:t> --  FIFO</a:t>
            </a:r>
            <a:r>
              <a:rPr lang="ko-KR" altLang="en-US" sz="1400" b="0" dirty="0"/>
              <a:t>를 통해 메시지를 보낸다</a:t>
            </a:r>
            <a:r>
              <a:rPr lang="en-US" altLang="ko-KR" sz="1400" b="0" dirty="0"/>
              <a:t>. */</a:t>
            </a:r>
          </a:p>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r>
              <a:rPr lang="en-US" altLang="ko-KR" sz="1400" b="0" dirty="0"/>
              <a:t>#include &lt;</a:t>
            </a:r>
            <a:r>
              <a:rPr lang="en-US" altLang="ko-KR" sz="1400" b="0" dirty="0" err="1"/>
              <a:t>stdio.h</a:t>
            </a:r>
            <a:r>
              <a:rPr lang="en-US" altLang="ko-KR" sz="1400" b="0" dirty="0"/>
              <a:t>&gt;</a:t>
            </a:r>
          </a:p>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#define MSGSIZ		63</a:t>
            </a:r>
          </a:p>
          <a:p>
            <a:pPr algn="l">
              <a:spcBef>
                <a:spcPct val="0"/>
              </a:spcBef>
            </a:pPr>
            <a:r>
              <a:rPr lang="en-US" altLang="ko-KR" sz="1400" b="0" dirty="0"/>
              <a:t>char *</a:t>
            </a:r>
            <a:r>
              <a:rPr lang="en-US" altLang="ko-KR" sz="1400" b="0" dirty="0" err="1"/>
              <a:t>fifo</a:t>
            </a:r>
            <a:r>
              <a:rPr lang="en-US" altLang="ko-KR" sz="1400" b="0" dirty="0"/>
              <a:t> = "</a:t>
            </a:r>
            <a:r>
              <a:rPr lang="en-US" altLang="ko-KR" sz="1400" b="0" dirty="0" err="1"/>
              <a:t>fifo</a:t>
            </a:r>
            <a:r>
              <a:rPr lang="en-US" altLang="ko-KR" sz="1400" b="0" dirty="0"/>
              <a:t>";</a:t>
            </a:r>
          </a:p>
          <a:p>
            <a:pPr algn="l">
              <a:spcBef>
                <a:spcPct val="0"/>
              </a:spcBef>
            </a:pPr>
            <a:endParaRPr lang="en-US" altLang="ko-KR" sz="1400" b="0" dirty="0"/>
          </a:p>
          <a:p>
            <a:pPr algn="l">
              <a:spcBef>
                <a:spcPct val="0"/>
              </a:spcBef>
            </a:pPr>
            <a:r>
              <a:rPr lang="en-US" altLang="ko-KR" sz="1400" b="0" dirty="0"/>
              <a:t>main(</a:t>
            </a:r>
            <a:r>
              <a:rPr lang="en-US" altLang="ko-KR" sz="1400" b="0" dirty="0" err="1"/>
              <a:t>int</a:t>
            </a:r>
            <a:r>
              <a:rPr lang="en-US" altLang="ko-KR" sz="1400" b="0" dirty="0"/>
              <a:t> </a:t>
            </a:r>
            <a:r>
              <a:rPr lang="en-US" altLang="ko-KR" sz="1400" b="0" dirty="0" err="1"/>
              <a:t>argc</a:t>
            </a:r>
            <a:r>
              <a:rPr lang="en-US" altLang="ko-KR" sz="1400" b="0" dirty="0"/>
              <a:t>, char **</a:t>
            </a:r>
            <a:r>
              <a:rPr lang="en-US" altLang="ko-KR" sz="1400" b="0" dirty="0" err="1"/>
              <a:t>argv</a:t>
            </a:r>
            <a:r>
              <a:rPr lang="en-US" altLang="ko-KR" sz="1400" b="0" dirty="0"/>
              <a:t>){</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fd</a:t>
            </a:r>
            <a:r>
              <a:rPr lang="en-US" altLang="ko-KR" sz="1400" b="0" dirty="0"/>
              <a:t>, j, </a:t>
            </a:r>
            <a:r>
              <a:rPr lang="en-US" altLang="ko-KR" sz="1400" b="0" dirty="0" err="1"/>
              <a:t>nwrite</a:t>
            </a:r>
            <a:r>
              <a:rPr lang="en-US" altLang="ko-KR" sz="1400" b="0" dirty="0"/>
              <a:t>;     char </a:t>
            </a:r>
            <a:r>
              <a:rPr lang="en-US" altLang="ko-KR" sz="1400" b="0" dirty="0" err="1"/>
              <a:t>msgbuf</a:t>
            </a:r>
            <a:r>
              <a:rPr lang="en-US" altLang="ko-KR" sz="1400" b="0" dirty="0"/>
              <a:t>[MSGSIZ+1];</a:t>
            </a:r>
          </a:p>
          <a:p>
            <a:pPr algn="l">
              <a:spcBef>
                <a:spcPct val="0"/>
              </a:spcBef>
            </a:pPr>
            <a:endParaRPr lang="en-US" altLang="ko-KR" sz="1400" b="0" dirty="0"/>
          </a:p>
          <a:p>
            <a:pPr algn="l">
              <a:spcBef>
                <a:spcPct val="0"/>
              </a:spcBef>
            </a:pPr>
            <a:r>
              <a:rPr lang="en-US" altLang="ko-KR" sz="1400" b="0" dirty="0"/>
              <a:t>  if(</a:t>
            </a:r>
            <a:r>
              <a:rPr lang="en-US" altLang="ko-KR" sz="1400" b="0" dirty="0" err="1"/>
              <a:t>argc</a:t>
            </a:r>
            <a:r>
              <a:rPr lang="en-US" altLang="ko-KR" sz="1400" b="0" dirty="0"/>
              <a:t> &lt; 2){</a:t>
            </a:r>
          </a:p>
          <a:p>
            <a:pPr algn="l">
              <a:spcBef>
                <a:spcPct val="0"/>
              </a:spcBef>
            </a:pPr>
            <a:r>
              <a:rPr lang="en-US" altLang="ko-KR" sz="1400" b="0" dirty="0"/>
              <a:t>    </a:t>
            </a:r>
            <a:r>
              <a:rPr lang="en-US" altLang="ko-KR" sz="1400" b="0" dirty="0" err="1"/>
              <a:t>fprintf</a:t>
            </a:r>
            <a:r>
              <a:rPr lang="en-US" altLang="ko-KR" sz="1400" b="0" dirty="0"/>
              <a:t> (</a:t>
            </a:r>
            <a:r>
              <a:rPr lang="en-US" altLang="ko-KR" sz="1400" b="0" dirty="0" err="1"/>
              <a:t>stderr</a:t>
            </a:r>
            <a:r>
              <a:rPr lang="en-US" altLang="ko-KR" sz="1400" b="0" dirty="0"/>
              <a:t>, "Usage: </a:t>
            </a:r>
            <a:r>
              <a:rPr lang="en-US" altLang="ko-KR" sz="1400" b="0" dirty="0" err="1"/>
              <a:t>sendmessage</a:t>
            </a:r>
            <a:r>
              <a:rPr lang="en-US" altLang="ko-KR" sz="1400" b="0" dirty="0"/>
              <a:t> </a:t>
            </a:r>
            <a:r>
              <a:rPr lang="en-US" altLang="ko-KR" sz="1400" b="0" dirty="0" err="1"/>
              <a:t>msg</a:t>
            </a:r>
            <a:r>
              <a:rPr lang="en-US" altLang="ko-KR" sz="1400" b="0" dirty="0"/>
              <a:t> ... \n"); exit(1);</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if ((</a:t>
            </a:r>
            <a:r>
              <a:rPr lang="en-US" altLang="ko-KR" sz="1400" b="0" dirty="0" err="1"/>
              <a:t>fd</a:t>
            </a:r>
            <a:r>
              <a:rPr lang="en-US" altLang="ko-KR" sz="1400" b="0" dirty="0"/>
              <a:t> = open(</a:t>
            </a:r>
            <a:r>
              <a:rPr lang="en-US" altLang="ko-KR" sz="1400" b="0" dirty="0" err="1"/>
              <a:t>fifo</a:t>
            </a:r>
            <a:r>
              <a:rPr lang="en-US" altLang="ko-KR" sz="1400" b="0" dirty="0"/>
              <a:t>, O_WRONLY|O_NONBLOCK))&lt;0) fatal("</a:t>
            </a:r>
            <a:r>
              <a:rPr lang="en-US" altLang="ko-KR" sz="1400" b="0" dirty="0" err="1"/>
              <a:t>fifo</a:t>
            </a:r>
            <a:r>
              <a:rPr lang="en-US" altLang="ko-KR" sz="1400" b="0" dirty="0"/>
              <a:t> open failed");</a:t>
            </a:r>
          </a:p>
          <a:p>
            <a:pPr algn="l">
              <a:spcBef>
                <a:spcPct val="0"/>
              </a:spcBef>
            </a:pPr>
            <a:endParaRPr lang="en-US" altLang="ko-KR" sz="1400" b="0" dirty="0"/>
          </a:p>
          <a:p>
            <a:pPr algn="l">
              <a:spcBef>
                <a:spcPct val="0"/>
              </a:spcBef>
            </a:pPr>
            <a:r>
              <a:rPr lang="en-US" altLang="ko-KR" sz="1400" b="0" dirty="0"/>
              <a:t>  for ( j = 1; j &lt; </a:t>
            </a:r>
            <a:r>
              <a:rPr lang="en-US" altLang="ko-KR" sz="1400" b="0" dirty="0" err="1"/>
              <a:t>argc</a:t>
            </a:r>
            <a:r>
              <a:rPr lang="en-US" altLang="ko-KR" sz="1400" b="0" dirty="0"/>
              <a:t>; j++){ /* send messages */</a:t>
            </a:r>
          </a:p>
          <a:p>
            <a:pPr algn="l">
              <a:spcBef>
                <a:spcPct val="0"/>
              </a:spcBef>
            </a:pPr>
            <a:r>
              <a:rPr lang="en-US" altLang="ko-KR" sz="1400" b="0" dirty="0"/>
              <a:t>    if(</a:t>
            </a:r>
            <a:r>
              <a:rPr lang="en-US" altLang="ko-KR" sz="1400" b="0" dirty="0" err="1"/>
              <a:t>strlen</a:t>
            </a:r>
            <a:r>
              <a:rPr lang="en-US" altLang="ko-KR" sz="1400" b="0" dirty="0"/>
              <a:t>(</a:t>
            </a:r>
            <a:r>
              <a:rPr lang="en-US" altLang="ko-KR" sz="1400" b="0" dirty="0" err="1"/>
              <a:t>argv</a:t>
            </a:r>
            <a:r>
              <a:rPr lang="en-US" altLang="ko-KR" sz="1400" b="0" dirty="0"/>
              <a:t>[j]) &gt; MSGSIZ){</a:t>
            </a:r>
          </a:p>
          <a:p>
            <a:pPr algn="l">
              <a:spcBef>
                <a:spcPct val="0"/>
              </a:spcBef>
            </a:pPr>
            <a:r>
              <a:rPr lang="en-US" altLang="ko-KR" sz="1400" b="0" dirty="0"/>
              <a:t>      </a:t>
            </a:r>
            <a:r>
              <a:rPr lang="en-US" altLang="ko-KR" sz="1400" b="0" dirty="0" err="1"/>
              <a:t>fprintf</a:t>
            </a:r>
            <a:r>
              <a:rPr lang="en-US" altLang="ko-KR" sz="1400" b="0" dirty="0"/>
              <a:t> (</a:t>
            </a:r>
            <a:r>
              <a:rPr lang="en-US" altLang="ko-KR" sz="1400" b="0" dirty="0" err="1"/>
              <a:t>stderr</a:t>
            </a:r>
            <a:r>
              <a:rPr lang="en-US" altLang="ko-KR" sz="1400" b="0" dirty="0"/>
              <a:t>, "message too long %s\n", </a:t>
            </a:r>
            <a:r>
              <a:rPr lang="en-US" altLang="ko-KR" sz="1400" b="0" dirty="0" err="1"/>
              <a:t>argv</a:t>
            </a:r>
            <a:r>
              <a:rPr lang="en-US" altLang="ko-KR" sz="1400" b="0" dirty="0"/>
              <a:t>[j]);</a:t>
            </a:r>
          </a:p>
          <a:p>
            <a:pPr algn="l">
              <a:spcBef>
                <a:spcPct val="0"/>
              </a:spcBef>
            </a:pPr>
            <a:r>
              <a:rPr lang="en-US" altLang="ko-KR" sz="1400" b="0" dirty="0"/>
              <a:t>      continue;</a:t>
            </a:r>
          </a:p>
          <a:p>
            <a:pPr algn="l">
              <a:spcBef>
                <a:spcPct val="0"/>
              </a:spcBef>
            </a:pPr>
            <a:r>
              <a:rPr lang="en-US" altLang="ko-KR" sz="1400" b="0" dirty="0"/>
              <a:t>    }</a:t>
            </a:r>
          </a:p>
          <a:p>
            <a:pPr algn="l">
              <a:spcBef>
                <a:spcPct val="0"/>
              </a:spcBef>
            </a:pPr>
            <a:r>
              <a:rPr lang="en-US" altLang="ko-KR" sz="1400" b="0" dirty="0"/>
              <a:t>    </a:t>
            </a:r>
            <a:r>
              <a:rPr lang="en-US" altLang="ko-KR" sz="1400" b="0" dirty="0" err="1"/>
              <a:t>strcpy</a:t>
            </a:r>
            <a:r>
              <a:rPr lang="en-US" altLang="ko-KR" sz="1400" b="0" dirty="0"/>
              <a:t> (</a:t>
            </a:r>
            <a:r>
              <a:rPr lang="en-US" altLang="ko-KR" sz="1400" b="0" dirty="0" err="1"/>
              <a:t>msgbuf</a:t>
            </a:r>
            <a:r>
              <a:rPr lang="en-US" altLang="ko-KR" sz="1400" b="0" dirty="0"/>
              <a:t>, </a:t>
            </a:r>
            <a:r>
              <a:rPr lang="en-US" altLang="ko-KR" sz="1400" b="0" dirty="0" err="1"/>
              <a:t>argv</a:t>
            </a:r>
            <a:r>
              <a:rPr lang="en-US" altLang="ko-KR" sz="1400" b="0" dirty="0"/>
              <a:t>[j]);</a:t>
            </a:r>
          </a:p>
          <a:p>
            <a:pPr algn="l">
              <a:spcBef>
                <a:spcPct val="0"/>
              </a:spcBef>
            </a:pPr>
            <a:r>
              <a:rPr lang="en-US" altLang="ko-KR" sz="1400" b="0" dirty="0"/>
              <a:t>    if((</a:t>
            </a:r>
            <a:r>
              <a:rPr lang="en-US" altLang="ko-KR" sz="1400" b="0" dirty="0" err="1"/>
              <a:t>nwrite</a:t>
            </a:r>
            <a:r>
              <a:rPr lang="en-US" altLang="ko-KR" sz="1400" b="0" dirty="0"/>
              <a:t>=write(fd,msgbuf,MSGSIZ+1))==-1) fatal("message write failed");</a:t>
            </a:r>
          </a:p>
          <a:p>
            <a:pPr algn="l">
              <a:spcBef>
                <a:spcPct val="0"/>
              </a:spcBef>
            </a:pPr>
            <a:r>
              <a:rPr lang="en-US" altLang="ko-KR" sz="1400" b="0" dirty="0"/>
              <a:t>  }</a:t>
            </a:r>
          </a:p>
          <a:p>
            <a:pPr algn="l">
              <a:spcBef>
                <a:spcPct val="0"/>
              </a:spcBef>
            </a:pPr>
            <a:r>
              <a:rPr lang="en-US" altLang="ko-KR" sz="1400" b="0" dirty="0"/>
              <a:t>  exit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25</a:t>
            </a:fld>
            <a:endParaRPr lang="en-US" altLang="ko-K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ko-KR" i="1"/>
              <a:t>example p</a:t>
            </a:r>
            <a:r>
              <a:rPr lang="en-US" altLang="ko-KR"/>
              <a:t>.175(239)</a:t>
            </a:r>
          </a:p>
        </p:txBody>
      </p:sp>
      <p:sp>
        <p:nvSpPr>
          <p:cNvPr id="41987" name="Rectangle 3"/>
          <p:cNvSpPr>
            <a:spLocks noGrp="1" noChangeArrowheads="1"/>
          </p:cNvSpPr>
          <p:nvPr>
            <p:ph idx="1"/>
          </p:nvPr>
        </p:nvSpPr>
        <p:spPr/>
        <p:txBody>
          <a:bodyPr/>
          <a:lstStyle/>
          <a:p>
            <a:endParaRPr lang="ko-KR" altLang="en-US">
              <a:latin typeface="Arial" charset="0"/>
              <a:cs typeface="Arial" charset="0"/>
            </a:endParaRPr>
          </a:p>
        </p:txBody>
      </p:sp>
      <p:sp>
        <p:nvSpPr>
          <p:cNvPr id="41988"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 rcvmessage -- fifo</a:t>
            </a:r>
            <a:r>
              <a:rPr lang="ko-KR" altLang="en-US" sz="1400" b="0"/>
              <a:t>를 통해 메시지를 받는다</a:t>
            </a:r>
            <a:r>
              <a:rPr lang="en-US" altLang="ko-KR" sz="1400" b="0"/>
              <a:t>. */</a:t>
            </a:r>
          </a:p>
          <a:p>
            <a:pPr algn="l">
              <a:spcBef>
                <a:spcPct val="0"/>
              </a:spcBef>
            </a:pPr>
            <a:r>
              <a:rPr lang="en-US" altLang="ko-KR" sz="1400" b="0"/>
              <a:t>#include &lt;fcntl.h&gt;</a:t>
            </a:r>
          </a:p>
          <a:p>
            <a:pPr algn="l">
              <a:spcBef>
                <a:spcPct val="0"/>
              </a:spcBef>
            </a:pPr>
            <a:r>
              <a:rPr lang="en-US" altLang="ko-KR" sz="1400" b="0"/>
              <a:t>#include &lt;stdio.h&gt;</a:t>
            </a:r>
          </a:p>
          <a:p>
            <a:pPr algn="l">
              <a:spcBef>
                <a:spcPct val="0"/>
              </a:spcBef>
            </a:pPr>
            <a:r>
              <a:rPr lang="en-US" altLang="ko-KR" sz="1400" b="0"/>
              <a:t>#include &lt;errno.h&gt;</a:t>
            </a:r>
          </a:p>
          <a:p>
            <a:pPr algn="l">
              <a:spcBef>
                <a:spcPct val="0"/>
              </a:spcBef>
            </a:pPr>
            <a:r>
              <a:rPr lang="en-US" altLang="ko-KR" sz="1400" b="0"/>
              <a:t>#define MSGSIZ		63</a:t>
            </a:r>
          </a:p>
          <a:p>
            <a:pPr algn="l">
              <a:spcBef>
                <a:spcPct val="0"/>
              </a:spcBef>
            </a:pPr>
            <a:r>
              <a:rPr lang="en-US" altLang="ko-KR" sz="1400" b="0"/>
              <a:t>char *fifo = "fifo";</a:t>
            </a:r>
          </a:p>
          <a:p>
            <a:pPr algn="l">
              <a:spcBef>
                <a:spcPct val="0"/>
              </a:spcBef>
            </a:pPr>
            <a:endParaRPr lang="en-US" altLang="ko-KR" sz="1400" b="0"/>
          </a:p>
          <a:p>
            <a:pPr algn="l">
              <a:spcBef>
                <a:spcPct val="0"/>
              </a:spcBef>
            </a:pPr>
            <a:r>
              <a:rPr lang="en-US" altLang="ko-KR" sz="1400" b="0"/>
              <a:t>main (int argc, char **argv){</a:t>
            </a:r>
          </a:p>
          <a:p>
            <a:pPr algn="l">
              <a:spcBef>
                <a:spcPct val="0"/>
              </a:spcBef>
            </a:pPr>
            <a:r>
              <a:rPr lang="en-US" altLang="ko-KR" sz="1400" b="0"/>
              <a:t>  int fd;</a:t>
            </a:r>
          </a:p>
          <a:p>
            <a:pPr algn="l">
              <a:spcBef>
                <a:spcPct val="0"/>
              </a:spcBef>
            </a:pPr>
            <a:r>
              <a:rPr lang="en-US" altLang="ko-KR" sz="1400" b="0"/>
              <a:t>  char msgbuf[MSGSIZ+1];</a:t>
            </a:r>
          </a:p>
          <a:p>
            <a:pPr algn="l">
              <a:spcBef>
                <a:spcPct val="0"/>
              </a:spcBef>
            </a:pPr>
            <a:endParaRPr lang="en-US" altLang="ko-KR" sz="1400" b="0"/>
          </a:p>
          <a:p>
            <a:pPr algn="l">
              <a:spcBef>
                <a:spcPct val="0"/>
              </a:spcBef>
            </a:pPr>
            <a:r>
              <a:rPr lang="en-US" altLang="ko-KR" sz="1400" b="0"/>
              <a:t>  if (mkfifo(fifo, 0666) == -1){</a:t>
            </a:r>
          </a:p>
          <a:p>
            <a:pPr algn="l">
              <a:spcBef>
                <a:spcPct val="0"/>
              </a:spcBef>
            </a:pPr>
            <a:r>
              <a:rPr lang="en-US" altLang="ko-KR" sz="1400" b="0"/>
              <a:t>    if (errno != EEXIST) fatal ("receiver: mkfifo");</a:t>
            </a:r>
          </a:p>
          <a:p>
            <a:pPr algn="l">
              <a:spcBef>
                <a:spcPct val="0"/>
              </a:spcBef>
            </a:pPr>
            <a:r>
              <a:rPr lang="en-US" altLang="ko-KR" sz="1400" b="0"/>
              <a:t>  }</a:t>
            </a:r>
          </a:p>
          <a:p>
            <a:pPr algn="l">
              <a:spcBef>
                <a:spcPct val="0"/>
              </a:spcBef>
            </a:pPr>
            <a:endParaRPr lang="en-US" altLang="ko-KR" sz="1400" b="0"/>
          </a:p>
          <a:p>
            <a:pPr algn="l">
              <a:spcBef>
                <a:spcPct val="0"/>
              </a:spcBef>
            </a:pPr>
            <a:r>
              <a:rPr lang="en-US" altLang="ko-KR" sz="1400" b="0"/>
              <a:t>  if ((fd = open(fifo, O_RDWR)) &lt; 0) fatal ("fifo open failed");</a:t>
            </a:r>
          </a:p>
          <a:p>
            <a:pPr algn="l">
              <a:spcBef>
                <a:spcPct val="0"/>
              </a:spcBef>
            </a:pPr>
            <a:endParaRPr lang="en-US" altLang="ko-KR" sz="1400" b="0"/>
          </a:p>
          <a:p>
            <a:pPr algn="l">
              <a:spcBef>
                <a:spcPct val="0"/>
              </a:spcBef>
            </a:pPr>
            <a:r>
              <a:rPr lang="en-US" altLang="ko-KR" sz="1400" b="0"/>
              <a:t>  for(;;){</a:t>
            </a:r>
          </a:p>
          <a:p>
            <a:pPr algn="l">
              <a:spcBef>
                <a:spcPct val="0"/>
              </a:spcBef>
            </a:pPr>
            <a:r>
              <a:rPr lang="en-US" altLang="ko-KR" sz="1400" b="0"/>
              <a:t>    if (read(fd, msgbuf, MSGSIZ+1) &lt;0) fatal ("message read failed");</a:t>
            </a:r>
          </a:p>
          <a:p>
            <a:pPr algn="l">
              <a:spcBef>
                <a:spcPct val="0"/>
              </a:spcBef>
            </a:pPr>
            <a:endParaRPr lang="en-US" altLang="ko-KR" sz="1400" b="0"/>
          </a:p>
          <a:p>
            <a:pPr algn="l">
              <a:spcBef>
                <a:spcPct val="0"/>
              </a:spcBef>
            </a:pPr>
            <a:r>
              <a:rPr lang="en-US" altLang="ko-KR" sz="1400" b="0"/>
              <a:t> /*</a:t>
            </a:r>
          </a:p>
          <a:p>
            <a:pPr algn="l">
              <a:spcBef>
                <a:spcPct val="0"/>
              </a:spcBef>
            </a:pPr>
            <a:r>
              <a:rPr lang="en-US" altLang="ko-KR" sz="1400" b="0"/>
              <a:t>  * </a:t>
            </a:r>
            <a:r>
              <a:rPr lang="ko-KR" altLang="en-US" sz="1400" b="0"/>
              <a:t>메시지를 프린트한다 </a:t>
            </a:r>
            <a:r>
              <a:rPr lang="en-US" altLang="ko-KR" sz="1400" b="0"/>
              <a:t>; </a:t>
            </a:r>
            <a:r>
              <a:rPr lang="ko-KR" altLang="en-US" sz="1400" b="0"/>
              <a:t>실제로는 보다 흥미 있는 일이 수행된다</a:t>
            </a:r>
            <a:r>
              <a:rPr lang="en-US" altLang="ko-KR" sz="1400" b="0"/>
              <a:t>.</a:t>
            </a:r>
          </a:p>
          <a:p>
            <a:pPr algn="l">
              <a:spcBef>
                <a:spcPct val="0"/>
              </a:spcBef>
            </a:pPr>
            <a:r>
              <a:rPr lang="en-US" altLang="ko-KR" sz="1400" b="0"/>
              <a:t>  */</a:t>
            </a:r>
          </a:p>
          <a:p>
            <a:pPr algn="l">
              <a:spcBef>
                <a:spcPct val="0"/>
              </a:spcBef>
            </a:pPr>
            <a:r>
              <a:rPr lang="en-US" altLang="ko-KR" sz="1400" b="0"/>
              <a:t>    printf ("message received:%s\n", msgbuf);</a:t>
            </a:r>
          </a:p>
          <a:p>
            <a:pPr algn="l">
              <a:spcBef>
                <a:spcPct val="0"/>
              </a:spcBef>
            </a:pPr>
            <a:r>
              <a:rPr lang="en-US" altLang="ko-KR" sz="1400" b="0"/>
              <a:t>  }</a:t>
            </a:r>
          </a:p>
          <a:p>
            <a:pPr algn="l">
              <a:spcBef>
                <a:spcPct val="0"/>
              </a:spcBef>
            </a:pPr>
            <a:r>
              <a:rPr lang="en-US" altLang="ko-KR" sz="1400" b="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ko-KR" i="1"/>
              <a:t>example p</a:t>
            </a:r>
            <a:r>
              <a:rPr lang="en-US" altLang="ko-KR"/>
              <a:t>.177(241)</a:t>
            </a:r>
          </a:p>
        </p:txBody>
      </p:sp>
      <p:sp>
        <p:nvSpPr>
          <p:cNvPr id="43011" name="Rectangle 3"/>
          <p:cNvSpPr>
            <a:spLocks noGrp="1" noChangeArrowheads="1"/>
          </p:cNvSpPr>
          <p:nvPr>
            <p:ph idx="1"/>
          </p:nvPr>
        </p:nvSpPr>
        <p:spPr/>
        <p:txBody>
          <a:bodyPr/>
          <a:lstStyle/>
          <a:p>
            <a:endParaRPr lang="ko-KR" altLang="en-US">
              <a:latin typeface="Arial" charset="0"/>
              <a:cs typeface="Arial" charset="0"/>
            </a:endParaRPr>
          </a:p>
        </p:txBody>
      </p:sp>
      <p:sp>
        <p:nvSpPr>
          <p:cNvPr id="43012" name="Rectangle 4"/>
          <p:cNvSpPr>
            <a:spLocks noChangeArrowheads="1"/>
          </p:cNvSpPr>
          <p:nvPr/>
        </p:nvSpPr>
        <p:spPr bwMode="auto">
          <a:xfrm>
            <a:off x="395288" y="1052513"/>
            <a:ext cx="8277225" cy="4392612"/>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endParaRPr lang="en-US" altLang="ko-KR" sz="1400" b="0" dirty="0"/>
          </a:p>
          <a:p>
            <a:pPr algn="l">
              <a:spcBef>
                <a:spcPct val="0"/>
              </a:spcBef>
            </a:pPr>
            <a:r>
              <a:rPr lang="en-US" altLang="ko-KR" sz="1400" b="0" dirty="0"/>
              <a:t>extern </a:t>
            </a:r>
            <a:r>
              <a:rPr lang="en-US" altLang="ko-KR" sz="1400" b="0" dirty="0" err="1"/>
              <a:t>int</a:t>
            </a:r>
            <a:r>
              <a:rPr lang="en-US" altLang="ko-KR" sz="1400" b="0" dirty="0"/>
              <a:t> </a:t>
            </a:r>
            <a:r>
              <a:rPr lang="en-US" altLang="ko-KR" sz="1400" b="0" dirty="0" err="1"/>
              <a:t>errno</a:t>
            </a:r>
            <a:r>
              <a:rPr lang="en-US" altLang="ko-KR" sz="1400" b="0" dirty="0"/>
              <a:t>;</a:t>
            </a:r>
          </a:p>
          <a:p>
            <a:pPr algn="l">
              <a:spcBef>
                <a:spcPct val="0"/>
              </a:spcBef>
            </a:pPr>
            <a:r>
              <a:rPr lang="en-US" altLang="ko-KR" sz="1400" b="0" dirty="0"/>
              <a:t>char * </a:t>
            </a:r>
            <a:r>
              <a:rPr lang="en-US" altLang="ko-KR" sz="1400" b="0" dirty="0" err="1"/>
              <a:t>lck</a:t>
            </a:r>
            <a:r>
              <a:rPr lang="en-US" altLang="ko-KR" sz="1400" b="0" dirty="0"/>
              <a:t> = "/</a:t>
            </a:r>
            <a:r>
              <a:rPr lang="en-US" altLang="ko-KR" sz="1400" b="0" dirty="0" err="1"/>
              <a:t>tmp</a:t>
            </a:r>
            <a:r>
              <a:rPr lang="en-US" altLang="ko-KR" sz="1400" b="0" dirty="0"/>
              <a:t>/</a:t>
            </a:r>
            <a:r>
              <a:rPr lang="en-US" altLang="ko-KR" sz="1400" b="0" dirty="0" err="1"/>
              <a:t>lockfile</a:t>
            </a:r>
            <a:r>
              <a:rPr lang="en-US" altLang="ko-KR" sz="1400" b="0" dirty="0"/>
              <a:t>";</a:t>
            </a:r>
          </a:p>
          <a:p>
            <a:pPr algn="l">
              <a:spcBef>
                <a:spcPct val="0"/>
              </a:spcBef>
            </a:pPr>
            <a:endParaRPr lang="en-US" altLang="ko-KR" sz="1400" b="0" dirty="0"/>
          </a:p>
          <a:p>
            <a:pPr algn="l">
              <a:spcBef>
                <a:spcPct val="0"/>
              </a:spcBef>
            </a:pPr>
            <a:r>
              <a:rPr lang="en-US" altLang="ko-KR" sz="1400" b="0" dirty="0" err="1"/>
              <a:t>int</a:t>
            </a:r>
            <a:r>
              <a:rPr lang="en-US" altLang="ko-KR" sz="1400" b="0" dirty="0"/>
              <a:t> </a:t>
            </a:r>
            <a:r>
              <a:rPr lang="en-US" altLang="ko-KR" sz="1400" b="0" dirty="0" err="1"/>
              <a:t>makelock</a:t>
            </a:r>
            <a:r>
              <a:rPr lang="en-US" altLang="ko-KR" sz="1400" b="0" dirty="0"/>
              <a:t> (void){</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fd</a:t>
            </a:r>
            <a:r>
              <a:rPr lang="en-US" altLang="ko-KR" sz="1400" b="0" dirty="0"/>
              <a:t>;</a:t>
            </a:r>
          </a:p>
          <a:p>
            <a:pPr algn="l">
              <a:spcBef>
                <a:spcPct val="0"/>
              </a:spcBef>
            </a:pPr>
            <a:r>
              <a:rPr lang="en-US" altLang="ko-KR" sz="1400" b="0" dirty="0"/>
              <a:t>    if ((</a:t>
            </a:r>
            <a:r>
              <a:rPr lang="en-US" altLang="ko-KR" sz="1400" b="0" dirty="0" err="1"/>
              <a:t>fd</a:t>
            </a:r>
            <a:r>
              <a:rPr lang="en-US" altLang="ko-KR" sz="1400" b="0" dirty="0"/>
              <a:t> = open (</a:t>
            </a:r>
            <a:r>
              <a:rPr lang="en-US" altLang="ko-KR" sz="1400" b="0" dirty="0" err="1"/>
              <a:t>lck</a:t>
            </a:r>
            <a:r>
              <a:rPr lang="en-US" altLang="ko-KR" sz="1400" b="0" dirty="0"/>
              <a:t>, O_RDWR | O_CREAT | O_EXCL, 0600)) &lt; 0){</a:t>
            </a:r>
          </a:p>
          <a:p>
            <a:pPr algn="l">
              <a:spcBef>
                <a:spcPct val="0"/>
              </a:spcBef>
            </a:pPr>
            <a:r>
              <a:rPr lang="en-US" altLang="ko-KR" sz="1400" b="0" dirty="0"/>
              <a:t> 	if (</a:t>
            </a:r>
            <a:r>
              <a:rPr lang="en-US" altLang="ko-KR" sz="1400" b="0" dirty="0" err="1"/>
              <a:t>errno</a:t>
            </a:r>
            <a:r>
              <a:rPr lang="en-US" altLang="ko-KR" sz="1400" b="0" dirty="0"/>
              <a:t> == EEXIST)</a:t>
            </a:r>
          </a:p>
          <a:p>
            <a:pPr algn="l">
              <a:spcBef>
                <a:spcPct val="0"/>
              </a:spcBef>
            </a:pPr>
            <a:r>
              <a:rPr lang="en-US" altLang="ko-KR" sz="1400" b="0" dirty="0"/>
              <a:t> 	   exit(1); 	    /* </a:t>
            </a:r>
            <a:r>
              <a:rPr lang="ko-KR" altLang="en-US" sz="1400" b="0" dirty="0"/>
              <a:t>누군가 다른 사람이 들어 있다</a:t>
            </a:r>
            <a:r>
              <a:rPr lang="en-US" altLang="ko-KR" sz="1400" b="0" dirty="0"/>
              <a:t>. */</a:t>
            </a:r>
          </a:p>
          <a:p>
            <a:pPr algn="l">
              <a:spcBef>
                <a:spcPct val="0"/>
              </a:spcBef>
            </a:pPr>
            <a:r>
              <a:rPr lang="en-US" altLang="ko-KR" sz="1400" b="0" dirty="0"/>
              <a:t> 	else</a:t>
            </a:r>
          </a:p>
          <a:p>
            <a:pPr algn="l">
              <a:spcBef>
                <a:spcPct val="0"/>
              </a:spcBef>
            </a:pPr>
            <a:r>
              <a:rPr lang="en-US" altLang="ko-KR" sz="1400" b="0" dirty="0"/>
              <a:t>	   exit (127);     /* </a:t>
            </a:r>
            <a:r>
              <a:rPr lang="ko-KR" altLang="en-US" sz="1400" b="0" dirty="0"/>
              <a:t>예상하지 않은 오류 *</a:t>
            </a:r>
            <a:r>
              <a:rPr lang="en-US" altLang="ko-KR" sz="1400" b="0" dirty="0"/>
              <a:t>/</a:t>
            </a:r>
          </a:p>
          <a:p>
            <a:pPr algn="l">
              <a:spcBef>
                <a:spcPct val="0"/>
              </a:spcBef>
            </a:pPr>
            <a:r>
              <a:rPr lang="en-US" altLang="ko-KR" sz="1400" b="0" dirty="0"/>
              <a:t>    }</a:t>
            </a:r>
          </a:p>
          <a:p>
            <a:pPr algn="l">
              <a:spcBef>
                <a:spcPct val="0"/>
              </a:spcBef>
            </a:pPr>
            <a:r>
              <a:rPr lang="en-US" altLang="ko-KR" sz="1400" b="0" dirty="0"/>
              <a:t> 	/* </a:t>
            </a:r>
            <a:r>
              <a:rPr lang="ko-KR" altLang="en-US" sz="1400" b="0" dirty="0"/>
              <a:t>우리가 여기에 도달하면 </a:t>
            </a:r>
            <a:r>
              <a:rPr lang="ko-KR" altLang="en-US" sz="1400" b="0" dirty="0" err="1"/>
              <a:t>록이</a:t>
            </a:r>
            <a:r>
              <a:rPr lang="ko-KR" altLang="en-US" sz="1400" b="0" dirty="0"/>
              <a:t> 생성되었음</a:t>
            </a:r>
            <a:r>
              <a:rPr lang="en-US" altLang="ko-KR" sz="1400" b="0" dirty="0"/>
              <a:t>. </a:t>
            </a:r>
            <a:r>
              <a:rPr lang="ko-KR" altLang="en-US" sz="1400" b="0" dirty="0"/>
              <a:t>따라서 복귀함</a:t>
            </a:r>
            <a:r>
              <a:rPr lang="en-US" altLang="ko-KR" sz="1400" b="0" dirty="0"/>
              <a:t>. */</a:t>
            </a:r>
          </a:p>
          <a:p>
            <a:pPr algn="l">
              <a:spcBef>
                <a:spcPct val="0"/>
              </a:spcBef>
            </a:pPr>
            <a:r>
              <a:rPr lang="en-US" altLang="ko-KR" sz="1400" b="0" dirty="0"/>
              <a:t>    close (</a:t>
            </a:r>
            <a:r>
              <a:rPr lang="en-US" altLang="ko-KR" sz="1400" b="0" dirty="0" err="1"/>
              <a:t>fd</a:t>
            </a:r>
            <a:r>
              <a:rPr lang="en-US" altLang="ko-KR" sz="1400" b="0" dirty="0"/>
              <a:t>);</a:t>
            </a:r>
          </a:p>
          <a:p>
            <a:pPr algn="l">
              <a:spcBef>
                <a:spcPct val="0"/>
              </a:spcBef>
            </a:pPr>
            <a:r>
              <a:rPr lang="en-US" altLang="ko-KR" sz="1400" b="0" dirty="0"/>
              <a:t>    return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27</a:t>
            </a:fld>
            <a:endParaRPr lang="en-US" altLang="ko-K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en-US" altLang="ko-KR" dirty="0"/>
              <a:t>7.3 I/O Multiplexing</a:t>
            </a:r>
          </a:p>
        </p:txBody>
      </p:sp>
      <p:sp>
        <p:nvSpPr>
          <p:cNvPr id="18435" name="Rectangle 3"/>
          <p:cNvSpPr>
            <a:spLocks noGrp="1" noChangeArrowheads="1"/>
          </p:cNvSpPr>
          <p:nvPr>
            <p:ph type="subTitle" idx="1"/>
          </p:nvPr>
        </p:nvSpPr>
        <p:spPr/>
        <p:txBody>
          <a:bodyPr/>
          <a:lstStyle/>
          <a:p>
            <a:endParaRPr lang="ko-KR" altLang="en-US">
              <a:latin typeface="Arial" charset="0"/>
              <a:cs typeface="Arial" charset="0"/>
            </a:endParaRPr>
          </a:p>
        </p:txBody>
      </p:sp>
      <p:sp>
        <p:nvSpPr>
          <p:cNvPr id="18436" name="AutoShape 10"/>
          <p:cNvSpPr>
            <a:spLocks noChangeArrowheads="1"/>
          </p:cNvSpPr>
          <p:nvPr/>
        </p:nvSpPr>
        <p:spPr bwMode="auto">
          <a:xfrm>
            <a:off x="4716463" y="3213100"/>
            <a:ext cx="647700" cy="647700"/>
          </a:xfrm>
          <a:prstGeom prst="irregularSeal1">
            <a:avLst/>
          </a:prstGeom>
          <a:solidFill>
            <a:schemeClr val="accent1"/>
          </a:solidFill>
          <a:ln w="28575" algn="ctr">
            <a:solidFill>
              <a:schemeClr val="tx1"/>
            </a:solidFill>
            <a:miter lim="800000"/>
            <a:headEnd/>
            <a:tailEnd/>
          </a:ln>
        </p:spPr>
        <p:txBody>
          <a:bodyPr wrap="none" anchor="ctr">
            <a:spAutoFit/>
          </a:bodyPr>
          <a:lstStyle/>
          <a:p>
            <a:endParaRPr lang="ko-KR" altLang="en-US"/>
          </a:p>
        </p:txBody>
      </p:sp>
      <p:sp>
        <p:nvSpPr>
          <p:cNvPr id="18437" name="phone3"/>
          <p:cNvSpPr>
            <a:spLocks noEditPoints="1" noChangeArrowheads="1"/>
          </p:cNvSpPr>
          <p:nvPr/>
        </p:nvSpPr>
        <p:spPr bwMode="auto">
          <a:xfrm>
            <a:off x="5076825"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18438" name="phone3"/>
          <p:cNvSpPr>
            <a:spLocks noEditPoints="1" noChangeArrowheads="1"/>
          </p:cNvSpPr>
          <p:nvPr/>
        </p:nvSpPr>
        <p:spPr bwMode="auto">
          <a:xfrm>
            <a:off x="5810250"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18439" name="phone3"/>
          <p:cNvSpPr>
            <a:spLocks noEditPoints="1" noChangeArrowheads="1"/>
          </p:cNvSpPr>
          <p:nvPr/>
        </p:nvSpPr>
        <p:spPr bwMode="auto">
          <a:xfrm>
            <a:off x="6577013"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pic>
        <p:nvPicPr>
          <p:cNvPr id="18440" name="Picture 7" descr="MCj04246120000[1]"/>
          <p:cNvPicPr>
            <a:picLocks noChangeAspect="1" noChangeArrowheads="1"/>
          </p:cNvPicPr>
          <p:nvPr/>
        </p:nvPicPr>
        <p:blipFill>
          <a:blip r:embed="rId2" cstate="print"/>
          <a:srcRect/>
          <a:stretch>
            <a:fillRect/>
          </a:stretch>
        </p:blipFill>
        <p:spPr bwMode="auto">
          <a:xfrm>
            <a:off x="5651500" y="1341438"/>
            <a:ext cx="892175" cy="1150937"/>
          </a:xfrm>
          <a:prstGeom prst="rect">
            <a:avLst/>
          </a:prstGeom>
          <a:noFill/>
          <a:ln w="9525">
            <a:noFill/>
            <a:miter lim="800000"/>
            <a:headEnd/>
            <a:tailEnd/>
          </a:ln>
        </p:spPr>
      </p:pic>
      <p:cxnSp>
        <p:nvCxnSpPr>
          <p:cNvPr id="18441" name="AutoShape 11"/>
          <p:cNvCxnSpPr>
            <a:cxnSpLocks noChangeShapeType="1"/>
            <a:endCxn id="18437" idx="1"/>
          </p:cNvCxnSpPr>
          <p:nvPr/>
        </p:nvCxnSpPr>
        <p:spPr bwMode="auto">
          <a:xfrm flipH="1">
            <a:off x="5305425" y="2492375"/>
            <a:ext cx="792163" cy="984250"/>
          </a:xfrm>
          <a:prstGeom prst="straightConnector1">
            <a:avLst/>
          </a:prstGeom>
          <a:noFill/>
          <a:ln w="28575">
            <a:solidFill>
              <a:schemeClr val="tx1"/>
            </a:solidFill>
            <a:round/>
            <a:headEnd/>
            <a:tailEnd/>
          </a:ln>
        </p:spPr>
      </p:cxnSp>
      <p:cxnSp>
        <p:nvCxnSpPr>
          <p:cNvPr id="18442" name="AutoShape 12"/>
          <p:cNvCxnSpPr>
            <a:cxnSpLocks noChangeShapeType="1"/>
            <a:endCxn id="18438" idx="1"/>
          </p:cNvCxnSpPr>
          <p:nvPr/>
        </p:nvCxnSpPr>
        <p:spPr bwMode="auto">
          <a:xfrm flipH="1">
            <a:off x="6038850" y="2492375"/>
            <a:ext cx="58738" cy="984250"/>
          </a:xfrm>
          <a:prstGeom prst="straightConnector1">
            <a:avLst/>
          </a:prstGeom>
          <a:noFill/>
          <a:ln w="28575">
            <a:solidFill>
              <a:schemeClr val="tx1"/>
            </a:solidFill>
            <a:prstDash val="sysDot"/>
            <a:round/>
            <a:headEnd/>
            <a:tailEnd/>
          </a:ln>
        </p:spPr>
      </p:cxnSp>
      <p:cxnSp>
        <p:nvCxnSpPr>
          <p:cNvPr id="18443" name="AutoShape 13"/>
          <p:cNvCxnSpPr>
            <a:cxnSpLocks noChangeShapeType="1"/>
            <a:endCxn id="18439" idx="1"/>
          </p:cNvCxnSpPr>
          <p:nvPr/>
        </p:nvCxnSpPr>
        <p:spPr bwMode="auto">
          <a:xfrm>
            <a:off x="6097588" y="2492375"/>
            <a:ext cx="708025" cy="984250"/>
          </a:xfrm>
          <a:prstGeom prst="straightConnector1">
            <a:avLst/>
          </a:prstGeom>
          <a:noFill/>
          <a:ln w="28575">
            <a:solidFill>
              <a:schemeClr val="tx1"/>
            </a:solidFill>
            <a:prstDash val="sysDot"/>
            <a:round/>
            <a:headEnd/>
            <a:tailEnd/>
          </a:ln>
        </p:spPr>
      </p:cxnSp>
      <p:sp>
        <p:nvSpPr>
          <p:cNvPr id="12" name="슬라이드 번호 개체 틀 11"/>
          <p:cNvSpPr>
            <a:spLocks noGrp="1"/>
          </p:cNvSpPr>
          <p:nvPr>
            <p:ph type="sldNum" sz="quarter" idx="4"/>
          </p:nvPr>
        </p:nvSpPr>
        <p:spPr/>
        <p:txBody>
          <a:bodyPr/>
          <a:lstStyle/>
          <a:p>
            <a:pPr>
              <a:defRPr/>
            </a:pPr>
            <a:fld id="{8CB50E8A-170E-42E3-AB02-943F7153316C}" type="slidenum">
              <a:rPr lang="en-US" altLang="ko-KR" smtClean="0"/>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I/O Multiplexing (1/2)</a:t>
            </a:r>
            <a:endParaRPr lang="ko-KR" altLang="en-US" dirty="0"/>
          </a:p>
        </p:txBody>
      </p:sp>
      <p:sp>
        <p:nvSpPr>
          <p:cNvPr id="3" name="내용 개체 틀 2"/>
          <p:cNvSpPr>
            <a:spLocks noGrp="1"/>
          </p:cNvSpPr>
          <p:nvPr>
            <p:ph idx="1"/>
          </p:nvPr>
        </p:nvSpPr>
        <p:spPr/>
        <p:txBody>
          <a:bodyPr/>
          <a:lstStyle/>
          <a:p>
            <a:pPr latinLnBrk="0"/>
            <a:r>
              <a:rPr lang="en-US" dirty="0"/>
              <a:t>When we </a:t>
            </a:r>
            <a:r>
              <a:rPr lang="en-US" b="0" dirty="0">
                <a:latin typeface="Courier New" pitchFamily="49" charset="0"/>
                <a:cs typeface="Courier New" pitchFamily="49" charset="0"/>
              </a:rPr>
              <a:t>read</a:t>
            </a:r>
            <a:r>
              <a:rPr lang="en-US" dirty="0"/>
              <a:t> from one descriptor and </a:t>
            </a:r>
            <a:r>
              <a:rPr lang="en-US" b="0" dirty="0">
                <a:latin typeface="Courier New" pitchFamily="49" charset="0"/>
                <a:cs typeface="Courier New" pitchFamily="49" charset="0"/>
              </a:rPr>
              <a:t>write</a:t>
            </a:r>
            <a:r>
              <a:rPr lang="en-US" dirty="0"/>
              <a:t> to another, we can use blocking I/O in a loop, such as</a:t>
            </a:r>
          </a:p>
          <a:p>
            <a:pPr latinLnBrk="0">
              <a:buNone/>
            </a:pPr>
            <a:endParaRPr lang="en-US" sz="800" b="0" dirty="0">
              <a:latin typeface="Courier New" pitchFamily="49" charset="0"/>
              <a:cs typeface="Courier New" pitchFamily="49" charset="0"/>
            </a:endParaRPr>
          </a:p>
          <a:p>
            <a:pPr latinLnBrk="0">
              <a:buNone/>
            </a:pPr>
            <a:r>
              <a:rPr lang="en-US" sz="1600" b="0" dirty="0">
                <a:latin typeface="Courier New" pitchFamily="49" charset="0"/>
                <a:cs typeface="Courier New" pitchFamily="49" charset="0"/>
              </a:rPr>
              <a:t>	while ((n = read(STDIN_FILENO, </a:t>
            </a:r>
            <a:r>
              <a:rPr lang="en-US" sz="1600" b="0" dirty="0" err="1">
                <a:latin typeface="Courier New" pitchFamily="49" charset="0"/>
                <a:cs typeface="Courier New" pitchFamily="49" charset="0"/>
              </a:rPr>
              <a:t>buf</a:t>
            </a:r>
            <a:r>
              <a:rPr lang="en-US" sz="1600" b="0" dirty="0">
                <a:latin typeface="Courier New" pitchFamily="49" charset="0"/>
                <a:cs typeface="Courier New" pitchFamily="49" charset="0"/>
              </a:rPr>
              <a:t>, BUFSIZ)) &gt; 0) </a:t>
            </a:r>
          </a:p>
          <a:p>
            <a:pPr latinLnBrk="0">
              <a:buNone/>
            </a:pPr>
            <a:r>
              <a:rPr lang="en-US" sz="1600" b="0" dirty="0">
                <a:latin typeface="Courier New" pitchFamily="49" charset="0"/>
                <a:cs typeface="Courier New" pitchFamily="49" charset="0"/>
              </a:rPr>
              <a:t>		if (write(STDOUT_FILENO, </a:t>
            </a:r>
            <a:r>
              <a:rPr lang="en-US" sz="1600" b="0" dirty="0" err="1">
                <a:latin typeface="Courier New" pitchFamily="49" charset="0"/>
                <a:cs typeface="Courier New" pitchFamily="49" charset="0"/>
              </a:rPr>
              <a:t>buf</a:t>
            </a:r>
            <a:r>
              <a:rPr lang="en-US" sz="1600" b="0" dirty="0">
                <a:latin typeface="Courier New" pitchFamily="49" charset="0"/>
                <a:cs typeface="Courier New" pitchFamily="49" charset="0"/>
              </a:rPr>
              <a:t>, n) != n) </a:t>
            </a:r>
          </a:p>
          <a:p>
            <a:pPr latinLnBrk="0">
              <a:buNone/>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err_sys</a:t>
            </a:r>
            <a:r>
              <a:rPr lang="en-US" sz="1600" b="0" dirty="0">
                <a:latin typeface="Courier New" pitchFamily="49" charset="0"/>
                <a:cs typeface="Courier New" pitchFamily="49" charset="0"/>
              </a:rPr>
              <a:t>("write error"); </a:t>
            </a:r>
          </a:p>
          <a:p>
            <a:pPr latinLnBrk="0">
              <a:buNone/>
            </a:pPr>
            <a:endParaRPr lang="en-US" sz="800" b="0" dirty="0">
              <a:latin typeface="Courier New" pitchFamily="49" charset="0"/>
              <a:cs typeface="Courier New" pitchFamily="49" charset="0"/>
            </a:endParaRPr>
          </a:p>
          <a:p>
            <a:pPr latinLnBrk="0"/>
            <a:r>
              <a:rPr lang="en-US" dirty="0"/>
              <a:t>What if we have to </a:t>
            </a:r>
            <a:r>
              <a:rPr lang="en-US" b="0" dirty="0">
                <a:latin typeface="Courier New" pitchFamily="49" charset="0"/>
                <a:cs typeface="Courier New" pitchFamily="49" charset="0"/>
              </a:rPr>
              <a:t>read</a:t>
            </a:r>
            <a:r>
              <a:rPr lang="en-US" dirty="0"/>
              <a:t> from two descriptors? </a:t>
            </a:r>
          </a:p>
          <a:p>
            <a:pPr lvl="1" latinLnBrk="0"/>
            <a:endParaRPr lang="en-US" dirty="0"/>
          </a:p>
          <a:p>
            <a:pPr latinLnBrk="0"/>
            <a:endParaRPr 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29</a:t>
            </a:fld>
            <a:endParaRPr lang="en-US" altLang="ko-KR"/>
          </a:p>
        </p:txBody>
      </p:sp>
      <p:sp>
        <p:nvSpPr>
          <p:cNvPr id="6" name="Rectangle 4"/>
          <p:cNvSpPr>
            <a:spLocks noChangeArrowheads="1"/>
          </p:cNvSpPr>
          <p:nvPr/>
        </p:nvSpPr>
        <p:spPr bwMode="auto">
          <a:xfrm>
            <a:off x="1714480" y="4073141"/>
            <a:ext cx="1217041" cy="589648"/>
          </a:xfrm>
          <a:prstGeom prst="rect">
            <a:avLst/>
          </a:prstGeom>
          <a:noFill/>
          <a:ln w="28575" algn="ctr">
            <a:solidFill>
              <a:schemeClr val="tx1"/>
            </a:solidFill>
            <a:miter lim="800000"/>
            <a:headEnd/>
            <a:tailEnd/>
          </a:ln>
        </p:spPr>
        <p:txBody>
          <a:bodyPr wrap="none" anchor="ctr">
            <a:spAutoFit/>
          </a:bodyPr>
          <a:lstStyle/>
          <a:p>
            <a:endParaRPr lang="ko-KR" altLang="en-US"/>
          </a:p>
        </p:txBody>
      </p:sp>
      <p:sp>
        <p:nvSpPr>
          <p:cNvPr id="7" name="Rectangle 5"/>
          <p:cNvSpPr>
            <a:spLocks noChangeArrowheads="1"/>
          </p:cNvSpPr>
          <p:nvPr/>
        </p:nvSpPr>
        <p:spPr bwMode="auto">
          <a:xfrm>
            <a:off x="1714480" y="5125368"/>
            <a:ext cx="1217041" cy="589648"/>
          </a:xfrm>
          <a:prstGeom prst="rect">
            <a:avLst/>
          </a:prstGeom>
          <a:noFill/>
          <a:ln w="28575" algn="ctr">
            <a:solidFill>
              <a:schemeClr val="tx1"/>
            </a:solidFill>
            <a:miter lim="800000"/>
            <a:headEnd/>
            <a:tailEnd/>
          </a:ln>
        </p:spPr>
        <p:txBody>
          <a:bodyPr wrap="none" anchor="ctr">
            <a:spAutoFit/>
          </a:bodyPr>
          <a:lstStyle/>
          <a:p>
            <a:endParaRPr lang="ko-KR" altLang="en-US"/>
          </a:p>
        </p:txBody>
      </p:sp>
      <p:sp>
        <p:nvSpPr>
          <p:cNvPr id="8" name="Rectangle 6"/>
          <p:cNvSpPr>
            <a:spLocks noChangeArrowheads="1"/>
          </p:cNvSpPr>
          <p:nvPr/>
        </p:nvSpPr>
        <p:spPr bwMode="auto">
          <a:xfrm>
            <a:off x="5889378" y="4073141"/>
            <a:ext cx="1217041" cy="1641875"/>
          </a:xfrm>
          <a:prstGeom prst="rect">
            <a:avLst/>
          </a:prstGeom>
          <a:noFill/>
          <a:ln w="28575" algn="ctr">
            <a:solidFill>
              <a:schemeClr val="tx1"/>
            </a:solidFill>
            <a:miter lim="800000"/>
            <a:headEnd/>
            <a:tailEnd/>
          </a:ln>
        </p:spPr>
        <p:txBody>
          <a:bodyPr anchor="ctr">
            <a:spAutoFit/>
          </a:bodyPr>
          <a:lstStyle/>
          <a:p>
            <a:endParaRPr lang="ko-KR" altLang="en-US"/>
          </a:p>
        </p:txBody>
      </p:sp>
      <p:sp>
        <p:nvSpPr>
          <p:cNvPr id="9" name="Rectangle 7"/>
          <p:cNvSpPr>
            <a:spLocks noChangeArrowheads="1"/>
          </p:cNvSpPr>
          <p:nvPr/>
        </p:nvSpPr>
        <p:spPr bwMode="auto">
          <a:xfrm>
            <a:off x="2931521" y="4283810"/>
            <a:ext cx="2956416" cy="251818"/>
          </a:xfrm>
          <a:prstGeom prst="rect">
            <a:avLst/>
          </a:prstGeom>
          <a:noFill/>
          <a:ln w="28575" algn="ctr">
            <a:solidFill>
              <a:schemeClr val="tx1"/>
            </a:solidFill>
            <a:miter lim="800000"/>
            <a:headEnd/>
            <a:tailEnd/>
          </a:ln>
        </p:spPr>
        <p:txBody>
          <a:bodyPr anchor="ctr">
            <a:spAutoFit/>
          </a:bodyPr>
          <a:lstStyle/>
          <a:p>
            <a:endParaRPr lang="ko-KR" altLang="en-US" sz="1400"/>
          </a:p>
        </p:txBody>
      </p:sp>
      <p:sp>
        <p:nvSpPr>
          <p:cNvPr id="10" name="Rectangle 8"/>
          <p:cNvSpPr>
            <a:spLocks noChangeArrowheads="1"/>
          </p:cNvSpPr>
          <p:nvPr/>
        </p:nvSpPr>
        <p:spPr bwMode="auto">
          <a:xfrm>
            <a:off x="2931521" y="5336036"/>
            <a:ext cx="2956416" cy="251818"/>
          </a:xfrm>
          <a:prstGeom prst="rect">
            <a:avLst/>
          </a:prstGeom>
          <a:noFill/>
          <a:ln w="28575" algn="ctr">
            <a:solidFill>
              <a:schemeClr val="tx1"/>
            </a:solidFill>
            <a:miter lim="800000"/>
            <a:headEnd/>
            <a:tailEnd/>
          </a:ln>
        </p:spPr>
        <p:txBody>
          <a:bodyPr anchor="ctr">
            <a:spAutoFit/>
          </a:bodyPr>
          <a:lstStyle/>
          <a:p>
            <a:endParaRPr lang="ko-KR" altLang="en-US" sz="1400"/>
          </a:p>
        </p:txBody>
      </p:sp>
      <p:sp>
        <p:nvSpPr>
          <p:cNvPr id="11" name="Text Box 9"/>
          <p:cNvSpPr txBox="1">
            <a:spLocks noChangeArrowheads="1"/>
          </p:cNvSpPr>
          <p:nvPr/>
        </p:nvSpPr>
        <p:spPr bwMode="auto">
          <a:xfrm>
            <a:off x="2890178" y="4272862"/>
            <a:ext cx="870619" cy="251818"/>
          </a:xfrm>
          <a:prstGeom prst="rect">
            <a:avLst/>
          </a:prstGeom>
          <a:noFill/>
          <a:ln w="28575" algn="ctr">
            <a:noFill/>
            <a:miter lim="800000"/>
            <a:headEnd/>
            <a:tailEnd/>
          </a:ln>
        </p:spPr>
        <p:txBody>
          <a:bodyPr wrap="none">
            <a:spAutoFit/>
          </a:bodyPr>
          <a:lstStyle/>
          <a:p>
            <a:r>
              <a:rPr lang="en-US" altLang="ko-KR" sz="1400" dirty="0"/>
              <a:t>p[1] </a:t>
            </a:r>
            <a:r>
              <a:rPr lang="en-US" altLang="ko-KR" sz="1400" dirty="0">
                <a:sym typeface="Wingdings" pitchFamily="2" charset="2"/>
              </a:rPr>
              <a:t></a:t>
            </a:r>
            <a:endParaRPr lang="en-US" altLang="ko-KR" sz="1400" dirty="0"/>
          </a:p>
        </p:txBody>
      </p:sp>
      <p:sp>
        <p:nvSpPr>
          <p:cNvPr id="12" name="Text Box 10"/>
          <p:cNvSpPr txBox="1">
            <a:spLocks noChangeArrowheads="1"/>
          </p:cNvSpPr>
          <p:nvPr/>
        </p:nvSpPr>
        <p:spPr bwMode="auto">
          <a:xfrm>
            <a:off x="2890178" y="5332213"/>
            <a:ext cx="870619" cy="251818"/>
          </a:xfrm>
          <a:prstGeom prst="rect">
            <a:avLst/>
          </a:prstGeom>
          <a:noFill/>
          <a:ln w="28575" algn="ctr">
            <a:noFill/>
            <a:miter lim="800000"/>
            <a:headEnd/>
            <a:tailEnd/>
          </a:ln>
        </p:spPr>
        <p:txBody>
          <a:bodyPr wrap="none">
            <a:spAutoFit/>
          </a:bodyPr>
          <a:lstStyle/>
          <a:p>
            <a:r>
              <a:rPr lang="en-US" altLang="ko-KR" sz="1400"/>
              <a:t>q[1] </a:t>
            </a:r>
            <a:r>
              <a:rPr lang="en-US" altLang="ko-KR" sz="1400">
                <a:sym typeface="Wingdings" pitchFamily="2" charset="2"/>
              </a:rPr>
              <a:t></a:t>
            </a:r>
            <a:endParaRPr lang="en-US" altLang="ko-KR" sz="1400"/>
          </a:p>
        </p:txBody>
      </p:sp>
      <p:sp>
        <p:nvSpPr>
          <p:cNvPr id="13" name="Text Box 11"/>
          <p:cNvSpPr txBox="1">
            <a:spLocks noChangeArrowheads="1"/>
          </p:cNvSpPr>
          <p:nvPr/>
        </p:nvSpPr>
        <p:spPr bwMode="auto">
          <a:xfrm>
            <a:off x="5201488" y="4272862"/>
            <a:ext cx="766492" cy="251818"/>
          </a:xfrm>
          <a:prstGeom prst="rect">
            <a:avLst/>
          </a:prstGeom>
          <a:noFill/>
          <a:ln w="28575" algn="ctr">
            <a:noFill/>
            <a:miter lim="800000"/>
            <a:headEnd/>
            <a:tailEnd/>
          </a:ln>
        </p:spPr>
        <p:txBody>
          <a:bodyPr wrap="none">
            <a:spAutoFit/>
          </a:bodyPr>
          <a:lstStyle/>
          <a:p>
            <a:r>
              <a:rPr lang="en-US" altLang="ko-KR" sz="1400" dirty="0">
                <a:sym typeface="Wingdings" pitchFamily="2" charset="2"/>
              </a:rPr>
              <a:t></a:t>
            </a:r>
            <a:r>
              <a:rPr lang="en-US" altLang="ko-KR" sz="1400" dirty="0"/>
              <a:t>p[0]</a:t>
            </a:r>
          </a:p>
        </p:txBody>
      </p:sp>
      <p:sp>
        <p:nvSpPr>
          <p:cNvPr id="14" name="Text Box 12"/>
          <p:cNvSpPr txBox="1">
            <a:spLocks noChangeArrowheads="1"/>
          </p:cNvSpPr>
          <p:nvPr/>
        </p:nvSpPr>
        <p:spPr bwMode="auto">
          <a:xfrm>
            <a:off x="5201488" y="5332213"/>
            <a:ext cx="766492" cy="251818"/>
          </a:xfrm>
          <a:prstGeom prst="rect">
            <a:avLst/>
          </a:prstGeom>
          <a:noFill/>
          <a:ln w="28575" algn="ctr">
            <a:noFill/>
            <a:miter lim="800000"/>
            <a:headEnd/>
            <a:tailEnd/>
          </a:ln>
        </p:spPr>
        <p:txBody>
          <a:bodyPr wrap="none">
            <a:spAutoFit/>
          </a:bodyPr>
          <a:lstStyle/>
          <a:p>
            <a:r>
              <a:rPr lang="en-US" altLang="ko-KR" sz="1400" dirty="0">
                <a:sym typeface="Wingdings" pitchFamily="2" charset="2"/>
              </a:rPr>
              <a:t></a:t>
            </a:r>
            <a:r>
              <a:rPr lang="en-US" altLang="ko-KR" sz="1400" dirty="0"/>
              <a:t>q[0]</a:t>
            </a:r>
          </a:p>
        </p:txBody>
      </p:sp>
      <p:sp>
        <p:nvSpPr>
          <p:cNvPr id="15" name="Text Box 13"/>
          <p:cNvSpPr txBox="1">
            <a:spLocks noChangeArrowheads="1"/>
          </p:cNvSpPr>
          <p:nvPr/>
        </p:nvSpPr>
        <p:spPr bwMode="auto">
          <a:xfrm>
            <a:off x="1983483" y="3786190"/>
            <a:ext cx="662059" cy="236305"/>
          </a:xfrm>
          <a:prstGeom prst="rect">
            <a:avLst/>
          </a:prstGeom>
          <a:noFill/>
          <a:ln w="28575" algn="ctr">
            <a:noFill/>
            <a:miter lim="800000"/>
            <a:headEnd/>
            <a:tailEnd/>
          </a:ln>
        </p:spPr>
        <p:txBody>
          <a:bodyPr wrap="none">
            <a:spAutoFit/>
          </a:bodyPr>
          <a:lstStyle/>
          <a:p>
            <a:r>
              <a:rPr lang="en-US" altLang="ko-KR" dirty="0">
                <a:latin typeface="Arial" charset="0"/>
              </a:rPr>
              <a:t>Child1</a:t>
            </a:r>
          </a:p>
        </p:txBody>
      </p:sp>
      <p:sp>
        <p:nvSpPr>
          <p:cNvPr id="16" name="Text Box 14"/>
          <p:cNvSpPr txBox="1">
            <a:spLocks noChangeArrowheads="1"/>
          </p:cNvSpPr>
          <p:nvPr/>
        </p:nvSpPr>
        <p:spPr bwMode="auto">
          <a:xfrm>
            <a:off x="1932258" y="4846070"/>
            <a:ext cx="811441" cy="338554"/>
          </a:xfrm>
          <a:prstGeom prst="rect">
            <a:avLst/>
          </a:prstGeom>
          <a:noFill/>
          <a:ln w="28575" algn="ctr">
            <a:noFill/>
            <a:miter lim="800000"/>
            <a:headEnd/>
            <a:tailEnd/>
          </a:ln>
        </p:spPr>
        <p:txBody>
          <a:bodyPr wrap="none">
            <a:spAutoFit/>
          </a:bodyPr>
          <a:lstStyle/>
          <a:p>
            <a:r>
              <a:rPr lang="en-US" altLang="ko-KR" dirty="0">
                <a:latin typeface="Arial" charset="0"/>
              </a:rPr>
              <a:t>Child2</a:t>
            </a:r>
          </a:p>
        </p:txBody>
      </p:sp>
      <p:sp>
        <p:nvSpPr>
          <p:cNvPr id="17" name="Text Box 15"/>
          <p:cNvSpPr txBox="1">
            <a:spLocks noChangeArrowheads="1"/>
          </p:cNvSpPr>
          <p:nvPr/>
        </p:nvSpPr>
        <p:spPr bwMode="auto">
          <a:xfrm>
            <a:off x="1890768" y="4241453"/>
            <a:ext cx="907918" cy="251818"/>
          </a:xfrm>
          <a:prstGeom prst="rect">
            <a:avLst/>
          </a:prstGeom>
          <a:noFill/>
          <a:ln w="28575" algn="ctr">
            <a:noFill/>
            <a:miter lim="800000"/>
            <a:headEnd/>
            <a:tailEnd/>
          </a:ln>
        </p:spPr>
        <p:txBody>
          <a:bodyPr wrap="none">
            <a:spAutoFit/>
          </a:bodyPr>
          <a:lstStyle/>
          <a:p>
            <a:r>
              <a:rPr lang="en-US" altLang="ko-KR" sz="1400"/>
              <a:t>write()</a:t>
            </a:r>
          </a:p>
        </p:txBody>
      </p:sp>
      <p:sp>
        <p:nvSpPr>
          <p:cNvPr id="18" name="Text Box 16"/>
          <p:cNvSpPr txBox="1">
            <a:spLocks noChangeArrowheads="1"/>
          </p:cNvSpPr>
          <p:nvPr/>
        </p:nvSpPr>
        <p:spPr bwMode="auto">
          <a:xfrm>
            <a:off x="1890768" y="5294794"/>
            <a:ext cx="907918" cy="251818"/>
          </a:xfrm>
          <a:prstGeom prst="rect">
            <a:avLst/>
          </a:prstGeom>
          <a:noFill/>
          <a:ln w="28575" algn="ctr">
            <a:noFill/>
            <a:miter lim="800000"/>
            <a:headEnd/>
            <a:tailEnd/>
          </a:ln>
        </p:spPr>
        <p:txBody>
          <a:bodyPr wrap="none">
            <a:spAutoFit/>
          </a:bodyPr>
          <a:lstStyle/>
          <a:p>
            <a:r>
              <a:rPr lang="en-US" altLang="ko-KR" sz="1400"/>
              <a:t>write()</a:t>
            </a:r>
          </a:p>
        </p:txBody>
      </p:sp>
      <p:sp>
        <p:nvSpPr>
          <p:cNvPr id="19" name="Text Box 17"/>
          <p:cNvSpPr txBox="1">
            <a:spLocks noChangeArrowheads="1"/>
          </p:cNvSpPr>
          <p:nvPr/>
        </p:nvSpPr>
        <p:spPr bwMode="auto">
          <a:xfrm>
            <a:off x="5709357" y="3758758"/>
            <a:ext cx="1576073" cy="338554"/>
          </a:xfrm>
          <a:prstGeom prst="rect">
            <a:avLst/>
          </a:prstGeom>
        </p:spPr>
        <p:txBody>
          <a:bodyPr wrap="none">
            <a:spAutoFit/>
          </a:bodyPr>
          <a:lstStyle/>
          <a:p>
            <a:r>
              <a:rPr lang="en-US" altLang="ko-KR" dirty="0">
                <a:latin typeface="Arial" charset="0"/>
              </a:rPr>
              <a:t>Parent(server)</a:t>
            </a:r>
          </a:p>
        </p:txBody>
      </p:sp>
      <p:sp>
        <p:nvSpPr>
          <p:cNvPr id="20" name="Text Box 18"/>
          <p:cNvSpPr txBox="1">
            <a:spLocks noChangeArrowheads="1"/>
          </p:cNvSpPr>
          <p:nvPr/>
        </p:nvSpPr>
        <p:spPr bwMode="auto">
          <a:xfrm>
            <a:off x="6048690" y="4241453"/>
            <a:ext cx="803792" cy="251818"/>
          </a:xfrm>
          <a:prstGeom prst="rect">
            <a:avLst/>
          </a:prstGeom>
          <a:noFill/>
          <a:ln w="28575" algn="ctr">
            <a:noFill/>
            <a:miter lim="800000"/>
            <a:headEnd/>
            <a:tailEnd/>
          </a:ln>
        </p:spPr>
        <p:txBody>
          <a:bodyPr wrap="none">
            <a:spAutoFit/>
          </a:bodyPr>
          <a:lstStyle/>
          <a:p>
            <a:r>
              <a:rPr lang="en-US" altLang="ko-KR" sz="1400" dirty="0"/>
              <a:t>read()</a:t>
            </a:r>
          </a:p>
        </p:txBody>
      </p:sp>
      <p:sp>
        <p:nvSpPr>
          <p:cNvPr id="21" name="Text Box 19"/>
          <p:cNvSpPr txBox="1">
            <a:spLocks noChangeArrowheads="1"/>
          </p:cNvSpPr>
          <p:nvPr/>
        </p:nvSpPr>
        <p:spPr bwMode="auto">
          <a:xfrm>
            <a:off x="6049996" y="5294794"/>
            <a:ext cx="803792" cy="251818"/>
          </a:xfrm>
          <a:prstGeom prst="rect">
            <a:avLst/>
          </a:prstGeom>
          <a:noFill/>
          <a:ln w="28575" algn="ctr">
            <a:noFill/>
            <a:miter lim="800000"/>
            <a:headEnd/>
            <a:tailEnd/>
          </a:ln>
        </p:spPr>
        <p:txBody>
          <a:bodyPr wrap="none">
            <a:spAutoFit/>
          </a:bodyPr>
          <a:lstStyle/>
          <a:p>
            <a:r>
              <a:rPr lang="en-US" altLang="ko-KR" sz="1400"/>
              <a:t>read()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ko-KR"/>
              <a:t>Pipes</a:t>
            </a:r>
          </a:p>
        </p:txBody>
      </p:sp>
      <p:sp>
        <p:nvSpPr>
          <p:cNvPr id="4099" name="Rectangle 3"/>
          <p:cNvSpPr>
            <a:spLocks noGrp="1" noChangeArrowheads="1"/>
          </p:cNvSpPr>
          <p:nvPr>
            <p:ph idx="1"/>
          </p:nvPr>
        </p:nvSpPr>
        <p:spPr/>
        <p:txBody>
          <a:bodyPr/>
          <a:lstStyle/>
          <a:p>
            <a:pPr marL="419100" indent="-419100"/>
            <a:r>
              <a:rPr lang="en-US" altLang="ko-KR" dirty="0">
                <a:latin typeface="Arial" charset="0"/>
                <a:cs typeface="Arial" charset="0"/>
              </a:rPr>
              <a:t>Pipes are the oldest form of UNIX System IPC and are provided by all UNIX systems. </a:t>
            </a:r>
          </a:p>
          <a:p>
            <a:pPr marL="419100" indent="-419100"/>
            <a:r>
              <a:rPr lang="en-US" altLang="ko-KR" dirty="0">
                <a:latin typeface="Arial" charset="0"/>
                <a:cs typeface="Arial" charset="0"/>
              </a:rPr>
              <a:t>The simplest UNIX </a:t>
            </a:r>
            <a:r>
              <a:rPr lang="en-US" altLang="ko-KR" dirty="0" err="1">
                <a:latin typeface="Arial" charset="0"/>
                <a:cs typeface="Arial" charset="0"/>
              </a:rPr>
              <a:t>interprocess</a:t>
            </a:r>
            <a:r>
              <a:rPr lang="en-US" altLang="ko-KR" dirty="0">
                <a:latin typeface="Arial" charset="0"/>
                <a:cs typeface="Arial" charset="0"/>
              </a:rPr>
              <a:t> communication mechanism </a:t>
            </a:r>
          </a:p>
          <a:p>
            <a:pPr marL="419100" indent="-419100"/>
            <a:r>
              <a:rPr lang="en-US" altLang="ko-KR" dirty="0">
                <a:latin typeface="Arial" charset="0"/>
                <a:cs typeface="Arial" charset="0"/>
              </a:rPr>
              <a:t>represented by a special file</a:t>
            </a:r>
          </a:p>
          <a:p>
            <a:pPr marL="419100" indent="-419100">
              <a:buFontTx/>
              <a:buNone/>
            </a:pPr>
            <a:endParaRPr lang="en-US" altLang="ko-KR" sz="1600" dirty="0">
              <a:latin typeface="Arial" charset="0"/>
              <a:cs typeface="Arial" charset="0"/>
            </a:endParaRPr>
          </a:p>
          <a:p>
            <a:pPr marL="419100" indent="-419100">
              <a:buFontTx/>
              <a:buNone/>
            </a:pPr>
            <a:r>
              <a:rPr lang="en-US" altLang="ko-KR" sz="2000" b="0" dirty="0">
                <a:latin typeface="Arial" charset="0"/>
                <a:cs typeface="Arial" charset="0"/>
              </a:rPr>
              <a:t>	</a:t>
            </a:r>
            <a:r>
              <a:rPr lang="en-US" altLang="ko-KR" sz="2000" b="0" dirty="0">
                <a:latin typeface="Courier New" pitchFamily="49" charset="0"/>
                <a:cs typeface="Arial" charset="0"/>
              </a:rPr>
              <a:t>$ who | </a:t>
            </a:r>
            <a:r>
              <a:rPr lang="en-US" altLang="ko-KR" sz="2000" b="0" dirty="0" err="1">
                <a:latin typeface="Courier New" pitchFamily="49" charset="0"/>
                <a:cs typeface="Arial" charset="0"/>
              </a:rPr>
              <a:t>wc</a:t>
            </a:r>
            <a:r>
              <a:rPr lang="en-US" altLang="ko-KR" sz="2000" b="0" dirty="0">
                <a:latin typeface="Courier New" pitchFamily="49" charset="0"/>
                <a:cs typeface="Arial" charset="0"/>
              </a:rPr>
              <a:t> -l</a:t>
            </a:r>
            <a:endParaRPr lang="en-US" altLang="ko-KR" sz="2000" b="0" dirty="0">
              <a:latin typeface="Arial" charset="0"/>
              <a:cs typeface="Arial" charset="0"/>
            </a:endParaRPr>
          </a:p>
          <a:p>
            <a:pPr marL="419100" indent="-419100"/>
            <a:endParaRPr lang="en-US" altLang="ko-KR" dirty="0">
              <a:latin typeface="Arial" charset="0"/>
              <a:cs typeface="Arial" charset="0"/>
            </a:endParaRPr>
          </a:p>
        </p:txBody>
      </p:sp>
      <p:sp>
        <p:nvSpPr>
          <p:cNvPr id="4100" name="Oval 6"/>
          <p:cNvSpPr>
            <a:spLocks noChangeArrowheads="1"/>
          </p:cNvSpPr>
          <p:nvPr/>
        </p:nvSpPr>
        <p:spPr bwMode="auto">
          <a:xfrm>
            <a:off x="2092325" y="3983038"/>
            <a:ext cx="1008063" cy="936625"/>
          </a:xfrm>
          <a:prstGeom prst="ellipse">
            <a:avLst/>
          </a:prstGeom>
          <a:noFill/>
          <a:ln w="28575" algn="ctr">
            <a:solidFill>
              <a:schemeClr val="tx1"/>
            </a:solidFill>
            <a:round/>
            <a:headEnd/>
            <a:tailEnd/>
          </a:ln>
        </p:spPr>
        <p:txBody>
          <a:bodyPr wrap="none" anchor="ctr"/>
          <a:lstStyle/>
          <a:p>
            <a:r>
              <a:rPr lang="en-US" altLang="ko-KR"/>
              <a:t>who</a:t>
            </a:r>
          </a:p>
        </p:txBody>
      </p:sp>
      <p:sp>
        <p:nvSpPr>
          <p:cNvPr id="4101" name="Oval 7"/>
          <p:cNvSpPr>
            <a:spLocks noChangeArrowheads="1"/>
          </p:cNvSpPr>
          <p:nvPr/>
        </p:nvSpPr>
        <p:spPr bwMode="auto">
          <a:xfrm>
            <a:off x="6053138" y="3983038"/>
            <a:ext cx="1008062" cy="936625"/>
          </a:xfrm>
          <a:prstGeom prst="ellipse">
            <a:avLst/>
          </a:prstGeom>
          <a:noFill/>
          <a:ln w="28575" algn="ctr">
            <a:solidFill>
              <a:schemeClr val="tx1"/>
            </a:solidFill>
            <a:round/>
            <a:headEnd/>
            <a:tailEnd/>
          </a:ln>
        </p:spPr>
        <p:txBody>
          <a:bodyPr wrap="none" anchor="ctr"/>
          <a:lstStyle/>
          <a:p>
            <a:r>
              <a:rPr lang="en-US" altLang="ko-KR"/>
              <a:t>wc -l</a:t>
            </a:r>
          </a:p>
        </p:txBody>
      </p:sp>
      <p:sp>
        <p:nvSpPr>
          <p:cNvPr id="4102" name="Rectangle 8"/>
          <p:cNvSpPr>
            <a:spLocks noChangeArrowheads="1"/>
          </p:cNvSpPr>
          <p:nvPr/>
        </p:nvSpPr>
        <p:spPr bwMode="auto">
          <a:xfrm>
            <a:off x="3821113" y="4235450"/>
            <a:ext cx="1512887" cy="431800"/>
          </a:xfrm>
          <a:prstGeom prst="rect">
            <a:avLst/>
          </a:prstGeom>
          <a:noFill/>
          <a:ln w="28575" algn="ctr">
            <a:solidFill>
              <a:schemeClr val="tx1"/>
            </a:solidFill>
            <a:miter lim="800000"/>
            <a:headEnd/>
            <a:tailEnd/>
          </a:ln>
        </p:spPr>
        <p:txBody>
          <a:bodyPr wrap="none" anchor="ctr"/>
          <a:lstStyle/>
          <a:p>
            <a:r>
              <a:rPr lang="en-US" altLang="ko-KR"/>
              <a:t>pipe</a:t>
            </a:r>
          </a:p>
        </p:txBody>
      </p:sp>
      <p:cxnSp>
        <p:nvCxnSpPr>
          <p:cNvPr id="4103" name="AutoShape 9"/>
          <p:cNvCxnSpPr>
            <a:cxnSpLocks noChangeShapeType="1"/>
            <a:stCxn id="4100" idx="6"/>
            <a:endCxn id="4102" idx="1"/>
          </p:cNvCxnSpPr>
          <p:nvPr/>
        </p:nvCxnSpPr>
        <p:spPr bwMode="auto">
          <a:xfrm>
            <a:off x="3114675" y="4451350"/>
            <a:ext cx="692150" cy="0"/>
          </a:xfrm>
          <a:prstGeom prst="straightConnector1">
            <a:avLst/>
          </a:prstGeom>
          <a:noFill/>
          <a:ln w="28575">
            <a:solidFill>
              <a:schemeClr val="tx1"/>
            </a:solidFill>
            <a:round/>
            <a:headEnd/>
            <a:tailEnd type="triangle" w="med" len="med"/>
          </a:ln>
        </p:spPr>
      </p:cxnSp>
      <p:cxnSp>
        <p:nvCxnSpPr>
          <p:cNvPr id="4104" name="AutoShape 10"/>
          <p:cNvCxnSpPr>
            <a:cxnSpLocks noChangeShapeType="1"/>
            <a:stCxn id="4102" idx="3"/>
            <a:endCxn id="4101" idx="2"/>
          </p:cNvCxnSpPr>
          <p:nvPr/>
        </p:nvCxnSpPr>
        <p:spPr bwMode="auto">
          <a:xfrm>
            <a:off x="5348288" y="4451350"/>
            <a:ext cx="690562" cy="0"/>
          </a:xfrm>
          <a:prstGeom prst="straightConnector1">
            <a:avLst/>
          </a:prstGeom>
          <a:noFill/>
          <a:ln w="28575">
            <a:solidFill>
              <a:schemeClr val="tx1"/>
            </a:solidFill>
            <a:round/>
            <a:headEnd/>
            <a:tailEnd type="triangle" w="med" len="med"/>
          </a:ln>
        </p:spPr>
      </p:cxnSp>
      <p:sp>
        <p:nvSpPr>
          <p:cNvPr id="4105" name="Text Box 11"/>
          <p:cNvSpPr txBox="1">
            <a:spLocks noChangeArrowheads="1"/>
          </p:cNvSpPr>
          <p:nvPr/>
        </p:nvSpPr>
        <p:spPr bwMode="auto">
          <a:xfrm>
            <a:off x="3100388" y="4414838"/>
            <a:ext cx="550862" cy="336550"/>
          </a:xfrm>
          <a:prstGeom prst="rect">
            <a:avLst/>
          </a:prstGeom>
          <a:noFill/>
          <a:ln w="28575" algn="ctr">
            <a:noFill/>
            <a:miter lim="800000"/>
            <a:headEnd/>
            <a:tailEnd/>
          </a:ln>
        </p:spPr>
        <p:txBody>
          <a:bodyPr wrap="none">
            <a:spAutoFit/>
          </a:bodyPr>
          <a:lstStyle/>
          <a:p>
            <a:r>
              <a:rPr lang="en-US" altLang="ko-KR"/>
              <a:t>[1]</a:t>
            </a:r>
          </a:p>
        </p:txBody>
      </p:sp>
      <p:sp>
        <p:nvSpPr>
          <p:cNvPr id="4106" name="Text Box 12"/>
          <p:cNvSpPr txBox="1">
            <a:spLocks noChangeArrowheads="1"/>
          </p:cNvSpPr>
          <p:nvPr/>
        </p:nvSpPr>
        <p:spPr bwMode="auto">
          <a:xfrm>
            <a:off x="5476875" y="4414838"/>
            <a:ext cx="550863" cy="336550"/>
          </a:xfrm>
          <a:prstGeom prst="rect">
            <a:avLst/>
          </a:prstGeom>
          <a:noFill/>
          <a:ln w="28575" algn="ctr">
            <a:noFill/>
            <a:miter lim="800000"/>
            <a:headEnd/>
            <a:tailEnd/>
          </a:ln>
        </p:spPr>
        <p:txBody>
          <a:bodyPr wrap="none">
            <a:spAutoFit/>
          </a:bodyPr>
          <a:lstStyle/>
          <a:p>
            <a:r>
              <a:rPr lang="en-US" altLang="ko-KR"/>
              <a:t>[0]</a:t>
            </a:r>
          </a:p>
        </p:txBody>
      </p:sp>
      <p:cxnSp>
        <p:nvCxnSpPr>
          <p:cNvPr id="4107" name="AutoShape 13"/>
          <p:cNvCxnSpPr>
            <a:cxnSpLocks noChangeShapeType="1"/>
            <a:endCxn id="4100" idx="1"/>
          </p:cNvCxnSpPr>
          <p:nvPr/>
        </p:nvCxnSpPr>
        <p:spPr bwMode="auto">
          <a:xfrm>
            <a:off x="1603375" y="3786188"/>
            <a:ext cx="636588" cy="319087"/>
          </a:xfrm>
          <a:prstGeom prst="curvedConnector2">
            <a:avLst/>
          </a:prstGeom>
          <a:noFill/>
          <a:ln w="28575">
            <a:solidFill>
              <a:schemeClr val="tx1"/>
            </a:solidFill>
            <a:round/>
            <a:headEnd/>
            <a:tailEnd type="triangle" w="med" len="med"/>
          </a:ln>
        </p:spPr>
      </p:cxnSp>
      <p:cxnSp>
        <p:nvCxnSpPr>
          <p:cNvPr id="4108" name="AutoShape 14"/>
          <p:cNvCxnSpPr>
            <a:cxnSpLocks noChangeShapeType="1"/>
            <a:stCxn id="4100" idx="4"/>
          </p:cNvCxnSpPr>
          <p:nvPr/>
        </p:nvCxnSpPr>
        <p:spPr bwMode="auto">
          <a:xfrm rot="16200000" flipH="1">
            <a:off x="2568575" y="4962525"/>
            <a:ext cx="995363" cy="938213"/>
          </a:xfrm>
          <a:prstGeom prst="curvedConnector3">
            <a:avLst>
              <a:gd name="adj1" fmla="val 49282"/>
            </a:avLst>
          </a:prstGeom>
          <a:noFill/>
          <a:ln w="28575">
            <a:solidFill>
              <a:schemeClr val="tx1"/>
            </a:solidFill>
            <a:round/>
            <a:headEnd/>
            <a:tailEnd type="triangle" w="med" len="med"/>
          </a:ln>
        </p:spPr>
      </p:cxnSp>
      <p:sp>
        <p:nvSpPr>
          <p:cNvPr id="4109" name="Text Box 15"/>
          <p:cNvSpPr txBox="1">
            <a:spLocks noChangeArrowheads="1"/>
          </p:cNvSpPr>
          <p:nvPr/>
        </p:nvSpPr>
        <p:spPr bwMode="auto">
          <a:xfrm>
            <a:off x="1660525" y="3846513"/>
            <a:ext cx="550863" cy="336550"/>
          </a:xfrm>
          <a:prstGeom prst="rect">
            <a:avLst/>
          </a:prstGeom>
          <a:noFill/>
          <a:ln w="28575" algn="ctr">
            <a:noFill/>
            <a:miter lim="800000"/>
            <a:headEnd/>
            <a:tailEnd/>
          </a:ln>
        </p:spPr>
        <p:txBody>
          <a:bodyPr wrap="none">
            <a:spAutoFit/>
          </a:bodyPr>
          <a:lstStyle/>
          <a:p>
            <a:r>
              <a:rPr lang="en-US" altLang="ko-KR"/>
              <a:t>[0]</a:t>
            </a:r>
          </a:p>
        </p:txBody>
      </p:sp>
      <p:sp>
        <p:nvSpPr>
          <p:cNvPr id="4110" name="Text Box 16"/>
          <p:cNvSpPr txBox="1">
            <a:spLocks noChangeArrowheads="1"/>
          </p:cNvSpPr>
          <p:nvPr/>
        </p:nvSpPr>
        <p:spPr bwMode="auto">
          <a:xfrm>
            <a:off x="2236788" y="5135563"/>
            <a:ext cx="550862" cy="336550"/>
          </a:xfrm>
          <a:prstGeom prst="rect">
            <a:avLst/>
          </a:prstGeom>
          <a:noFill/>
          <a:ln w="28575" algn="ctr">
            <a:noFill/>
            <a:miter lim="800000"/>
            <a:headEnd/>
            <a:tailEnd/>
          </a:ln>
        </p:spPr>
        <p:txBody>
          <a:bodyPr wrap="none">
            <a:spAutoFit/>
          </a:bodyPr>
          <a:lstStyle/>
          <a:p>
            <a:r>
              <a:rPr lang="en-US" altLang="ko-KR"/>
              <a:t>[2]</a:t>
            </a:r>
          </a:p>
        </p:txBody>
      </p:sp>
      <p:cxnSp>
        <p:nvCxnSpPr>
          <p:cNvPr id="4111" name="AutoShape 18"/>
          <p:cNvCxnSpPr>
            <a:cxnSpLocks noChangeShapeType="1"/>
          </p:cNvCxnSpPr>
          <p:nvPr/>
        </p:nvCxnSpPr>
        <p:spPr bwMode="auto">
          <a:xfrm>
            <a:off x="7050088" y="4451350"/>
            <a:ext cx="690562" cy="0"/>
          </a:xfrm>
          <a:prstGeom prst="straightConnector1">
            <a:avLst/>
          </a:prstGeom>
          <a:noFill/>
          <a:ln w="28575">
            <a:solidFill>
              <a:schemeClr val="tx1"/>
            </a:solidFill>
            <a:round/>
            <a:headEnd/>
            <a:tailEnd type="triangle" w="med" len="med"/>
          </a:ln>
        </p:spPr>
      </p:cxnSp>
      <p:sp>
        <p:nvSpPr>
          <p:cNvPr id="4112" name="Text Box 19"/>
          <p:cNvSpPr txBox="1">
            <a:spLocks noChangeArrowheads="1"/>
          </p:cNvSpPr>
          <p:nvPr/>
        </p:nvSpPr>
        <p:spPr bwMode="auto">
          <a:xfrm>
            <a:off x="7061200" y="4414838"/>
            <a:ext cx="550863" cy="336550"/>
          </a:xfrm>
          <a:prstGeom prst="rect">
            <a:avLst/>
          </a:prstGeom>
          <a:noFill/>
          <a:ln w="28575" algn="ctr">
            <a:noFill/>
            <a:miter lim="800000"/>
            <a:headEnd/>
            <a:tailEnd/>
          </a:ln>
        </p:spPr>
        <p:txBody>
          <a:bodyPr wrap="none">
            <a:spAutoFit/>
          </a:bodyPr>
          <a:lstStyle/>
          <a:p>
            <a:r>
              <a:rPr lang="en-US" altLang="ko-KR"/>
              <a:t>[1]</a:t>
            </a:r>
          </a:p>
        </p:txBody>
      </p:sp>
      <p:cxnSp>
        <p:nvCxnSpPr>
          <p:cNvPr id="4113" name="AutoShape 20"/>
          <p:cNvCxnSpPr>
            <a:cxnSpLocks noChangeShapeType="1"/>
          </p:cNvCxnSpPr>
          <p:nvPr/>
        </p:nvCxnSpPr>
        <p:spPr bwMode="auto">
          <a:xfrm rot="16200000" flipH="1">
            <a:off x="6600825" y="4962525"/>
            <a:ext cx="995363" cy="938213"/>
          </a:xfrm>
          <a:prstGeom prst="curvedConnector3">
            <a:avLst>
              <a:gd name="adj1" fmla="val 49282"/>
            </a:avLst>
          </a:prstGeom>
          <a:noFill/>
          <a:ln w="28575">
            <a:solidFill>
              <a:schemeClr val="tx1"/>
            </a:solidFill>
            <a:round/>
            <a:headEnd/>
            <a:tailEnd type="triangle" w="med" len="med"/>
          </a:ln>
        </p:spPr>
      </p:cxnSp>
      <p:sp>
        <p:nvSpPr>
          <p:cNvPr id="4114" name="Text Box 21"/>
          <p:cNvSpPr txBox="1">
            <a:spLocks noChangeArrowheads="1"/>
          </p:cNvSpPr>
          <p:nvPr/>
        </p:nvSpPr>
        <p:spPr bwMode="auto">
          <a:xfrm>
            <a:off x="6269038" y="5135563"/>
            <a:ext cx="550862" cy="336550"/>
          </a:xfrm>
          <a:prstGeom prst="rect">
            <a:avLst/>
          </a:prstGeom>
          <a:noFill/>
          <a:ln w="28575" algn="ctr">
            <a:noFill/>
            <a:miter lim="800000"/>
            <a:headEnd/>
            <a:tailEnd/>
          </a:ln>
        </p:spPr>
        <p:txBody>
          <a:bodyPr wrap="none">
            <a:spAutoFit/>
          </a:bodyPr>
          <a:lstStyle/>
          <a:p>
            <a:r>
              <a:rPr lang="en-US" altLang="ko-KR"/>
              <a:t>[2]</a:t>
            </a:r>
          </a:p>
        </p:txBody>
      </p:sp>
      <p:graphicFrame>
        <p:nvGraphicFramePr>
          <p:cNvPr id="611417" name="Group 89"/>
          <p:cNvGraphicFramePr>
            <a:graphicFrameLocks noGrp="1"/>
          </p:cNvGraphicFramePr>
          <p:nvPr/>
        </p:nvGraphicFramePr>
        <p:xfrm>
          <a:off x="1084263" y="5491183"/>
          <a:ext cx="2016125" cy="866775"/>
        </p:xfrm>
        <a:graphic>
          <a:graphicData uri="http://schemas.openxmlformats.org/drawingml/2006/table">
            <a:tbl>
              <a:tblPr/>
              <a:tblGrid>
                <a:gridCol w="836612">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[0]</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pipe </a:t>
                      </a:r>
                      <a:r>
                        <a:rPr kumimoji="1" lang="en-US" altLang="ko-KR" sz="1200" b="0" i="1" u="none" strike="noStrike" cap="none" normalizeH="0" baseline="0">
                          <a:ln>
                            <a:noFill/>
                          </a:ln>
                          <a:solidFill>
                            <a:schemeClr val="tx1"/>
                          </a:solidFill>
                          <a:effectLst/>
                          <a:latin typeface="Courier New" pitchFamily="49" charset="0"/>
                          <a:ea typeface="굴림" pitchFamily="50" charset="-127"/>
                          <a:cs typeface="Arial" charset="0"/>
                        </a:rPr>
                        <a:t>write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11419" name="Group 91"/>
          <p:cNvGraphicFramePr>
            <a:graphicFrameLocks noGrp="1"/>
          </p:cNvGraphicFramePr>
          <p:nvPr/>
        </p:nvGraphicFramePr>
        <p:xfrm>
          <a:off x="5116513" y="5491183"/>
          <a:ext cx="2016125" cy="866775"/>
        </p:xfrm>
        <a:graphic>
          <a:graphicData uri="http://schemas.openxmlformats.org/drawingml/2006/table">
            <a:tbl>
              <a:tblPr/>
              <a:tblGrid>
                <a:gridCol w="836612">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[0]</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pipe </a:t>
                      </a:r>
                      <a:r>
                        <a:rPr kumimoji="1" lang="en-US" altLang="ko-KR" sz="1200" b="0" i="1" u="none" strike="noStrike" cap="none" normalizeH="0" baseline="0">
                          <a:ln>
                            <a:noFill/>
                          </a:ln>
                          <a:solidFill>
                            <a:schemeClr val="tx1"/>
                          </a:solidFill>
                          <a:effectLst/>
                          <a:latin typeface="Courier New" pitchFamily="49" charset="0"/>
                          <a:ea typeface="굴림" pitchFamily="50" charset="-127"/>
                          <a:cs typeface="Arial" charset="0"/>
                        </a:rPr>
                        <a:t>read</a:t>
                      </a:r>
                      <a:endPar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51" name="Text Box 92"/>
          <p:cNvSpPr txBox="1">
            <a:spLocks noChangeArrowheads="1"/>
          </p:cNvSpPr>
          <p:nvPr/>
        </p:nvSpPr>
        <p:spPr bwMode="auto">
          <a:xfrm>
            <a:off x="4116388" y="3175004"/>
            <a:ext cx="1895475" cy="825500"/>
          </a:xfrm>
          <a:prstGeom prst="rect">
            <a:avLst/>
          </a:prstGeom>
          <a:noFill/>
          <a:ln w="28575" algn="ctr">
            <a:noFill/>
            <a:miter lim="800000"/>
            <a:headEnd/>
            <a:tailEnd/>
          </a:ln>
        </p:spPr>
        <p:txBody>
          <a:bodyPr wrap="none">
            <a:spAutoFit/>
          </a:bodyPr>
          <a:lstStyle/>
          <a:p>
            <a:pPr algn="l"/>
            <a:r>
              <a:rPr lang="en-US" altLang="ko-KR" b="0" dirty="0"/>
              <a:t>$ who &gt; temp</a:t>
            </a:r>
            <a:br>
              <a:rPr lang="en-US" altLang="ko-KR" b="0" dirty="0"/>
            </a:br>
            <a:r>
              <a:rPr lang="en-US" altLang="ko-KR" b="0" dirty="0"/>
              <a:t>$ </a:t>
            </a:r>
            <a:r>
              <a:rPr lang="en-US" altLang="ko-KR" b="0" dirty="0" err="1"/>
              <a:t>wc</a:t>
            </a:r>
            <a:r>
              <a:rPr lang="en-US" altLang="ko-KR" b="0" dirty="0"/>
              <a:t> –l &lt; temp</a:t>
            </a:r>
            <a:br>
              <a:rPr lang="en-US" altLang="ko-KR" b="0" dirty="0"/>
            </a:br>
            <a:r>
              <a:rPr lang="en-US" altLang="ko-KR" b="0" dirty="0"/>
              <a:t>$ </a:t>
            </a:r>
            <a:r>
              <a:rPr lang="en-US" altLang="ko-KR" b="0" dirty="0" err="1"/>
              <a:t>rm</a:t>
            </a:r>
            <a:r>
              <a:rPr lang="en-US" altLang="ko-KR" b="0" dirty="0"/>
              <a:t> temp</a:t>
            </a:r>
          </a:p>
        </p:txBody>
      </p:sp>
      <p:sp>
        <p:nvSpPr>
          <p:cNvPr id="4152" name="AutoShape 93"/>
          <p:cNvSpPr>
            <a:spLocks noChangeArrowheads="1"/>
          </p:cNvSpPr>
          <p:nvPr/>
        </p:nvSpPr>
        <p:spPr bwMode="auto">
          <a:xfrm>
            <a:off x="3132138" y="3352804"/>
            <a:ext cx="863600" cy="431800"/>
          </a:xfrm>
          <a:prstGeom prst="leftArrow">
            <a:avLst>
              <a:gd name="adj1" fmla="val 50000"/>
              <a:gd name="adj2" fmla="val 50000"/>
            </a:avLst>
          </a:prstGeom>
          <a:noFill/>
          <a:ln w="28575" algn="ctr">
            <a:solidFill>
              <a:schemeClr val="tx1"/>
            </a:solidFill>
            <a:miter lim="800000"/>
            <a:headEnd/>
            <a:tailEnd/>
          </a:ln>
        </p:spPr>
        <p:txBody>
          <a:bodyPr wrap="none" anchor="ctr">
            <a:spAutoFit/>
          </a:bodyPr>
          <a:lstStyle/>
          <a:p>
            <a:endParaRPr lang="ko-KR" altLang="en-US"/>
          </a:p>
        </p:txBody>
      </p:sp>
      <p:sp>
        <p:nvSpPr>
          <p:cNvPr id="23" name="슬라이드 번호 개체 틀 22"/>
          <p:cNvSpPr>
            <a:spLocks noGrp="1"/>
          </p:cNvSpPr>
          <p:nvPr>
            <p:ph type="sldNum" sz="quarter" idx="4"/>
          </p:nvPr>
        </p:nvSpPr>
        <p:spPr/>
        <p:txBody>
          <a:bodyPr/>
          <a:lstStyle/>
          <a:p>
            <a:pPr>
              <a:defRPr/>
            </a:pPr>
            <a:fld id="{B8CAC949-AC99-411E-B98E-07E81BC89218}" type="slidenum">
              <a:rPr lang="en-US" altLang="ko-KR" smtClean="0"/>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I/O Multiplexing (2/2)</a:t>
            </a:r>
            <a:endParaRPr lang="ko-KR" altLang="en-US" dirty="0"/>
          </a:p>
        </p:txBody>
      </p:sp>
      <p:sp>
        <p:nvSpPr>
          <p:cNvPr id="3" name="내용 개체 틀 2"/>
          <p:cNvSpPr>
            <a:spLocks noGrp="1"/>
          </p:cNvSpPr>
          <p:nvPr>
            <p:ph idx="1"/>
          </p:nvPr>
        </p:nvSpPr>
        <p:spPr/>
        <p:txBody>
          <a:bodyPr/>
          <a:lstStyle/>
          <a:p>
            <a:r>
              <a:rPr lang="en-US" dirty="0"/>
              <a:t>A different technique is required to handle this case.</a:t>
            </a:r>
          </a:p>
          <a:p>
            <a:pPr lvl="1">
              <a:lnSpc>
                <a:spcPct val="130000"/>
              </a:lnSpc>
            </a:pPr>
            <a:r>
              <a:rPr lang="en-US" altLang="ko-KR" dirty="0"/>
              <a:t>Blocking I/O Model</a:t>
            </a:r>
          </a:p>
          <a:p>
            <a:pPr lvl="1">
              <a:lnSpc>
                <a:spcPct val="130000"/>
              </a:lnSpc>
            </a:pPr>
            <a:r>
              <a:rPr lang="en-US" altLang="ko-KR" dirty="0"/>
              <a:t>Non blocking I/O Model (polling)</a:t>
            </a:r>
          </a:p>
          <a:p>
            <a:pPr lvl="2">
              <a:lnSpc>
                <a:spcPct val="130000"/>
              </a:lnSpc>
            </a:pPr>
            <a:r>
              <a:rPr lang="en-US" altLang="ko-KR" dirty="0"/>
              <a:t>It wastes CPU time.</a:t>
            </a:r>
          </a:p>
          <a:p>
            <a:pPr lvl="2">
              <a:lnSpc>
                <a:spcPct val="130000"/>
              </a:lnSpc>
            </a:pPr>
            <a:r>
              <a:rPr lang="en-US" altLang="ko-KR" dirty="0"/>
              <a:t>Should be avoided on a multitasking system.</a:t>
            </a:r>
          </a:p>
          <a:p>
            <a:pPr lvl="1">
              <a:lnSpc>
                <a:spcPct val="130000"/>
              </a:lnSpc>
            </a:pPr>
            <a:r>
              <a:rPr lang="en-US" altLang="ko-KR" b="1" dirty="0">
                <a:solidFill>
                  <a:srgbClr val="FF0000"/>
                </a:solidFill>
              </a:rPr>
              <a:t>Multiplexing I/O Model</a:t>
            </a:r>
          </a:p>
          <a:p>
            <a:pPr lvl="2">
              <a:lnSpc>
                <a:spcPct val="130000"/>
              </a:lnSpc>
            </a:pPr>
            <a:r>
              <a:rPr lang="en-US" altLang="ko-KR" dirty="0">
                <a:latin typeface="Courier New" pitchFamily="49" charset="0"/>
                <a:cs typeface="Courier New" pitchFamily="49" charset="0"/>
              </a:rPr>
              <a:t>select() </a:t>
            </a:r>
            <a:r>
              <a:rPr lang="en-US" altLang="ko-KR" dirty="0"/>
              <a:t>or </a:t>
            </a:r>
            <a:r>
              <a:rPr lang="en-US" altLang="ko-KR" dirty="0">
                <a:latin typeface="Courier New" pitchFamily="49" charset="0"/>
                <a:cs typeface="Courier New" pitchFamily="49" charset="0"/>
              </a:rPr>
              <a:t>poll()</a:t>
            </a:r>
          </a:p>
          <a:p>
            <a:pPr lvl="1">
              <a:lnSpc>
                <a:spcPct val="130000"/>
              </a:lnSpc>
            </a:pPr>
            <a:r>
              <a:rPr lang="en-US" altLang="ko-KR" sz="2400" dirty="0"/>
              <a:t>Signal-Driven I/O Model (event)</a:t>
            </a:r>
          </a:p>
          <a:p>
            <a:pPr lvl="2">
              <a:lnSpc>
                <a:spcPct val="130000"/>
              </a:lnSpc>
            </a:pPr>
            <a:r>
              <a:rPr lang="en-US" altLang="ko-KR" dirty="0">
                <a:latin typeface="Courier New" pitchFamily="49" charset="0"/>
                <a:cs typeface="Courier New" pitchFamily="49" charset="0"/>
              </a:rPr>
              <a:t>SIGIO</a:t>
            </a:r>
          </a:p>
          <a:p>
            <a:pPr lvl="1">
              <a:lnSpc>
                <a:spcPct val="130000"/>
              </a:lnSpc>
            </a:pPr>
            <a:r>
              <a:rPr lang="en-US" altLang="ko-KR" dirty="0"/>
              <a:t>Asynchronous  I/O Model (event)</a:t>
            </a:r>
          </a:p>
          <a:p>
            <a:pPr lvl="2"/>
            <a:r>
              <a:rPr lang="en-US" altLang="ko-KR" dirty="0">
                <a:latin typeface="Courier New" pitchFamily="49" charset="0"/>
                <a:cs typeface="Courier New" pitchFamily="49" charset="0"/>
              </a:rPr>
              <a:t>SIGIO</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30</a:t>
            </a:fld>
            <a:endParaRPr lang="en-US" altLang="ko-KR"/>
          </a:p>
        </p:txBody>
      </p:sp>
      <p:cxnSp>
        <p:nvCxnSpPr>
          <p:cNvPr id="7" name="직선 연결선 6"/>
          <p:cNvCxnSpPr/>
          <p:nvPr/>
        </p:nvCxnSpPr>
        <p:spPr bwMode="auto">
          <a:xfrm>
            <a:off x="857224" y="1714488"/>
            <a:ext cx="6572296" cy="1588"/>
          </a:xfrm>
          <a:prstGeom prst="line">
            <a:avLst/>
          </a:prstGeom>
          <a:noFill/>
          <a:ln w="38100" cap="flat" cmpd="sng" algn="ctr">
            <a:solidFill>
              <a:srgbClr val="FF0000"/>
            </a:solidFill>
            <a:prstDash val="solid"/>
            <a:round/>
            <a:headEnd type="none" w="med" len="med"/>
            <a:tailEnd type="none" w="med" len="med"/>
          </a:ln>
          <a:effectLst/>
        </p:spPr>
      </p:cxnSp>
      <p:cxnSp>
        <p:nvCxnSpPr>
          <p:cNvPr id="8" name="직선 연결선 7"/>
          <p:cNvCxnSpPr/>
          <p:nvPr/>
        </p:nvCxnSpPr>
        <p:spPr bwMode="auto">
          <a:xfrm>
            <a:off x="857224" y="1805110"/>
            <a:ext cx="6572296" cy="1588"/>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call(1/5)</a:t>
            </a:r>
            <a:endParaRPr dirty="0"/>
          </a:p>
        </p:txBody>
      </p:sp>
      <p:sp>
        <p:nvSpPr>
          <p:cNvPr id="20483" name="Rectangle 3"/>
          <p:cNvSpPr>
            <a:spLocks noGrp="1" noChangeArrowheads="1"/>
          </p:cNvSpPr>
          <p:nvPr>
            <p:ph idx="1"/>
          </p:nvPr>
        </p:nvSpPr>
        <p:spPr>
          <a:xfrm>
            <a:off x="457200" y="3232167"/>
            <a:ext cx="8258204" cy="2697163"/>
          </a:xfrm>
        </p:spPr>
        <p:txBody>
          <a:bodyPr/>
          <a:lstStyle/>
          <a:p>
            <a:r>
              <a:rPr lang="en-US" altLang="ko-KR" dirty="0">
                <a:latin typeface="Arial" charset="0"/>
                <a:cs typeface="Arial" charset="0"/>
              </a:rPr>
              <a:t>The arguments we pass to select tell the kernel</a:t>
            </a:r>
          </a:p>
          <a:p>
            <a:pPr lvl="1"/>
            <a:r>
              <a:rPr lang="en-US" altLang="ko-KR" b="0" dirty="0" err="1">
                <a:latin typeface="Courier New" pitchFamily="49" charset="0"/>
                <a:cs typeface="Courier New" pitchFamily="49" charset="0"/>
              </a:rPr>
              <a:t>nfds</a:t>
            </a:r>
            <a:r>
              <a:rPr lang="en-US" altLang="ko-KR" dirty="0"/>
              <a:t>: Which descriptors we're interested in.</a:t>
            </a:r>
          </a:p>
          <a:p>
            <a:pPr lvl="2"/>
            <a:r>
              <a:rPr lang="en-US" altLang="ko-KR" sz="1800" dirty="0"/>
              <a:t>if two file descriptors 3,4 are opened, </a:t>
            </a:r>
            <a:r>
              <a:rPr lang="en-US" altLang="ko-KR" sz="1800" dirty="0" err="1">
                <a:latin typeface="Courier New" pitchFamily="49" charset="0"/>
                <a:cs typeface="Courier New" pitchFamily="49" charset="0"/>
              </a:rPr>
              <a:t>nfds</a:t>
            </a:r>
            <a:r>
              <a:rPr lang="en-US" altLang="ko-KR" sz="1800" dirty="0"/>
              <a:t> must be set to 5. why?</a:t>
            </a:r>
          </a:p>
          <a:p>
            <a:pPr lvl="1"/>
            <a:r>
              <a:rPr lang="en-US" altLang="ko-KR" b="0" dirty="0" err="1">
                <a:latin typeface="Courier New" pitchFamily="49" charset="0"/>
                <a:cs typeface="Courier New" pitchFamily="49" charset="0"/>
              </a:rPr>
              <a:t>readfds</a:t>
            </a:r>
            <a:r>
              <a:rPr lang="en-US" altLang="ko-KR" dirty="0"/>
              <a:t>: Do we want to </a:t>
            </a:r>
            <a:r>
              <a:rPr lang="en-US" altLang="ko-KR" dirty="0">
                <a:latin typeface="Courier New" pitchFamily="49" charset="0"/>
                <a:cs typeface="Courier New" pitchFamily="49" charset="0"/>
              </a:rPr>
              <a:t>read</a:t>
            </a:r>
            <a:r>
              <a:rPr lang="en-US" altLang="ko-KR" dirty="0"/>
              <a:t> from a given descriptor? </a:t>
            </a:r>
          </a:p>
          <a:p>
            <a:pPr lvl="1"/>
            <a:r>
              <a:rPr lang="en-US" altLang="ko-KR" b="0" dirty="0" err="1">
                <a:latin typeface="Courier New" pitchFamily="49" charset="0"/>
                <a:cs typeface="Courier New" pitchFamily="49" charset="0"/>
              </a:rPr>
              <a:t>writefds</a:t>
            </a:r>
            <a:r>
              <a:rPr lang="en-US" altLang="ko-KR" dirty="0"/>
              <a:t>: Do we want to </a:t>
            </a:r>
            <a:r>
              <a:rPr lang="en-US" altLang="ko-KR" dirty="0">
                <a:latin typeface="Courier New" pitchFamily="49" charset="0"/>
                <a:cs typeface="Courier New" pitchFamily="49" charset="0"/>
              </a:rPr>
              <a:t>write</a:t>
            </a:r>
            <a:r>
              <a:rPr lang="en-US" altLang="ko-KR" dirty="0"/>
              <a:t> to a given descriptor? </a:t>
            </a:r>
          </a:p>
          <a:p>
            <a:pPr lvl="1"/>
            <a:r>
              <a:rPr lang="en-US" altLang="ko-KR" b="0" dirty="0" err="1">
                <a:latin typeface="Courier New" pitchFamily="49" charset="0"/>
                <a:cs typeface="Courier New" pitchFamily="49" charset="0"/>
              </a:rPr>
              <a:t>exceptfds</a:t>
            </a:r>
            <a:r>
              <a:rPr lang="en-US" altLang="ko-KR" dirty="0"/>
              <a:t>: Are we interested in an exception condition for a given descriptor? (arrival of out-of-band data on NT)</a:t>
            </a:r>
          </a:p>
          <a:p>
            <a:pPr lvl="1"/>
            <a:r>
              <a:rPr lang="en-US" altLang="ko-KR" b="0" dirty="0">
                <a:latin typeface="Courier New" pitchFamily="49" charset="0"/>
                <a:cs typeface="Courier New" pitchFamily="49" charset="0"/>
              </a:rPr>
              <a:t>timeout</a:t>
            </a:r>
            <a:r>
              <a:rPr lang="en-US" altLang="ko-KR" dirty="0"/>
              <a:t>: How long we want to wait.</a:t>
            </a:r>
            <a:endParaRPr lang="ko-KR" altLang="en-US" dirty="0"/>
          </a:p>
        </p:txBody>
      </p:sp>
      <p:sp>
        <p:nvSpPr>
          <p:cNvPr id="20484" name="Rectangle 4"/>
          <p:cNvSpPr>
            <a:spLocks noChangeArrowheads="1"/>
          </p:cNvSpPr>
          <p:nvPr/>
        </p:nvSpPr>
        <p:spPr bwMode="auto">
          <a:xfrm>
            <a:off x="414338" y="1125538"/>
            <a:ext cx="8321675" cy="2108269"/>
          </a:xfrm>
          <a:prstGeom prst="rect">
            <a:avLst/>
          </a:prstGeom>
          <a:noFill/>
          <a:ln w="28575" algn="ctr">
            <a:solidFill>
              <a:schemeClr val="tx1"/>
            </a:solidFill>
            <a:miter lim="800000"/>
            <a:headEnd/>
            <a:tailEnd/>
          </a:ln>
        </p:spPr>
        <p:txBody>
          <a:bodyPr>
            <a:spAutoFit/>
          </a:bodyPr>
          <a:lstStyle/>
          <a:p>
            <a:pPr algn="l"/>
            <a:r>
              <a:rPr lang="en-US" altLang="ko-KR" b="0" dirty="0"/>
              <a:t>#include &lt;sys/</a:t>
            </a:r>
            <a:r>
              <a:rPr lang="en-US" altLang="ko-KR" b="0" dirty="0" err="1"/>
              <a:t>time.h</a:t>
            </a:r>
            <a:r>
              <a:rPr lang="en-US" altLang="ko-KR" b="0" dirty="0"/>
              <a:t>&gt;</a:t>
            </a:r>
          </a:p>
          <a:p>
            <a:pPr algn="l"/>
            <a:r>
              <a:rPr lang="en-US" altLang="ko-KR" b="0" dirty="0" err="1"/>
              <a:t>int</a:t>
            </a:r>
            <a:r>
              <a:rPr lang="en-US" altLang="ko-KR" b="0" dirty="0"/>
              <a:t> select(</a:t>
            </a:r>
            <a:r>
              <a:rPr lang="en-US" altLang="ko-KR" b="0" dirty="0" err="1"/>
              <a:t>int</a:t>
            </a:r>
            <a:r>
              <a:rPr lang="en-US" altLang="ko-KR" b="0" dirty="0"/>
              <a:t> </a:t>
            </a:r>
            <a:r>
              <a:rPr lang="en-US" altLang="ko-KR" b="0" dirty="0" err="1">
                <a:cs typeface="Courier New" pitchFamily="49" charset="0"/>
              </a:rPr>
              <a:t>nfds</a:t>
            </a:r>
            <a:r>
              <a:rPr lang="en-US" altLang="ko-KR" dirty="0"/>
              <a:t> </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readfds</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writefds</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exceptfds</a:t>
            </a:r>
            <a:r>
              <a:rPr lang="en-US" altLang="ko-KR" b="0" dirty="0"/>
              <a:t>,</a:t>
            </a:r>
            <a:br>
              <a:rPr lang="en-US" altLang="ko-KR" b="0" dirty="0"/>
            </a:br>
            <a:r>
              <a:rPr lang="en-US" altLang="ko-KR" b="0" dirty="0"/>
              <a:t>	   </a:t>
            </a:r>
            <a:r>
              <a:rPr lang="en-US" altLang="ko-KR" b="0" dirty="0" err="1"/>
              <a:t>struct</a:t>
            </a:r>
            <a:r>
              <a:rPr lang="en-US" altLang="ko-KR" b="0" dirty="0"/>
              <a:t> </a:t>
            </a:r>
            <a:r>
              <a:rPr lang="en-US" altLang="ko-KR" b="0" dirty="0" err="1"/>
              <a:t>timeval</a:t>
            </a:r>
            <a:r>
              <a:rPr lang="en-US" altLang="ko-KR" b="0" dirty="0"/>
              <a:t> *timeout);</a:t>
            </a:r>
          </a:p>
          <a:p>
            <a:pPr algn="l"/>
            <a:r>
              <a:rPr lang="en-US" altLang="ko-KR" b="0" dirty="0"/>
              <a:t>    Returns: count of ready descriptors, 0 on timeout, -1 on error</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31</a:t>
            </a:fld>
            <a:endParaRPr lang="en-US" altLang="ko-K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call(2/5)</a:t>
            </a:r>
            <a:endParaRPr dirty="0"/>
          </a:p>
        </p:txBody>
      </p:sp>
      <p:sp>
        <p:nvSpPr>
          <p:cNvPr id="21507" name="Rectangle 3"/>
          <p:cNvSpPr>
            <a:spLocks noGrp="1" noChangeArrowheads="1"/>
          </p:cNvSpPr>
          <p:nvPr>
            <p:ph idx="1"/>
          </p:nvPr>
        </p:nvSpPr>
        <p:spPr>
          <a:xfrm>
            <a:off x="457200" y="1052513"/>
            <a:ext cx="8218488" cy="5073650"/>
          </a:xfrm>
        </p:spPr>
        <p:txBody>
          <a:bodyPr/>
          <a:lstStyle/>
          <a:p>
            <a:r>
              <a:rPr lang="en-US" altLang="ko-KR" dirty="0">
                <a:latin typeface="Arial" charset="0"/>
                <a:cs typeface="Arial" charset="0"/>
              </a:rPr>
              <a:t>argument</a:t>
            </a:r>
          </a:p>
          <a:p>
            <a:pPr lvl="1"/>
            <a:r>
              <a:rPr lang="en-US" altLang="ko-KR" dirty="0">
                <a:latin typeface="Courier New" pitchFamily="49" charset="0"/>
                <a:cs typeface="Courier New" pitchFamily="49" charset="0"/>
              </a:rPr>
              <a:t>timeout</a:t>
            </a:r>
          </a:p>
          <a:p>
            <a:pPr lvl="2">
              <a:buFontTx/>
              <a:buNone/>
            </a:pPr>
            <a:br>
              <a:rPr lang="en-US" altLang="ko-KR" dirty="0">
                <a:latin typeface="Courier New" pitchFamily="49" charset="0"/>
              </a:rPr>
            </a:br>
            <a:endParaRPr lang="en-US" altLang="ko-KR" dirty="0">
              <a:latin typeface="Courier New" pitchFamily="49" charset="0"/>
            </a:endParaRPr>
          </a:p>
          <a:p>
            <a:pPr lvl="2">
              <a:buFontTx/>
              <a:buNone/>
            </a:pPr>
            <a:endParaRPr lang="en-US" altLang="ko-KR" i="1" dirty="0">
              <a:sym typeface="Wingdings" pitchFamily="2" charset="2"/>
            </a:endParaRPr>
          </a:p>
        </p:txBody>
      </p:sp>
      <p:graphicFrame>
        <p:nvGraphicFramePr>
          <p:cNvPr id="686124" name="Group 44"/>
          <p:cNvGraphicFramePr>
            <a:graphicFrameLocks noGrp="1"/>
          </p:cNvGraphicFramePr>
          <p:nvPr/>
        </p:nvGraphicFramePr>
        <p:xfrm>
          <a:off x="1076325" y="3579813"/>
          <a:ext cx="7262813" cy="2194560"/>
        </p:xfrm>
        <a:graphic>
          <a:graphicData uri="http://schemas.openxmlformats.org/drawingml/2006/table">
            <a:tbl>
              <a:tblPr/>
              <a:tblGrid>
                <a:gridCol w="2352667">
                  <a:extLst>
                    <a:ext uri="{9D8B030D-6E8A-4147-A177-3AD203B41FA5}">
                      <a16:colId xmlns:a16="http://schemas.microsoft.com/office/drawing/2014/main" val="20000"/>
                    </a:ext>
                  </a:extLst>
                </a:gridCol>
                <a:gridCol w="4910146">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 == NULL </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cap="none" normalizeH="0" baseline="0" dirty="0">
                          <a:ln>
                            <a:noFill/>
                          </a:ln>
                          <a:solidFill>
                            <a:schemeClr val="tx1"/>
                          </a:solidFill>
                          <a:effectLst/>
                          <a:latin typeface="Book Antiqua" pitchFamily="18" charset="0"/>
                          <a:ea typeface="굴림" pitchFamily="50" charset="-127"/>
                          <a:cs typeface="Arial" charset="0"/>
                        </a:rPr>
                        <a:t>wait forever. Return is made when one of the specified descriptors is ready or when a signal is caught.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-&gt;tv_sec==0</a:t>
                      </a:r>
                      <a:r>
                        <a:rPr kumimoji="1" lang="sv-SE" altLang="ko-KR" sz="1400" b="0" i="0" u="none" strike="noStrike" cap="none" normalizeH="0" baseline="0" dirty="0">
                          <a:ln>
                            <a:noFill/>
                          </a:ln>
                          <a:solidFill>
                            <a:schemeClr val="tx1"/>
                          </a:solidFill>
                          <a:effectLst/>
                          <a:latin typeface="Courier New" pitchFamily="49" charset="0"/>
                          <a:ea typeface="굴림" pitchFamily="50" charset="-127"/>
                          <a:cs typeface="Arial" charset="0"/>
                        </a:rPr>
                        <a:t>&amp;&amp;</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  </a:t>
                      </a:r>
                      <a:br>
                        <a:rPr kumimoji="1" lang="sv-SE" altLang="ko-KR" sz="14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-&gt;tv_usec==0</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Don’t wait all. All the specified descriptors are tested, and return is made immediately.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timeout-&gt;</a:t>
                      </a:r>
                      <a:r>
                        <a:rPr kumimoji="1" lang="en-US" altLang="ko-KR" sz="1400" b="0" i="0" u="none" strike="noStrike" cap="none" normalizeH="0" baseline="0" dirty="0" err="1">
                          <a:ln>
                            <a:noFill/>
                          </a:ln>
                          <a:solidFill>
                            <a:schemeClr val="tx1"/>
                          </a:solidFill>
                          <a:effectLst/>
                          <a:latin typeface="Courier New" pitchFamily="49" charset="0"/>
                          <a:ea typeface="굴림" pitchFamily="50" charset="-127"/>
                          <a:cs typeface="Arial" charset="0"/>
                        </a:rPr>
                        <a:t>tv_sec</a:t>
                      </a: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!=0||</a:t>
                      </a:r>
                      <a:b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timeout-&gt;</a:t>
                      </a:r>
                      <a:r>
                        <a:rPr kumimoji="1" lang="en-US" altLang="ko-KR" sz="1400" b="0" i="0" u="none" strike="noStrike" cap="none" normalizeH="0" baseline="0" dirty="0" err="1">
                          <a:ln>
                            <a:noFill/>
                          </a:ln>
                          <a:solidFill>
                            <a:schemeClr val="tx1"/>
                          </a:solidFill>
                          <a:effectLst/>
                          <a:latin typeface="Courier New" pitchFamily="49" charset="0"/>
                          <a:ea typeface="굴림" pitchFamily="50" charset="-127"/>
                          <a:cs typeface="Arial" charset="0"/>
                        </a:rPr>
                        <a:t>tv_usec</a:t>
                      </a: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!=0 </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Wait the specified number of seconds and microseconds. Return is made when one of the specified descriptors is ready or when the timeout value expires. If the timeout expires before any of the descriptors is ready, the return value is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2" name="Rectangle 42"/>
          <p:cNvSpPr>
            <a:spLocks noChangeArrowheads="1"/>
          </p:cNvSpPr>
          <p:nvPr/>
        </p:nvSpPr>
        <p:spPr bwMode="auto">
          <a:xfrm>
            <a:off x="1082675" y="1876425"/>
            <a:ext cx="7234238" cy="1220788"/>
          </a:xfrm>
          <a:prstGeom prst="rect">
            <a:avLst/>
          </a:prstGeom>
          <a:noFill/>
          <a:ln w="28575" algn="ctr">
            <a:solidFill>
              <a:schemeClr val="tx1"/>
            </a:solidFill>
            <a:miter lim="800000"/>
            <a:headEnd/>
            <a:tailEnd/>
          </a:ln>
        </p:spPr>
        <p:txBody>
          <a:bodyPr>
            <a:spAutoFit/>
          </a:bodyPr>
          <a:lstStyle/>
          <a:p>
            <a:pPr algn="l"/>
            <a:r>
              <a:rPr lang="en-US" altLang="ko-KR" b="0"/>
              <a:t>struct timeval { </a:t>
            </a:r>
            <a:br>
              <a:rPr lang="en-US" altLang="ko-KR" b="0"/>
            </a:br>
            <a:r>
              <a:rPr lang="en-US" altLang="ko-KR" b="0"/>
              <a:t>   long tv_sec;  /* seconds */ </a:t>
            </a:r>
            <a:br>
              <a:rPr lang="en-US" altLang="ko-KR" b="0"/>
            </a:br>
            <a:r>
              <a:rPr lang="en-US" altLang="ko-KR" b="0"/>
              <a:t>   long tv_usec; /* and microseconds */ </a:t>
            </a:r>
          </a:p>
          <a:p>
            <a:pPr algn="l"/>
            <a:r>
              <a:rPr lang="en-US" altLang="ko-KR" b="0"/>
              <a:t>};</a:t>
            </a:r>
            <a:endParaRPr lang="ko-KR" altLang="en-US" b="0"/>
          </a:p>
        </p:txBody>
      </p:sp>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32</a:t>
            </a:fld>
            <a:endParaRPr lang="en-US" altLang="ko-K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call(3/5)</a:t>
            </a:r>
            <a:endParaRPr dirty="0"/>
          </a:p>
        </p:txBody>
      </p:sp>
      <p:sp>
        <p:nvSpPr>
          <p:cNvPr id="22531" name="Rectangle 3"/>
          <p:cNvSpPr>
            <a:spLocks noGrp="1" noChangeArrowheads="1"/>
          </p:cNvSpPr>
          <p:nvPr>
            <p:ph idx="1"/>
          </p:nvPr>
        </p:nvSpPr>
        <p:spPr/>
        <p:txBody>
          <a:bodyPr/>
          <a:lstStyle/>
          <a:p>
            <a:pPr lvl="1"/>
            <a:r>
              <a:rPr lang="en-US" altLang="ko-KR">
                <a:latin typeface="Courier New" pitchFamily="49" charset="0"/>
              </a:rPr>
              <a:t>readfds</a:t>
            </a:r>
            <a:r>
              <a:rPr lang="en-US" altLang="ko-KR"/>
              <a:t>, </a:t>
            </a:r>
            <a:r>
              <a:rPr lang="en-US" altLang="ko-KR">
                <a:latin typeface="Courier New" pitchFamily="49" charset="0"/>
              </a:rPr>
              <a:t>writefds</a:t>
            </a:r>
            <a:r>
              <a:rPr lang="en-US" altLang="ko-KR"/>
              <a:t>, </a:t>
            </a:r>
            <a:r>
              <a:rPr lang="en-US" altLang="ko-KR">
                <a:latin typeface="Courier New" pitchFamily="49" charset="0"/>
              </a:rPr>
              <a:t>execptfds</a:t>
            </a:r>
          </a:p>
          <a:p>
            <a:pPr lvl="1"/>
            <a:endParaRPr lang="en-US" altLang="ko-KR"/>
          </a:p>
        </p:txBody>
      </p:sp>
      <p:pic>
        <p:nvPicPr>
          <p:cNvPr id="22532" name="Picture 4"/>
          <p:cNvPicPr>
            <a:picLocks noChangeAspect="1" noChangeArrowheads="1"/>
          </p:cNvPicPr>
          <p:nvPr/>
        </p:nvPicPr>
        <p:blipFill>
          <a:blip r:embed="rId2" cstate="print"/>
          <a:srcRect/>
          <a:stretch>
            <a:fillRect/>
          </a:stretch>
        </p:blipFill>
        <p:spPr bwMode="auto">
          <a:xfrm>
            <a:off x="539750" y="1628775"/>
            <a:ext cx="4524375" cy="2076450"/>
          </a:xfrm>
          <a:prstGeom prst="rect">
            <a:avLst/>
          </a:prstGeom>
          <a:noFill/>
          <a:ln w="28575" algn="ctr">
            <a:noFill/>
            <a:miter lim="800000"/>
            <a:headEnd/>
            <a:tailEnd/>
          </a:ln>
        </p:spPr>
      </p:pic>
      <p:sp>
        <p:nvSpPr>
          <p:cNvPr id="22533" name="Rectangle 5"/>
          <p:cNvSpPr>
            <a:spLocks noChangeArrowheads="1"/>
          </p:cNvSpPr>
          <p:nvPr/>
        </p:nvSpPr>
        <p:spPr bwMode="auto">
          <a:xfrm>
            <a:off x="414338" y="4160838"/>
            <a:ext cx="8321675" cy="1954212"/>
          </a:xfrm>
          <a:prstGeom prst="rect">
            <a:avLst/>
          </a:prstGeom>
          <a:noFill/>
          <a:ln w="28575" algn="ctr">
            <a:solidFill>
              <a:schemeClr val="tx1"/>
            </a:solidFill>
            <a:miter lim="800000"/>
            <a:headEnd/>
            <a:tailEnd/>
          </a:ln>
        </p:spPr>
        <p:txBody>
          <a:bodyPr>
            <a:spAutoFit/>
          </a:bodyPr>
          <a:lstStyle/>
          <a:p>
            <a:pPr algn="l"/>
            <a:r>
              <a:rPr lang="en-US" altLang="ko-KR" b="0"/>
              <a:t>#include &lt;sys/select.h&gt;</a:t>
            </a:r>
          </a:p>
          <a:p>
            <a:pPr algn="l"/>
            <a:r>
              <a:rPr lang="en-US" altLang="ko-KR" b="0"/>
              <a:t>int FD_ISSET(int fd, fd_set *fdset);</a:t>
            </a:r>
          </a:p>
          <a:p>
            <a:pPr algn="l"/>
            <a:r>
              <a:rPr lang="en-US" altLang="ko-KR" b="0"/>
              <a:t>		      Returns: nonzero if fd is in set, 0 otherwise</a:t>
            </a:r>
          </a:p>
          <a:p>
            <a:pPr algn="l"/>
            <a:r>
              <a:rPr lang="en-US" altLang="ko-KR" b="0"/>
              <a:t>void FD_CLR(int fd, fd_set *fdset);</a:t>
            </a:r>
            <a:br>
              <a:rPr lang="en-US" altLang="ko-KR" b="0"/>
            </a:br>
            <a:r>
              <a:rPr lang="en-US" altLang="ko-KR" b="0"/>
              <a:t>void FD_SET(int fd, fd_set *fdset);</a:t>
            </a:r>
            <a:br>
              <a:rPr lang="en-US" altLang="ko-KR" b="0"/>
            </a:br>
            <a:r>
              <a:rPr lang="en-US" altLang="ko-KR" b="0"/>
              <a:t>void FD_ZERO(fd_set *fdset);</a:t>
            </a:r>
          </a:p>
        </p:txBody>
      </p:sp>
      <p:sp>
        <p:nvSpPr>
          <p:cNvPr id="22534" name="Rectangle 6"/>
          <p:cNvSpPr>
            <a:spLocks noChangeArrowheads="1"/>
          </p:cNvSpPr>
          <p:nvPr/>
        </p:nvSpPr>
        <p:spPr bwMode="auto">
          <a:xfrm>
            <a:off x="5292725" y="1916113"/>
            <a:ext cx="3527425" cy="1314450"/>
          </a:xfrm>
          <a:prstGeom prst="rect">
            <a:avLst/>
          </a:prstGeom>
          <a:noFill/>
          <a:ln w="28575" algn="ctr">
            <a:noFill/>
            <a:miter lim="800000"/>
            <a:headEnd/>
            <a:tailEnd/>
          </a:ln>
        </p:spPr>
        <p:txBody>
          <a:bodyPr anchor="ctr">
            <a:spAutoFit/>
          </a:bodyPr>
          <a:lstStyle/>
          <a:p>
            <a:pPr algn="l" eaLnBrk="0" hangingPunct="0">
              <a:spcBef>
                <a:spcPct val="0"/>
              </a:spcBef>
            </a:pPr>
            <a:r>
              <a:rPr lang="en-US" altLang="ko-KR" dirty="0">
                <a:solidFill>
                  <a:schemeClr val="accent2"/>
                </a:solidFill>
                <a:latin typeface="Comic Sans MS" pitchFamily="66" charset="0"/>
              </a:rPr>
              <a:t>Any (or all) of the middle three arguments to select (the pointers to the descriptor sets) can be null pointers if we're not interested in that condition. </a:t>
            </a:r>
          </a:p>
        </p:txBody>
      </p:sp>
      <p:sp>
        <p:nvSpPr>
          <p:cNvPr id="7" name="슬라이드 번호 개체 틀 6"/>
          <p:cNvSpPr>
            <a:spLocks noGrp="1"/>
          </p:cNvSpPr>
          <p:nvPr>
            <p:ph type="sldNum" sz="quarter" idx="4"/>
          </p:nvPr>
        </p:nvSpPr>
        <p:spPr/>
        <p:txBody>
          <a:bodyPr/>
          <a:lstStyle/>
          <a:p>
            <a:pPr>
              <a:defRPr/>
            </a:pPr>
            <a:fld id="{B8CAC949-AC99-411E-B98E-07E81BC89218}" type="slidenum">
              <a:rPr lang="en-US" altLang="ko-KR" smtClean="0"/>
              <a:pPr>
                <a:defRPr/>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call(4/5)</a:t>
            </a:r>
            <a:endParaRPr lang="ko-KR" altLang="en-US" dirty="0"/>
          </a:p>
        </p:txBody>
      </p:sp>
      <p:sp>
        <p:nvSpPr>
          <p:cNvPr id="23555" name="Rectangle 3"/>
          <p:cNvSpPr>
            <a:spLocks noGrp="1" noChangeArrowheads="1"/>
          </p:cNvSpPr>
          <p:nvPr>
            <p:ph sz="half" idx="1"/>
          </p:nvPr>
        </p:nvSpPr>
        <p:spPr/>
        <p:txBody>
          <a:bodyPr/>
          <a:lstStyle/>
          <a:p>
            <a:pPr>
              <a:buFontTx/>
              <a:buNone/>
            </a:pPr>
            <a:r>
              <a:rPr lang="en-US" altLang="ko-KR" sz="1500" b="0">
                <a:latin typeface="Courier New" pitchFamily="49" charset="0"/>
                <a:cs typeface="Arial" charset="0"/>
              </a:rPr>
              <a:t>fd_set rset; </a:t>
            </a:r>
          </a:p>
          <a:p>
            <a:pPr>
              <a:buFontTx/>
              <a:buNone/>
            </a:pPr>
            <a:r>
              <a:rPr lang="en-US" altLang="ko-KR" sz="1500" b="0">
                <a:latin typeface="Courier New" pitchFamily="49" charset="0"/>
                <a:cs typeface="Arial" charset="0"/>
              </a:rPr>
              <a:t>int fd; </a:t>
            </a:r>
          </a:p>
          <a:p>
            <a:pPr>
              <a:buFontTx/>
              <a:buNone/>
            </a:pPr>
            <a:endParaRPr lang="en-US" altLang="ko-KR" sz="1500" b="0">
              <a:latin typeface="Courier New" pitchFamily="49" charset="0"/>
              <a:cs typeface="Arial" charset="0"/>
            </a:endParaRPr>
          </a:p>
          <a:p>
            <a:pPr>
              <a:buFontTx/>
              <a:buNone/>
            </a:pPr>
            <a:r>
              <a:rPr lang="en-US" altLang="ko-KR" sz="1500" b="0">
                <a:latin typeface="Courier New" pitchFamily="49" charset="0"/>
                <a:cs typeface="Arial" charset="0"/>
              </a:rPr>
              <a:t>FD_ZERO(&amp;rset); </a:t>
            </a:r>
          </a:p>
          <a:p>
            <a:pPr>
              <a:buFontTx/>
              <a:buNone/>
            </a:pPr>
            <a:r>
              <a:rPr lang="en-US" altLang="ko-KR" sz="1500" b="0">
                <a:latin typeface="Courier New" pitchFamily="49" charset="0"/>
                <a:cs typeface="Arial" charset="0"/>
              </a:rPr>
              <a:t>FD_SET(fd, &amp;rset);</a:t>
            </a:r>
          </a:p>
          <a:p>
            <a:pPr>
              <a:buFontTx/>
              <a:buNone/>
            </a:pPr>
            <a:r>
              <a:rPr lang="en-US" altLang="ko-KR" sz="1500" b="0">
                <a:latin typeface="Courier New" pitchFamily="49" charset="0"/>
                <a:cs typeface="Arial" charset="0"/>
              </a:rPr>
              <a:t>FD_SET(STDIN_FILENO, &amp;rset); </a:t>
            </a:r>
          </a:p>
          <a:p>
            <a:pPr>
              <a:buFontTx/>
              <a:buNone/>
            </a:pPr>
            <a:endParaRPr lang="ko-KR" altLang="en-US" sz="1500" b="0">
              <a:latin typeface="Courier New" pitchFamily="49" charset="0"/>
              <a:cs typeface="Arial" charset="0"/>
            </a:endParaRPr>
          </a:p>
          <a:p>
            <a:pPr>
              <a:buFontTx/>
              <a:buNone/>
            </a:pPr>
            <a:endParaRPr lang="en-US" altLang="ko-KR" sz="1500" b="0">
              <a:latin typeface="Courier New" pitchFamily="49" charset="0"/>
              <a:cs typeface="Arial" charset="0"/>
            </a:endParaRPr>
          </a:p>
          <a:p>
            <a:pPr>
              <a:buFontTx/>
              <a:buNone/>
            </a:pPr>
            <a:r>
              <a:rPr lang="en-US" altLang="ko-KR" sz="1500" b="0">
                <a:latin typeface="Courier New" pitchFamily="49" charset="0"/>
                <a:cs typeface="Arial" charset="0"/>
              </a:rPr>
              <a:t>if (FD_ISSET(fd, &amp;rset)) {</a:t>
            </a:r>
          </a:p>
          <a:p>
            <a:pPr>
              <a:buFontTx/>
              <a:buNone/>
            </a:pPr>
            <a:r>
              <a:rPr lang="en-US" altLang="ko-KR" sz="1500" b="0">
                <a:latin typeface="Courier New" pitchFamily="49" charset="0"/>
                <a:cs typeface="Arial" charset="0"/>
              </a:rPr>
              <a:t>       ...</a:t>
            </a:r>
          </a:p>
          <a:p>
            <a:pPr>
              <a:buFontTx/>
              <a:buNone/>
            </a:pPr>
            <a:r>
              <a:rPr lang="en-US" altLang="ko-KR" sz="1500" b="0">
                <a:latin typeface="Courier New" pitchFamily="49" charset="0"/>
                <a:cs typeface="Arial" charset="0"/>
              </a:rPr>
              <a:t>}</a:t>
            </a:r>
          </a:p>
          <a:p>
            <a:pPr>
              <a:buFontTx/>
              <a:buNone/>
            </a:pPr>
            <a:endParaRPr lang="en-US" altLang="ko-KR" sz="1500" b="0">
              <a:latin typeface="Courier New" pitchFamily="49" charset="0"/>
              <a:cs typeface="Arial" charset="0"/>
            </a:endParaRPr>
          </a:p>
        </p:txBody>
      </p:sp>
      <p:sp>
        <p:nvSpPr>
          <p:cNvPr id="23556" name="Rectangle 4"/>
          <p:cNvSpPr>
            <a:spLocks noGrp="1" noChangeArrowheads="1"/>
          </p:cNvSpPr>
          <p:nvPr>
            <p:ph sz="half" idx="2"/>
          </p:nvPr>
        </p:nvSpPr>
        <p:spPr/>
        <p:txBody>
          <a:bodyPr/>
          <a:lstStyle/>
          <a:p>
            <a:pPr>
              <a:buFontTx/>
              <a:buNone/>
            </a:pPr>
            <a:r>
              <a:rPr lang="en-US" altLang="ko-KR" sz="1500" b="0" dirty="0" err="1">
                <a:latin typeface="Courier New" pitchFamily="49" charset="0"/>
                <a:cs typeface="Arial" charset="0"/>
              </a:rPr>
              <a:t>fd_set</a:t>
            </a:r>
            <a:r>
              <a:rPr lang="en-US" altLang="ko-KR" sz="1500" b="0" dirty="0">
                <a:latin typeface="Courier New" pitchFamily="49" charset="0"/>
                <a:cs typeface="Arial" charset="0"/>
              </a:rPr>
              <a:t> </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 </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endParaRPr lang="en-US" altLang="ko-KR" sz="1500" b="0" dirty="0">
              <a:latin typeface="Courier New" pitchFamily="49" charset="0"/>
              <a:cs typeface="Arial" charset="0"/>
            </a:endParaRPr>
          </a:p>
          <a:p>
            <a:pPr>
              <a:buFontTx/>
              <a:buNone/>
            </a:pPr>
            <a:r>
              <a:rPr lang="en-US" altLang="ko-KR" sz="1500" b="0" dirty="0">
                <a:latin typeface="Courier New" pitchFamily="49" charset="0"/>
                <a:cs typeface="Arial" charset="0"/>
              </a:rPr>
              <a:t>FD_ZERO(&amp;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FD_ZERO(&amp;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FD_SET(0,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FD_SET(3,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FD_SET(1,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FD_SET(2,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select(4,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 NULL, NULL);</a:t>
            </a:r>
          </a:p>
          <a:p>
            <a:pPr>
              <a:buFontTx/>
              <a:buNone/>
            </a:pPr>
            <a:endParaRPr lang="ko-KR" altLang="en-US" sz="1500" b="0" dirty="0">
              <a:latin typeface="Courier New" pitchFamily="49" charset="0"/>
              <a:cs typeface="Arial" charset="0"/>
            </a:endParaRPr>
          </a:p>
          <a:p>
            <a:pPr>
              <a:buFontTx/>
              <a:buNone/>
            </a:pPr>
            <a:endParaRPr lang="ko-KR" altLang="en-US" sz="2000" dirty="0">
              <a:latin typeface="Arial" charset="0"/>
              <a:cs typeface="Arial" charset="0"/>
            </a:endParaRPr>
          </a:p>
        </p:txBody>
      </p:sp>
      <p:pic>
        <p:nvPicPr>
          <p:cNvPr id="23557" name="Picture 5"/>
          <p:cNvPicPr>
            <a:picLocks noChangeAspect="1" noChangeArrowheads="1"/>
          </p:cNvPicPr>
          <p:nvPr/>
        </p:nvPicPr>
        <p:blipFill>
          <a:blip r:embed="rId2" cstate="print"/>
          <a:srcRect/>
          <a:stretch>
            <a:fillRect/>
          </a:stretch>
        </p:blipFill>
        <p:spPr bwMode="auto">
          <a:xfrm>
            <a:off x="73025" y="4365625"/>
            <a:ext cx="5291138" cy="2165350"/>
          </a:xfrm>
          <a:prstGeom prst="rect">
            <a:avLst/>
          </a:prstGeom>
          <a:noFill/>
          <a:ln w="28575" algn="ctr">
            <a:noFill/>
            <a:miter lim="800000"/>
            <a:headEnd/>
            <a:tailEnd/>
          </a:ln>
        </p:spPr>
      </p:pic>
      <p:sp>
        <p:nvSpPr>
          <p:cNvPr id="23558" name="Rectangle 6"/>
          <p:cNvSpPr>
            <a:spLocks noChangeArrowheads="1"/>
          </p:cNvSpPr>
          <p:nvPr/>
        </p:nvSpPr>
        <p:spPr bwMode="auto">
          <a:xfrm>
            <a:off x="5580063" y="4365625"/>
            <a:ext cx="3348037" cy="1803400"/>
          </a:xfrm>
          <a:prstGeom prst="rect">
            <a:avLst/>
          </a:prstGeom>
          <a:noFill/>
          <a:ln w="28575" algn="ctr">
            <a:noFill/>
            <a:miter lim="800000"/>
            <a:headEnd/>
            <a:tailEnd/>
          </a:ln>
        </p:spPr>
        <p:txBody>
          <a:bodyPr anchor="ctr">
            <a:spAutoFit/>
          </a:bodyPr>
          <a:lstStyle/>
          <a:p>
            <a:pPr algn="l" eaLnBrk="0" hangingPunct="0">
              <a:spcBef>
                <a:spcPct val="0"/>
              </a:spcBef>
            </a:pPr>
            <a:r>
              <a:rPr lang="en-US" altLang="ko-KR">
                <a:solidFill>
                  <a:schemeClr val="accent2"/>
                </a:solidFill>
                <a:latin typeface="Comic Sans MS" pitchFamily="66" charset="0"/>
              </a:rPr>
              <a:t>The reason we have to add 1 to the maximum descriptor number is that descriptors start at 0, and the first argument is really a count of the number of descriptors to check</a:t>
            </a:r>
          </a:p>
        </p:txBody>
      </p:sp>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call(5/5)</a:t>
            </a:r>
          </a:p>
        </p:txBody>
      </p:sp>
      <p:sp>
        <p:nvSpPr>
          <p:cNvPr id="24579" name="Rectangle 3"/>
          <p:cNvSpPr>
            <a:spLocks noGrp="1" noChangeArrowheads="1"/>
          </p:cNvSpPr>
          <p:nvPr>
            <p:ph idx="1"/>
          </p:nvPr>
        </p:nvSpPr>
        <p:spPr>
          <a:xfrm>
            <a:off x="457200" y="1052513"/>
            <a:ext cx="8329642" cy="5073650"/>
          </a:xfrm>
        </p:spPr>
        <p:txBody>
          <a:bodyPr/>
          <a:lstStyle/>
          <a:p>
            <a:pPr marL="419100" indent="-419100"/>
            <a:r>
              <a:rPr lang="en-US" altLang="ko-KR" dirty="0">
                <a:latin typeface="Arial" charset="0"/>
                <a:cs typeface="Arial" charset="0"/>
              </a:rPr>
              <a:t>Return values of </a:t>
            </a:r>
            <a:r>
              <a:rPr lang="en-US" altLang="ko-KR" b="0" dirty="0">
                <a:latin typeface="Courier New" pitchFamily="49" charset="0"/>
                <a:cs typeface="Arial" charset="0"/>
              </a:rPr>
              <a:t>select</a:t>
            </a:r>
            <a:r>
              <a:rPr lang="en-US" altLang="ko-KR" dirty="0">
                <a:latin typeface="Arial" charset="0"/>
                <a:cs typeface="Arial" charset="0"/>
              </a:rPr>
              <a:t>.</a:t>
            </a:r>
          </a:p>
          <a:p>
            <a:pPr marL="838200" lvl="1" indent="-381000"/>
            <a:r>
              <a:rPr lang="en-US" altLang="ko-KR" dirty="0"/>
              <a:t>Return value : </a:t>
            </a:r>
            <a:r>
              <a:rPr lang="en-US" altLang="ko-KR" dirty="0">
                <a:latin typeface="Courier New" pitchFamily="49" charset="0"/>
                <a:cs typeface="Courier New" pitchFamily="49" charset="0"/>
              </a:rPr>
              <a:t>-1</a:t>
            </a:r>
          </a:p>
          <a:p>
            <a:pPr marL="1238250" lvl="2" indent="-381000"/>
            <a:r>
              <a:rPr lang="en-US" altLang="ko-KR" dirty="0"/>
              <a:t>Error occurrence. Ex) when a signal is caught.  </a:t>
            </a:r>
          </a:p>
          <a:p>
            <a:pPr marL="1238250" lvl="2" indent="-381000"/>
            <a:r>
              <a:rPr lang="en-US" altLang="ko-KR" dirty="0">
                <a:solidFill>
                  <a:srgbClr val="FF0000"/>
                </a:solidFill>
              </a:rPr>
              <a:t>none of the descriptor sets will be modified.</a:t>
            </a:r>
          </a:p>
          <a:p>
            <a:pPr marL="838200" lvl="1" indent="-381000"/>
            <a:r>
              <a:rPr lang="en-US" altLang="ko-KR" dirty="0"/>
              <a:t>Return value : </a:t>
            </a:r>
            <a:r>
              <a:rPr lang="en-US" altLang="ko-KR" dirty="0">
                <a:latin typeface="Courier New" pitchFamily="49" charset="0"/>
                <a:cs typeface="Courier New" pitchFamily="49" charset="0"/>
              </a:rPr>
              <a:t>0</a:t>
            </a:r>
            <a:r>
              <a:rPr lang="en-US" altLang="ko-KR" dirty="0"/>
              <a:t>  </a:t>
            </a:r>
          </a:p>
          <a:p>
            <a:pPr marL="1238250" lvl="2" indent="-381000"/>
            <a:r>
              <a:rPr lang="en-US" altLang="ko-KR" dirty="0"/>
              <a:t>no descriptors are ready. Ex) when the timeout value expires</a:t>
            </a:r>
            <a:r>
              <a:rPr lang="en-US" dirty="0"/>
              <a:t>.</a:t>
            </a:r>
          </a:p>
          <a:p>
            <a:pPr marL="1238250" lvl="2" indent="-381000"/>
            <a:r>
              <a:rPr lang="en-US" altLang="ko-KR" dirty="0">
                <a:solidFill>
                  <a:srgbClr val="FF0000"/>
                </a:solidFill>
              </a:rPr>
              <a:t>all the descriptor sets will be zeroed out</a:t>
            </a:r>
            <a:r>
              <a:rPr lang="en-US" altLang="ko-KR" dirty="0"/>
              <a:t>.</a:t>
            </a:r>
          </a:p>
          <a:p>
            <a:pPr marL="838200" lvl="1" indent="-381000"/>
            <a:r>
              <a:rPr lang="en-US" altLang="ko-KR" dirty="0"/>
              <a:t>Return value : positive</a:t>
            </a:r>
          </a:p>
          <a:p>
            <a:pPr marL="1238250" lvl="2" indent="-381000"/>
            <a:r>
              <a:rPr lang="en-US" altLang="ko-KR" dirty="0"/>
              <a:t>The number of descriptors that are ready. </a:t>
            </a:r>
          </a:p>
          <a:p>
            <a:pPr marL="1695450" lvl="3" indent="-381000"/>
            <a:r>
              <a:rPr lang="en-US" altLang="ko-KR" sz="1800" dirty="0">
                <a:solidFill>
                  <a:srgbClr val="FF0000"/>
                </a:solidFill>
              </a:rPr>
              <a:t>sum of the descriptors ready in all three sets</a:t>
            </a:r>
            <a:r>
              <a:rPr lang="en-US" altLang="ko-KR" sz="1800" dirty="0"/>
              <a:t> </a:t>
            </a:r>
          </a:p>
          <a:p>
            <a:pPr marL="1695450" lvl="3" indent="-381000"/>
            <a:r>
              <a:rPr lang="en-US" altLang="ko-KR" sz="1800" dirty="0"/>
              <a:t>so if the same descriptor is ready to be read and written, it will be counted twice in the return value. </a:t>
            </a:r>
          </a:p>
          <a:p>
            <a:pPr marL="1238250" lvl="2" indent="-381000"/>
            <a:r>
              <a:rPr lang="en-US" altLang="ko-KR" dirty="0">
                <a:solidFill>
                  <a:srgbClr val="FF0000"/>
                </a:solidFill>
              </a:rPr>
              <a:t>The only bits left on in the three descriptor sets are the bits corresponding to the descriptors that are ready.</a:t>
            </a:r>
          </a:p>
          <a:p>
            <a:pPr marL="838200" lvl="1" indent="-381000"/>
            <a:endParaRPr lang="ko-KR" altLang="en-US" sz="2000"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35</a:t>
            </a:fld>
            <a:endParaRPr lang="en-US" altLang="ko-K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i="1"/>
              <a:t>example p</a:t>
            </a:r>
            <a:r>
              <a:rPr lang="en-US" altLang="ko-KR"/>
              <a:t>.166(226) (1/3)</a:t>
            </a:r>
          </a:p>
        </p:txBody>
      </p:sp>
      <p:sp>
        <p:nvSpPr>
          <p:cNvPr id="26627" name="Rectangle 3"/>
          <p:cNvSpPr>
            <a:spLocks noGrp="1" noChangeArrowheads="1"/>
          </p:cNvSpPr>
          <p:nvPr>
            <p:ph idx="1"/>
          </p:nvPr>
        </p:nvSpPr>
        <p:spPr/>
        <p:txBody>
          <a:bodyPr/>
          <a:lstStyle/>
          <a:p>
            <a:endParaRPr lang="ko-KR" altLang="en-US">
              <a:latin typeface="Arial" charset="0"/>
              <a:cs typeface="Arial" charset="0"/>
            </a:endParaRPr>
          </a:p>
        </p:txBody>
      </p:sp>
      <p:sp>
        <p:nvSpPr>
          <p:cNvPr id="26628" name="Rectangle 4"/>
          <p:cNvSpPr>
            <a:spLocks noChangeArrowheads="1"/>
          </p:cNvSpPr>
          <p:nvPr/>
        </p:nvSpPr>
        <p:spPr bwMode="auto">
          <a:xfrm>
            <a:off x="395288" y="1052513"/>
            <a:ext cx="8277225" cy="5376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&lt;sys/</a:t>
            </a:r>
            <a:r>
              <a:rPr lang="en-US" altLang="ko-KR" sz="1400" b="0" dirty="0" err="1"/>
              <a:t>time.h</a:t>
            </a:r>
            <a:r>
              <a:rPr lang="en-US" altLang="ko-KR" sz="1400" b="0" dirty="0"/>
              <a:t>&gt;</a:t>
            </a:r>
          </a:p>
          <a:p>
            <a:pPr algn="l">
              <a:spcBef>
                <a:spcPct val="0"/>
              </a:spcBef>
            </a:pPr>
            <a:r>
              <a:rPr lang="en-US" altLang="ko-KR" sz="1400" b="0" dirty="0"/>
              <a:t>#include &lt;sys/</a:t>
            </a:r>
            <a:r>
              <a:rPr lang="en-US" altLang="ko-KR" sz="1400" b="0" dirty="0" err="1"/>
              <a:t>wait.h</a:t>
            </a:r>
            <a:r>
              <a:rPr lang="en-US" altLang="ko-KR" sz="1400" b="0" dirty="0"/>
              <a:t>&gt;</a:t>
            </a:r>
          </a:p>
          <a:p>
            <a:pPr algn="l">
              <a:spcBef>
                <a:spcPct val="0"/>
              </a:spcBef>
            </a:pPr>
            <a:r>
              <a:rPr lang="en-US" altLang="ko-KR" sz="1400" b="0" dirty="0"/>
              <a:t>#define MSGSIZE   6</a:t>
            </a:r>
          </a:p>
          <a:p>
            <a:pPr algn="l">
              <a:spcBef>
                <a:spcPct val="0"/>
              </a:spcBef>
            </a:pPr>
            <a:endParaRPr lang="en-US" altLang="ko-KR" sz="1400" b="0" dirty="0"/>
          </a:p>
          <a:p>
            <a:pPr algn="l">
              <a:spcBef>
                <a:spcPct val="0"/>
              </a:spcBef>
            </a:pPr>
            <a:r>
              <a:rPr lang="en-US" altLang="ko-KR" sz="1400" b="0" dirty="0"/>
              <a:t>char *msg1 = "hello";</a:t>
            </a:r>
          </a:p>
          <a:p>
            <a:pPr algn="l">
              <a:spcBef>
                <a:spcPct val="0"/>
              </a:spcBef>
            </a:pPr>
            <a:r>
              <a:rPr lang="en-US" altLang="ko-KR" sz="1400" b="0" dirty="0"/>
              <a:t>char *msg2 = "bye!!";</a:t>
            </a:r>
          </a:p>
          <a:p>
            <a:pPr algn="l">
              <a:spcBef>
                <a:spcPct val="0"/>
              </a:spcBef>
            </a:pPr>
            <a:r>
              <a:rPr lang="en-US" altLang="ko-KR" sz="1400" b="0" dirty="0"/>
              <a:t>void parent(</a:t>
            </a:r>
            <a:r>
              <a:rPr lang="en-US" altLang="ko-KR" sz="1400" b="0" dirty="0" err="1"/>
              <a:t>int</a:t>
            </a:r>
            <a:r>
              <a:rPr lang="en-US" altLang="ko-KR" sz="1400" b="0" dirty="0"/>
              <a:t> [][]);</a:t>
            </a:r>
          </a:p>
          <a:p>
            <a:pPr algn="l">
              <a:spcBef>
                <a:spcPct val="0"/>
              </a:spcBef>
            </a:pPr>
            <a:r>
              <a:rPr lang="en-US" altLang="ko-KR" sz="1400" b="0" dirty="0" err="1"/>
              <a:t>int</a:t>
            </a:r>
            <a:r>
              <a:rPr lang="en-US" altLang="ko-KR" sz="1400" b="0" dirty="0"/>
              <a:t> child(</a:t>
            </a:r>
            <a:r>
              <a:rPr lang="en-US" altLang="ko-KR" sz="1400" b="0" dirty="0" err="1"/>
              <a:t>int</a:t>
            </a:r>
            <a:r>
              <a:rPr lang="en-US" altLang="ko-KR" sz="1400" b="0" dirty="0"/>
              <a:t>[]);</a:t>
            </a:r>
          </a:p>
          <a:p>
            <a:pPr algn="l">
              <a:spcBef>
                <a:spcPct val="0"/>
              </a:spcBef>
            </a:pPr>
            <a:endParaRPr lang="en-US" altLang="ko-KR" sz="1400" b="0" dirty="0"/>
          </a:p>
          <a:p>
            <a:pPr algn="l">
              <a:spcBef>
                <a:spcPct val="0"/>
              </a:spcBef>
            </a:pPr>
            <a:r>
              <a:rPr lang="en-US" altLang="ko-KR" sz="1400" b="0" dirty="0"/>
              <a:t>main(){</a:t>
            </a:r>
          </a:p>
          <a:p>
            <a:pPr algn="l">
              <a:spcBef>
                <a:spcPct val="0"/>
              </a:spcBef>
            </a:pPr>
            <a:r>
              <a:rPr lang="en-US" altLang="ko-KR" sz="1400" b="0" dirty="0"/>
              <a:t>  </a:t>
            </a:r>
            <a:r>
              <a:rPr lang="en-US" altLang="ko-KR" sz="1400" b="0" dirty="0" err="1"/>
              <a:t>int</a:t>
            </a:r>
            <a:r>
              <a:rPr lang="en-US" altLang="ko-KR" sz="1400" b="0" dirty="0"/>
              <a:t> pip[3][2];</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i</a:t>
            </a:r>
            <a:r>
              <a:rPr lang="en-US" altLang="ko-KR" sz="1400" b="0" dirty="0"/>
              <a:t>;</a:t>
            </a:r>
          </a:p>
          <a:p>
            <a:pPr algn="l">
              <a:spcBef>
                <a:spcPct val="0"/>
              </a:spcBef>
            </a:pPr>
            <a:endParaRPr lang="en-US" altLang="ko-KR" sz="1400" b="0" dirty="0"/>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a:t>
            </a:r>
          </a:p>
          <a:p>
            <a:pPr algn="l">
              <a:spcBef>
                <a:spcPct val="0"/>
              </a:spcBef>
            </a:pPr>
            <a:r>
              <a:rPr lang="en-US" altLang="ko-KR" sz="1400" b="0" dirty="0"/>
              <a:t>    if (pipe(pip[</a:t>
            </a:r>
            <a:r>
              <a:rPr lang="en-US" altLang="ko-KR" sz="1400" b="0" dirty="0" err="1"/>
              <a:t>i</a:t>
            </a:r>
            <a:r>
              <a:rPr lang="en-US" altLang="ko-KR" sz="1400" b="0" dirty="0"/>
              <a:t>]) == -1) fatal ("pipe call");</a:t>
            </a:r>
          </a:p>
          <a:p>
            <a:pPr algn="l">
              <a:spcBef>
                <a:spcPct val="0"/>
              </a:spcBef>
            </a:pPr>
            <a:r>
              <a:rPr lang="en-US" altLang="ko-KR" sz="1400" b="0" dirty="0"/>
              <a:t>    switch (fork()){</a:t>
            </a:r>
          </a:p>
          <a:p>
            <a:pPr algn="l">
              <a:spcBef>
                <a:spcPct val="0"/>
              </a:spcBef>
            </a:pPr>
            <a:r>
              <a:rPr lang="en-US" altLang="ko-KR" sz="1400" b="0" dirty="0"/>
              <a:t>    case -1:  /* </a:t>
            </a:r>
            <a:r>
              <a:rPr lang="ko-KR" altLang="en-US" sz="1400" b="0" dirty="0"/>
              <a:t>오류 *</a:t>
            </a:r>
            <a:r>
              <a:rPr lang="en-US" altLang="ko-KR" sz="1400" b="0" dirty="0"/>
              <a:t>/</a:t>
            </a:r>
            <a:br>
              <a:rPr lang="en-US" altLang="ko-KR" sz="1400" b="0" dirty="0"/>
            </a:br>
            <a:r>
              <a:rPr lang="en-US" altLang="ko-KR" sz="1400" b="0" dirty="0"/>
              <a:t>      fatal ("fork call");</a:t>
            </a:r>
          </a:p>
          <a:p>
            <a:pPr algn="l">
              <a:spcBef>
                <a:spcPct val="0"/>
              </a:spcBef>
            </a:pPr>
            <a:r>
              <a:rPr lang="en-US" altLang="ko-KR" sz="1400" b="0" dirty="0"/>
              <a:t>    case 0:   /* </a:t>
            </a:r>
            <a:r>
              <a:rPr lang="ko-KR" altLang="en-US" sz="1400" b="0" dirty="0"/>
              <a:t>자식 *</a:t>
            </a:r>
            <a:r>
              <a:rPr lang="en-US" altLang="ko-KR" sz="1400" b="0" dirty="0"/>
              <a:t>/</a:t>
            </a:r>
          </a:p>
          <a:p>
            <a:pPr algn="l">
              <a:spcBef>
                <a:spcPct val="0"/>
              </a:spcBef>
            </a:pPr>
            <a:r>
              <a:rPr lang="en-US" altLang="ko-KR" sz="1400" b="0" dirty="0"/>
              <a:t>      child (pip[</a:t>
            </a:r>
            <a:r>
              <a:rPr lang="en-US" altLang="ko-KR" sz="1400" b="0" dirty="0" err="1"/>
              <a:t>i</a:t>
            </a:r>
            <a:r>
              <a:rPr lang="en-US" altLang="ko-KR" sz="1400" b="0" dirty="0"/>
              <a:t>]);</a:t>
            </a:r>
          </a:p>
          <a:p>
            <a:pPr algn="l">
              <a:spcBef>
                <a:spcPct val="0"/>
              </a:spcBef>
            </a:pPr>
            <a:r>
              <a:rPr lang="en-US" altLang="ko-KR" sz="1400" b="0" dirty="0"/>
              <a:t>    }</a:t>
            </a:r>
          </a:p>
          <a:p>
            <a:pPr algn="l">
              <a:spcBef>
                <a:spcPct val="0"/>
              </a:spcBef>
            </a:pPr>
            <a:r>
              <a:rPr lang="en-US" altLang="ko-KR" sz="1400" b="0" dirty="0"/>
              <a:t>  }</a:t>
            </a:r>
          </a:p>
          <a:p>
            <a:pPr algn="l">
              <a:spcBef>
                <a:spcPct val="0"/>
              </a:spcBef>
            </a:pPr>
            <a:r>
              <a:rPr lang="en-US" altLang="ko-KR" sz="1400" b="0" dirty="0"/>
              <a:t>  parent (pip);</a:t>
            </a:r>
          </a:p>
          <a:p>
            <a:pPr algn="l">
              <a:spcBef>
                <a:spcPct val="0"/>
              </a:spcBef>
            </a:pPr>
            <a:r>
              <a:rPr lang="en-US" altLang="ko-KR" sz="1400" b="0" dirty="0"/>
              <a:t>  exit (0);</a:t>
            </a:r>
          </a:p>
          <a:p>
            <a:pPr algn="l">
              <a:spcBef>
                <a:spcPct val="0"/>
              </a:spcBef>
            </a:pPr>
            <a:r>
              <a:rPr lang="en-US" altLang="ko-KR" sz="1400" b="0" dirty="0"/>
              <a:t>}</a:t>
            </a:r>
          </a:p>
        </p:txBody>
      </p:sp>
      <p:sp>
        <p:nvSpPr>
          <p:cNvPr id="26629" name="AutoShape 9"/>
          <p:cNvSpPr>
            <a:spLocks noChangeArrowheads="1"/>
          </p:cNvSpPr>
          <p:nvPr/>
        </p:nvSpPr>
        <p:spPr bwMode="auto">
          <a:xfrm>
            <a:off x="5148263" y="191611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0" name="AutoShape 10"/>
          <p:cNvSpPr>
            <a:spLocks noChangeArrowheads="1"/>
          </p:cNvSpPr>
          <p:nvPr/>
        </p:nvSpPr>
        <p:spPr bwMode="auto">
          <a:xfrm>
            <a:off x="6518275" y="1916113"/>
            <a:ext cx="287338"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1" name="AutoShape 11"/>
          <p:cNvSpPr>
            <a:spLocks noChangeArrowheads="1"/>
          </p:cNvSpPr>
          <p:nvPr/>
        </p:nvSpPr>
        <p:spPr bwMode="auto">
          <a:xfrm>
            <a:off x="7680325" y="1916113"/>
            <a:ext cx="287338"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2" name="Text Box 12"/>
          <p:cNvSpPr txBox="1">
            <a:spLocks noChangeArrowheads="1"/>
          </p:cNvSpPr>
          <p:nvPr/>
        </p:nvSpPr>
        <p:spPr bwMode="auto">
          <a:xfrm>
            <a:off x="4572000" y="1674813"/>
            <a:ext cx="1295400" cy="274637"/>
          </a:xfrm>
          <a:prstGeom prst="rect">
            <a:avLst/>
          </a:prstGeom>
          <a:noFill/>
          <a:ln w="28575" algn="ctr">
            <a:noFill/>
            <a:miter lim="800000"/>
            <a:headEnd/>
            <a:tailEnd/>
          </a:ln>
        </p:spPr>
        <p:txBody>
          <a:bodyPr>
            <a:spAutoFit/>
          </a:bodyPr>
          <a:lstStyle/>
          <a:p>
            <a:pPr algn="l"/>
            <a:r>
              <a:rPr lang="en-US" altLang="ko-KR" sz="1200"/>
              <a:t>pip[0][0]=3</a:t>
            </a:r>
          </a:p>
        </p:txBody>
      </p:sp>
      <p:graphicFrame>
        <p:nvGraphicFramePr>
          <p:cNvPr id="9" name="Group 76"/>
          <p:cNvGraphicFramePr>
            <a:graphicFrameLocks noGrp="1"/>
          </p:cNvGraphicFramePr>
          <p:nvPr/>
        </p:nvGraphicFramePr>
        <p:xfrm>
          <a:off x="6732588" y="3860800"/>
          <a:ext cx="1441450" cy="246888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stderr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pip[1][0]</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pip[1][1]</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pip[2][0]</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pip[2][1]</a:t>
                      </a:r>
                      <a:endParaRPr kumimoji="1" lang="ko-KR" altLang="en-US" sz="12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6665" name="Text Box 77"/>
          <p:cNvSpPr txBox="1">
            <a:spLocks noChangeArrowheads="1"/>
          </p:cNvSpPr>
          <p:nvPr/>
        </p:nvSpPr>
        <p:spPr bwMode="auto">
          <a:xfrm>
            <a:off x="4572000" y="3154363"/>
            <a:ext cx="1295400" cy="274637"/>
          </a:xfrm>
          <a:prstGeom prst="rect">
            <a:avLst/>
          </a:prstGeom>
          <a:noFill/>
          <a:ln w="28575" algn="ctr">
            <a:noFill/>
            <a:miter lim="800000"/>
            <a:headEnd/>
            <a:tailEnd/>
          </a:ln>
        </p:spPr>
        <p:txBody>
          <a:bodyPr>
            <a:spAutoFit/>
          </a:bodyPr>
          <a:lstStyle/>
          <a:p>
            <a:pPr algn="l"/>
            <a:r>
              <a:rPr lang="en-US" altLang="ko-KR" sz="1200"/>
              <a:t>pip[0][1]=4</a:t>
            </a:r>
          </a:p>
        </p:txBody>
      </p:sp>
      <p:sp>
        <p:nvSpPr>
          <p:cNvPr id="26666" name="Text Box 78"/>
          <p:cNvSpPr txBox="1">
            <a:spLocks noChangeArrowheads="1"/>
          </p:cNvSpPr>
          <p:nvPr/>
        </p:nvSpPr>
        <p:spPr bwMode="auto">
          <a:xfrm>
            <a:off x="5940425" y="1674813"/>
            <a:ext cx="1295400" cy="274637"/>
          </a:xfrm>
          <a:prstGeom prst="rect">
            <a:avLst/>
          </a:prstGeom>
          <a:noFill/>
          <a:ln w="28575" algn="ctr">
            <a:noFill/>
            <a:miter lim="800000"/>
            <a:headEnd/>
            <a:tailEnd/>
          </a:ln>
        </p:spPr>
        <p:txBody>
          <a:bodyPr>
            <a:spAutoFit/>
          </a:bodyPr>
          <a:lstStyle/>
          <a:p>
            <a:pPr algn="l"/>
            <a:r>
              <a:rPr lang="en-US" altLang="ko-KR" sz="1200"/>
              <a:t>pip[1][0]=5</a:t>
            </a:r>
          </a:p>
        </p:txBody>
      </p:sp>
      <p:sp>
        <p:nvSpPr>
          <p:cNvPr id="26667" name="Text Box 79"/>
          <p:cNvSpPr txBox="1">
            <a:spLocks noChangeArrowheads="1"/>
          </p:cNvSpPr>
          <p:nvPr/>
        </p:nvSpPr>
        <p:spPr bwMode="auto">
          <a:xfrm>
            <a:off x="7308850" y="1674813"/>
            <a:ext cx="1295400" cy="274637"/>
          </a:xfrm>
          <a:prstGeom prst="rect">
            <a:avLst/>
          </a:prstGeom>
          <a:noFill/>
          <a:ln w="28575" algn="ctr">
            <a:noFill/>
            <a:miter lim="800000"/>
            <a:headEnd/>
            <a:tailEnd/>
          </a:ln>
        </p:spPr>
        <p:txBody>
          <a:bodyPr>
            <a:spAutoFit/>
          </a:bodyPr>
          <a:lstStyle/>
          <a:p>
            <a:pPr algn="l"/>
            <a:r>
              <a:rPr lang="en-US" altLang="ko-KR" sz="1200"/>
              <a:t>pip[2][0]=7</a:t>
            </a:r>
          </a:p>
        </p:txBody>
      </p:sp>
      <p:sp>
        <p:nvSpPr>
          <p:cNvPr id="26668" name="Text Box 80"/>
          <p:cNvSpPr txBox="1">
            <a:spLocks noChangeArrowheads="1"/>
          </p:cNvSpPr>
          <p:nvPr/>
        </p:nvSpPr>
        <p:spPr bwMode="auto">
          <a:xfrm>
            <a:off x="5940425" y="3154363"/>
            <a:ext cx="1295400" cy="274637"/>
          </a:xfrm>
          <a:prstGeom prst="rect">
            <a:avLst/>
          </a:prstGeom>
          <a:noFill/>
          <a:ln w="28575" algn="ctr">
            <a:noFill/>
            <a:miter lim="800000"/>
            <a:headEnd/>
            <a:tailEnd/>
          </a:ln>
        </p:spPr>
        <p:txBody>
          <a:bodyPr>
            <a:spAutoFit/>
          </a:bodyPr>
          <a:lstStyle/>
          <a:p>
            <a:pPr algn="l"/>
            <a:r>
              <a:rPr lang="en-US" altLang="ko-KR" sz="1200"/>
              <a:t>pip[1][1]=6</a:t>
            </a:r>
          </a:p>
        </p:txBody>
      </p:sp>
      <p:sp>
        <p:nvSpPr>
          <p:cNvPr id="26669" name="Text Box 81"/>
          <p:cNvSpPr txBox="1">
            <a:spLocks noChangeArrowheads="1"/>
          </p:cNvSpPr>
          <p:nvPr/>
        </p:nvSpPr>
        <p:spPr bwMode="auto">
          <a:xfrm>
            <a:off x="7308850" y="3154363"/>
            <a:ext cx="1295400" cy="274637"/>
          </a:xfrm>
          <a:prstGeom prst="rect">
            <a:avLst/>
          </a:prstGeom>
          <a:noFill/>
          <a:ln w="28575" algn="ctr">
            <a:noFill/>
            <a:miter lim="800000"/>
            <a:headEnd/>
            <a:tailEnd/>
          </a:ln>
        </p:spPr>
        <p:txBody>
          <a:bodyPr>
            <a:spAutoFit/>
          </a:bodyPr>
          <a:lstStyle/>
          <a:p>
            <a:pPr algn="l"/>
            <a:r>
              <a:rPr lang="en-US" altLang="ko-KR" sz="1200"/>
              <a:t>pip[2][1]=8</a:t>
            </a:r>
          </a:p>
        </p:txBody>
      </p:sp>
      <p:sp>
        <p:nvSpPr>
          <p:cNvPr id="15" name="슬라이드 번호 개체 틀 14"/>
          <p:cNvSpPr>
            <a:spLocks noGrp="1"/>
          </p:cNvSpPr>
          <p:nvPr>
            <p:ph type="sldNum" sz="quarter" idx="4"/>
          </p:nvPr>
        </p:nvSpPr>
        <p:spPr/>
        <p:txBody>
          <a:bodyPr/>
          <a:lstStyle/>
          <a:p>
            <a:pPr>
              <a:defRPr/>
            </a:pPr>
            <a:fld id="{B8CAC949-AC99-411E-B98E-07E81BC89218}" type="slidenum">
              <a:rPr lang="en-US" altLang="ko-KR" smtClean="0"/>
              <a:pPr>
                <a:defRPr/>
              </a:pPr>
              <a:t>36</a:t>
            </a:fld>
            <a:endParaRPr lang="en-US" altLang="ko-K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i="1"/>
              <a:t>example p</a:t>
            </a:r>
            <a:r>
              <a:rPr lang="en-US" altLang="ko-KR"/>
              <a:t>.166(226) (2/3)</a:t>
            </a:r>
            <a:endParaRPr/>
          </a:p>
        </p:txBody>
      </p:sp>
      <p:sp>
        <p:nvSpPr>
          <p:cNvPr id="27651" name="Rectangle 3"/>
          <p:cNvSpPr>
            <a:spLocks noGrp="1" noChangeArrowheads="1"/>
          </p:cNvSpPr>
          <p:nvPr>
            <p:ph idx="1"/>
          </p:nvPr>
        </p:nvSpPr>
        <p:spPr/>
        <p:txBody>
          <a:bodyPr/>
          <a:lstStyle/>
          <a:p>
            <a:endParaRPr lang="ko-KR" altLang="en-US">
              <a:latin typeface="Arial" charset="0"/>
              <a:cs typeface="Arial" charset="0"/>
            </a:endParaRPr>
          </a:p>
        </p:txBody>
      </p:sp>
      <p:sp>
        <p:nvSpPr>
          <p:cNvPr id="27652"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void parent(</a:t>
            </a:r>
            <a:r>
              <a:rPr lang="en-US" altLang="ko-KR" sz="1400" b="0" dirty="0" err="1"/>
              <a:t>int</a:t>
            </a:r>
            <a:r>
              <a:rPr lang="en-US" altLang="ko-KR" sz="1400" b="0" dirty="0"/>
              <a:t> p[3][2]){</a:t>
            </a:r>
          </a:p>
          <a:p>
            <a:pPr algn="l">
              <a:spcBef>
                <a:spcPct val="0"/>
              </a:spcBef>
            </a:pPr>
            <a:r>
              <a:rPr lang="en-US" altLang="ko-KR" sz="1400" b="0" dirty="0"/>
              <a:t>  char </a:t>
            </a:r>
            <a:r>
              <a:rPr lang="en-US" altLang="ko-KR" sz="1400" b="0" dirty="0" err="1"/>
              <a:t>buf</a:t>
            </a:r>
            <a:r>
              <a:rPr lang="en-US" altLang="ko-KR" sz="1400" b="0" dirty="0"/>
              <a:t>[MSGSIZE], </a:t>
            </a:r>
            <a:r>
              <a:rPr lang="en-US" altLang="ko-KR" sz="1400" b="0" dirty="0" err="1"/>
              <a:t>ch</a:t>
            </a:r>
            <a:r>
              <a:rPr lang="en-US" altLang="ko-KR" sz="1400" b="0" dirty="0"/>
              <a:t>; </a:t>
            </a:r>
            <a:r>
              <a:rPr lang="en-US" altLang="ko-KR" sz="1400" b="0" dirty="0" err="1"/>
              <a:t>fd_set</a:t>
            </a:r>
            <a:r>
              <a:rPr lang="en-US" altLang="ko-KR" sz="1400" b="0" dirty="0"/>
              <a:t> set, master;   </a:t>
            </a:r>
            <a:r>
              <a:rPr lang="en-US" altLang="ko-KR" sz="1400" b="0" dirty="0" err="1"/>
              <a:t>int</a:t>
            </a:r>
            <a:r>
              <a:rPr lang="en-US" altLang="ko-KR" sz="1400" b="0" dirty="0"/>
              <a:t> </a:t>
            </a:r>
            <a:r>
              <a:rPr lang="en-US" altLang="ko-KR" sz="1400" b="0" dirty="0" err="1"/>
              <a:t>i</a:t>
            </a:r>
            <a:r>
              <a:rPr lang="en-US" altLang="ko-KR" sz="1400" b="0" dirty="0"/>
              <a:t>;</a:t>
            </a:r>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  close (p[</a:t>
            </a:r>
            <a:r>
              <a:rPr lang="en-US" altLang="ko-KR" sz="1400" b="0" dirty="0" err="1"/>
              <a:t>i</a:t>
            </a:r>
            <a:r>
              <a:rPr lang="en-US" altLang="ko-KR" sz="1400" b="0" dirty="0"/>
              <a:t>][1]);</a:t>
            </a:r>
          </a:p>
          <a:p>
            <a:pPr algn="l">
              <a:spcBef>
                <a:spcPct val="0"/>
              </a:spcBef>
            </a:pPr>
            <a:endParaRPr lang="en-US" altLang="ko-KR" sz="1400" b="0" dirty="0"/>
          </a:p>
          <a:p>
            <a:pPr algn="l">
              <a:spcBef>
                <a:spcPct val="0"/>
              </a:spcBef>
            </a:pPr>
            <a:r>
              <a:rPr lang="en-US" altLang="ko-KR" sz="1400" b="0" dirty="0"/>
              <a:t>  FD_ZERO (&amp;master);</a:t>
            </a:r>
          </a:p>
          <a:p>
            <a:pPr algn="l">
              <a:spcBef>
                <a:spcPct val="0"/>
              </a:spcBef>
            </a:pPr>
            <a:r>
              <a:rPr lang="en-US" altLang="ko-KR" sz="1400" b="0" dirty="0"/>
              <a:t>  FD_SET (0, &amp;master);</a:t>
            </a:r>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&lt;3; </a:t>
            </a:r>
            <a:r>
              <a:rPr lang="en-US" altLang="ko-KR" sz="1400" b="0" dirty="0" err="1"/>
              <a:t>i</a:t>
            </a:r>
            <a:r>
              <a:rPr lang="en-US" altLang="ko-KR" sz="1400" b="0" dirty="0"/>
              <a:t>++) FD_SET (p[</a:t>
            </a:r>
            <a:r>
              <a:rPr lang="en-US" altLang="ko-KR" sz="1400" b="0" dirty="0" err="1"/>
              <a:t>i</a:t>
            </a:r>
            <a:r>
              <a:rPr lang="en-US" altLang="ko-KR" sz="1400" b="0" dirty="0"/>
              <a:t>][0], &amp;master);</a:t>
            </a:r>
          </a:p>
          <a:p>
            <a:pPr algn="l">
              <a:spcBef>
                <a:spcPct val="0"/>
              </a:spcBef>
            </a:pPr>
            <a:endParaRPr lang="en-US" altLang="ko-KR" sz="1400" b="0" dirty="0"/>
          </a:p>
          <a:p>
            <a:pPr algn="l">
              <a:spcBef>
                <a:spcPct val="0"/>
              </a:spcBef>
            </a:pPr>
            <a:r>
              <a:rPr lang="en-US" altLang="ko-KR" sz="1400" b="0" dirty="0"/>
              <a:t>  while (set = master, select (p[2][0]+1, &amp;set, NULL, NULL, NULL) &gt; 0){</a:t>
            </a:r>
          </a:p>
          <a:p>
            <a:pPr algn="l">
              <a:spcBef>
                <a:spcPct val="0"/>
              </a:spcBef>
            </a:pPr>
            <a:r>
              <a:rPr lang="en-US" altLang="ko-KR" sz="1400" b="0" dirty="0"/>
              <a:t>    if (FD_ISSET(0, &amp;set)){</a:t>
            </a:r>
          </a:p>
          <a:p>
            <a:pPr algn="l">
              <a:spcBef>
                <a:spcPct val="0"/>
              </a:spcBef>
            </a:pPr>
            <a:r>
              <a:rPr lang="en-US" altLang="ko-KR" sz="1400" b="0" dirty="0"/>
              <a:t>      </a:t>
            </a:r>
            <a:r>
              <a:rPr lang="en-US" altLang="ko-KR" sz="1400" b="0" dirty="0" err="1"/>
              <a:t>printf</a:t>
            </a:r>
            <a:r>
              <a:rPr lang="en-US" altLang="ko-KR" sz="1400" b="0" dirty="0"/>
              <a:t> ("From standard input...");</a:t>
            </a:r>
          </a:p>
          <a:p>
            <a:pPr algn="l">
              <a:spcBef>
                <a:spcPct val="0"/>
              </a:spcBef>
            </a:pPr>
            <a:r>
              <a:rPr lang="en-US" altLang="ko-KR" sz="1400" b="0" dirty="0"/>
              <a:t>      read (0, &amp;</a:t>
            </a:r>
            <a:r>
              <a:rPr lang="en-US" altLang="ko-KR" sz="1400" b="0" dirty="0" err="1"/>
              <a:t>ch</a:t>
            </a:r>
            <a:r>
              <a:rPr lang="en-US" altLang="ko-KR" sz="1400" b="0" dirty="0"/>
              <a:t>, 1);</a:t>
            </a:r>
          </a:p>
          <a:p>
            <a:pPr algn="l">
              <a:spcBef>
                <a:spcPct val="0"/>
              </a:spcBef>
            </a:pPr>
            <a:r>
              <a:rPr lang="en-US" altLang="ko-KR" sz="1400" b="0" dirty="0"/>
              <a:t>      </a:t>
            </a:r>
            <a:r>
              <a:rPr lang="en-US" altLang="ko-KR" sz="1400" b="0" dirty="0" err="1"/>
              <a:t>printf</a:t>
            </a:r>
            <a:r>
              <a:rPr lang="en-US" altLang="ko-KR" sz="1400" b="0" dirty="0"/>
              <a:t> ("%c\n", </a:t>
            </a:r>
            <a:r>
              <a:rPr lang="en-US" altLang="ko-KR" sz="1400" b="0" dirty="0" err="1"/>
              <a:t>ch</a:t>
            </a:r>
            <a:r>
              <a:rPr lang="en-US" altLang="ko-KR" sz="1400" b="0" dirty="0"/>
              <a:t>);</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a:t>
            </a:r>
          </a:p>
          <a:p>
            <a:pPr algn="l">
              <a:spcBef>
                <a:spcPct val="0"/>
              </a:spcBef>
            </a:pPr>
            <a:r>
              <a:rPr lang="en-US" altLang="ko-KR" sz="1400" b="0" dirty="0"/>
              <a:t>      if (FD_ISSET(p[</a:t>
            </a:r>
            <a:r>
              <a:rPr lang="en-US" altLang="ko-KR" sz="1400" b="0" dirty="0" err="1"/>
              <a:t>i</a:t>
            </a:r>
            <a:r>
              <a:rPr lang="en-US" altLang="ko-KR" sz="1400" b="0" dirty="0"/>
              <a:t>][0], &amp; set)){</a:t>
            </a:r>
          </a:p>
          <a:p>
            <a:pPr algn="l">
              <a:spcBef>
                <a:spcPct val="0"/>
              </a:spcBef>
            </a:pPr>
            <a:r>
              <a:rPr lang="en-US" altLang="ko-KR" sz="1400" b="0" dirty="0"/>
              <a:t>        if (read(p[</a:t>
            </a:r>
            <a:r>
              <a:rPr lang="en-US" altLang="ko-KR" sz="1400" b="0" dirty="0" err="1"/>
              <a:t>i</a:t>
            </a:r>
            <a:r>
              <a:rPr lang="en-US" altLang="ko-KR" sz="1400" b="0" dirty="0"/>
              <a:t>][0], </a:t>
            </a:r>
            <a:r>
              <a:rPr lang="en-US" altLang="ko-KR" sz="1400" b="0" dirty="0" err="1"/>
              <a:t>buf</a:t>
            </a:r>
            <a:r>
              <a:rPr lang="en-US" altLang="ko-KR" sz="1400" b="0" dirty="0"/>
              <a:t> MSGSIZE)&gt;0){</a:t>
            </a:r>
          </a:p>
          <a:p>
            <a:pPr algn="l">
              <a:spcBef>
                <a:spcPct val="0"/>
              </a:spcBef>
            </a:pPr>
            <a:r>
              <a:rPr lang="en-US" altLang="ko-KR" sz="1400" b="0" dirty="0"/>
              <a:t>          </a:t>
            </a:r>
            <a:r>
              <a:rPr lang="en-US" altLang="ko-KR" sz="1400" b="0" dirty="0" err="1"/>
              <a:t>printf</a:t>
            </a:r>
            <a:r>
              <a:rPr lang="en-US" altLang="ko-KR" sz="1400" b="0" dirty="0"/>
              <a:t> ("Message from </a:t>
            </a:r>
            <a:r>
              <a:rPr lang="en-US" altLang="ko-KR" sz="1400" b="0" dirty="0" err="1"/>
              <a:t>child%d</a:t>
            </a:r>
            <a:r>
              <a:rPr lang="en-US" altLang="ko-KR" sz="1400" b="0" dirty="0"/>
              <a:t>\n", </a:t>
            </a:r>
            <a:r>
              <a:rPr lang="en-US" altLang="ko-KR" sz="1400" b="0" dirty="0" err="1"/>
              <a:t>i</a:t>
            </a:r>
            <a:r>
              <a:rPr lang="en-US" altLang="ko-KR" sz="1400" b="0" dirty="0"/>
              <a:t>);</a:t>
            </a:r>
          </a:p>
          <a:p>
            <a:pPr algn="l">
              <a:spcBef>
                <a:spcPct val="0"/>
              </a:spcBef>
            </a:pPr>
            <a:r>
              <a:rPr lang="en-US" altLang="ko-KR" sz="1400" b="0" dirty="0"/>
              <a:t>          </a:t>
            </a:r>
            <a:r>
              <a:rPr lang="en-US" altLang="ko-KR" sz="1400" b="0" dirty="0" err="1"/>
              <a:t>printf</a:t>
            </a:r>
            <a:r>
              <a:rPr lang="en-US" altLang="ko-KR" sz="1400" b="0" dirty="0"/>
              <a:t> ("MSG=%s\</a:t>
            </a:r>
            <a:r>
              <a:rPr lang="en-US" altLang="ko-KR" sz="1400" b="0" dirty="0" err="1"/>
              <a:t>n",buf</a:t>
            </a:r>
            <a:r>
              <a:rPr lang="en-US" altLang="ko-KR" sz="1400" b="0" dirty="0"/>
              <a:t>);</a:t>
            </a:r>
            <a:br>
              <a:rPr lang="en-US" altLang="ko-KR" sz="1400" b="0" dirty="0"/>
            </a:br>
            <a:r>
              <a:rPr lang="en-US" altLang="ko-KR" sz="1400" b="0" dirty="0"/>
              <a:t>        }</a:t>
            </a:r>
          </a:p>
          <a:p>
            <a:pPr algn="l">
              <a:spcBef>
                <a:spcPct val="0"/>
              </a:spcBef>
            </a:pPr>
            <a:r>
              <a:rPr lang="en-US" altLang="ko-KR" sz="1400" b="0" dirty="0"/>
              <a:t>      }</a:t>
            </a:r>
          </a:p>
          <a:p>
            <a:pPr algn="l">
              <a:spcBef>
                <a:spcPct val="0"/>
              </a:spcBef>
            </a:pPr>
            <a:r>
              <a:rPr lang="en-US" altLang="ko-KR" sz="1400" b="0" dirty="0"/>
              <a:t>    }</a:t>
            </a:r>
          </a:p>
          <a:p>
            <a:pPr algn="l">
              <a:spcBef>
                <a:spcPct val="0"/>
              </a:spcBef>
            </a:pPr>
            <a:r>
              <a:rPr lang="en-US" altLang="ko-KR" sz="1400" b="0" dirty="0"/>
              <a:t>    if (</a:t>
            </a:r>
            <a:r>
              <a:rPr lang="en-US" altLang="ko-KR" sz="1400" b="0" dirty="0" err="1"/>
              <a:t>waitpid</a:t>
            </a:r>
            <a:r>
              <a:rPr lang="en-US" altLang="ko-KR" sz="1400" b="0" dirty="0"/>
              <a:t> (-1, NULL,WNOHANG) == -1) return;</a:t>
            </a:r>
          </a:p>
          <a:p>
            <a:pPr algn="l">
              <a:spcBef>
                <a:spcPct val="0"/>
              </a:spcBef>
            </a:pPr>
            <a:r>
              <a:rPr lang="en-US" altLang="ko-KR" sz="1400" b="0" dirty="0"/>
              <a:t>  }</a:t>
            </a:r>
          </a:p>
          <a:p>
            <a:pPr algn="l">
              <a:spcBef>
                <a:spcPct val="0"/>
              </a:spcBef>
            </a:pPr>
            <a:r>
              <a:rPr lang="en-US" altLang="ko-KR" sz="1400" b="0" dirty="0"/>
              <a:t>}</a:t>
            </a:r>
          </a:p>
        </p:txBody>
      </p:sp>
      <p:sp>
        <p:nvSpPr>
          <p:cNvPr id="27653" name="AutoShape 5"/>
          <p:cNvSpPr>
            <a:spLocks noChangeArrowheads="1"/>
          </p:cNvSpPr>
          <p:nvPr/>
        </p:nvSpPr>
        <p:spPr bwMode="auto">
          <a:xfrm>
            <a:off x="6710363"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4" name="AutoShape 6"/>
          <p:cNvSpPr>
            <a:spLocks noChangeArrowheads="1"/>
          </p:cNvSpPr>
          <p:nvPr/>
        </p:nvSpPr>
        <p:spPr bwMode="auto">
          <a:xfrm>
            <a:off x="7288213"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5" name="AutoShape 7"/>
          <p:cNvSpPr>
            <a:spLocks noChangeArrowheads="1"/>
          </p:cNvSpPr>
          <p:nvPr/>
        </p:nvSpPr>
        <p:spPr bwMode="auto">
          <a:xfrm>
            <a:off x="7862888"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6" name="phone3"/>
          <p:cNvSpPr>
            <a:spLocks noEditPoints="1" noChangeArrowheads="1"/>
          </p:cNvSpPr>
          <p:nvPr/>
        </p:nvSpPr>
        <p:spPr bwMode="auto">
          <a:xfrm>
            <a:off x="6619875"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7" name="phone3"/>
          <p:cNvSpPr>
            <a:spLocks noEditPoints="1" noChangeArrowheads="1"/>
          </p:cNvSpPr>
          <p:nvPr/>
        </p:nvSpPr>
        <p:spPr bwMode="auto">
          <a:xfrm>
            <a:off x="7210425"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8" name="phone3"/>
          <p:cNvSpPr>
            <a:spLocks noEditPoints="1" noChangeArrowheads="1"/>
          </p:cNvSpPr>
          <p:nvPr/>
        </p:nvSpPr>
        <p:spPr bwMode="auto">
          <a:xfrm>
            <a:off x="7786688"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9" name="Text Box 12"/>
          <p:cNvSpPr txBox="1">
            <a:spLocks noChangeArrowheads="1"/>
          </p:cNvSpPr>
          <p:nvPr/>
        </p:nvSpPr>
        <p:spPr bwMode="auto">
          <a:xfrm>
            <a:off x="6943725" y="3500438"/>
            <a:ext cx="917575" cy="336550"/>
          </a:xfrm>
          <a:prstGeom prst="rect">
            <a:avLst/>
          </a:prstGeom>
          <a:noFill/>
          <a:ln w="28575" algn="ctr">
            <a:noFill/>
            <a:miter lim="800000"/>
            <a:headEnd/>
            <a:tailEnd/>
          </a:ln>
        </p:spPr>
        <p:txBody>
          <a:bodyPr wrap="none">
            <a:spAutoFit/>
          </a:bodyPr>
          <a:lstStyle/>
          <a:p>
            <a:r>
              <a:rPr lang="en-US" altLang="ko-KR"/>
              <a:t>SELECT</a:t>
            </a:r>
          </a:p>
        </p:txBody>
      </p:sp>
      <p:cxnSp>
        <p:nvCxnSpPr>
          <p:cNvPr id="27660" name="AutoShape 13"/>
          <p:cNvCxnSpPr>
            <a:cxnSpLocks noChangeShapeType="1"/>
            <a:stCxn id="27659" idx="2"/>
            <a:endCxn id="27656" idx="1"/>
          </p:cNvCxnSpPr>
          <p:nvPr/>
        </p:nvCxnSpPr>
        <p:spPr bwMode="auto">
          <a:xfrm flipH="1">
            <a:off x="6848475" y="3836988"/>
            <a:ext cx="554038" cy="455612"/>
          </a:xfrm>
          <a:prstGeom prst="straightConnector1">
            <a:avLst/>
          </a:prstGeom>
          <a:noFill/>
          <a:ln w="28575">
            <a:solidFill>
              <a:schemeClr val="tx1"/>
            </a:solidFill>
            <a:round/>
            <a:headEnd/>
            <a:tailEnd/>
          </a:ln>
        </p:spPr>
      </p:cxnSp>
      <p:cxnSp>
        <p:nvCxnSpPr>
          <p:cNvPr id="27661" name="AutoShape 14"/>
          <p:cNvCxnSpPr>
            <a:cxnSpLocks noChangeShapeType="1"/>
            <a:stCxn id="27659" idx="2"/>
            <a:endCxn id="27657" idx="1"/>
          </p:cNvCxnSpPr>
          <p:nvPr/>
        </p:nvCxnSpPr>
        <p:spPr bwMode="auto">
          <a:xfrm>
            <a:off x="7402513" y="3836988"/>
            <a:ext cx="36512" cy="455612"/>
          </a:xfrm>
          <a:prstGeom prst="straightConnector1">
            <a:avLst/>
          </a:prstGeom>
          <a:noFill/>
          <a:ln w="28575">
            <a:solidFill>
              <a:schemeClr val="tx1"/>
            </a:solidFill>
            <a:round/>
            <a:headEnd/>
            <a:tailEnd/>
          </a:ln>
        </p:spPr>
      </p:cxnSp>
      <p:cxnSp>
        <p:nvCxnSpPr>
          <p:cNvPr id="27662" name="AutoShape 15"/>
          <p:cNvCxnSpPr>
            <a:cxnSpLocks noChangeShapeType="1"/>
            <a:stCxn id="27659" idx="2"/>
            <a:endCxn id="27658" idx="1"/>
          </p:cNvCxnSpPr>
          <p:nvPr/>
        </p:nvCxnSpPr>
        <p:spPr bwMode="auto">
          <a:xfrm>
            <a:off x="7402513" y="3836988"/>
            <a:ext cx="612775" cy="455612"/>
          </a:xfrm>
          <a:prstGeom prst="straightConnector1">
            <a:avLst/>
          </a:prstGeom>
          <a:noFill/>
          <a:ln w="28575">
            <a:solidFill>
              <a:schemeClr val="tx1"/>
            </a:solidFill>
            <a:round/>
            <a:headEnd/>
            <a:tailEnd/>
          </a:ln>
        </p:spPr>
      </p:cxnSp>
      <p:pic>
        <p:nvPicPr>
          <p:cNvPr id="27663" name="Picture 17" descr="MCj02872780000[1]"/>
          <p:cNvPicPr>
            <a:picLocks noChangeAspect="1" noChangeArrowheads="1"/>
          </p:cNvPicPr>
          <p:nvPr/>
        </p:nvPicPr>
        <p:blipFill>
          <a:blip r:embed="rId3" cstate="print"/>
          <a:srcRect/>
          <a:stretch>
            <a:fillRect/>
          </a:stretch>
        </p:blipFill>
        <p:spPr bwMode="auto">
          <a:xfrm>
            <a:off x="5349888" y="4286256"/>
            <a:ext cx="1079500" cy="531813"/>
          </a:xfrm>
          <a:prstGeom prst="rect">
            <a:avLst/>
          </a:prstGeom>
          <a:noFill/>
          <a:ln w="9525">
            <a:noFill/>
            <a:miter lim="800000"/>
            <a:headEnd/>
            <a:tailEnd/>
          </a:ln>
        </p:spPr>
      </p:pic>
      <p:cxnSp>
        <p:nvCxnSpPr>
          <p:cNvPr id="27664" name="AutoShape 18"/>
          <p:cNvCxnSpPr>
            <a:cxnSpLocks noChangeShapeType="1"/>
            <a:stCxn id="27659" idx="2"/>
          </p:cNvCxnSpPr>
          <p:nvPr/>
        </p:nvCxnSpPr>
        <p:spPr bwMode="auto">
          <a:xfrm flipH="1">
            <a:off x="6191250" y="3836988"/>
            <a:ext cx="1211263" cy="528637"/>
          </a:xfrm>
          <a:prstGeom prst="straightConnector1">
            <a:avLst/>
          </a:prstGeom>
          <a:noFill/>
          <a:ln w="28575">
            <a:solidFill>
              <a:schemeClr val="tx1"/>
            </a:solidFill>
            <a:round/>
            <a:headEnd/>
            <a:tailEnd/>
          </a:ln>
        </p:spPr>
      </p:cxnSp>
      <p:graphicFrame>
        <p:nvGraphicFramePr>
          <p:cNvPr id="17" name="Group 181"/>
          <p:cNvGraphicFramePr>
            <a:graphicFrameLocks noGrp="1"/>
          </p:cNvGraphicFramePr>
          <p:nvPr/>
        </p:nvGraphicFramePr>
        <p:xfrm>
          <a:off x="7118350" y="1196975"/>
          <a:ext cx="1441450" cy="146304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pip[1][0]</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pip[1][1]</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pip[2][0]</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pip[2][1]</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8" name="Group 136"/>
          <p:cNvGraphicFramePr>
            <a:graphicFrameLocks noGrp="1"/>
          </p:cNvGraphicFramePr>
          <p:nvPr/>
        </p:nvGraphicFramePr>
        <p:xfrm>
          <a:off x="4572000" y="1628775"/>
          <a:ext cx="2347913" cy="487680"/>
        </p:xfrm>
        <a:graphic>
          <a:graphicData uri="http://schemas.openxmlformats.org/drawingml/2006/table">
            <a:tbl>
              <a:tblPr/>
              <a:tblGrid>
                <a:gridCol w="260350">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61937">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61938">
                  <a:extLst>
                    <a:ext uri="{9D8B030D-6E8A-4147-A177-3AD203B41FA5}">
                      <a16:colId xmlns:a16="http://schemas.microsoft.com/office/drawing/2014/main" val="20006"/>
                    </a:ext>
                  </a:extLst>
                </a:gridCol>
                <a:gridCol w="260350">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19" name="Text Box 137"/>
          <p:cNvSpPr txBox="1">
            <a:spLocks noChangeArrowheads="1"/>
          </p:cNvSpPr>
          <p:nvPr/>
        </p:nvSpPr>
        <p:spPr bwMode="auto">
          <a:xfrm>
            <a:off x="3582988" y="1833563"/>
            <a:ext cx="917575" cy="336550"/>
          </a:xfrm>
          <a:prstGeom prst="rect">
            <a:avLst/>
          </a:prstGeom>
          <a:noFill/>
          <a:ln w="28575" algn="ctr">
            <a:noFill/>
            <a:miter lim="800000"/>
            <a:headEnd/>
            <a:tailEnd/>
          </a:ln>
        </p:spPr>
        <p:txBody>
          <a:bodyPr wrap="none">
            <a:spAutoFit/>
          </a:bodyPr>
          <a:lstStyle/>
          <a:p>
            <a:r>
              <a:rPr lang="en-US" altLang="ko-KR"/>
              <a:t>master</a:t>
            </a:r>
          </a:p>
        </p:txBody>
      </p:sp>
      <p:graphicFrame>
        <p:nvGraphicFramePr>
          <p:cNvPr id="20" name="Group 138"/>
          <p:cNvGraphicFramePr>
            <a:graphicFrameLocks noGrp="1"/>
          </p:cNvGraphicFramePr>
          <p:nvPr/>
        </p:nvGraphicFramePr>
        <p:xfrm>
          <a:off x="4572000" y="3429000"/>
          <a:ext cx="2347913" cy="487680"/>
        </p:xfrm>
        <a:graphic>
          <a:graphicData uri="http://schemas.openxmlformats.org/drawingml/2006/table">
            <a:tbl>
              <a:tblPr/>
              <a:tblGrid>
                <a:gridCol w="260350">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61937">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61938">
                  <a:extLst>
                    <a:ext uri="{9D8B030D-6E8A-4147-A177-3AD203B41FA5}">
                      <a16:colId xmlns:a16="http://schemas.microsoft.com/office/drawing/2014/main" val="20006"/>
                    </a:ext>
                  </a:extLst>
                </a:gridCol>
                <a:gridCol w="260350">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51" name="Text Box 180"/>
          <p:cNvSpPr txBox="1">
            <a:spLocks noChangeArrowheads="1"/>
          </p:cNvSpPr>
          <p:nvPr/>
        </p:nvSpPr>
        <p:spPr bwMode="auto">
          <a:xfrm>
            <a:off x="3767138" y="3633788"/>
            <a:ext cx="550862" cy="336550"/>
          </a:xfrm>
          <a:prstGeom prst="rect">
            <a:avLst/>
          </a:prstGeom>
          <a:noFill/>
          <a:ln w="28575" algn="ctr">
            <a:noFill/>
            <a:miter lim="800000"/>
            <a:headEnd/>
            <a:tailEnd/>
          </a:ln>
        </p:spPr>
        <p:txBody>
          <a:bodyPr wrap="none">
            <a:spAutoFit/>
          </a:bodyPr>
          <a:lstStyle/>
          <a:p>
            <a:r>
              <a:rPr lang="en-US" altLang="ko-KR"/>
              <a:t>set</a:t>
            </a:r>
          </a:p>
        </p:txBody>
      </p:sp>
      <p:sp>
        <p:nvSpPr>
          <p:cNvPr id="22" name="슬라이드 번호 개체 틀 21"/>
          <p:cNvSpPr>
            <a:spLocks noGrp="1"/>
          </p:cNvSpPr>
          <p:nvPr>
            <p:ph type="sldNum" sz="quarter" idx="4"/>
          </p:nvPr>
        </p:nvSpPr>
        <p:spPr/>
        <p:txBody>
          <a:bodyPr/>
          <a:lstStyle/>
          <a:p>
            <a:pPr>
              <a:defRPr/>
            </a:pPr>
            <a:fld id="{B8CAC949-AC99-411E-B98E-07E81BC89218}" type="slidenum">
              <a:rPr lang="en-US" altLang="ko-KR" smtClean="0"/>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i="1"/>
              <a:t>example p</a:t>
            </a:r>
            <a:r>
              <a:rPr lang="en-US" altLang="ko-KR"/>
              <a:t>.166(226) (3/3)</a:t>
            </a:r>
            <a:endParaRPr/>
          </a:p>
        </p:txBody>
      </p:sp>
      <p:sp>
        <p:nvSpPr>
          <p:cNvPr id="28675" name="Rectangle 3"/>
          <p:cNvSpPr>
            <a:spLocks noGrp="1" noChangeArrowheads="1"/>
          </p:cNvSpPr>
          <p:nvPr>
            <p:ph idx="1"/>
          </p:nvPr>
        </p:nvSpPr>
        <p:spPr/>
        <p:txBody>
          <a:bodyPr/>
          <a:lstStyle/>
          <a:p>
            <a:endParaRPr lang="ko-KR" altLang="en-US" dirty="0">
              <a:latin typeface="Arial" charset="0"/>
              <a:cs typeface="Arial" charset="0"/>
            </a:endParaRPr>
          </a:p>
        </p:txBody>
      </p:sp>
      <p:sp>
        <p:nvSpPr>
          <p:cNvPr id="28676" name="Rectangle 4"/>
          <p:cNvSpPr>
            <a:spLocks noChangeArrowheads="1"/>
          </p:cNvSpPr>
          <p:nvPr/>
        </p:nvSpPr>
        <p:spPr bwMode="auto">
          <a:xfrm>
            <a:off x="395288" y="1052513"/>
            <a:ext cx="8277225" cy="280853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child(</a:t>
            </a:r>
            <a:r>
              <a:rPr lang="en-US" altLang="ko-KR" sz="1400" b="0" dirty="0" err="1"/>
              <a:t>int</a:t>
            </a:r>
            <a:r>
              <a:rPr lang="en-US" altLang="ko-KR" sz="1400" b="0" dirty="0"/>
              <a:t> p[2]){</a:t>
            </a:r>
          </a:p>
          <a:p>
            <a:pPr algn="l">
              <a:spcBef>
                <a:spcPct val="0"/>
              </a:spcBef>
            </a:pPr>
            <a:r>
              <a:rPr lang="en-US" altLang="ko-KR" sz="1400" b="0" dirty="0"/>
              <a:t>  </a:t>
            </a:r>
            <a:r>
              <a:rPr lang="en-US" altLang="ko-KR" sz="1400" b="0" dirty="0" err="1"/>
              <a:t>int</a:t>
            </a:r>
            <a:r>
              <a:rPr lang="en-US" altLang="ko-KR" sz="1400" b="0" dirty="0"/>
              <a:t> count;</a:t>
            </a:r>
          </a:p>
          <a:p>
            <a:pPr algn="l">
              <a:spcBef>
                <a:spcPct val="0"/>
              </a:spcBef>
            </a:pPr>
            <a:r>
              <a:rPr lang="en-US" altLang="ko-KR" sz="1400" b="0" dirty="0"/>
              <a:t>  close (p[0]);</a:t>
            </a:r>
          </a:p>
          <a:p>
            <a:pPr algn="l">
              <a:spcBef>
                <a:spcPct val="0"/>
              </a:spcBef>
            </a:pPr>
            <a:endParaRPr lang="en-US" altLang="ko-KR" sz="1400" b="0" dirty="0"/>
          </a:p>
          <a:p>
            <a:pPr algn="l">
              <a:spcBef>
                <a:spcPct val="0"/>
              </a:spcBef>
            </a:pPr>
            <a:r>
              <a:rPr lang="en-US" altLang="ko-KR" sz="1400" b="0" dirty="0"/>
              <a:t>  for (count = 0; count &lt; 2; count++)</a:t>
            </a:r>
          </a:p>
          <a:p>
            <a:pPr algn="l">
              <a:spcBef>
                <a:spcPct val="0"/>
              </a:spcBef>
            </a:pPr>
            <a:r>
              <a:rPr lang="en-US" altLang="ko-KR" sz="1400" b="0" dirty="0"/>
              <a:t>  {</a:t>
            </a:r>
          </a:p>
          <a:p>
            <a:pPr algn="l">
              <a:spcBef>
                <a:spcPct val="0"/>
              </a:spcBef>
            </a:pPr>
            <a:r>
              <a:rPr lang="en-US" altLang="ko-KR" sz="1400" b="0" dirty="0"/>
              <a:t>    write (p[1], msg1, MSGSIZE);</a:t>
            </a:r>
          </a:p>
          <a:p>
            <a:pPr algn="l">
              <a:spcBef>
                <a:spcPct val="0"/>
              </a:spcBef>
            </a:pPr>
            <a:r>
              <a:rPr lang="en-US" altLang="ko-KR" sz="1400" b="0" dirty="0"/>
              <a:t>    sleep (</a:t>
            </a:r>
            <a:r>
              <a:rPr lang="en-US" altLang="ko-KR" sz="1400" b="0" dirty="0" err="1"/>
              <a:t>getpid</a:t>
            </a:r>
            <a:r>
              <a:rPr lang="en-US" altLang="ko-KR" sz="1400" b="0" dirty="0"/>
              <a:t>() % 4);</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write (p[1], msg2, MSGSIZE);</a:t>
            </a:r>
          </a:p>
          <a:p>
            <a:pPr algn="l">
              <a:spcBef>
                <a:spcPct val="0"/>
              </a:spcBef>
            </a:pPr>
            <a:r>
              <a:rPr lang="en-US" altLang="ko-KR" sz="1400" b="0" dirty="0"/>
              <a:t>  exit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38</a:t>
            </a:fld>
            <a:endParaRPr lang="en-US" altLang="ko-KR"/>
          </a:p>
        </p:txBody>
      </p:sp>
      <p:sp>
        <p:nvSpPr>
          <p:cNvPr id="6" name="Rectangle 4"/>
          <p:cNvSpPr>
            <a:spLocks noChangeArrowheads="1"/>
          </p:cNvSpPr>
          <p:nvPr/>
        </p:nvSpPr>
        <p:spPr bwMode="auto">
          <a:xfrm>
            <a:off x="391513" y="3933057"/>
            <a:ext cx="4138612" cy="2448272"/>
          </a:xfrm>
          <a:prstGeom prst="rect">
            <a:avLst/>
          </a:prstGeom>
          <a:solidFill>
            <a:schemeClr val="bg1">
              <a:lumMod val="95000"/>
            </a:schemeClr>
          </a:solidFill>
          <a:ln w="28575" algn="ctr">
            <a:solidFill>
              <a:schemeClr val="tx1"/>
            </a:solidFill>
            <a:miter lim="800000"/>
            <a:headEnd/>
            <a:tailEnd/>
          </a:ln>
        </p:spPr>
        <p:txBody>
          <a:bodyPr wrap="none" anchor="t"/>
          <a:lstStyle/>
          <a:p>
            <a:pPr algn="l">
              <a:spcBef>
                <a:spcPct val="0"/>
              </a:spcBef>
            </a:pPr>
            <a:r>
              <a:rPr lang="en-US" altLang="ko-KR" sz="1200" b="0" dirty="0"/>
              <a:t>Message from child 0</a:t>
            </a:r>
          </a:p>
          <a:p>
            <a:pPr algn="l">
              <a:spcBef>
                <a:spcPct val="0"/>
              </a:spcBef>
            </a:pPr>
            <a:r>
              <a:rPr lang="en-US" altLang="ko-KR" sz="1200" b="0" dirty="0"/>
              <a:t>MSG=hello</a:t>
            </a:r>
          </a:p>
          <a:p>
            <a:pPr algn="l">
              <a:spcBef>
                <a:spcPct val="0"/>
              </a:spcBef>
            </a:pPr>
            <a:r>
              <a:rPr lang="en-US" altLang="ko-KR" sz="1200" b="0" dirty="0"/>
              <a:t>Message from child 1</a:t>
            </a:r>
          </a:p>
          <a:p>
            <a:pPr algn="l">
              <a:spcBef>
                <a:spcPct val="0"/>
              </a:spcBef>
            </a:pPr>
            <a:r>
              <a:rPr lang="en-US" altLang="ko-KR" sz="1200" b="0" dirty="0"/>
              <a:t>MSG=hello</a:t>
            </a:r>
          </a:p>
          <a:p>
            <a:pPr algn="l">
              <a:spcBef>
                <a:spcPct val="0"/>
              </a:spcBef>
            </a:pPr>
            <a:r>
              <a:rPr lang="en-US" altLang="ko-KR" sz="1200" b="0" dirty="0"/>
              <a:t>Message from child 2</a:t>
            </a:r>
          </a:p>
          <a:p>
            <a:pPr algn="l">
              <a:spcBef>
                <a:spcPct val="0"/>
              </a:spcBef>
            </a:pPr>
            <a:r>
              <a:rPr lang="en-US" altLang="ko-KR" sz="1200" b="0" dirty="0"/>
              <a:t>MSG=hello</a:t>
            </a:r>
          </a:p>
          <a:p>
            <a:pPr algn="l">
              <a:spcBef>
                <a:spcPct val="0"/>
              </a:spcBef>
            </a:pPr>
            <a:endParaRPr lang="en-US" altLang="ko-KR" sz="1200" b="0" dirty="0"/>
          </a:p>
          <a:p>
            <a:pPr algn="l">
              <a:spcBef>
                <a:spcPct val="0"/>
              </a:spcBef>
            </a:pPr>
            <a:r>
              <a:rPr lang="en-US" altLang="ko-KR" sz="1200" b="0" dirty="0"/>
              <a:t>d </a:t>
            </a:r>
            <a:r>
              <a:rPr lang="en-US" altLang="ko-KR" sz="1200" b="0" dirty="0">
                <a:latin typeface="Book Antiqua" pitchFamily="18" charset="0"/>
              </a:rPr>
              <a:t>(user hits </a:t>
            </a:r>
            <a:r>
              <a:rPr lang="en-US" altLang="ko-KR" sz="1200" b="0" i="1" dirty="0">
                <a:latin typeface="Book Antiqua" pitchFamily="18" charset="0"/>
              </a:rPr>
              <a:t>d</a:t>
            </a:r>
            <a:r>
              <a:rPr lang="en-US" altLang="ko-KR" sz="1200" b="0" dirty="0">
                <a:latin typeface="Book Antiqua" pitchFamily="18" charset="0"/>
              </a:rPr>
              <a:t> and then Return)</a:t>
            </a:r>
          </a:p>
          <a:p>
            <a:pPr algn="l">
              <a:spcBef>
                <a:spcPct val="0"/>
              </a:spcBef>
            </a:pPr>
            <a:r>
              <a:rPr lang="en-US" altLang="ko-KR" sz="1200" b="0" dirty="0"/>
              <a:t>From standard input d </a:t>
            </a:r>
            <a:r>
              <a:rPr lang="en-US" altLang="ko-KR" sz="1200" b="0" dirty="0">
                <a:latin typeface="Book Antiqua" pitchFamily="18" charset="0"/>
              </a:rPr>
              <a:t>(d echoed)</a:t>
            </a:r>
            <a:endParaRPr lang="en-US" altLang="ko-KR" sz="1200" b="0" dirty="0"/>
          </a:p>
          <a:p>
            <a:pPr algn="l">
              <a:spcBef>
                <a:spcPct val="0"/>
              </a:spcBef>
            </a:pPr>
            <a:r>
              <a:rPr lang="en-US" altLang="ko-KR" sz="1200" b="0" dirty="0"/>
              <a:t>From standard input   </a:t>
            </a:r>
            <a:r>
              <a:rPr lang="en-US" altLang="ko-KR" sz="1200" b="0" dirty="0">
                <a:latin typeface="Book Antiqua" pitchFamily="18" charset="0"/>
              </a:rPr>
              <a:t>(Return echoed)</a:t>
            </a:r>
            <a:r>
              <a:rPr lang="en-US" altLang="ko-KR" sz="1200" b="0" dirty="0"/>
              <a:t> 	</a:t>
            </a:r>
          </a:p>
        </p:txBody>
      </p:sp>
      <p:sp>
        <p:nvSpPr>
          <p:cNvPr id="7" name="Rectangle 4"/>
          <p:cNvSpPr>
            <a:spLocks noChangeArrowheads="1"/>
          </p:cNvSpPr>
          <p:nvPr/>
        </p:nvSpPr>
        <p:spPr bwMode="auto">
          <a:xfrm>
            <a:off x="4518919" y="3933057"/>
            <a:ext cx="4138612" cy="2448272"/>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200" b="0" dirty="0"/>
              <a:t>Message from child 0</a:t>
            </a:r>
          </a:p>
          <a:p>
            <a:pPr algn="l">
              <a:spcBef>
                <a:spcPct val="0"/>
              </a:spcBef>
            </a:pPr>
            <a:r>
              <a:rPr lang="en-US" altLang="ko-KR" sz="1200" b="0" dirty="0"/>
              <a:t>MSG=hello</a:t>
            </a:r>
          </a:p>
          <a:p>
            <a:pPr algn="l">
              <a:spcBef>
                <a:spcPct val="0"/>
              </a:spcBef>
            </a:pPr>
            <a:r>
              <a:rPr lang="en-US" altLang="ko-KR" sz="1200" b="0" dirty="0"/>
              <a:t>Message from child 1</a:t>
            </a:r>
          </a:p>
          <a:p>
            <a:pPr algn="l">
              <a:spcBef>
                <a:spcPct val="0"/>
              </a:spcBef>
            </a:pPr>
            <a:r>
              <a:rPr lang="en-US" altLang="ko-KR" sz="1200" b="0" dirty="0"/>
              <a:t>MSG=hello</a:t>
            </a:r>
          </a:p>
          <a:p>
            <a:pPr algn="l">
              <a:spcBef>
                <a:spcPct val="0"/>
              </a:spcBef>
            </a:pPr>
            <a:r>
              <a:rPr lang="en-US" altLang="ko-KR" sz="1200" b="0" dirty="0"/>
              <a:t>Message from child 2</a:t>
            </a:r>
          </a:p>
          <a:p>
            <a:pPr algn="l">
              <a:spcBef>
                <a:spcPct val="0"/>
              </a:spcBef>
            </a:pPr>
            <a:r>
              <a:rPr lang="en-US" altLang="ko-KR" sz="1200" b="0" dirty="0"/>
              <a:t>MSG=hello</a:t>
            </a:r>
            <a:br>
              <a:rPr lang="en-US" altLang="ko-KR" sz="1200" b="0" dirty="0"/>
            </a:br>
            <a:endParaRPr lang="en-US" altLang="ko-KR" sz="1200" b="0" dirty="0"/>
          </a:p>
          <a:p>
            <a:pPr algn="l">
              <a:spcBef>
                <a:spcPct val="0"/>
              </a:spcBef>
            </a:pPr>
            <a:r>
              <a:rPr lang="en-US" altLang="ko-KR" sz="1200" b="0" dirty="0"/>
              <a:t>Message from child 0</a:t>
            </a:r>
          </a:p>
          <a:p>
            <a:pPr algn="l">
              <a:spcBef>
                <a:spcPct val="0"/>
              </a:spcBef>
            </a:pPr>
            <a:r>
              <a:rPr lang="en-US" altLang="ko-KR" sz="1200" b="0" dirty="0"/>
              <a:t>MSG=bye</a:t>
            </a:r>
          </a:p>
          <a:p>
            <a:pPr algn="l">
              <a:spcBef>
                <a:spcPct val="0"/>
              </a:spcBef>
            </a:pPr>
            <a:r>
              <a:rPr lang="en-US" altLang="ko-KR" sz="1200" b="0" dirty="0"/>
              <a:t>Message from child 1</a:t>
            </a:r>
          </a:p>
          <a:p>
            <a:pPr algn="l">
              <a:spcBef>
                <a:spcPct val="0"/>
              </a:spcBef>
            </a:pPr>
            <a:r>
              <a:rPr lang="en-US" altLang="ko-KR" sz="1200" b="0" dirty="0"/>
              <a:t>MSG=bye</a:t>
            </a:r>
          </a:p>
          <a:p>
            <a:pPr algn="l">
              <a:spcBef>
                <a:spcPct val="0"/>
              </a:spcBef>
            </a:pPr>
            <a:r>
              <a:rPr lang="en-US" altLang="ko-KR" sz="1200" b="0" dirty="0"/>
              <a:t>Message from child 2</a:t>
            </a:r>
          </a:p>
          <a:p>
            <a:pPr algn="l">
              <a:spcBef>
                <a:spcPct val="0"/>
              </a:spcBef>
            </a:pPr>
            <a:r>
              <a:rPr lang="en-US" altLang="ko-KR" sz="1200" b="0" dirty="0"/>
              <a:t>MSG=bye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ko-KR"/>
              <a:t>example p.170 (232) (1/2)</a:t>
            </a:r>
          </a:p>
        </p:txBody>
      </p:sp>
      <p:sp>
        <p:nvSpPr>
          <p:cNvPr id="29700" name="Rectangle 3"/>
          <p:cNvSpPr>
            <a:spLocks noGrp="1" noChangeArrowheads="1"/>
          </p:cNvSpPr>
          <p:nvPr>
            <p:ph idx="1"/>
          </p:nvPr>
        </p:nvSpPr>
        <p:spPr/>
        <p:txBody>
          <a:bodyPr/>
          <a:lstStyle/>
          <a:p>
            <a:endParaRPr lang="ko-KR" altLang="en-US">
              <a:latin typeface="Arial" charset="0"/>
              <a:cs typeface="Arial" charset="0"/>
            </a:endParaRPr>
          </a:p>
        </p:txBody>
      </p:sp>
      <p:sp>
        <p:nvSpPr>
          <p:cNvPr id="29698" name="Rectangle 6"/>
          <p:cNvSpPr>
            <a:spLocks noGrp="1" noChangeArrowheads="1"/>
          </p:cNvSpPr>
          <p:nvPr>
            <p:ph type="sldNum" sz="quarter" idx="4"/>
          </p:nvPr>
        </p:nvSpPr>
        <p:spPr>
          <a:noFill/>
        </p:spPr>
        <p:txBody>
          <a:bodyPr/>
          <a:lstStyle/>
          <a:p>
            <a:fld id="{5F923B60-B51C-4AA5-A33A-FD1CEC47D3AC}" type="slidenum">
              <a:rPr lang="en-US" altLang="ko-KR" smtClean="0"/>
              <a:pPr/>
              <a:t>39</a:t>
            </a:fld>
            <a:endParaRPr lang="en-US" altLang="ko-KR"/>
          </a:p>
        </p:txBody>
      </p:sp>
      <p:sp>
        <p:nvSpPr>
          <p:cNvPr id="29701"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join (char *com1[], char *com2[]){</a:t>
            </a:r>
          </a:p>
          <a:p>
            <a:pPr algn="l">
              <a:spcBef>
                <a:spcPct val="0"/>
              </a:spcBef>
            </a:pPr>
            <a:r>
              <a:rPr lang="en-US" altLang="ko-KR" sz="1400" b="0" dirty="0"/>
              <a:t>  </a:t>
            </a:r>
            <a:r>
              <a:rPr lang="en-US" altLang="ko-KR" sz="1400" b="0" dirty="0" err="1"/>
              <a:t>int</a:t>
            </a:r>
            <a:r>
              <a:rPr lang="en-US" altLang="ko-KR" sz="1400" b="0" dirty="0"/>
              <a:t> p[2], status;</a:t>
            </a:r>
          </a:p>
          <a:p>
            <a:pPr algn="l">
              <a:spcBef>
                <a:spcPct val="0"/>
              </a:spcBef>
            </a:pPr>
            <a:r>
              <a:rPr lang="en-US" altLang="ko-KR" sz="1400" b="0" dirty="0"/>
              <a:t>  </a:t>
            </a:r>
          </a:p>
          <a:p>
            <a:pPr algn="l">
              <a:spcBef>
                <a:spcPct val="0"/>
              </a:spcBef>
            </a:pPr>
            <a:r>
              <a:rPr lang="en-US" altLang="ko-KR" sz="1400" b="0" dirty="0"/>
              <a:t>  switch (fork()){</a:t>
            </a:r>
          </a:p>
          <a:p>
            <a:pPr algn="l">
              <a:spcBef>
                <a:spcPct val="0"/>
              </a:spcBef>
            </a:pPr>
            <a:r>
              <a:rPr lang="en-US" altLang="ko-KR" sz="1400" b="0" dirty="0"/>
              <a:t>  case -1: fatal ("1st fork call in join");</a:t>
            </a:r>
          </a:p>
          <a:p>
            <a:pPr algn="l">
              <a:spcBef>
                <a:spcPct val="0"/>
              </a:spcBef>
            </a:pPr>
            <a:r>
              <a:rPr lang="en-US" altLang="ko-KR" sz="1400" b="0" dirty="0"/>
              <a:t>  case 0: break;</a:t>
            </a:r>
          </a:p>
          <a:p>
            <a:pPr algn="l">
              <a:spcBef>
                <a:spcPct val="0"/>
              </a:spcBef>
            </a:pPr>
            <a:r>
              <a:rPr lang="en-US" altLang="ko-KR" sz="1400" b="0" dirty="0"/>
              <a:t>  default: wait(&amp;status); return(status);</a:t>
            </a:r>
          </a:p>
          <a:p>
            <a:pPr algn="l">
              <a:spcBef>
                <a:spcPct val="0"/>
              </a:spcBef>
            </a:pPr>
            <a:r>
              <a:rPr lang="en-US" altLang="ko-KR" sz="1400" b="0" dirty="0"/>
              <a:t>  }</a:t>
            </a:r>
          </a:p>
          <a:p>
            <a:pPr algn="l">
              <a:spcBef>
                <a:spcPct val="0"/>
              </a:spcBef>
            </a:pPr>
            <a:r>
              <a:rPr lang="en-US" altLang="ko-KR" sz="1400" b="0" dirty="0"/>
              <a:t>  if (pipe(p) == -1) fatal ("pipe call in join");</a:t>
            </a:r>
          </a:p>
          <a:p>
            <a:pPr algn="l">
              <a:spcBef>
                <a:spcPct val="0"/>
              </a:spcBef>
            </a:pPr>
            <a:endParaRPr lang="en-US" altLang="ko-KR" sz="1400" b="0" dirty="0"/>
          </a:p>
          <a:p>
            <a:pPr algn="l">
              <a:spcBef>
                <a:spcPct val="0"/>
              </a:spcBef>
            </a:pPr>
            <a:r>
              <a:rPr lang="en-US" altLang="ko-KR" sz="1400" b="0" dirty="0"/>
              <a:t>  switch (fork()){</a:t>
            </a:r>
          </a:p>
          <a:p>
            <a:pPr algn="l">
              <a:spcBef>
                <a:spcPct val="0"/>
              </a:spcBef>
            </a:pPr>
            <a:r>
              <a:rPr lang="en-US" altLang="ko-KR" sz="1400" b="0" dirty="0"/>
              <a:t>  case -1: fatal ("2nd fork call in join");</a:t>
            </a:r>
          </a:p>
          <a:p>
            <a:pPr algn="l">
              <a:spcBef>
                <a:spcPct val="0"/>
              </a:spcBef>
            </a:pPr>
            <a:r>
              <a:rPr lang="en-US" altLang="ko-KR" sz="1400" b="0" dirty="0"/>
              <a:t>  case 0:</a:t>
            </a:r>
          </a:p>
          <a:p>
            <a:pPr algn="l">
              <a:spcBef>
                <a:spcPct val="0"/>
              </a:spcBef>
            </a:pPr>
            <a:r>
              <a:rPr lang="en-US" altLang="ko-KR" sz="1400" b="0" dirty="0"/>
              <a:t>    dup2 (p[1],1); /*</a:t>
            </a:r>
            <a:r>
              <a:rPr lang="ko-KR" altLang="en-US" sz="1400" b="0" dirty="0"/>
              <a:t>표준 출력이 파이프로 가게 한다</a:t>
            </a:r>
            <a:r>
              <a:rPr lang="en-US" altLang="ko-KR" sz="1400" b="0" dirty="0"/>
              <a:t>*/</a:t>
            </a:r>
          </a:p>
          <a:p>
            <a:pPr algn="l">
              <a:spcBef>
                <a:spcPct val="0"/>
              </a:spcBef>
            </a:pPr>
            <a:r>
              <a:rPr lang="en-US" altLang="ko-KR" sz="1400" b="0" dirty="0"/>
              <a:t>    close (p[0]);  /*</a:t>
            </a:r>
            <a:r>
              <a:rPr lang="ko-KR" altLang="en-US" sz="1400" b="0" dirty="0" err="1"/>
              <a:t>화일</a:t>
            </a:r>
            <a:r>
              <a:rPr lang="ko-KR" altLang="en-US" sz="1400" b="0" dirty="0"/>
              <a:t> 기술자를 절약한다</a:t>
            </a:r>
            <a:r>
              <a:rPr lang="en-US" altLang="ko-KR" sz="1400" b="0" dirty="0"/>
              <a:t>. */</a:t>
            </a:r>
          </a:p>
          <a:p>
            <a:pPr algn="l">
              <a:spcBef>
                <a:spcPct val="0"/>
              </a:spcBef>
            </a:pPr>
            <a:r>
              <a:rPr lang="en-US" altLang="ko-KR" sz="1400" b="0" dirty="0"/>
              <a:t>    close (p[1]);</a:t>
            </a:r>
          </a:p>
          <a:p>
            <a:pPr algn="l">
              <a:spcBef>
                <a:spcPct val="0"/>
              </a:spcBef>
            </a:pPr>
            <a:r>
              <a:rPr lang="en-US" altLang="ko-KR" sz="1400" b="0" dirty="0"/>
              <a:t>    </a:t>
            </a:r>
            <a:r>
              <a:rPr lang="en-US" altLang="ko-KR" sz="1400" b="0" dirty="0" err="1"/>
              <a:t>execvp</a:t>
            </a:r>
            <a:r>
              <a:rPr lang="en-US" altLang="ko-KR" sz="1400" b="0" dirty="0"/>
              <a:t> (com1[0], com1); </a:t>
            </a:r>
            <a:r>
              <a:rPr lang="en-US" altLang="ko-KR" sz="1400" b="0" dirty="0">
                <a:solidFill>
                  <a:srgbClr val="FF0000"/>
                </a:solidFill>
              </a:rPr>
              <a:t>/* com1: </a:t>
            </a:r>
            <a:r>
              <a:rPr lang="en-US" altLang="ko-KR" sz="1400" b="0" dirty="0" err="1">
                <a:solidFill>
                  <a:srgbClr val="FF0000"/>
                </a:solidFill>
              </a:rPr>
              <a:t>ls</a:t>
            </a:r>
            <a:r>
              <a:rPr lang="en-US" altLang="ko-KR" sz="1400" b="0" dirty="0">
                <a:solidFill>
                  <a:srgbClr val="FF0000"/>
                </a:solidFill>
              </a:rPr>
              <a:t> */</a:t>
            </a:r>
          </a:p>
          <a:p>
            <a:pPr algn="l">
              <a:spcBef>
                <a:spcPct val="0"/>
              </a:spcBef>
            </a:pPr>
            <a:r>
              <a:rPr lang="en-US" altLang="ko-KR" sz="1400" b="0" dirty="0"/>
              <a:t>    fatal("1st </a:t>
            </a:r>
            <a:r>
              <a:rPr lang="en-US" altLang="ko-KR" sz="1400" b="0" dirty="0" err="1"/>
              <a:t>execvp</a:t>
            </a:r>
            <a:r>
              <a:rPr lang="en-US" altLang="ko-KR" sz="1400" b="0" dirty="0"/>
              <a:t> call in join");</a:t>
            </a:r>
          </a:p>
          <a:p>
            <a:pPr algn="l">
              <a:spcBef>
                <a:spcPct val="0"/>
              </a:spcBef>
            </a:pPr>
            <a:r>
              <a:rPr lang="en-US" altLang="ko-KR" sz="1400" b="0" dirty="0"/>
              <a:t>  default:</a:t>
            </a:r>
          </a:p>
          <a:p>
            <a:pPr algn="l">
              <a:spcBef>
                <a:spcPct val="0"/>
              </a:spcBef>
            </a:pPr>
            <a:r>
              <a:rPr lang="en-US" altLang="ko-KR" sz="1400" b="0" dirty="0"/>
              <a:t>    dup2(p[0], 0); /* </a:t>
            </a:r>
            <a:r>
              <a:rPr lang="ko-KR" altLang="en-US" sz="1400" b="0" dirty="0"/>
              <a:t>표준 입력이 파이프로부터 오게 한다 *</a:t>
            </a:r>
            <a:r>
              <a:rPr lang="en-US" altLang="ko-KR" sz="1400" b="0" dirty="0"/>
              <a:t>/</a:t>
            </a:r>
          </a:p>
          <a:p>
            <a:pPr algn="l">
              <a:spcBef>
                <a:spcPct val="0"/>
              </a:spcBef>
            </a:pPr>
            <a:r>
              <a:rPr lang="en-US" altLang="ko-KR" sz="1400" b="0" dirty="0"/>
              <a:t>    close (p[0]);</a:t>
            </a:r>
          </a:p>
          <a:p>
            <a:pPr algn="l">
              <a:spcBef>
                <a:spcPct val="0"/>
              </a:spcBef>
            </a:pPr>
            <a:r>
              <a:rPr lang="en-US" altLang="ko-KR" sz="1400" b="0" dirty="0"/>
              <a:t>    close (p[1]);</a:t>
            </a:r>
          </a:p>
          <a:p>
            <a:pPr algn="l">
              <a:spcBef>
                <a:spcPct val="0"/>
              </a:spcBef>
            </a:pPr>
            <a:r>
              <a:rPr lang="en-US" altLang="ko-KR" sz="1400" b="0" dirty="0"/>
              <a:t>    </a:t>
            </a:r>
            <a:r>
              <a:rPr lang="en-US" altLang="ko-KR" sz="1400" b="0" dirty="0" err="1"/>
              <a:t>execvp</a:t>
            </a:r>
            <a:r>
              <a:rPr lang="en-US" altLang="ko-KR" sz="1400" b="0" dirty="0"/>
              <a:t> (com2[0], com2); </a:t>
            </a:r>
            <a:r>
              <a:rPr lang="en-US" altLang="ko-KR" sz="1400" b="0" dirty="0">
                <a:solidFill>
                  <a:srgbClr val="FF0000"/>
                </a:solidFill>
              </a:rPr>
              <a:t>/* com2: </a:t>
            </a:r>
            <a:r>
              <a:rPr lang="en-US" altLang="ko-KR" sz="1400" b="0" dirty="0" err="1">
                <a:solidFill>
                  <a:srgbClr val="FF0000"/>
                </a:solidFill>
              </a:rPr>
              <a:t>grep</a:t>
            </a:r>
            <a:r>
              <a:rPr lang="en-US" altLang="ko-KR" sz="1400" b="0" dirty="0">
                <a:solidFill>
                  <a:srgbClr val="FF0000"/>
                </a:solidFill>
              </a:rPr>
              <a:t> */</a:t>
            </a:r>
          </a:p>
          <a:p>
            <a:pPr algn="l">
              <a:spcBef>
                <a:spcPct val="0"/>
              </a:spcBef>
            </a:pPr>
            <a:r>
              <a:rPr lang="en-US" altLang="ko-KR" sz="1400" b="0" dirty="0"/>
              <a:t>    fatal ("2nd </a:t>
            </a:r>
            <a:r>
              <a:rPr lang="en-US" altLang="ko-KR" sz="1400" b="0" dirty="0" err="1"/>
              <a:t>execvp</a:t>
            </a:r>
            <a:r>
              <a:rPr lang="en-US" altLang="ko-KR" sz="1400" b="0" dirty="0"/>
              <a:t> call in join");</a:t>
            </a:r>
          </a:p>
          <a:p>
            <a:pPr algn="l">
              <a:spcBef>
                <a:spcPct val="0"/>
              </a:spcBef>
            </a:pPr>
            <a:r>
              <a:rPr lang="en-US" altLang="ko-KR" sz="1400" b="0" dirty="0"/>
              <a:t>  }</a:t>
            </a:r>
          </a:p>
          <a:p>
            <a:pPr algn="l">
              <a:spcBef>
                <a:spcPct val="0"/>
              </a:spcBef>
            </a:pPr>
            <a:r>
              <a:rPr lang="en-US" altLang="ko-KR" sz="1400" b="0" dirty="0"/>
              <a:t>}</a:t>
            </a:r>
          </a:p>
        </p:txBody>
      </p:sp>
      <p:sp>
        <p:nvSpPr>
          <p:cNvPr id="29702" name="Oval 6"/>
          <p:cNvSpPr>
            <a:spLocks noChangeArrowheads="1"/>
          </p:cNvSpPr>
          <p:nvPr/>
        </p:nvSpPr>
        <p:spPr bwMode="auto">
          <a:xfrm>
            <a:off x="5940425" y="1341438"/>
            <a:ext cx="792163" cy="792162"/>
          </a:xfrm>
          <a:prstGeom prst="ellipse">
            <a:avLst/>
          </a:prstGeom>
          <a:noFill/>
          <a:ln w="28575" algn="ctr">
            <a:solidFill>
              <a:schemeClr val="tx1"/>
            </a:solidFill>
            <a:round/>
            <a:headEnd/>
            <a:tailEnd/>
          </a:ln>
        </p:spPr>
        <p:txBody>
          <a:bodyPr wrap="none" anchor="ctr"/>
          <a:lstStyle/>
          <a:p>
            <a:r>
              <a:rPr lang="en-US" altLang="ko-KR"/>
              <a:t>P</a:t>
            </a:r>
          </a:p>
        </p:txBody>
      </p:sp>
      <p:graphicFrame>
        <p:nvGraphicFramePr>
          <p:cNvPr id="699472" name="Group 80"/>
          <p:cNvGraphicFramePr>
            <a:graphicFrameLocks noGrp="1"/>
          </p:cNvGraphicFramePr>
          <p:nvPr/>
        </p:nvGraphicFramePr>
        <p:xfrm>
          <a:off x="6372225" y="1125538"/>
          <a:ext cx="1871663" cy="1444625"/>
        </p:xfrm>
        <a:graphic>
          <a:graphicData uri="http://schemas.openxmlformats.org/drawingml/2006/table">
            <a:tbl>
              <a:tblPr/>
              <a:tblGrid>
                <a:gridCol w="776288">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[3]</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[4]</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22" name="Oval 53"/>
          <p:cNvSpPr>
            <a:spLocks noChangeArrowheads="1"/>
          </p:cNvSpPr>
          <p:nvPr/>
        </p:nvSpPr>
        <p:spPr bwMode="auto">
          <a:xfrm>
            <a:off x="5940425" y="3929063"/>
            <a:ext cx="792163" cy="792162"/>
          </a:xfrm>
          <a:prstGeom prst="ellipse">
            <a:avLst/>
          </a:prstGeom>
          <a:noFill/>
          <a:ln w="28575" algn="ctr">
            <a:solidFill>
              <a:schemeClr val="tx1"/>
            </a:solidFill>
            <a:round/>
            <a:headEnd/>
            <a:tailEnd/>
          </a:ln>
        </p:spPr>
        <p:txBody>
          <a:bodyPr wrap="none" anchor="ctr"/>
          <a:lstStyle/>
          <a:p>
            <a:r>
              <a:rPr lang="en-US" altLang="ko-KR"/>
              <a:t>C</a:t>
            </a:r>
          </a:p>
        </p:txBody>
      </p:sp>
      <p:graphicFrame>
        <p:nvGraphicFramePr>
          <p:cNvPr id="699476" name="Group 84"/>
          <p:cNvGraphicFramePr>
            <a:graphicFrameLocks noGrp="1"/>
          </p:cNvGraphicFramePr>
          <p:nvPr/>
        </p:nvGraphicFramePr>
        <p:xfrm>
          <a:off x="6370638" y="3713163"/>
          <a:ext cx="1871662" cy="1444625"/>
        </p:xfrm>
        <a:graphic>
          <a:graphicData uri="http://schemas.openxmlformats.org/drawingml/2006/table">
            <a:tbl>
              <a:tblPr/>
              <a:tblGrid>
                <a:gridCol w="776287">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[3]</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[4]</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42" name="AutoShape 76"/>
          <p:cNvSpPr>
            <a:spLocks noChangeArrowheads="1"/>
          </p:cNvSpPr>
          <p:nvPr/>
        </p:nvSpPr>
        <p:spPr bwMode="auto">
          <a:xfrm rot="-5400000">
            <a:off x="7452519" y="2421731"/>
            <a:ext cx="504825" cy="1223963"/>
          </a:xfrm>
          <a:prstGeom prst="can">
            <a:avLst>
              <a:gd name="adj" fmla="val 60613"/>
            </a:avLst>
          </a:prstGeom>
          <a:noFill/>
          <a:ln w="28575">
            <a:solidFill>
              <a:schemeClr val="tx1"/>
            </a:solidFill>
            <a:round/>
            <a:headEnd/>
            <a:tailEnd/>
          </a:ln>
        </p:spPr>
        <p:txBody>
          <a:bodyPr vert="eaVert" wrap="none" anchor="ctr"/>
          <a:lstStyle/>
          <a:p>
            <a:r>
              <a:rPr lang="en-US" altLang="ko-KR"/>
              <a:t>pipe</a:t>
            </a:r>
          </a:p>
        </p:txBody>
      </p:sp>
      <p:cxnSp>
        <p:nvCxnSpPr>
          <p:cNvPr id="29747" name="AutoShape 89"/>
          <p:cNvCxnSpPr>
            <a:cxnSpLocks noChangeShapeType="1"/>
            <a:endCxn id="29742" idx="1"/>
          </p:cNvCxnSpPr>
          <p:nvPr/>
        </p:nvCxnSpPr>
        <p:spPr bwMode="auto">
          <a:xfrm flipH="1" flipV="1">
            <a:off x="7078663" y="3035300"/>
            <a:ext cx="1163637" cy="1111250"/>
          </a:xfrm>
          <a:prstGeom prst="curvedConnector5">
            <a:avLst>
              <a:gd name="adj1" fmla="val -19644"/>
              <a:gd name="adj2" fmla="val 45287"/>
              <a:gd name="adj3" fmla="val 118417"/>
            </a:avLst>
          </a:prstGeom>
          <a:noFill/>
          <a:ln w="28575">
            <a:solidFill>
              <a:schemeClr val="tx1"/>
            </a:solidFill>
            <a:round/>
            <a:headEnd/>
            <a:tailEnd type="triangle" w="med" len="med"/>
          </a:ln>
        </p:spPr>
      </p:cxnSp>
      <p:cxnSp>
        <p:nvCxnSpPr>
          <p:cNvPr id="29748" name="AutoShape 90"/>
          <p:cNvCxnSpPr>
            <a:cxnSpLocks noChangeShapeType="1"/>
            <a:stCxn id="29742" idx="3"/>
          </p:cNvCxnSpPr>
          <p:nvPr/>
        </p:nvCxnSpPr>
        <p:spPr bwMode="auto">
          <a:xfrm flipH="1" flipV="1">
            <a:off x="8243888" y="1270000"/>
            <a:ext cx="87312" cy="1763713"/>
          </a:xfrm>
          <a:prstGeom prst="curvedConnector3">
            <a:avLst>
              <a:gd name="adj1" fmla="val -243634"/>
            </a:avLst>
          </a:prstGeom>
          <a:noFill/>
          <a:ln w="28575">
            <a:solidFill>
              <a:schemeClr val="tx1"/>
            </a:solidFill>
            <a:round/>
            <a:headEnd/>
            <a:tailEnd type="triangle" w="med" len="med"/>
          </a:ln>
        </p:spPr>
      </p:cxnSp>
      <p:sp>
        <p:nvSpPr>
          <p:cNvPr id="29749" name="Oval 91"/>
          <p:cNvSpPr>
            <a:spLocks noChangeArrowheads="1"/>
          </p:cNvSpPr>
          <p:nvPr/>
        </p:nvSpPr>
        <p:spPr bwMode="auto">
          <a:xfrm>
            <a:off x="4716463" y="1123950"/>
            <a:ext cx="792162" cy="792163"/>
          </a:xfrm>
          <a:prstGeom prst="ellipse">
            <a:avLst/>
          </a:prstGeom>
          <a:noFill/>
          <a:ln w="28575" algn="ctr">
            <a:solidFill>
              <a:schemeClr val="tx1"/>
            </a:solidFill>
            <a:round/>
            <a:headEnd/>
            <a:tailEnd/>
          </a:ln>
        </p:spPr>
        <p:txBody>
          <a:bodyPr wrap="none" anchor="ctr"/>
          <a:lstStyle/>
          <a:p>
            <a:r>
              <a:rPr lang="en-US" altLang="ko-KR"/>
              <a:t>GP</a:t>
            </a:r>
          </a:p>
        </p:txBody>
      </p:sp>
      <p:cxnSp>
        <p:nvCxnSpPr>
          <p:cNvPr id="29750" name="AutoShape 92"/>
          <p:cNvCxnSpPr>
            <a:cxnSpLocks noChangeShapeType="1"/>
            <a:stCxn id="29749" idx="6"/>
            <a:endCxn id="29702" idx="2"/>
          </p:cNvCxnSpPr>
          <p:nvPr/>
        </p:nvCxnSpPr>
        <p:spPr bwMode="auto">
          <a:xfrm>
            <a:off x="5522913" y="1520825"/>
            <a:ext cx="403225" cy="217488"/>
          </a:xfrm>
          <a:prstGeom prst="curvedConnector3">
            <a:avLst>
              <a:gd name="adj1" fmla="val 49606"/>
            </a:avLst>
          </a:prstGeom>
          <a:noFill/>
          <a:ln w="28575">
            <a:solidFill>
              <a:schemeClr val="tx1"/>
            </a:solidFill>
            <a:round/>
            <a:headEnd/>
            <a:tailEnd type="triangle" w="med" len="med"/>
          </a:ln>
        </p:spPr>
      </p:cxnSp>
      <p:cxnSp>
        <p:nvCxnSpPr>
          <p:cNvPr id="29751" name="AutoShape 93"/>
          <p:cNvCxnSpPr>
            <a:cxnSpLocks noChangeShapeType="1"/>
            <a:stCxn id="29702" idx="4"/>
            <a:endCxn id="29722" idx="0"/>
          </p:cNvCxnSpPr>
          <p:nvPr/>
        </p:nvCxnSpPr>
        <p:spPr bwMode="auto">
          <a:xfrm rot="5400000">
            <a:off x="5453856" y="3031332"/>
            <a:ext cx="1766887" cy="0"/>
          </a:xfrm>
          <a:prstGeom prst="straightConnector1">
            <a:avLst/>
          </a:prstGeom>
          <a:noFill/>
          <a:ln w="28575">
            <a:solidFill>
              <a:schemeClr val="tx1"/>
            </a:solidFill>
            <a:round/>
            <a:headEnd/>
            <a:tailEnd type="triangle" w="med" len="med"/>
          </a:ln>
        </p:spPr>
      </p:cxnSp>
      <p:sp>
        <p:nvSpPr>
          <p:cNvPr id="20" name="TextBox 19"/>
          <p:cNvSpPr txBox="1"/>
          <p:nvPr/>
        </p:nvSpPr>
        <p:spPr>
          <a:xfrm>
            <a:off x="5929322" y="357166"/>
            <a:ext cx="2776722" cy="584775"/>
          </a:xfrm>
          <a:prstGeom prst="rect">
            <a:avLst/>
          </a:prstGeom>
          <a:noFill/>
        </p:spPr>
        <p:txBody>
          <a:bodyPr wrap="none" rtlCol="0">
            <a:spAutoFit/>
          </a:bodyPr>
          <a:lstStyle/>
          <a:p>
            <a:pPr algn="l"/>
            <a:r>
              <a:rPr lang="en-US" altLang="ko-KR" dirty="0"/>
              <a:t>com1=“</a:t>
            </a:r>
            <a:r>
              <a:rPr lang="en-US" altLang="ko-KR" dirty="0" err="1"/>
              <a:t>ls</a:t>
            </a:r>
            <a:r>
              <a:rPr lang="en-US" altLang="ko-KR" dirty="0"/>
              <a:t> –l /</a:t>
            </a:r>
            <a:r>
              <a:rPr lang="en-US" altLang="ko-KR" dirty="0" err="1"/>
              <a:t>usr</a:t>
            </a:r>
            <a:r>
              <a:rPr lang="en-US" altLang="ko-KR" dirty="0"/>
              <a:t>/lib”</a:t>
            </a:r>
            <a:br>
              <a:rPr lang="en-US" altLang="ko-KR" dirty="0"/>
            </a:br>
            <a:r>
              <a:rPr lang="en-US" altLang="ko-KR" dirty="0"/>
              <a:t>com2=“</a:t>
            </a:r>
            <a:r>
              <a:rPr lang="en-US" altLang="ko-KR" dirty="0" err="1"/>
              <a:t>grep</a:t>
            </a:r>
            <a:r>
              <a:rPr lang="en-US" altLang="ko-KR" dirty="0"/>
              <a:t> ^d”</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a:t>The </a:t>
            </a:r>
            <a:r>
              <a:rPr lang="en-US" altLang="ko-KR" b="0">
                <a:latin typeface="Courier New" pitchFamily="49" charset="0"/>
              </a:rPr>
              <a:t>pipe(2)</a:t>
            </a:r>
            <a:r>
              <a:rPr lang="en-US" altLang="ko-KR"/>
              <a:t> system call(1/2)</a:t>
            </a:r>
            <a:endParaRPr/>
          </a:p>
        </p:txBody>
      </p:sp>
      <p:sp>
        <p:nvSpPr>
          <p:cNvPr id="5123" name="Rectangle 3"/>
          <p:cNvSpPr>
            <a:spLocks noGrp="1" noChangeArrowheads="1"/>
          </p:cNvSpPr>
          <p:nvPr>
            <p:ph idx="1"/>
          </p:nvPr>
        </p:nvSpPr>
        <p:spPr>
          <a:xfrm>
            <a:off x="457200" y="2205038"/>
            <a:ext cx="8686800" cy="3921125"/>
          </a:xfrm>
        </p:spPr>
        <p:txBody>
          <a:bodyPr/>
          <a:lstStyle/>
          <a:p>
            <a:r>
              <a:rPr lang="en-US" altLang="ko-KR" sz="2200" dirty="0">
                <a:latin typeface="Arial" charset="0"/>
                <a:cs typeface="Arial" charset="0"/>
              </a:rPr>
              <a:t>First-in-first-out basis</a:t>
            </a:r>
          </a:p>
          <a:p>
            <a:r>
              <a:rPr lang="en-US" altLang="ko-KR" sz="2200" dirty="0">
                <a:latin typeface="Arial" charset="0"/>
                <a:cs typeface="Arial" charset="0"/>
              </a:rPr>
              <a:t>This order cannot be altered since </a:t>
            </a:r>
            <a:r>
              <a:rPr lang="en-US" altLang="ko-KR" sz="2200" b="0" dirty="0" err="1">
                <a:latin typeface="Courier New" pitchFamily="49" charset="0"/>
                <a:cs typeface="Arial" charset="0"/>
              </a:rPr>
              <a:t>lseek</a:t>
            </a:r>
            <a:r>
              <a:rPr lang="en-US" altLang="ko-KR" sz="2200" dirty="0">
                <a:latin typeface="Arial" charset="0"/>
                <a:cs typeface="Arial" charset="0"/>
              </a:rPr>
              <a:t> will not work on a pipe</a:t>
            </a:r>
          </a:p>
          <a:p>
            <a:r>
              <a:rPr lang="en-US" altLang="ko-KR" sz="2200" dirty="0">
                <a:latin typeface="Arial" charset="0"/>
                <a:cs typeface="Arial" charset="0"/>
              </a:rPr>
              <a:t>Two limitations.</a:t>
            </a:r>
          </a:p>
          <a:p>
            <a:pPr lvl="1"/>
            <a:r>
              <a:rPr lang="en-US" altLang="ko-KR" sz="2000" b="0" dirty="0"/>
              <a:t>half duplex </a:t>
            </a:r>
          </a:p>
          <a:p>
            <a:pPr lvl="1"/>
            <a:r>
              <a:rPr lang="en-US" altLang="ko-KR" sz="2000" b="0" dirty="0"/>
              <a:t>pipe is </a:t>
            </a:r>
            <a:r>
              <a:rPr lang="en-US" altLang="ko-KR" sz="2000" b="0" dirty="0">
                <a:solidFill>
                  <a:srgbClr val="FF0000"/>
                </a:solidFill>
              </a:rPr>
              <a:t>used between the parent and the child</a:t>
            </a:r>
            <a:r>
              <a:rPr lang="en-US" altLang="ko-KR" sz="2000" b="0" dirty="0"/>
              <a:t>.</a:t>
            </a:r>
          </a:p>
          <a:p>
            <a:r>
              <a:rPr lang="en-US" altLang="ko-KR" sz="2200" dirty="0">
                <a:latin typeface="Arial" charset="0"/>
                <a:cs typeface="Arial" charset="0"/>
              </a:rPr>
              <a:t>argument</a:t>
            </a:r>
          </a:p>
          <a:p>
            <a:pPr lvl="1"/>
            <a:r>
              <a:rPr lang="en-US" altLang="ko-KR" sz="2000" dirty="0" err="1">
                <a:latin typeface="Courier New" pitchFamily="49" charset="0"/>
                <a:cs typeface="Courier New" pitchFamily="49" charset="0"/>
              </a:rPr>
              <a:t>filedes</a:t>
            </a:r>
            <a:r>
              <a:rPr lang="en-US" altLang="ko-KR" sz="2000" dirty="0"/>
              <a:t> :  </a:t>
            </a:r>
            <a:r>
              <a:rPr lang="en-US" altLang="ko-KR" sz="2000" b="0" dirty="0" err="1">
                <a:latin typeface="Courier New" pitchFamily="49" charset="0"/>
              </a:rPr>
              <a:t>filedes</a:t>
            </a:r>
            <a:r>
              <a:rPr lang="en-US" altLang="ko-KR" sz="2000" b="0" dirty="0">
                <a:latin typeface="Courier New" pitchFamily="49" charset="0"/>
              </a:rPr>
              <a:t>[0]</a:t>
            </a:r>
            <a:r>
              <a:rPr lang="en-US" altLang="ko-KR" sz="2000" b="0" dirty="0"/>
              <a:t>-read, </a:t>
            </a:r>
            <a:r>
              <a:rPr lang="en-US" altLang="ko-KR" sz="2000" b="0" dirty="0" err="1">
                <a:latin typeface="Courier New" pitchFamily="49" charset="0"/>
              </a:rPr>
              <a:t>filedes</a:t>
            </a:r>
            <a:r>
              <a:rPr lang="en-US" altLang="ko-KR" sz="2000" b="0" dirty="0">
                <a:latin typeface="Courier New" pitchFamily="49" charset="0"/>
              </a:rPr>
              <a:t>[1]</a:t>
            </a:r>
            <a:r>
              <a:rPr lang="en-US" altLang="ko-KR" sz="2000" b="0" dirty="0"/>
              <a:t>-write</a:t>
            </a:r>
          </a:p>
          <a:p>
            <a:pPr lvl="1"/>
            <a:endParaRPr lang="en-US" altLang="ko-KR" b="0" dirty="0"/>
          </a:p>
          <a:p>
            <a:pPr lvl="1"/>
            <a:endParaRPr lang="en-US" altLang="ko-KR" b="0" dirty="0"/>
          </a:p>
          <a:p>
            <a:endParaRPr lang="ko-KR" altLang="en-US" dirty="0">
              <a:latin typeface="Arial" charset="0"/>
              <a:cs typeface="Arial" charset="0"/>
            </a:endParaRPr>
          </a:p>
        </p:txBody>
      </p:sp>
      <p:sp>
        <p:nvSpPr>
          <p:cNvPr id="5124" name="Rectangle 4"/>
          <p:cNvSpPr>
            <a:spLocks noChangeArrowheads="1"/>
          </p:cNvSpPr>
          <p:nvPr/>
        </p:nvSpPr>
        <p:spPr bwMode="auto">
          <a:xfrm>
            <a:off x="414338" y="1052513"/>
            <a:ext cx="8321675" cy="1098550"/>
          </a:xfrm>
          <a:prstGeom prst="rect">
            <a:avLst/>
          </a:prstGeom>
          <a:noFill/>
          <a:ln w="28575" algn="ctr">
            <a:solidFill>
              <a:schemeClr val="tx1"/>
            </a:solidFill>
            <a:miter lim="800000"/>
            <a:headEnd/>
            <a:tailEnd/>
          </a:ln>
        </p:spPr>
        <p:txBody>
          <a:bodyPr>
            <a:spAutoFit/>
          </a:bodyPr>
          <a:lstStyle/>
          <a:p>
            <a:pPr algn="l"/>
            <a:r>
              <a:rPr lang="en-US" altLang="ko-KR" b="0"/>
              <a:t>#include &lt;unistd.h&gt;</a:t>
            </a:r>
          </a:p>
          <a:p>
            <a:pPr algn="l"/>
            <a:r>
              <a:rPr lang="en-US" altLang="ko-KR" b="0"/>
              <a:t>int pipe(int filedes[2]);</a:t>
            </a:r>
          </a:p>
          <a:p>
            <a:pPr algn="l"/>
            <a:r>
              <a:rPr lang="en-US" altLang="ko-KR" b="0" i="1"/>
              <a:t>				       </a:t>
            </a:r>
            <a:r>
              <a:rPr lang="en-US" altLang="ko-KR" b="0"/>
              <a:t>Returns: 0 if OK, -1 on error</a:t>
            </a:r>
          </a:p>
        </p:txBody>
      </p:sp>
      <p:graphicFrame>
        <p:nvGraphicFramePr>
          <p:cNvPr id="653343" name="Group 31"/>
          <p:cNvGraphicFramePr>
            <a:graphicFrameLocks noGrp="1"/>
          </p:cNvGraphicFramePr>
          <p:nvPr/>
        </p:nvGraphicFramePr>
        <p:xfrm>
          <a:off x="404813" y="5440363"/>
          <a:ext cx="8315325" cy="944880"/>
        </p:xfrm>
        <a:graphic>
          <a:graphicData uri="http://schemas.openxmlformats.org/drawingml/2006/table">
            <a:tbl>
              <a:tblPr/>
              <a:tblGrid>
                <a:gridCol w="1385887">
                  <a:extLst>
                    <a:ext uri="{9D8B030D-6E8A-4147-A177-3AD203B41FA5}">
                      <a16:colId xmlns:a16="http://schemas.microsoft.com/office/drawing/2014/main" val="20000"/>
                    </a:ext>
                  </a:extLst>
                </a:gridCol>
                <a:gridCol w="6929438">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1" i="0" u="none" strike="noStrike" cap="none" normalizeH="0" baseline="0" dirty="0" err="1">
                          <a:ln>
                            <a:noFill/>
                          </a:ln>
                          <a:solidFill>
                            <a:schemeClr val="tx1"/>
                          </a:solidFill>
                          <a:effectLst/>
                          <a:latin typeface="Arial" charset="0"/>
                          <a:ea typeface="굴림" pitchFamily="50" charset="-127"/>
                          <a:cs typeface="Arial" charset="0"/>
                        </a:rPr>
                        <a:t>errno</a:t>
                      </a:r>
                      <a:endParaRPr kumimoji="1" lang="ko-KR" altLang="en-US" sz="16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600" b="1" i="0" u="none" strike="noStrike" cap="none" normalizeH="0" baseline="0">
                          <a:ln>
                            <a:noFill/>
                          </a:ln>
                          <a:solidFill>
                            <a:schemeClr val="tx1"/>
                          </a:solidFill>
                          <a:effectLst/>
                          <a:latin typeface="Arial" charset="0"/>
                          <a:ea typeface="굴림" pitchFamily="50" charset="-127"/>
                          <a:cs typeface="Arial" charset="0"/>
                        </a:rPr>
                        <a:t>cause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Courier New" pitchFamily="49" charset="0"/>
                          <a:ea typeface="굴림" pitchFamily="50" charset="-127"/>
                          <a:cs typeface="Arial" charset="0"/>
                        </a:rPr>
                        <a:t>EMFILE</a:t>
                      </a: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400" b="0" i="0" u="none" strike="noStrike" cap="none" normalizeH="0" baseline="0" dirty="0">
                          <a:ln>
                            <a:noFill/>
                          </a:ln>
                          <a:solidFill>
                            <a:schemeClr val="tx1"/>
                          </a:solidFill>
                          <a:effectLst/>
                          <a:latin typeface="Book Antiqua" pitchFamily="18" charset="0"/>
                          <a:ea typeface="굴림" pitchFamily="50" charset="-127"/>
                          <a:cs typeface="Arial" charset="0"/>
                        </a:rPr>
                        <a:t>more than MAX_OPEN-2 file descriptors already in use by this process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Courier New" pitchFamily="49" charset="0"/>
                          <a:ea typeface="굴림" pitchFamily="50" charset="-127"/>
                          <a:cs typeface="Arial" charset="0"/>
                        </a:rPr>
                        <a:t>ENFILE</a:t>
                      </a: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number of simultaneously open files in system would exceed system-imposed limit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139" name="Picture 32"/>
          <p:cNvPicPr>
            <a:picLocks noChangeAspect="1" noChangeArrowheads="1"/>
          </p:cNvPicPr>
          <p:nvPr/>
        </p:nvPicPr>
        <p:blipFill>
          <a:blip r:embed="rId3" cstate="print"/>
          <a:srcRect/>
          <a:stretch>
            <a:fillRect/>
          </a:stretch>
        </p:blipFill>
        <p:spPr bwMode="auto">
          <a:xfrm>
            <a:off x="3563938" y="3141663"/>
            <a:ext cx="4905375" cy="804862"/>
          </a:xfrm>
          <a:prstGeom prst="rect">
            <a:avLst/>
          </a:prstGeom>
          <a:noFill/>
          <a:ln w="28575" algn="ctr">
            <a:noFill/>
            <a:miter lim="800000"/>
            <a:headEnd/>
            <a:tailEnd/>
          </a:ln>
        </p:spPr>
      </p:pic>
      <p:sp>
        <p:nvSpPr>
          <p:cNvPr id="7" name="슬라이드 번호 개체 틀 6"/>
          <p:cNvSpPr>
            <a:spLocks noGrp="1"/>
          </p:cNvSpPr>
          <p:nvPr>
            <p:ph type="sldNum" sz="quarter" idx="4"/>
          </p:nvPr>
        </p:nvSpPr>
        <p:spPr/>
        <p:txBody>
          <a:bodyPr/>
          <a:lstStyle/>
          <a:p>
            <a:pPr>
              <a:defRPr/>
            </a:pPr>
            <a:fld id="{B8CAC949-AC99-411E-B98E-07E81BC89218}" type="slidenum">
              <a:rPr lang="en-US" altLang="ko-KR" smtClean="0"/>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t>example p.170 (232) (2/2)</a:t>
            </a:r>
          </a:p>
        </p:txBody>
      </p:sp>
      <p:sp>
        <p:nvSpPr>
          <p:cNvPr id="30723" name="Rectangle 3"/>
          <p:cNvSpPr>
            <a:spLocks noGrp="1" noChangeArrowheads="1"/>
          </p:cNvSpPr>
          <p:nvPr>
            <p:ph idx="1"/>
          </p:nvPr>
        </p:nvSpPr>
        <p:spPr/>
        <p:txBody>
          <a:bodyPr/>
          <a:lstStyle/>
          <a:p>
            <a:endParaRPr lang="ko-KR" altLang="en-US">
              <a:latin typeface="Arial" charset="0"/>
              <a:cs typeface="Arial" charset="0"/>
            </a:endParaRPr>
          </a:p>
        </p:txBody>
      </p:sp>
      <p:sp>
        <p:nvSpPr>
          <p:cNvPr id="30724" name="Rectangle 4"/>
          <p:cNvSpPr>
            <a:spLocks noChangeArrowheads="1"/>
          </p:cNvSpPr>
          <p:nvPr/>
        </p:nvSpPr>
        <p:spPr bwMode="auto">
          <a:xfrm>
            <a:off x="395288" y="1052513"/>
            <a:ext cx="8277225" cy="2881312"/>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#include &lt;stdio.h&gt;</a:t>
            </a:r>
          </a:p>
          <a:p>
            <a:pPr algn="l">
              <a:spcBef>
                <a:spcPct val="0"/>
              </a:spcBef>
            </a:pPr>
            <a:endParaRPr lang="en-US" altLang="ko-KR" sz="1400" b="0"/>
          </a:p>
          <a:p>
            <a:pPr algn="l">
              <a:spcBef>
                <a:spcPct val="0"/>
              </a:spcBef>
            </a:pPr>
            <a:r>
              <a:rPr lang="en-US" altLang="ko-KR" sz="1400" b="0"/>
              <a:t>main()</a:t>
            </a:r>
          </a:p>
          <a:p>
            <a:pPr algn="l">
              <a:spcBef>
                <a:spcPct val="0"/>
              </a:spcBef>
            </a:pPr>
            <a:r>
              <a:rPr lang="en-US" altLang="ko-KR" sz="1400" b="0"/>
              <a:t>{</a:t>
            </a:r>
          </a:p>
          <a:p>
            <a:pPr algn="l">
              <a:spcBef>
                <a:spcPct val="0"/>
              </a:spcBef>
            </a:pPr>
            <a:r>
              <a:rPr lang="en-US" altLang="ko-KR" sz="1400" b="0"/>
              <a:t>  char *one[4] = {"ls", "-l", "/usr/lib", NULL};</a:t>
            </a:r>
          </a:p>
          <a:p>
            <a:pPr algn="l">
              <a:spcBef>
                <a:spcPct val="0"/>
              </a:spcBef>
            </a:pPr>
            <a:r>
              <a:rPr lang="en-US" altLang="ko-KR" sz="1400" b="0"/>
              <a:t>  char *two[3] = {"grep", "∧d", NULL};</a:t>
            </a:r>
          </a:p>
          <a:p>
            <a:pPr algn="l">
              <a:spcBef>
                <a:spcPct val="0"/>
              </a:spcBef>
            </a:pPr>
            <a:r>
              <a:rPr lang="en-US" altLang="ko-KR" sz="1400" b="0"/>
              <a:t>  int ret;</a:t>
            </a:r>
          </a:p>
          <a:p>
            <a:pPr algn="l">
              <a:spcBef>
                <a:spcPct val="0"/>
              </a:spcBef>
            </a:pPr>
            <a:endParaRPr lang="en-US" altLang="ko-KR" sz="1400" b="0"/>
          </a:p>
          <a:p>
            <a:pPr algn="l">
              <a:spcBef>
                <a:spcPct val="0"/>
              </a:spcBef>
            </a:pPr>
            <a:r>
              <a:rPr lang="en-US" altLang="ko-KR" sz="1400" b="0"/>
              <a:t>  ret = join (one, two);</a:t>
            </a:r>
          </a:p>
          <a:p>
            <a:pPr algn="l">
              <a:spcBef>
                <a:spcPct val="0"/>
              </a:spcBef>
            </a:pPr>
            <a:r>
              <a:rPr lang="en-US" altLang="ko-KR" sz="1400" b="0"/>
              <a:t>  printf ("join returned %d\n", ret);</a:t>
            </a:r>
          </a:p>
          <a:p>
            <a:pPr algn="l">
              <a:spcBef>
                <a:spcPct val="0"/>
              </a:spcBef>
            </a:pPr>
            <a:r>
              <a:rPr lang="en-US" altLang="ko-KR" sz="1400" b="0"/>
              <a:t>  exit (0);</a:t>
            </a:r>
          </a:p>
          <a:p>
            <a:pPr algn="l">
              <a:spcBef>
                <a:spcPct val="0"/>
              </a:spcBef>
            </a:pPr>
            <a:r>
              <a:rPr lang="en-US" altLang="ko-KR" sz="1400" b="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40</a:t>
            </a:fld>
            <a:endParaRPr lang="en-US" altLang="ko-K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t>The </a:t>
            </a:r>
            <a:r>
              <a:rPr lang="en-US" altLang="ko-KR" b="0">
                <a:latin typeface="Courier New" pitchFamily="49" charset="0"/>
              </a:rPr>
              <a:t>pipe(2)</a:t>
            </a:r>
            <a:r>
              <a:rPr lang="en-US" altLang="ko-KR"/>
              <a:t> system call(2/2)</a:t>
            </a:r>
            <a:endParaRPr/>
          </a:p>
        </p:txBody>
      </p:sp>
      <p:sp>
        <p:nvSpPr>
          <p:cNvPr id="6147" name="Rectangle 3"/>
          <p:cNvSpPr>
            <a:spLocks noGrp="1" noChangeArrowheads="1"/>
          </p:cNvSpPr>
          <p:nvPr>
            <p:ph idx="1"/>
          </p:nvPr>
        </p:nvSpPr>
        <p:spPr>
          <a:xfrm>
            <a:off x="457200" y="1052513"/>
            <a:ext cx="8401080" cy="5073650"/>
          </a:xfrm>
        </p:spPr>
        <p:txBody>
          <a:bodyPr/>
          <a:lstStyle/>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read</a:t>
            </a:r>
            <a:r>
              <a:rPr lang="en-US" altLang="ko-KR" sz="2200" dirty="0">
                <a:latin typeface="Arial" charset="0"/>
                <a:cs typeface="Arial" charset="0"/>
              </a:rPr>
              <a:t> on a pipe, </a:t>
            </a:r>
          </a:p>
          <a:p>
            <a:pPr lvl="1">
              <a:lnSpc>
                <a:spcPct val="90000"/>
              </a:lnSpc>
            </a:pPr>
            <a:r>
              <a:rPr lang="en-US" altLang="ko-KR" sz="2000" dirty="0"/>
              <a:t>pipe is not empty: </a:t>
            </a:r>
            <a:r>
              <a:rPr lang="en-US" altLang="ko-KR" sz="2000" dirty="0">
                <a:latin typeface="Courier New" pitchFamily="49" charset="0"/>
                <a:cs typeface="Arial" charset="0"/>
              </a:rPr>
              <a:t>read</a:t>
            </a:r>
            <a:r>
              <a:rPr lang="en-US" altLang="ko-KR" sz="2000" dirty="0"/>
              <a:t> </a:t>
            </a:r>
            <a:r>
              <a:rPr lang="en-US" altLang="ko-KR" sz="2000" dirty="0">
                <a:solidFill>
                  <a:srgbClr val="FF0000"/>
                </a:solidFill>
              </a:rPr>
              <a:t>returns immediately</a:t>
            </a:r>
            <a:r>
              <a:rPr lang="en-US" altLang="ko-KR" sz="2000" dirty="0"/>
              <a:t>. </a:t>
            </a:r>
          </a:p>
          <a:p>
            <a:pPr lvl="1">
              <a:lnSpc>
                <a:spcPct val="90000"/>
              </a:lnSpc>
            </a:pPr>
            <a:r>
              <a:rPr lang="en-US" altLang="ko-KR" sz="2000" dirty="0"/>
              <a:t>pipe is empty: </a:t>
            </a:r>
            <a:r>
              <a:rPr lang="en-US" altLang="ko-KR" sz="2000" b="0" dirty="0">
                <a:solidFill>
                  <a:srgbClr val="FF0000"/>
                </a:solidFill>
                <a:latin typeface="Courier New" pitchFamily="49" charset="0"/>
              </a:rPr>
              <a:t>read</a:t>
            </a:r>
            <a:r>
              <a:rPr lang="en-US" altLang="ko-KR" sz="2000" dirty="0">
                <a:solidFill>
                  <a:srgbClr val="FF0000"/>
                </a:solidFill>
              </a:rPr>
              <a:t> blocks</a:t>
            </a:r>
            <a:r>
              <a:rPr lang="en-US" altLang="ko-KR" sz="2000" dirty="0"/>
              <a:t> until something is written to the pipe</a:t>
            </a:r>
            <a:endParaRPr lang="en-US" altLang="ko-KR" sz="2000" dirty="0">
              <a:latin typeface="Arial" charset="0"/>
              <a:cs typeface="Arial" charset="0"/>
            </a:endParaRP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write</a:t>
            </a:r>
            <a:r>
              <a:rPr lang="en-US" altLang="ko-KR" sz="2200" dirty="0">
                <a:latin typeface="Arial" charset="0"/>
                <a:cs typeface="Arial" charset="0"/>
              </a:rPr>
              <a:t> on a pipe</a:t>
            </a:r>
          </a:p>
          <a:p>
            <a:pPr lvl="1">
              <a:lnSpc>
                <a:spcPct val="90000"/>
              </a:lnSpc>
            </a:pPr>
            <a:r>
              <a:rPr lang="en-US" altLang="ko-KR" sz="2000" dirty="0"/>
              <a:t>pipe is not full: </a:t>
            </a:r>
            <a:r>
              <a:rPr lang="en-US" altLang="ko-KR" sz="2000" dirty="0">
                <a:latin typeface="Courier New" pitchFamily="49" charset="0"/>
                <a:cs typeface="Arial" charset="0"/>
              </a:rPr>
              <a:t>write </a:t>
            </a:r>
            <a:r>
              <a:rPr lang="en-US" altLang="ko-KR" sz="2000" dirty="0">
                <a:solidFill>
                  <a:srgbClr val="FF0000"/>
                </a:solidFill>
              </a:rPr>
              <a:t>returns immediately.</a:t>
            </a:r>
            <a:endParaRPr lang="en-US" altLang="ko-KR" sz="2000" dirty="0"/>
          </a:p>
          <a:p>
            <a:pPr lvl="1">
              <a:lnSpc>
                <a:spcPct val="90000"/>
              </a:lnSpc>
            </a:pPr>
            <a:r>
              <a:rPr lang="en-US" altLang="ko-KR" sz="2000" dirty="0"/>
              <a:t>pipe is full: </a:t>
            </a:r>
            <a:r>
              <a:rPr lang="en-US" altLang="ko-KR" sz="2000" b="0" dirty="0">
                <a:latin typeface="Courier New" pitchFamily="49" charset="0"/>
                <a:sym typeface="Wingdings" pitchFamily="2" charset="2"/>
              </a:rPr>
              <a:t>write</a:t>
            </a:r>
            <a:r>
              <a:rPr lang="en-US" altLang="ko-KR" sz="2000" dirty="0">
                <a:sym typeface="Wingdings" pitchFamily="2" charset="2"/>
              </a:rPr>
              <a:t> blocks until room is made.</a:t>
            </a:r>
            <a:endParaRPr lang="en-US" altLang="ko-KR" dirty="0"/>
          </a:p>
          <a:p>
            <a:pPr>
              <a:lnSpc>
                <a:spcPct val="90000"/>
              </a:lnSpc>
            </a:pPr>
            <a:endParaRPr lang="en-US" altLang="ko-KR" sz="2200" dirty="0">
              <a:latin typeface="Arial" charset="0"/>
              <a:cs typeface="Arial" charset="0"/>
            </a:endParaRPr>
          </a:p>
          <a:p>
            <a:pPr>
              <a:lnSpc>
                <a:spcPct val="90000"/>
              </a:lnSpc>
            </a:pPr>
            <a:r>
              <a:rPr lang="en-US" altLang="ko-KR" sz="2200" dirty="0">
                <a:latin typeface="Arial" charset="0"/>
                <a:cs typeface="Arial" charset="0"/>
              </a:rPr>
              <a:t>When one end of a pipe is closed, </a:t>
            </a:r>
          </a:p>
          <a:p>
            <a:pPr lvl="1">
              <a:lnSpc>
                <a:spcPct val="90000"/>
              </a:lnSpc>
            </a:pPr>
            <a:r>
              <a:rPr lang="en-US" altLang="ko-KR" sz="2000" dirty="0"/>
              <a:t>write end has been closed:</a:t>
            </a:r>
          </a:p>
          <a:p>
            <a:pPr lvl="2">
              <a:lnSpc>
                <a:spcPct val="90000"/>
              </a:lnSpc>
            </a:pPr>
            <a:r>
              <a:rPr lang="en-US" altLang="ko-KR" b="0" dirty="0">
                <a:latin typeface="Courier New" pitchFamily="49" charset="0"/>
                <a:cs typeface="Arial" charset="0"/>
              </a:rPr>
              <a:t>read</a:t>
            </a:r>
            <a:r>
              <a:rPr lang="en-US" altLang="ko-KR" dirty="0"/>
              <a:t> returns </a:t>
            </a:r>
            <a:r>
              <a:rPr lang="en-US" altLang="ko-KR" dirty="0">
                <a:latin typeface="Courier New" pitchFamily="49" charset="0"/>
                <a:cs typeface="Arial" charset="0"/>
              </a:rPr>
              <a:t>0</a:t>
            </a:r>
            <a:r>
              <a:rPr lang="en-US" altLang="ko-KR" dirty="0"/>
              <a:t> to indicate an end of file(</a:t>
            </a:r>
            <a:r>
              <a:rPr lang="en-US" altLang="ko-KR" dirty="0">
                <a:latin typeface="Courier New" pitchFamily="49" charset="0"/>
                <a:cs typeface="Courier New" pitchFamily="49" charset="0"/>
              </a:rPr>
              <a:t>EOF</a:t>
            </a:r>
            <a:r>
              <a:rPr lang="en-US" altLang="ko-KR" dirty="0"/>
              <a:t>) after all the data has been read. </a:t>
            </a:r>
          </a:p>
          <a:p>
            <a:pPr lvl="1">
              <a:lnSpc>
                <a:spcPct val="90000"/>
              </a:lnSpc>
            </a:pPr>
            <a:r>
              <a:rPr lang="en-US" altLang="ko-KR" sz="2000" dirty="0"/>
              <a:t>read end has been closed:</a:t>
            </a:r>
          </a:p>
          <a:p>
            <a:pPr lvl="2">
              <a:lnSpc>
                <a:spcPct val="90000"/>
              </a:lnSpc>
            </a:pPr>
            <a:r>
              <a:rPr lang="en-US" altLang="ko-KR" b="0" dirty="0">
                <a:latin typeface="Courier New" pitchFamily="49" charset="0"/>
                <a:cs typeface="Arial" charset="0"/>
              </a:rPr>
              <a:t>SIGPIPE</a:t>
            </a:r>
            <a:r>
              <a:rPr lang="en-US" altLang="ko-KR" dirty="0"/>
              <a:t> is generated. </a:t>
            </a:r>
          </a:p>
          <a:p>
            <a:pPr lvl="2">
              <a:lnSpc>
                <a:spcPct val="90000"/>
              </a:lnSpc>
            </a:pPr>
            <a:r>
              <a:rPr lang="en-US" altLang="ko-KR" dirty="0"/>
              <a:t>If we either ignore the signal or catch it and return from the signal handler, </a:t>
            </a:r>
            <a:r>
              <a:rPr lang="en-US" altLang="ko-KR" dirty="0">
                <a:latin typeface="Courier New" pitchFamily="49" charset="0"/>
                <a:cs typeface="Courier New" pitchFamily="49" charset="0"/>
              </a:rPr>
              <a:t>write()</a:t>
            </a:r>
            <a:r>
              <a:rPr lang="en-US" altLang="ko-KR" dirty="0"/>
              <a:t> returns </a:t>
            </a:r>
            <a:r>
              <a:rPr lang="en-US" altLang="ko-KR" dirty="0">
                <a:latin typeface="Courier New" pitchFamily="49" charset="0"/>
                <a:cs typeface="Arial" charset="0"/>
              </a:rPr>
              <a:t>-1</a:t>
            </a:r>
            <a:r>
              <a:rPr lang="en-US" altLang="ko-KR" dirty="0"/>
              <a:t> with </a:t>
            </a:r>
            <a:r>
              <a:rPr lang="en-US" altLang="ko-KR" b="0" dirty="0" err="1">
                <a:latin typeface="Courier New" pitchFamily="49" charset="0"/>
                <a:cs typeface="Arial" charset="0"/>
              </a:rPr>
              <a:t>errno</a:t>
            </a:r>
            <a:r>
              <a:rPr lang="en-US" altLang="ko-KR" dirty="0"/>
              <a:t> set to </a:t>
            </a:r>
            <a:r>
              <a:rPr lang="en-US" altLang="ko-KR" b="0" dirty="0">
                <a:latin typeface="Courier New" pitchFamily="49" charset="0"/>
                <a:cs typeface="Arial" charset="0"/>
              </a:rPr>
              <a:t>EPIPE</a:t>
            </a:r>
            <a:r>
              <a:rPr lang="en-US" altLang="ko-KR" dirty="0"/>
              <a:t>.</a:t>
            </a:r>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5</a:t>
            </a:fld>
            <a:endParaRPr lang="en-US"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i="1"/>
              <a:t>example p</a:t>
            </a:r>
            <a:r>
              <a:rPr lang="en-US" altLang="ko-KR"/>
              <a:t>.153(209)</a:t>
            </a:r>
            <a:endParaRPr/>
          </a:p>
        </p:txBody>
      </p:sp>
      <p:sp>
        <p:nvSpPr>
          <p:cNvPr id="7171" name="Rectangle 3"/>
          <p:cNvSpPr>
            <a:spLocks noGrp="1" noChangeArrowheads="1"/>
          </p:cNvSpPr>
          <p:nvPr>
            <p:ph idx="1"/>
          </p:nvPr>
        </p:nvSpPr>
        <p:spPr/>
        <p:txBody>
          <a:bodyPr/>
          <a:lstStyle/>
          <a:p>
            <a:endParaRPr lang="ko-KR" altLang="en-US">
              <a:latin typeface="Arial" charset="0"/>
              <a:cs typeface="Arial" charset="0"/>
            </a:endParaRPr>
          </a:p>
        </p:txBody>
      </p:sp>
      <p:sp>
        <p:nvSpPr>
          <p:cNvPr id="7172" name="Rectangle 4"/>
          <p:cNvSpPr>
            <a:spLocks noChangeArrowheads="1"/>
          </p:cNvSpPr>
          <p:nvPr/>
        </p:nvSpPr>
        <p:spPr bwMode="auto">
          <a:xfrm>
            <a:off x="395288" y="1052513"/>
            <a:ext cx="8277225" cy="5376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char *msg1 = "hello, world #1";</a:t>
            </a:r>
          </a:p>
          <a:p>
            <a:pPr algn="l">
              <a:spcBef>
                <a:spcPct val="0"/>
              </a:spcBef>
            </a:pPr>
            <a:r>
              <a:rPr lang="en-US" altLang="ko-KR" sz="1400" b="0"/>
              <a:t>char *msg2 = "hello, world #2";</a:t>
            </a:r>
          </a:p>
          <a:p>
            <a:pPr algn="l">
              <a:spcBef>
                <a:spcPct val="0"/>
              </a:spcBef>
            </a:pPr>
            <a:r>
              <a:rPr lang="en-US" altLang="ko-KR" sz="1400" b="0"/>
              <a:t>char *msg3 = "hello, world #3";</a:t>
            </a:r>
          </a:p>
          <a:p>
            <a:pPr algn="l">
              <a:spcBef>
                <a:spcPct val="0"/>
              </a:spcBef>
            </a:pPr>
            <a:endParaRPr lang="en-US" altLang="ko-KR" sz="1400" b="0"/>
          </a:p>
          <a:p>
            <a:pPr algn="l">
              <a:spcBef>
                <a:spcPct val="0"/>
              </a:spcBef>
            </a:pPr>
            <a:r>
              <a:rPr lang="en-US" altLang="ko-KR" sz="1400" b="0"/>
              <a:t>main(){</a:t>
            </a:r>
          </a:p>
          <a:p>
            <a:pPr algn="l">
              <a:spcBef>
                <a:spcPct val="0"/>
              </a:spcBef>
            </a:pPr>
            <a:r>
              <a:rPr lang="en-US" altLang="ko-KR" sz="1400" b="0"/>
              <a:t>   char inbuf[MSGSIZE];</a:t>
            </a:r>
          </a:p>
          <a:p>
            <a:pPr algn="l">
              <a:spcBef>
                <a:spcPct val="0"/>
              </a:spcBef>
            </a:pPr>
            <a:r>
              <a:rPr lang="en-US" altLang="ko-KR" sz="1400" b="0"/>
              <a:t>   int p[2], j;</a:t>
            </a:r>
          </a:p>
          <a:p>
            <a:pPr algn="l">
              <a:spcBef>
                <a:spcPct val="0"/>
              </a:spcBef>
            </a:pPr>
            <a:endParaRPr lang="en-US" altLang="ko-KR" sz="1400" b="0"/>
          </a:p>
          <a:p>
            <a:pPr algn="l">
              <a:spcBef>
                <a:spcPct val="0"/>
              </a:spcBef>
            </a:pPr>
            <a:r>
              <a:rPr lang="en-US" altLang="ko-KR" sz="1400" b="0"/>
              <a:t>   /* </a:t>
            </a:r>
            <a:r>
              <a:rPr lang="ko-KR" altLang="en-US" sz="1400" b="0"/>
              <a:t>파이프를 개방한다 *</a:t>
            </a:r>
            <a:r>
              <a:rPr lang="en-US" altLang="ko-KR" sz="1400" b="0"/>
              <a:t>/</a:t>
            </a:r>
          </a:p>
          <a:p>
            <a:pPr algn="l">
              <a:spcBef>
                <a:spcPct val="0"/>
              </a:spcBef>
            </a:pPr>
            <a:r>
              <a:rPr lang="en-US" altLang="ko-KR" sz="1400" b="0"/>
              <a:t>   pipe(p);</a:t>
            </a:r>
          </a:p>
          <a:p>
            <a:pPr algn="l">
              <a:spcBef>
                <a:spcPct val="0"/>
              </a:spcBef>
            </a:pPr>
            <a:endParaRPr lang="en-US" altLang="ko-KR" sz="1400" b="0"/>
          </a:p>
          <a:p>
            <a:pPr algn="l">
              <a:spcBef>
                <a:spcPct val="0"/>
              </a:spcBef>
            </a:pPr>
            <a:r>
              <a:rPr lang="en-US" altLang="ko-KR" sz="1400" b="0"/>
              <a:t>   /* </a:t>
            </a:r>
            <a:r>
              <a:rPr lang="ko-KR" altLang="en-US" sz="1400" b="0"/>
              <a:t>파이프에 쓴다 *</a:t>
            </a:r>
            <a:r>
              <a:rPr lang="en-US" altLang="ko-KR" sz="1400" b="0"/>
              <a:t>/</a:t>
            </a:r>
          </a:p>
          <a:p>
            <a:pPr algn="l">
              <a:spcBef>
                <a:spcPct val="0"/>
              </a:spcBef>
            </a:pPr>
            <a:r>
              <a:rPr lang="en-US" altLang="ko-KR" sz="1400" b="0"/>
              <a:t>   write(p[1], msg1, MSGSIZE);</a:t>
            </a:r>
          </a:p>
          <a:p>
            <a:pPr algn="l">
              <a:spcBef>
                <a:spcPct val="0"/>
              </a:spcBef>
            </a:pPr>
            <a:r>
              <a:rPr lang="en-US" altLang="ko-KR" sz="1400" b="0"/>
              <a:t>   write(p[1], msg2, MSGSIZE);</a:t>
            </a:r>
          </a:p>
          <a:p>
            <a:pPr algn="l">
              <a:spcBef>
                <a:spcPct val="0"/>
              </a:spcBef>
            </a:pPr>
            <a:r>
              <a:rPr lang="en-US" altLang="ko-KR" sz="1400" b="0"/>
              <a:t>   write(p[1], msg3, MSGSIZE);</a:t>
            </a:r>
          </a:p>
          <a:p>
            <a:pPr algn="l">
              <a:spcBef>
                <a:spcPct val="0"/>
              </a:spcBef>
            </a:pPr>
            <a:endParaRPr lang="en-US" altLang="ko-KR" sz="1400" b="0"/>
          </a:p>
          <a:p>
            <a:pPr algn="l">
              <a:spcBef>
                <a:spcPct val="0"/>
              </a:spcBef>
            </a:pPr>
            <a:r>
              <a:rPr lang="en-US" altLang="ko-KR" sz="1400" b="0"/>
              <a:t>   /* </a:t>
            </a:r>
            <a:r>
              <a:rPr lang="ko-KR" altLang="en-US" sz="1400" b="0"/>
              <a:t>파이프로부터 읽는다</a:t>
            </a:r>
            <a:r>
              <a:rPr lang="en-US" altLang="ko-KR" sz="1400" b="0"/>
              <a:t>. */</a:t>
            </a:r>
          </a:p>
          <a:p>
            <a:pPr algn="l">
              <a:spcBef>
                <a:spcPct val="0"/>
              </a:spcBef>
            </a:pPr>
            <a:r>
              <a:rPr lang="en-US" altLang="ko-KR" sz="1400" b="0"/>
              <a:t>   for(j = 0; j &lt; 3; j++){</a:t>
            </a:r>
          </a:p>
          <a:p>
            <a:pPr algn="l">
              <a:spcBef>
                <a:spcPct val="0"/>
              </a:spcBef>
            </a:pPr>
            <a:r>
              <a:rPr lang="en-US" altLang="ko-KR" sz="1400" b="0"/>
              <a:t>      read (p[0], inbuf, MSGSIZE);</a:t>
            </a:r>
          </a:p>
          <a:p>
            <a:pPr algn="l">
              <a:spcBef>
                <a:spcPct val="0"/>
              </a:spcBef>
            </a:pPr>
            <a:r>
              <a:rPr lang="en-US" altLang="ko-KR" sz="1400" b="0"/>
              <a:t>      printf ("%s\n", inbuf);</a:t>
            </a:r>
          </a:p>
          <a:p>
            <a:pPr algn="l">
              <a:spcBef>
                <a:spcPct val="0"/>
              </a:spcBef>
            </a:pPr>
            <a:r>
              <a:rPr lang="en-US" altLang="ko-KR" sz="1400" b="0"/>
              <a:t>   }</a:t>
            </a:r>
          </a:p>
          <a:p>
            <a:pPr algn="l">
              <a:spcBef>
                <a:spcPct val="0"/>
              </a:spcBef>
            </a:pPr>
            <a:r>
              <a:rPr lang="en-US" altLang="ko-KR" sz="1400" b="0"/>
              <a:t>   exit (0);</a:t>
            </a:r>
          </a:p>
          <a:p>
            <a:pPr algn="l">
              <a:spcBef>
                <a:spcPct val="0"/>
              </a:spcBef>
            </a:pPr>
            <a:r>
              <a:rPr lang="en-US" altLang="ko-KR" sz="1400" b="0"/>
              <a:t>}</a:t>
            </a:r>
          </a:p>
        </p:txBody>
      </p:sp>
      <p:pic>
        <p:nvPicPr>
          <p:cNvPr id="7173" name="Picture 38"/>
          <p:cNvPicPr>
            <a:picLocks noChangeAspect="1" noChangeArrowheads="1"/>
          </p:cNvPicPr>
          <p:nvPr/>
        </p:nvPicPr>
        <p:blipFill>
          <a:blip r:embed="rId3" cstate="print"/>
          <a:srcRect l="48694"/>
          <a:stretch>
            <a:fillRect/>
          </a:stretch>
        </p:blipFill>
        <p:spPr bwMode="auto">
          <a:xfrm>
            <a:off x="5045075" y="1173163"/>
            <a:ext cx="3490913" cy="2776537"/>
          </a:xfrm>
          <a:prstGeom prst="rect">
            <a:avLst/>
          </a:prstGeom>
          <a:noFill/>
          <a:ln w="28575" algn="ctr">
            <a:solidFill>
              <a:schemeClr val="tx1"/>
            </a:solidFill>
            <a:miter lim="800000"/>
            <a:headEnd/>
            <a:tailEnd/>
          </a:ln>
        </p:spPr>
      </p:pic>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6</a:t>
            </a:fld>
            <a:endParaRPr lang="en-US" altLang="ko-KR"/>
          </a:p>
        </p:txBody>
      </p:sp>
      <p:graphicFrame>
        <p:nvGraphicFramePr>
          <p:cNvPr id="8" name="Group 76"/>
          <p:cNvGraphicFramePr>
            <a:graphicFrameLocks noGrp="1"/>
          </p:cNvGraphicFramePr>
          <p:nvPr/>
        </p:nvGraphicFramePr>
        <p:xfrm>
          <a:off x="5286380" y="4357694"/>
          <a:ext cx="1441450" cy="137160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stderr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0"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0"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p:txBody>
          <a:bodyPr/>
          <a:lstStyle/>
          <a:p>
            <a:r>
              <a:rPr lang="en-US" altLang="ko-KR" i="1"/>
              <a:t>example p</a:t>
            </a:r>
            <a:r>
              <a:rPr lang="en-US" altLang="ko-KR"/>
              <a:t>.154(211) (1/2)</a:t>
            </a:r>
          </a:p>
        </p:txBody>
      </p:sp>
      <p:sp>
        <p:nvSpPr>
          <p:cNvPr id="8195" name="Rectangle 6"/>
          <p:cNvSpPr>
            <a:spLocks noGrp="1" noChangeArrowheads="1"/>
          </p:cNvSpPr>
          <p:nvPr>
            <p:ph sz="half" idx="1"/>
          </p:nvPr>
        </p:nvSpPr>
        <p:spPr/>
        <p:txBody>
          <a:bodyPr/>
          <a:lstStyle/>
          <a:p>
            <a:endParaRPr lang="ko-KR" altLang="en-US" sz="2000">
              <a:latin typeface="Arial" charset="0"/>
              <a:cs typeface="Arial" charset="0"/>
            </a:endParaRPr>
          </a:p>
        </p:txBody>
      </p:sp>
      <p:sp>
        <p:nvSpPr>
          <p:cNvPr id="8196" name="Rectangle 7"/>
          <p:cNvSpPr>
            <a:spLocks noGrp="1" noChangeArrowheads="1"/>
          </p:cNvSpPr>
          <p:nvPr>
            <p:ph sz="half" idx="2"/>
          </p:nvPr>
        </p:nvSpPr>
        <p:spPr/>
        <p:txBody>
          <a:bodyPr/>
          <a:lstStyle/>
          <a:p>
            <a:endParaRPr lang="ko-KR" altLang="en-US" sz="2000">
              <a:latin typeface="Arial" charset="0"/>
              <a:cs typeface="Arial" charset="0"/>
            </a:endParaRPr>
          </a:p>
        </p:txBody>
      </p:sp>
      <p:sp>
        <p:nvSpPr>
          <p:cNvPr id="8197" name="Rectangle 4"/>
          <p:cNvSpPr>
            <a:spLocks noChangeArrowheads="1"/>
          </p:cNvSpPr>
          <p:nvPr/>
        </p:nvSpPr>
        <p:spPr bwMode="auto">
          <a:xfrm>
            <a:off x="395288" y="974689"/>
            <a:ext cx="8277225" cy="5519759"/>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char *msg1 = "hello, world #1";</a:t>
            </a:r>
          </a:p>
          <a:p>
            <a:pPr algn="l">
              <a:spcBef>
                <a:spcPct val="0"/>
              </a:spcBef>
            </a:pPr>
            <a:r>
              <a:rPr lang="en-US" altLang="ko-KR" sz="1400" b="0" dirty="0"/>
              <a:t>char *msg2 = "hello, world #2";</a:t>
            </a:r>
          </a:p>
          <a:p>
            <a:pPr algn="l">
              <a:spcBef>
                <a:spcPct val="0"/>
              </a:spcBef>
            </a:pPr>
            <a:r>
              <a:rPr lang="en-US" altLang="ko-KR" sz="1400" b="0" dirty="0"/>
              <a:t>char *msg3 = "hello, world #3";</a:t>
            </a:r>
          </a:p>
          <a:p>
            <a:pPr algn="l">
              <a:spcBef>
                <a:spcPct val="0"/>
              </a:spcBef>
            </a:pPr>
            <a:r>
              <a:rPr lang="en-US" altLang="ko-KR" sz="1400" b="0" dirty="0"/>
              <a:t>main(){</a:t>
            </a:r>
          </a:p>
          <a:p>
            <a:pPr algn="l">
              <a:spcBef>
                <a:spcPct val="0"/>
              </a:spcBef>
            </a:pPr>
            <a:r>
              <a:rPr lang="en-US" altLang="ko-KR" sz="1400" b="0" dirty="0"/>
              <a:t>   char </a:t>
            </a:r>
            <a:r>
              <a:rPr lang="en-US" altLang="ko-KR" sz="1400" b="0" dirty="0" err="1"/>
              <a:t>inbuf</a:t>
            </a:r>
            <a:r>
              <a:rPr lang="en-US" altLang="ko-KR" sz="1400" b="0" dirty="0"/>
              <a:t>[MSGSIZE]; /* MSGSIZE 16 */</a:t>
            </a:r>
            <a:br>
              <a:rPr lang="en-US" altLang="ko-KR" sz="1400" b="0" dirty="0"/>
            </a:br>
            <a:r>
              <a:rPr lang="en-US" altLang="ko-KR" sz="1400" b="0" dirty="0"/>
              <a:t>   </a:t>
            </a:r>
            <a:r>
              <a:rPr lang="en-US" altLang="ko-KR" sz="1400" b="0" dirty="0" err="1"/>
              <a:t>int</a:t>
            </a:r>
            <a:r>
              <a:rPr lang="en-US" altLang="ko-KR" sz="1400" b="0" dirty="0"/>
              <a:t> p[2], j;</a:t>
            </a:r>
            <a:br>
              <a:rPr lang="en-US" altLang="ko-KR" sz="1400" b="0" dirty="0"/>
            </a:br>
            <a:r>
              <a:rPr lang="en-US" altLang="ko-KR" sz="1400" b="0" dirty="0"/>
              <a:t>   </a:t>
            </a:r>
            <a:r>
              <a:rPr lang="en-US" altLang="ko-KR" sz="1400" b="0" dirty="0" err="1"/>
              <a:t>pid_t</a:t>
            </a:r>
            <a:r>
              <a:rPr lang="en-US" altLang="ko-KR" sz="1400" b="0" dirty="0"/>
              <a:t> </a:t>
            </a:r>
            <a:r>
              <a:rPr lang="en-US" altLang="ko-KR" sz="1400" b="0" dirty="0" err="1"/>
              <a:t>pid</a:t>
            </a:r>
            <a:r>
              <a:rPr lang="en-US" altLang="ko-KR" sz="1400" b="0" dirty="0"/>
              <a:t>;</a:t>
            </a:r>
          </a:p>
          <a:p>
            <a:pPr algn="l">
              <a:spcBef>
                <a:spcPct val="0"/>
              </a:spcBef>
            </a:pPr>
            <a:r>
              <a:rPr lang="en-US" altLang="ko-KR" sz="1400" b="0" dirty="0"/>
              <a:t>   pipe(p);</a:t>
            </a:r>
          </a:p>
          <a:p>
            <a:pPr algn="l">
              <a:spcBef>
                <a:spcPct val="0"/>
              </a:spcBef>
            </a:pPr>
            <a:endParaRPr lang="en-US" altLang="ko-KR" sz="1400" b="0" dirty="0"/>
          </a:p>
          <a:p>
            <a:pPr algn="l">
              <a:spcBef>
                <a:spcPct val="0"/>
              </a:spcBef>
            </a:pPr>
            <a:r>
              <a:rPr lang="en-US" altLang="ko-KR" sz="1400" b="0" dirty="0"/>
              <a:t>   switch (</a:t>
            </a:r>
            <a:r>
              <a:rPr lang="en-US" altLang="ko-KR" sz="1400" b="0" dirty="0" err="1"/>
              <a:t>pid</a:t>
            </a:r>
            <a:r>
              <a:rPr lang="en-US" altLang="ko-KR" sz="1400" b="0" dirty="0"/>
              <a:t> = fork()){</a:t>
            </a:r>
          </a:p>
          <a:p>
            <a:pPr algn="l">
              <a:spcBef>
                <a:spcPct val="0"/>
              </a:spcBef>
            </a:pPr>
            <a:r>
              <a:rPr lang="en-US" altLang="ko-KR" sz="1400" b="0" dirty="0"/>
              <a:t>   case -1: </a:t>
            </a:r>
            <a:r>
              <a:rPr lang="en-US" altLang="ko-KR" sz="1400" b="0" dirty="0" err="1"/>
              <a:t>perror</a:t>
            </a:r>
            <a:r>
              <a:rPr lang="en-US" altLang="ko-KR" sz="1400" b="0" dirty="0"/>
              <a:t> ("fork call"); </a:t>
            </a:r>
            <a:br>
              <a:rPr lang="en-US" altLang="ko-KR" sz="1400" b="0" dirty="0"/>
            </a:br>
            <a:r>
              <a:rPr lang="en-US" altLang="ko-KR" sz="1400" b="0" dirty="0"/>
              <a:t>       exit (2);</a:t>
            </a:r>
          </a:p>
          <a:p>
            <a:pPr algn="l">
              <a:spcBef>
                <a:spcPct val="0"/>
              </a:spcBef>
            </a:pPr>
            <a:r>
              <a:rPr lang="en-US" altLang="ko-KR" sz="1400" b="0" dirty="0"/>
              <a:t>   case 0:  /* </a:t>
            </a:r>
            <a:r>
              <a:rPr lang="ko-KR" altLang="en-US" sz="1400" b="0" dirty="0"/>
              <a:t>자식일 경우 파이프에 쓴다</a:t>
            </a:r>
            <a:r>
              <a:rPr lang="en-US" altLang="ko-KR" sz="1400" b="0" dirty="0"/>
              <a:t>. */</a:t>
            </a:r>
          </a:p>
          <a:p>
            <a:pPr algn="l">
              <a:spcBef>
                <a:spcPct val="0"/>
              </a:spcBef>
            </a:pPr>
            <a:r>
              <a:rPr lang="en-US" altLang="ko-KR" sz="1400" b="0" dirty="0"/>
              <a:t>      write (p[1], msg1, MSGSIZE);</a:t>
            </a:r>
          </a:p>
          <a:p>
            <a:pPr algn="l">
              <a:spcBef>
                <a:spcPct val="0"/>
              </a:spcBef>
            </a:pPr>
            <a:r>
              <a:rPr lang="en-US" altLang="ko-KR" sz="1400" b="0" dirty="0"/>
              <a:t>      write (p[1], msg2, MSGSIZE);</a:t>
            </a:r>
          </a:p>
          <a:p>
            <a:pPr algn="l">
              <a:spcBef>
                <a:spcPct val="0"/>
              </a:spcBef>
            </a:pPr>
            <a:r>
              <a:rPr lang="en-US" altLang="ko-KR" sz="1400" b="0" dirty="0"/>
              <a:t>      write (p[1], msg3, MSGSIZE);</a:t>
            </a:r>
          </a:p>
          <a:p>
            <a:pPr algn="l">
              <a:spcBef>
                <a:spcPct val="0"/>
              </a:spcBef>
            </a:pPr>
            <a:r>
              <a:rPr lang="en-US" altLang="ko-KR" sz="1400" b="0" dirty="0"/>
              <a:t>      break;</a:t>
            </a:r>
          </a:p>
          <a:p>
            <a:pPr algn="l">
              <a:spcBef>
                <a:spcPct val="0"/>
              </a:spcBef>
            </a:pPr>
            <a:r>
              <a:rPr lang="en-US" altLang="ko-KR" sz="1400" b="0" dirty="0"/>
              <a:t>   default: /* </a:t>
            </a:r>
            <a:r>
              <a:rPr lang="ko-KR" altLang="en-US" sz="1400" b="0" dirty="0"/>
              <a:t>부모일 경우 파이프로부터 읽는다</a:t>
            </a:r>
            <a:r>
              <a:rPr lang="en-US" altLang="ko-KR" sz="1400" b="0" dirty="0"/>
              <a:t>. */</a:t>
            </a:r>
          </a:p>
          <a:p>
            <a:pPr algn="l">
              <a:spcBef>
                <a:spcPct val="0"/>
              </a:spcBef>
            </a:pPr>
            <a:r>
              <a:rPr lang="en-US" altLang="ko-KR" sz="1400" b="0" dirty="0"/>
              <a:t>      for (j = 0; j &lt; 3; j++){</a:t>
            </a:r>
          </a:p>
          <a:p>
            <a:pPr algn="l">
              <a:spcBef>
                <a:spcPct val="0"/>
              </a:spcBef>
            </a:pPr>
            <a:r>
              <a:rPr lang="en-US" altLang="ko-KR" sz="1400" b="0" dirty="0"/>
              <a:t>         read (p[0], </a:t>
            </a:r>
            <a:r>
              <a:rPr lang="en-US" altLang="ko-KR" sz="1400" b="0" dirty="0" err="1"/>
              <a:t>inbuf</a:t>
            </a:r>
            <a:r>
              <a:rPr lang="en-US" altLang="ko-KR" sz="1400" b="0" dirty="0"/>
              <a:t>, MSGSIZE);</a:t>
            </a:r>
          </a:p>
          <a:p>
            <a:pPr algn="l">
              <a:spcBef>
                <a:spcPct val="0"/>
              </a:spcBef>
            </a:pPr>
            <a:r>
              <a:rPr lang="en-US" altLang="ko-KR" sz="1400" b="0" dirty="0"/>
              <a:t>         </a:t>
            </a:r>
            <a:r>
              <a:rPr lang="en-US" altLang="ko-KR" sz="1400" b="0" dirty="0" err="1"/>
              <a:t>printf</a:t>
            </a:r>
            <a:r>
              <a:rPr lang="en-US" altLang="ko-KR" sz="1400" b="0" dirty="0"/>
              <a:t> ("%s\n", </a:t>
            </a:r>
            <a:r>
              <a:rPr lang="en-US" altLang="ko-KR" sz="1400" b="0" dirty="0" err="1"/>
              <a:t>inbuf</a:t>
            </a:r>
            <a:r>
              <a:rPr lang="en-US" altLang="ko-KR" sz="1400" b="0" dirty="0"/>
              <a:t>);</a:t>
            </a:r>
            <a:br>
              <a:rPr lang="en-US" altLang="ko-KR" sz="1400" b="0" dirty="0"/>
            </a:br>
            <a:r>
              <a:rPr lang="en-US" altLang="ko-KR" sz="1400" b="0" dirty="0"/>
              <a:t>      }</a:t>
            </a:r>
            <a:br>
              <a:rPr lang="en-US" altLang="ko-KR" sz="1400" b="0" dirty="0"/>
            </a:br>
            <a:r>
              <a:rPr lang="en-US" altLang="ko-KR" sz="1400" b="0" dirty="0"/>
              <a:t>      wait (NULL);</a:t>
            </a:r>
          </a:p>
          <a:p>
            <a:pPr algn="l">
              <a:spcBef>
                <a:spcPct val="0"/>
              </a:spcBef>
            </a:pPr>
            <a:r>
              <a:rPr lang="en-US" altLang="ko-KR" sz="1400" b="0" dirty="0"/>
              <a:t>  }</a:t>
            </a:r>
          </a:p>
          <a:p>
            <a:pPr algn="l">
              <a:spcBef>
                <a:spcPct val="0"/>
              </a:spcBef>
            </a:pPr>
            <a:r>
              <a:rPr lang="en-US" altLang="ko-KR" sz="1400" b="0" dirty="0"/>
              <a:t>  exit (0);</a:t>
            </a:r>
          </a:p>
          <a:p>
            <a:pPr algn="l">
              <a:spcBef>
                <a:spcPct val="0"/>
              </a:spcBef>
            </a:pPr>
            <a:r>
              <a:rPr lang="en-US" altLang="ko-KR" sz="1400" b="0" dirty="0"/>
              <a:t>}</a:t>
            </a:r>
          </a:p>
        </p:txBody>
      </p:sp>
      <p:pic>
        <p:nvPicPr>
          <p:cNvPr id="8198" name="Picture 10"/>
          <p:cNvPicPr>
            <a:picLocks noChangeAspect="1" noChangeArrowheads="1"/>
          </p:cNvPicPr>
          <p:nvPr/>
        </p:nvPicPr>
        <p:blipFill>
          <a:blip r:embed="rId3" cstate="print"/>
          <a:srcRect/>
          <a:stretch>
            <a:fillRect/>
          </a:stretch>
        </p:blipFill>
        <p:spPr bwMode="auto">
          <a:xfrm>
            <a:off x="5172075" y="1189038"/>
            <a:ext cx="3348038" cy="2832100"/>
          </a:xfrm>
          <a:prstGeom prst="rect">
            <a:avLst/>
          </a:prstGeom>
          <a:solidFill>
            <a:schemeClr val="tx1"/>
          </a:solidFill>
          <a:ln w="28575" algn="ctr">
            <a:solidFill>
              <a:schemeClr val="tx1"/>
            </a:solidFill>
            <a:miter lim="800000"/>
            <a:headEnd/>
            <a:tailEnd/>
          </a:ln>
        </p:spPr>
      </p:pic>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7</a:t>
            </a:fld>
            <a:endParaRPr lang="en-US" altLang="ko-K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i="1"/>
              <a:t>example p</a:t>
            </a:r>
            <a:r>
              <a:rPr lang="en-US" altLang="ko-KR"/>
              <a:t>.154(211) (2/2)</a:t>
            </a:r>
          </a:p>
        </p:txBody>
      </p:sp>
      <p:sp>
        <p:nvSpPr>
          <p:cNvPr id="9219" name="Rectangle 3"/>
          <p:cNvSpPr>
            <a:spLocks noGrp="1" noChangeArrowheads="1"/>
          </p:cNvSpPr>
          <p:nvPr>
            <p:ph idx="1"/>
          </p:nvPr>
        </p:nvSpPr>
        <p:spPr/>
        <p:txBody>
          <a:bodyPr/>
          <a:lstStyle/>
          <a:p>
            <a:r>
              <a:rPr lang="en-US" altLang="ko-KR" dirty="0">
                <a:latin typeface="Arial" charset="0"/>
                <a:cs typeface="Arial" charset="0"/>
              </a:rPr>
              <a:t>If both processes freely </a:t>
            </a:r>
            <a:r>
              <a:rPr lang="en-US" altLang="ko-KR" b="0" dirty="0">
                <a:latin typeface="Courier New" pitchFamily="49" charset="0"/>
                <a:cs typeface="Arial" charset="0"/>
              </a:rPr>
              <a:t>read</a:t>
            </a:r>
            <a:r>
              <a:rPr lang="en-US" altLang="ko-KR" dirty="0">
                <a:latin typeface="Arial" charset="0"/>
                <a:cs typeface="Arial" charset="0"/>
              </a:rPr>
              <a:t> and </a:t>
            </a:r>
            <a:r>
              <a:rPr lang="en-US" altLang="ko-KR" b="0" dirty="0">
                <a:latin typeface="Courier New" pitchFamily="49" charset="0"/>
                <a:cs typeface="Arial" charset="0"/>
              </a:rPr>
              <a:t>write</a:t>
            </a:r>
            <a:r>
              <a:rPr lang="en-US" altLang="ko-KR" dirty="0">
                <a:latin typeface="Arial" charset="0"/>
                <a:cs typeface="Arial" charset="0"/>
              </a:rPr>
              <a:t> on the </a:t>
            </a:r>
            <a:r>
              <a:rPr lang="en-US" altLang="ko-KR" b="0" dirty="0">
                <a:latin typeface="Courier New" pitchFamily="49" charset="0"/>
                <a:cs typeface="Arial" charset="0"/>
              </a:rPr>
              <a:t>pipe</a:t>
            </a:r>
            <a:r>
              <a:rPr lang="en-US" altLang="ko-KR" dirty="0">
                <a:latin typeface="Arial" charset="0"/>
                <a:cs typeface="Arial" charset="0"/>
              </a:rPr>
              <a:t> at the same time confusion will result.</a:t>
            </a:r>
          </a:p>
          <a:p>
            <a:r>
              <a:rPr lang="en-US" altLang="ko-KR" dirty="0">
                <a:latin typeface="Arial" charset="0"/>
                <a:cs typeface="Arial" charset="0"/>
              </a:rPr>
              <a:t>To avoid this, it is customary for each process to either just </a:t>
            </a:r>
            <a:r>
              <a:rPr lang="en-US" altLang="ko-KR" b="0" dirty="0">
                <a:latin typeface="Courier New" pitchFamily="49" charset="0"/>
                <a:cs typeface="Arial" charset="0"/>
              </a:rPr>
              <a:t>read</a:t>
            </a:r>
            <a:r>
              <a:rPr lang="en-US" altLang="ko-KR" dirty="0">
                <a:latin typeface="Arial" charset="0"/>
                <a:cs typeface="Arial" charset="0"/>
              </a:rPr>
              <a:t> or just </a:t>
            </a:r>
            <a:r>
              <a:rPr lang="en-US" altLang="ko-KR" b="0" dirty="0">
                <a:latin typeface="Courier New" pitchFamily="49" charset="0"/>
                <a:cs typeface="Arial" charset="0"/>
              </a:rPr>
              <a:t>write</a:t>
            </a:r>
            <a:r>
              <a:rPr lang="en-US" altLang="ko-KR" dirty="0">
                <a:latin typeface="Arial" charset="0"/>
                <a:cs typeface="Arial" charset="0"/>
              </a:rPr>
              <a:t> to or from the </a:t>
            </a:r>
            <a:r>
              <a:rPr lang="en-US" altLang="ko-KR" b="0" dirty="0">
                <a:latin typeface="Courier New" pitchFamily="49" charset="0"/>
                <a:cs typeface="Arial" charset="0"/>
              </a:rPr>
              <a:t>pipe</a:t>
            </a:r>
            <a:r>
              <a:rPr lang="en-US" altLang="ko-KR" dirty="0">
                <a:latin typeface="Arial" charset="0"/>
                <a:cs typeface="Arial" charset="0"/>
              </a:rPr>
              <a:t> and </a:t>
            </a:r>
            <a:r>
              <a:rPr lang="en-US" altLang="ko-KR" b="0" dirty="0">
                <a:latin typeface="Courier New" pitchFamily="49" charset="0"/>
                <a:cs typeface="Arial" charset="0"/>
              </a:rPr>
              <a:t>close</a:t>
            </a:r>
            <a:r>
              <a:rPr lang="en-US" altLang="ko-KR" dirty="0">
                <a:latin typeface="Arial" charset="0"/>
                <a:cs typeface="Arial" charset="0"/>
              </a:rPr>
              <a:t> the file descriptor it does not need.</a:t>
            </a:r>
          </a:p>
          <a:p>
            <a:endParaRPr lang="en-US" altLang="ko-KR" dirty="0">
              <a:latin typeface="Arial" charset="0"/>
              <a:cs typeface="Arial" charset="0"/>
            </a:endParaRPr>
          </a:p>
          <a:p>
            <a:r>
              <a:rPr lang="en-US" altLang="ko-KR" dirty="0">
                <a:latin typeface="Arial" charset="0"/>
                <a:cs typeface="Arial" charset="0"/>
              </a:rPr>
              <a:t>If you change 3 to 4,</a:t>
            </a:r>
          </a:p>
          <a:p>
            <a:pPr lvl="1"/>
            <a:r>
              <a:rPr lang="en-US" altLang="ko-KR" dirty="0">
                <a:cs typeface="Arial" charset="0"/>
              </a:rPr>
              <a:t>When the child terminates, the parent still has file descriptor [4] open for writing to the pipe. The parent blocks indefinitely, waiting for more data. </a:t>
            </a: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i="1"/>
              <a:t>example p</a:t>
            </a:r>
            <a:r>
              <a:rPr lang="en-US" altLang="ko-KR"/>
              <a:t>.156</a:t>
            </a:r>
          </a:p>
        </p:txBody>
      </p:sp>
      <p:sp>
        <p:nvSpPr>
          <p:cNvPr id="10243" name="Rectangle 3"/>
          <p:cNvSpPr>
            <a:spLocks noGrp="1" noChangeArrowheads="1"/>
          </p:cNvSpPr>
          <p:nvPr>
            <p:ph sz="half" idx="1"/>
          </p:nvPr>
        </p:nvSpPr>
        <p:spPr/>
        <p:txBody>
          <a:bodyPr/>
          <a:lstStyle/>
          <a:p>
            <a:endParaRPr lang="ko-KR" altLang="en-US" sz="2000">
              <a:latin typeface="Arial" charset="0"/>
              <a:cs typeface="Arial" charset="0"/>
            </a:endParaRPr>
          </a:p>
        </p:txBody>
      </p:sp>
      <p:sp>
        <p:nvSpPr>
          <p:cNvPr id="10244" name="Rectangle 4"/>
          <p:cNvSpPr>
            <a:spLocks noGrp="1" noChangeArrowheads="1"/>
          </p:cNvSpPr>
          <p:nvPr>
            <p:ph sz="half" idx="2"/>
          </p:nvPr>
        </p:nvSpPr>
        <p:spPr/>
        <p:txBody>
          <a:bodyPr/>
          <a:lstStyle/>
          <a:p>
            <a:endParaRPr lang="ko-KR" altLang="en-US" sz="2000">
              <a:latin typeface="Arial" charset="0"/>
              <a:cs typeface="Arial" charset="0"/>
            </a:endParaRPr>
          </a:p>
        </p:txBody>
      </p:sp>
      <p:sp>
        <p:nvSpPr>
          <p:cNvPr id="10245" name="Rectangle 5"/>
          <p:cNvSpPr>
            <a:spLocks noChangeArrowheads="1"/>
          </p:cNvSpPr>
          <p:nvPr/>
        </p:nvSpPr>
        <p:spPr bwMode="auto">
          <a:xfrm>
            <a:off x="395288" y="1052513"/>
            <a:ext cx="8277225" cy="5338559"/>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main(){</a:t>
            </a:r>
          </a:p>
          <a:p>
            <a:pPr algn="l">
              <a:spcBef>
                <a:spcPct val="0"/>
              </a:spcBef>
            </a:pPr>
            <a:r>
              <a:rPr lang="en-US" altLang="ko-KR" sz="1400" b="0"/>
              <a:t>   char inbuf[MSGSIZE];</a:t>
            </a:r>
          </a:p>
          <a:p>
            <a:pPr algn="l">
              <a:spcBef>
                <a:spcPct val="0"/>
              </a:spcBef>
            </a:pPr>
            <a:r>
              <a:rPr lang="en-US" altLang="ko-KR" sz="1400" b="0"/>
              <a:t>   int p[2], j;</a:t>
            </a:r>
          </a:p>
          <a:p>
            <a:pPr algn="l">
              <a:spcBef>
                <a:spcPct val="0"/>
              </a:spcBef>
            </a:pPr>
            <a:r>
              <a:rPr lang="en-US" altLang="ko-KR" sz="1400" b="0"/>
              <a:t>   pid_t pid;</a:t>
            </a:r>
          </a:p>
          <a:p>
            <a:pPr algn="l">
              <a:spcBef>
                <a:spcPct val="0"/>
              </a:spcBef>
            </a:pPr>
            <a:endParaRPr lang="en-US" altLang="ko-KR" sz="1400" b="0"/>
          </a:p>
          <a:p>
            <a:pPr algn="l">
              <a:spcBef>
                <a:spcPct val="0"/>
              </a:spcBef>
            </a:pPr>
            <a:r>
              <a:rPr lang="en-US" altLang="ko-KR" sz="1400" b="0"/>
              <a:t>   pipe(p);</a:t>
            </a:r>
          </a:p>
          <a:p>
            <a:pPr algn="l">
              <a:spcBef>
                <a:spcPct val="0"/>
              </a:spcBef>
            </a:pPr>
            <a:endParaRPr lang="en-US" altLang="ko-KR" sz="1400" b="0"/>
          </a:p>
          <a:p>
            <a:pPr algn="l">
              <a:spcBef>
                <a:spcPct val="0"/>
              </a:spcBef>
            </a:pPr>
            <a:r>
              <a:rPr lang="en-US" altLang="ko-KR" sz="1400" b="0"/>
              <a:t>   switch (pid = fork()){</a:t>
            </a:r>
          </a:p>
          <a:p>
            <a:pPr algn="l">
              <a:spcBef>
                <a:spcPct val="0"/>
              </a:spcBef>
            </a:pPr>
            <a:r>
              <a:rPr lang="en-US" altLang="ko-KR" sz="1400" b="0"/>
              <a:t>   case -1: perror ("fork call"); exit (2);</a:t>
            </a:r>
          </a:p>
          <a:p>
            <a:pPr algn="l">
              <a:spcBef>
                <a:spcPct val="0"/>
              </a:spcBef>
            </a:pPr>
            <a:r>
              <a:rPr lang="en-US" altLang="ko-KR" sz="1400" b="0"/>
              <a:t>   case 0:</a:t>
            </a:r>
          </a:p>
          <a:p>
            <a:pPr algn="l">
              <a:spcBef>
                <a:spcPct val="0"/>
              </a:spcBef>
            </a:pPr>
            <a:r>
              <a:rPr lang="en-US" altLang="ko-KR" sz="1400" b="0"/>
              <a:t>      close (p[0]);</a:t>
            </a:r>
          </a:p>
          <a:p>
            <a:pPr algn="l">
              <a:spcBef>
                <a:spcPct val="0"/>
              </a:spcBef>
            </a:pPr>
            <a:r>
              <a:rPr lang="en-US" altLang="ko-KR" sz="1400" b="0"/>
              <a:t>      write (p[1], msg1, MSGSIZE);</a:t>
            </a:r>
          </a:p>
          <a:p>
            <a:pPr algn="l">
              <a:spcBef>
                <a:spcPct val="0"/>
              </a:spcBef>
            </a:pPr>
            <a:r>
              <a:rPr lang="en-US" altLang="ko-KR" sz="1400" b="0"/>
              <a:t>      write (p[1], msg2, MSGSIZE);</a:t>
            </a:r>
          </a:p>
          <a:p>
            <a:pPr algn="l">
              <a:spcBef>
                <a:spcPct val="0"/>
              </a:spcBef>
            </a:pPr>
            <a:r>
              <a:rPr lang="en-US" altLang="ko-KR" sz="1400" b="0"/>
              <a:t>      write (p[1], msg3, MSGSIZE);</a:t>
            </a:r>
          </a:p>
          <a:p>
            <a:pPr algn="l">
              <a:spcBef>
                <a:spcPct val="0"/>
              </a:spcBef>
            </a:pPr>
            <a:r>
              <a:rPr lang="en-US" altLang="ko-KR" sz="1400" b="0"/>
              <a:t>      break,</a:t>
            </a:r>
          </a:p>
          <a:p>
            <a:pPr algn="l">
              <a:spcBef>
                <a:spcPct val="0"/>
              </a:spcBef>
            </a:pPr>
            <a:r>
              <a:rPr lang="en-US" altLang="ko-KR" sz="1400" b="0"/>
              <a:t>   default:</a:t>
            </a:r>
          </a:p>
          <a:p>
            <a:pPr algn="l">
              <a:spcBef>
                <a:spcPct val="0"/>
              </a:spcBef>
            </a:pPr>
            <a:r>
              <a:rPr lang="en-US" altLang="ko-KR" sz="1400" b="0"/>
              <a:t>      close (p[1]);</a:t>
            </a:r>
          </a:p>
          <a:p>
            <a:pPr algn="l">
              <a:spcBef>
                <a:spcPct val="0"/>
              </a:spcBef>
            </a:pPr>
            <a:r>
              <a:rPr lang="en-US" altLang="ko-KR" sz="1400" b="0"/>
              <a:t>      for (j = o; j &lt; 3; j++){</a:t>
            </a:r>
          </a:p>
          <a:p>
            <a:pPr algn="l">
              <a:spcBef>
                <a:spcPct val="0"/>
              </a:spcBef>
            </a:pPr>
            <a:r>
              <a:rPr lang="en-US" altLang="ko-KR" sz="1400" b="0"/>
              <a:t>         read (p[0], inbuf, MSGSIZE);</a:t>
            </a:r>
            <a:br>
              <a:rPr lang="en-US" altLang="ko-KR" sz="1400" b="0"/>
            </a:br>
            <a:r>
              <a:rPr lang="en-US" altLang="ko-KR" sz="1400" b="0"/>
              <a:t>         printf ("%s\n", inbuf);</a:t>
            </a:r>
          </a:p>
          <a:p>
            <a:pPr algn="l">
              <a:spcBef>
                <a:spcPct val="0"/>
              </a:spcBef>
            </a:pPr>
            <a:r>
              <a:rPr lang="en-US" altLang="ko-KR" sz="1400" b="0"/>
              <a:t>      }</a:t>
            </a:r>
          </a:p>
          <a:p>
            <a:pPr algn="l">
              <a:spcBef>
                <a:spcPct val="0"/>
              </a:spcBef>
            </a:pPr>
            <a:r>
              <a:rPr lang="en-US" altLang="ko-KR" sz="1400" b="0"/>
              <a:t>      wait (NULL);</a:t>
            </a:r>
          </a:p>
          <a:p>
            <a:pPr algn="l">
              <a:spcBef>
                <a:spcPct val="0"/>
              </a:spcBef>
            </a:pPr>
            <a:r>
              <a:rPr lang="en-US" altLang="ko-KR" sz="1400" b="0"/>
              <a:t> }</a:t>
            </a:r>
          </a:p>
          <a:p>
            <a:pPr algn="l">
              <a:spcBef>
                <a:spcPct val="0"/>
              </a:spcBef>
            </a:pPr>
            <a:r>
              <a:rPr lang="en-US" altLang="ko-KR" sz="1400" b="0"/>
              <a:t> exit (0);</a:t>
            </a:r>
          </a:p>
          <a:p>
            <a:pPr algn="l">
              <a:spcBef>
                <a:spcPct val="0"/>
              </a:spcBef>
            </a:pPr>
            <a:r>
              <a:rPr lang="en-US" altLang="ko-KR" sz="1400" b="0"/>
              <a:t>}</a:t>
            </a:r>
          </a:p>
        </p:txBody>
      </p:sp>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9</a:t>
            </a:fld>
            <a:endParaRPr lang="en-US" altLang="ko-KR"/>
          </a:p>
        </p:txBody>
      </p:sp>
      <p:pic>
        <p:nvPicPr>
          <p:cNvPr id="8" name="Picture 10"/>
          <p:cNvPicPr>
            <a:picLocks noChangeAspect="1" noChangeArrowheads="1"/>
          </p:cNvPicPr>
          <p:nvPr/>
        </p:nvPicPr>
        <p:blipFill>
          <a:blip r:embed="rId3" cstate="print"/>
          <a:srcRect/>
          <a:stretch>
            <a:fillRect/>
          </a:stretch>
        </p:blipFill>
        <p:spPr bwMode="auto">
          <a:xfrm>
            <a:off x="5172075" y="3097230"/>
            <a:ext cx="3348038" cy="2832100"/>
          </a:xfrm>
          <a:prstGeom prst="rect">
            <a:avLst/>
          </a:prstGeom>
          <a:solidFill>
            <a:schemeClr val="tx1"/>
          </a:solidFill>
          <a:ln w="28575" algn="ctr">
            <a:solidFill>
              <a:schemeClr val="tx1"/>
            </a:solidFill>
            <a:miter lim="800000"/>
            <a:headEnd/>
            <a:tailEnd/>
          </a:ln>
        </p:spPr>
      </p:pic>
    </p:spTree>
  </p:cSld>
  <p:clrMapOvr>
    <a:masterClrMapping/>
  </p:clrMapOvr>
</p:sld>
</file>

<file path=ppt/theme/theme1.xml><?xml version="1.0" encoding="utf-8"?>
<a:theme xmlns:a="http://schemas.openxmlformats.org/drawingml/2006/main" name="mine">
  <a:themeElements>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n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CH03_FILE2</Template>
  <TotalTime>24658</TotalTime>
  <Words>4299</Words>
  <Application>Microsoft Office PowerPoint</Application>
  <PresentationFormat>화면 슬라이드 쇼(4:3)</PresentationFormat>
  <Paragraphs>855</Paragraphs>
  <Slides>40</Slides>
  <Notes>11</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40</vt:i4>
      </vt:variant>
    </vt:vector>
  </HeadingPairs>
  <TitlesOfParts>
    <vt:vector size="53" baseType="lpstr">
      <vt:lpstr>굴림</vt:lpstr>
      <vt:lpstr>맑은 고딕</vt:lpstr>
      <vt:lpstr>Arial</vt:lpstr>
      <vt:lpstr>Book Antiqua</vt:lpstr>
      <vt:lpstr>Comic Sans MS</vt:lpstr>
      <vt:lpstr>Courier New</vt:lpstr>
      <vt:lpstr>Garamond</vt:lpstr>
      <vt:lpstr>Georgia</vt:lpstr>
      <vt:lpstr>Lucida Sans Unicode</vt:lpstr>
      <vt:lpstr>Tahoma</vt:lpstr>
      <vt:lpstr>Times New Roman</vt:lpstr>
      <vt:lpstr>Wingdings</vt:lpstr>
      <vt:lpstr>mine</vt:lpstr>
      <vt:lpstr>CHAPTER 7</vt:lpstr>
      <vt:lpstr>7.1 PIPE</vt:lpstr>
      <vt:lpstr>Pipes</vt:lpstr>
      <vt:lpstr>The pipe(2) system call(1/2)</vt:lpstr>
      <vt:lpstr>The pipe(2) system call(2/2)</vt:lpstr>
      <vt:lpstr>example p.153(209)</vt:lpstr>
      <vt:lpstr>example p.154(211) (1/2)</vt:lpstr>
      <vt:lpstr>example p.154(211) (2/2)</vt:lpstr>
      <vt:lpstr>example p.156</vt:lpstr>
      <vt:lpstr>The size of a pipe</vt:lpstr>
      <vt:lpstr>example p.158(216) (1/2)</vt:lpstr>
      <vt:lpstr>example p.158(216) (2/2)</vt:lpstr>
      <vt:lpstr>Blocking &amp; Non-Blocking</vt:lpstr>
      <vt:lpstr>Non-blocking reads and writes</vt:lpstr>
      <vt:lpstr>PowerPoint 프레젠테이션</vt:lpstr>
      <vt:lpstr>PowerPoint 프레젠테이션</vt:lpstr>
      <vt:lpstr>The popen(3)&amp;pclose(3) system call(1/3)</vt:lpstr>
      <vt:lpstr>The popen(3)&amp;pclose(3) system call(2/3)</vt:lpstr>
      <vt:lpstr>The popen(3)&amp;pclose(3) system call(3/3)</vt:lpstr>
      <vt:lpstr>7.2 FIFO</vt:lpstr>
      <vt:lpstr>FIFO (1/2)</vt:lpstr>
      <vt:lpstr>FIFO (2/2)</vt:lpstr>
      <vt:lpstr>The mkfifo(2) system call(1/2)</vt:lpstr>
      <vt:lpstr>The mkfifo(2) system call(2/2)</vt:lpstr>
      <vt:lpstr>example p.174(238)</vt:lpstr>
      <vt:lpstr>example p.175(239)</vt:lpstr>
      <vt:lpstr>example p.177(241)</vt:lpstr>
      <vt:lpstr>7.3 I/O Multiplexing</vt:lpstr>
      <vt:lpstr>I/O Multiplexing (1/2)</vt:lpstr>
      <vt:lpstr>I/O Multiplexing (2/2)</vt:lpstr>
      <vt:lpstr>The select(2) system call(1/5)</vt:lpstr>
      <vt:lpstr>The select(2) system call(2/5)</vt:lpstr>
      <vt:lpstr>The select(2) system call(3/5)</vt:lpstr>
      <vt:lpstr>The select(2) system call(4/5)</vt:lpstr>
      <vt:lpstr>The select(2) system call(5/5)</vt:lpstr>
      <vt:lpstr>example p.166(226) (1/3)</vt:lpstr>
      <vt:lpstr>example p.166(226) (2/3)</vt:lpstr>
      <vt:lpstr>example p.166(226) (3/3)</vt:lpstr>
      <vt:lpstr>example p.170 (232) (1/2)</vt:lpstr>
      <vt:lpstr>example p.170 (232) (2/2)</vt:lpstr>
    </vt:vector>
  </TitlesOfParts>
  <Company>SKHU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CH07_PIPE</dc:title>
  <dc:creator>sjw</dc:creator>
  <cp:lastModifiedBy>천성길</cp:lastModifiedBy>
  <cp:revision>489</cp:revision>
  <dcterms:created xsi:type="dcterms:W3CDTF">2003-09-04T07:58:09Z</dcterms:created>
  <dcterms:modified xsi:type="dcterms:W3CDTF">2018-09-03T06:39:52Z</dcterms:modified>
</cp:coreProperties>
</file>