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723" r:id="rId3"/>
    <p:sldId id="724" r:id="rId4"/>
    <p:sldId id="789" r:id="rId5"/>
    <p:sldId id="796" r:id="rId6"/>
    <p:sldId id="799" r:id="rId7"/>
    <p:sldId id="728" r:id="rId8"/>
    <p:sldId id="729" r:id="rId9"/>
    <p:sldId id="795" r:id="rId10"/>
    <p:sldId id="735" r:id="rId11"/>
    <p:sldId id="792" r:id="rId12"/>
    <p:sldId id="793" r:id="rId13"/>
    <p:sldId id="732" r:id="rId14"/>
    <p:sldId id="736" r:id="rId15"/>
    <p:sldId id="737" r:id="rId16"/>
    <p:sldId id="734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680" r:id="rId25"/>
    <p:sldId id="681" r:id="rId26"/>
    <p:sldId id="770" r:id="rId27"/>
    <p:sldId id="686" r:id="rId28"/>
    <p:sldId id="682" r:id="rId29"/>
    <p:sldId id="684" r:id="rId30"/>
    <p:sldId id="689" r:id="rId31"/>
    <p:sldId id="683" r:id="rId32"/>
    <p:sldId id="722" r:id="rId33"/>
    <p:sldId id="771" r:id="rId34"/>
    <p:sldId id="685" r:id="rId35"/>
    <p:sldId id="745" r:id="rId36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888">
          <p15:clr>
            <a:srgbClr val="A4A3A4"/>
          </p15:clr>
        </p15:guide>
        <p15:guide id="3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4183" autoAdjust="0"/>
  </p:normalViewPr>
  <p:slideViewPr>
    <p:cSldViewPr showGuides="1">
      <p:cViewPr varScale="1">
        <p:scale>
          <a:sx n="108" d="100"/>
          <a:sy n="108" d="100"/>
        </p:scale>
        <p:origin x="1626" y="96"/>
      </p:cViewPr>
      <p:guideLst>
        <p:guide orient="horz" pos="2160"/>
        <p:guide orient="horz" pos="1888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189ABF20-A5F7-4C01-930E-EA58F3718546}" type="datetimeFigureOut">
              <a:rPr lang="ko-KR" altLang="en-US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C62A2CF8-1804-49B8-BCB3-5ADC3CFFD8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589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두 프로세스가 동시에 </a:t>
            </a:r>
            <a:r>
              <a:rPr lang="en-US" altLang="ko-KR" dirty="0" err="1"/>
              <a:t>acmebook</a:t>
            </a:r>
            <a:r>
              <a:rPr lang="ko-KR" altLang="en-US" dirty="0"/>
              <a:t>을 수정할 때 어떤일이 발생하는가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대부분 </a:t>
            </a:r>
            <a:r>
              <a:rPr lang="en-US" altLang="ko-KR" dirty="0" err="1"/>
              <a:t>acmebook</a:t>
            </a:r>
            <a:r>
              <a:rPr lang="ko-KR" altLang="en-US" dirty="0"/>
              <a:t>을 수정한 마지막 프로세스의 결과가 </a:t>
            </a:r>
            <a:r>
              <a:rPr lang="en-US" altLang="ko-KR" dirty="0" err="1"/>
              <a:t>acmebook</a:t>
            </a:r>
            <a:r>
              <a:rPr lang="ko-KR" altLang="en-US" dirty="0"/>
              <a:t>에 반영된다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 예제는 좌석 예매 시스템 예이다</a:t>
            </a:r>
            <a:r>
              <a:rPr lang="en-US" altLang="ko-KR" dirty="0"/>
              <a:t>. </a:t>
            </a:r>
            <a:r>
              <a:rPr lang="ko-KR" altLang="en-US" dirty="0"/>
              <a:t>위 예제를 통해 </a:t>
            </a:r>
            <a:r>
              <a:rPr lang="en-US" altLang="ko-KR" dirty="0"/>
              <a:t>record</a:t>
            </a:r>
            <a:r>
              <a:rPr lang="en-US" altLang="ko-KR" baseline="0" dirty="0"/>
              <a:t> locking</a:t>
            </a:r>
            <a:r>
              <a:rPr lang="ko-KR" altLang="en-US" baseline="0" dirty="0"/>
              <a:t>의 필요성에 대해 살펴 보자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지점의 한 직원이 예약시스템</a:t>
            </a:r>
            <a:r>
              <a:rPr lang="en-US" altLang="ko-KR" dirty="0"/>
              <a:t>(</a:t>
            </a:r>
            <a:r>
              <a:rPr lang="en-US" altLang="ko-KR" dirty="0" err="1"/>
              <a:t>acmebook</a:t>
            </a:r>
            <a:r>
              <a:rPr lang="en-US" altLang="ko-KR" dirty="0"/>
              <a:t>)</a:t>
            </a:r>
            <a:r>
              <a:rPr lang="ko-KR" altLang="en-US" dirty="0"/>
              <a:t>을 실행시킨다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itchFamily="2" charset="2"/>
              </a:rPr>
              <a:t> PA</a:t>
            </a:r>
            <a:r>
              <a:rPr lang="ko-KR" altLang="en-US" dirty="0">
                <a:sym typeface="Wingdings" pitchFamily="2" charset="2"/>
              </a:rPr>
              <a:t>프로세스 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지점의 한 직원이 예약시스템</a:t>
            </a:r>
            <a:r>
              <a:rPr lang="en-US" altLang="ko-KR" dirty="0"/>
              <a:t>(</a:t>
            </a:r>
            <a:r>
              <a:rPr lang="en-US" altLang="ko-KR" dirty="0" err="1"/>
              <a:t>acmebook</a:t>
            </a:r>
            <a:r>
              <a:rPr lang="en-US" altLang="ko-KR" dirty="0"/>
              <a:t>)</a:t>
            </a:r>
            <a:r>
              <a:rPr lang="ko-KR" altLang="en-US" dirty="0"/>
              <a:t>을 실행시킨다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itchFamily="2" charset="2"/>
              </a:rPr>
              <a:t> PB</a:t>
            </a:r>
            <a:r>
              <a:rPr lang="ko-KR" altLang="en-US" dirty="0">
                <a:sym typeface="Wingdings" pitchFamily="2" charset="2"/>
              </a:rPr>
              <a:t>프로세스 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PA</a:t>
            </a:r>
            <a:r>
              <a:rPr lang="ko-KR" altLang="en-US" dirty="0"/>
              <a:t>는 현재</a:t>
            </a:r>
            <a:r>
              <a:rPr lang="ko-KR" altLang="en-US" baseline="0" dirty="0"/>
              <a:t> 남아 있는 좌석</a:t>
            </a:r>
            <a:r>
              <a:rPr lang="en-US" altLang="ko-KR" baseline="0" dirty="0"/>
              <a:t>(ACM501)</a:t>
            </a:r>
            <a:r>
              <a:rPr lang="ko-KR" altLang="en-US" baseline="0" dirty="0"/>
              <a:t>을 예약하고 현재 남아 있는 좌석 수를 줄이기 위해 좌석 수를 메모리에 존재하는 변수 </a:t>
            </a:r>
            <a:r>
              <a:rPr lang="en-US" altLang="ko-KR" baseline="0" dirty="0"/>
              <a:t>x</a:t>
            </a:r>
            <a:r>
              <a:rPr lang="ko-KR" altLang="en-US" baseline="0" dirty="0"/>
              <a:t>로 읽는다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이때 좌석은 하나만 남아 있다고 가정하자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PB</a:t>
            </a:r>
            <a:r>
              <a:rPr lang="ko-KR" altLang="en-US" baseline="0" dirty="0"/>
              <a:t>도 햔재 남아 있는 좌석</a:t>
            </a:r>
            <a:r>
              <a:rPr lang="en-US" altLang="ko-KR" baseline="0" dirty="0"/>
              <a:t>(ACM501)</a:t>
            </a:r>
            <a:r>
              <a:rPr lang="ko-KR" altLang="en-US" baseline="0" dirty="0"/>
              <a:t>을 예약하고 현재 남아 있는 좌석 수를 줄이기 위해 좌석 수를 메모리에 존재하는 변수 </a:t>
            </a:r>
            <a:r>
              <a:rPr lang="en-US" altLang="ko-KR" baseline="0" dirty="0"/>
              <a:t>x</a:t>
            </a:r>
            <a:r>
              <a:rPr lang="ko-KR" altLang="en-US" baseline="0" dirty="0"/>
              <a:t>로 읽는다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PA</a:t>
            </a:r>
            <a:r>
              <a:rPr lang="ko-KR" altLang="en-US" dirty="0"/>
              <a:t>는 읽어 들인 변수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줄인다</a:t>
            </a:r>
            <a:r>
              <a:rPr lang="en-US" altLang="ko-KR" dirty="0"/>
              <a:t>. (x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으로 변경된다 </a:t>
            </a:r>
            <a:r>
              <a:rPr lang="en-US" altLang="ko-KR" dirty="0"/>
              <a:t>– </a:t>
            </a:r>
            <a:r>
              <a:rPr lang="ko-KR" altLang="en-US" dirty="0"/>
              <a:t>지금 변수 </a:t>
            </a:r>
            <a:r>
              <a:rPr lang="en-US" altLang="ko-KR" dirty="0"/>
              <a:t>x</a:t>
            </a:r>
            <a:r>
              <a:rPr lang="ko-KR" altLang="en-US" dirty="0"/>
              <a:t>는 메모리상에 존재함을 잊지말자</a:t>
            </a:r>
            <a:r>
              <a:rPr lang="en-US" altLang="ko-KR" dirty="0"/>
              <a:t>.)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PB</a:t>
            </a:r>
            <a:r>
              <a:rPr lang="ko-KR" altLang="en-US" dirty="0"/>
              <a:t>도 읽어 들인 변수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줄인다</a:t>
            </a:r>
            <a:r>
              <a:rPr lang="en-US" altLang="ko-KR" dirty="0"/>
              <a:t>. (x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으로 변경된다 </a:t>
            </a:r>
            <a:r>
              <a:rPr lang="en-US" altLang="ko-KR" dirty="0"/>
              <a:t>- </a:t>
            </a:r>
            <a:r>
              <a:rPr lang="ko-KR" altLang="en-US" dirty="0"/>
              <a:t>지금 변수 </a:t>
            </a:r>
            <a:r>
              <a:rPr lang="en-US" altLang="ko-KR" dirty="0"/>
              <a:t>x</a:t>
            </a:r>
            <a:r>
              <a:rPr lang="ko-KR" altLang="en-US" dirty="0"/>
              <a:t>는 메모리상에 존재함을 잊지말자</a:t>
            </a:r>
            <a:r>
              <a:rPr lang="en-US" altLang="ko-KR" dirty="0"/>
              <a:t>.)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PA</a:t>
            </a:r>
            <a:r>
              <a:rPr lang="ko-KR" altLang="en-US" dirty="0"/>
              <a:t>는 변경된 좌석수</a:t>
            </a:r>
            <a:r>
              <a:rPr lang="en-US" altLang="ko-KR" dirty="0"/>
              <a:t>(x)</a:t>
            </a:r>
            <a:r>
              <a:rPr lang="ko-KR" altLang="en-US" dirty="0"/>
              <a:t>를 </a:t>
            </a:r>
            <a:r>
              <a:rPr lang="ko-KR" altLang="en-US" baseline="0" dirty="0"/>
              <a:t> 예약시스템 파일에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한다</a:t>
            </a:r>
            <a:r>
              <a:rPr lang="en-US" altLang="ko-KR" baseline="0" dirty="0"/>
              <a:t>.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aseline="0" dirty="0"/>
              <a:t>PB</a:t>
            </a:r>
            <a:r>
              <a:rPr lang="ko-KR" altLang="en-US" baseline="0" dirty="0"/>
              <a:t>도 변경된 좌석수</a:t>
            </a:r>
            <a:r>
              <a:rPr lang="en-US" altLang="ko-KR" baseline="0" dirty="0"/>
              <a:t>(x)</a:t>
            </a:r>
            <a:r>
              <a:rPr lang="ko-KR" altLang="en-US" baseline="0" dirty="0"/>
              <a:t>를  예약시스템 파일에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한다</a:t>
            </a:r>
            <a:r>
              <a:rPr lang="en-US" altLang="ko-KR" baseline="0" dirty="0"/>
              <a:t>.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baseline="0" dirty="0"/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무엇이 문제인가</a:t>
            </a:r>
            <a:r>
              <a:rPr lang="en-US" altLang="ko-KR" baseline="0" dirty="0"/>
              <a:t>? </a:t>
            </a:r>
            <a:r>
              <a:rPr lang="ko-KR" altLang="en-US" baseline="0" dirty="0"/>
              <a:t>두 개의 프로세스가 동일한 파일에 접근하여 연산 시 위와 같이 데이터의 </a:t>
            </a:r>
            <a:r>
              <a:rPr lang="en-US" altLang="ko-KR" baseline="0" dirty="0"/>
              <a:t>consistency</a:t>
            </a:r>
            <a:r>
              <a:rPr lang="ko-KR" altLang="en-US" baseline="0" dirty="0"/>
              <a:t>가 깨진다</a:t>
            </a:r>
            <a:r>
              <a:rPr lang="en-US" altLang="ko-KR" baseline="0" dirty="0"/>
              <a:t>. 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 좌석이 두 번 발급되었을 뿐만 아니라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좌석이 두 번 발급되었으므로 남은 좌석수도 </a:t>
            </a:r>
            <a:r>
              <a:rPr lang="en-US" altLang="ko-KR" baseline="0" dirty="0"/>
              <a:t>-1</a:t>
            </a:r>
            <a:r>
              <a:rPr lang="ko-KR" altLang="en-US" baseline="0" dirty="0"/>
              <a:t>이 되어야 옳다</a:t>
            </a:r>
            <a:r>
              <a:rPr lang="en-US" altLang="ko-KR" baseline="0" dirty="0"/>
              <a:t>.</a:t>
            </a:r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228600" indent="-228600">
              <a:buNone/>
            </a:pPr>
            <a:r>
              <a:rPr lang="ko-KR" altLang="en-US" dirty="0"/>
              <a:t>두 프로세스가 동일한 데이터베이스 항목에 접근할</a:t>
            </a:r>
            <a:r>
              <a:rPr lang="ko-KR" altLang="en-US" baseline="0" dirty="0"/>
              <a:t>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프로세스의 연산들이 </a:t>
            </a:r>
            <a:r>
              <a:rPr lang="en-US" altLang="ko-KR" baseline="0" dirty="0"/>
              <a:t>interleaving</a:t>
            </a:r>
            <a:r>
              <a:rPr lang="ko-KR" altLang="en-US" baseline="0" dirty="0"/>
              <a:t>된 형태로 실행되어 데이터베이스의 항목 값을 틀리게 업데이트 만드는 경우가 발생한다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75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Advisory</a:t>
            </a:r>
            <a:r>
              <a:rPr lang="en-US" altLang="ko-KR" baseline="0" dirty="0"/>
              <a:t> locking </a:t>
            </a:r>
            <a:r>
              <a:rPr lang="ko-KR" altLang="en-US" baseline="0" dirty="0"/>
              <a:t>프로세스들간의 약속이다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특정 파일 사용시 프로세스간에 약속을 해놓고 파일을 사용시 </a:t>
            </a:r>
            <a:r>
              <a:rPr lang="en-US" altLang="ko-KR" baseline="0" dirty="0"/>
              <a:t>locking</a:t>
            </a:r>
            <a:r>
              <a:rPr lang="ko-KR" altLang="en-US" baseline="0" dirty="0"/>
              <a:t>을 검사하는 방법이다</a:t>
            </a:r>
            <a:r>
              <a:rPr lang="en-US" altLang="ko-KR" baseline="0" dirty="0"/>
              <a:t>. Advisory locking</a:t>
            </a:r>
            <a:r>
              <a:rPr lang="ko-KR" altLang="en-US" baseline="0" dirty="0"/>
              <a:t>은 단지 권고안이기 때문에 강제적인 효력이 없다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가장 많이 오해하는 것은 파일의 </a:t>
            </a:r>
            <a:r>
              <a:rPr lang="en-US" altLang="ko-KR" baseline="0" dirty="0"/>
              <a:t>locking</a:t>
            </a:r>
            <a:r>
              <a:rPr lang="ko-KR" altLang="en-US" baseline="0" dirty="0"/>
              <a:t>한 부분을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할 수 없다고 생각하는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전혀 그렇지 않다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한 프로세스가 파일을 </a:t>
            </a:r>
            <a:r>
              <a:rPr lang="en-US" altLang="ko-KR" baseline="0" dirty="0"/>
              <a:t>advisory locking</a:t>
            </a:r>
            <a:r>
              <a:rPr lang="ko-KR" altLang="en-US" baseline="0" dirty="0"/>
              <a:t>을 해 놓고 있다고 가정하자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이때 사용자가 </a:t>
            </a:r>
            <a:r>
              <a:rPr lang="en-US" altLang="ko-KR" baseline="0" dirty="0"/>
              <a:t>vi</a:t>
            </a:r>
            <a:r>
              <a:rPr lang="ko-KR" altLang="en-US" baseline="0" dirty="0"/>
              <a:t>를 이용해 </a:t>
            </a:r>
            <a:r>
              <a:rPr lang="en-US" altLang="ko-KR" baseline="0" dirty="0"/>
              <a:t>locking</a:t>
            </a:r>
            <a:r>
              <a:rPr lang="ko-KR" altLang="en-US" baseline="0" dirty="0"/>
              <a:t>한 파일을 수정하는 것이 가능하다는 소리이다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en-US" altLang="ko-KR" baseline="0" dirty="0"/>
              <a:t>advisory locking</a:t>
            </a:r>
            <a:r>
              <a:rPr lang="ko-KR" altLang="en-US" baseline="0" dirty="0"/>
              <a:t>은 프로세스간의 협력이 필요하다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91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mandatory locking</a:t>
            </a:r>
            <a:r>
              <a:rPr lang="ko-KR" altLang="en-US" dirty="0"/>
              <a:t>은 커널수전에서 </a:t>
            </a:r>
            <a:r>
              <a:rPr lang="en-US" altLang="ko-KR" dirty="0"/>
              <a:t>locking</a:t>
            </a:r>
            <a:r>
              <a:rPr lang="ko-KR" altLang="en-US" dirty="0"/>
              <a:t>을 관리한다</a:t>
            </a:r>
            <a:r>
              <a:rPr lang="en-US" altLang="ko-KR" dirty="0"/>
              <a:t>. </a:t>
            </a:r>
            <a:r>
              <a:rPr lang="ko-KR" altLang="en-US" dirty="0"/>
              <a:t>따라서 한 프로세스가 파일을 어떠한 부분을 </a:t>
            </a:r>
            <a:r>
              <a:rPr lang="en-US" altLang="ko-KR" dirty="0"/>
              <a:t>lock</a:t>
            </a:r>
            <a:r>
              <a:rPr lang="ko-KR" altLang="en-US" dirty="0"/>
              <a:t>하고 있을때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다른 프로세스가 </a:t>
            </a:r>
            <a:r>
              <a:rPr lang="en-US" altLang="ko-KR" baseline="0" dirty="0"/>
              <a:t>lock</a:t>
            </a:r>
            <a:r>
              <a:rPr lang="ko-KR" altLang="en-US" baseline="0" dirty="0"/>
              <a:t>된 부분에 </a:t>
            </a:r>
            <a:r>
              <a:rPr lang="en-US" altLang="ko-KR" baseline="0" dirty="0"/>
              <a:t>read 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를 하게 되면 </a:t>
            </a:r>
            <a:r>
              <a:rPr lang="en-US" altLang="ko-KR" baseline="0" dirty="0"/>
              <a:t>kernel</a:t>
            </a:r>
            <a:r>
              <a:rPr lang="ko-KR" altLang="en-US" baseline="0" dirty="0"/>
              <a:t>은 이 프로세스를 </a:t>
            </a:r>
            <a:r>
              <a:rPr lang="en-US" altLang="ko-KR" baseline="0" dirty="0"/>
              <a:t>sleep</a:t>
            </a:r>
            <a:r>
              <a:rPr lang="ko-KR" altLang="en-US" baseline="0" dirty="0"/>
              <a:t>상태로 변경한다</a:t>
            </a:r>
            <a:r>
              <a:rPr lang="en-US" altLang="ko-KR" baseline="0" dirty="0"/>
              <a:t>. lock</a:t>
            </a:r>
            <a:r>
              <a:rPr lang="ko-KR" altLang="en-US" baseline="0" dirty="0"/>
              <a:t>을 점유한 프로세스가 파일을 </a:t>
            </a:r>
            <a:r>
              <a:rPr lang="en-US" altLang="ko-KR" baseline="0" dirty="0"/>
              <a:t>unlock</a:t>
            </a:r>
            <a:r>
              <a:rPr lang="ko-KR" altLang="en-US" baseline="0" dirty="0"/>
              <a:t>했을 때 </a:t>
            </a:r>
            <a:r>
              <a:rPr lang="en-US" altLang="ko-KR" baseline="0" dirty="0"/>
              <a:t>sleep</a:t>
            </a:r>
            <a:r>
              <a:rPr lang="ko-KR" altLang="en-US" baseline="0" dirty="0"/>
              <a:t>된 프로세스는 재개된다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21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/>
              <a:t>Key selection Method.</a:t>
            </a:r>
          </a:p>
          <a:p>
            <a:pPr lvl="0"/>
            <a:r>
              <a:rPr lang="en-US" altLang="ko-KR" baseline="0" dirty="0"/>
              <a:t>*</a:t>
            </a:r>
            <a:r>
              <a:rPr lang="en-US" altLang="ko-KR" dirty="0"/>
              <a:t>Let the system pick a key (</a:t>
            </a:r>
            <a:r>
              <a:rPr lang="en-US" altLang="ko-KR" b="0" dirty="0">
                <a:latin typeface="Courier New" pitchFamily="49" charset="0"/>
              </a:rPr>
              <a:t>IPC_PRIVATE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r>
              <a:rPr lang="en-US" altLang="ko-KR" dirty="0"/>
              <a:t>: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used in a parent-child relationship. </a:t>
            </a:r>
          </a:p>
          <a:p>
            <a:pPr lvl="0"/>
            <a:r>
              <a:rPr lang="en-US" altLang="ko-KR" dirty="0"/>
              <a:t>*Pick a key directly: 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The client and the server can agree on a key by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defining the key in a common header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 *generate a key from a specified path by calling </a:t>
            </a:r>
            <a:r>
              <a:rPr lang="en-US" altLang="ko-KR" b="0" dirty="0" err="1">
                <a:latin typeface="Courier New" pitchFamily="49" charset="0"/>
              </a:rPr>
              <a:t>ftok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03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DAC3D5-3C00-489B-A27F-17479F65A9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D443614-3DEE-4CE3-BC62-9B374CD7720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AB84E90-9D84-47FE-8B78-848B05B9F72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4F886-FCF8-4E76-A23B-6AD30BBEEC2F}" type="datetime1">
              <a:rPr lang="ko-KR" altLang="en-US" smtClean="0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21DD874-D435-470F-9661-89D3D72439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5F3D938-B93C-45F2-B186-0D88A5E79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A4BA84-19F2-4EF8-AE7B-5569A65A11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F02BB5C-D0B8-40D8-973D-26F93CF14F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7BA682D-4A22-40A5-BF5E-B55E685A43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92C9151-EE2F-4C05-9EFA-AB64A5C8D1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C74FE7F-E457-47F4-9051-23D55A8501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5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7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8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2400" dirty="0"/>
              <a:t>Advanced inter-process communications</a:t>
            </a:r>
          </a:p>
        </p:txBody>
      </p:sp>
      <p:sp>
        <p:nvSpPr>
          <p:cNvPr id="20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088DD7-4B0F-4C95-BB54-244383F70476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180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900113" y="3429000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altLang="ko-KR" sz="2200"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3" y="3635384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The classical UNIX </a:t>
            </a:r>
            <a:r>
              <a:rPr lang="en-US" altLang="ko-KR" sz="2000" b="0" dirty="0" err="1">
                <a:latin typeface="Tahoma" pitchFamily="34" charset="0"/>
                <a:cs typeface="Times New Roman" pitchFamily="18" charset="0"/>
              </a:rPr>
              <a:t>interprocess</a:t>
            </a: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 communication (IPC) mechanisms of shared memory, message queues and semaphore sets are standardized in the POSIX:XSI Extension. These mechanisms, which allow unrelated processes to exchange information in a reasonably efficient way, use a key to identify, create or access the corresponding entity.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.183 (249)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35525"/>
            <a:ext cx="8229600" cy="140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If all or part of the specified section has already been locked by another process, the calling process will sleep until the whole section becomes available.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Sleeping in this way can be interrupted by a signal.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9FCF2BD-4C50-4F1A-8E8C-1E0F792C3279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36306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#include &lt;</a:t>
            </a:r>
            <a:r>
              <a:rPr lang="en-US" altLang="ko-KR" sz="1400" b="0" dirty="0" err="1"/>
              <a:t>unistd.h</a:t>
            </a:r>
            <a:r>
              <a:rPr lang="en-US" altLang="ko-KR" sz="1400" b="0" dirty="0"/>
              <a:t>&gt;</a:t>
            </a:r>
            <a:br>
              <a:rPr lang="en-US" altLang="ko-KR" sz="1400" b="0" dirty="0"/>
            </a:b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fcntl.h</a:t>
            </a:r>
            <a:r>
              <a:rPr lang="en-US" altLang="ko-KR" sz="1400" b="0" dirty="0"/>
              <a:t>&gt;</a:t>
            </a:r>
            <a:br>
              <a:rPr lang="en-US" altLang="ko-KR" sz="1400" b="0" dirty="0"/>
            </a:br>
            <a:r>
              <a:rPr lang="en-US" altLang="ko-KR" sz="1400" b="0" dirty="0"/>
              <a:t>.</a:t>
            </a:r>
          </a:p>
          <a:p>
            <a:pPr algn="l"/>
            <a:r>
              <a:rPr lang="en-US" altLang="ko-KR" sz="1400" b="0" dirty="0"/>
              <a:t>.</a:t>
            </a:r>
          </a:p>
          <a:p>
            <a:pPr algn="l"/>
            <a:r>
              <a:rPr lang="en-US" altLang="ko-KR" sz="1400" b="0" dirty="0"/>
              <a:t>.</a:t>
            </a:r>
          </a:p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flock </a:t>
            </a:r>
            <a:r>
              <a:rPr lang="en-US" altLang="ko-KR" sz="1400" b="0" dirty="0" err="1"/>
              <a:t>my_lock</a:t>
            </a:r>
            <a:r>
              <a:rPr lang="en-US" altLang="ko-KR" sz="1400" b="0" dirty="0"/>
              <a:t>;</a:t>
            </a:r>
          </a:p>
          <a:p>
            <a:pPr algn="l"/>
            <a:r>
              <a:rPr lang="en-US" altLang="ko-KR" sz="1400" b="0" dirty="0" err="1"/>
              <a:t>my_lock.l_type</a:t>
            </a:r>
            <a:r>
              <a:rPr lang="en-US" altLang="ko-KR" sz="1400" b="0" dirty="0"/>
              <a:t> = F_WRLCK;</a:t>
            </a:r>
          </a:p>
          <a:p>
            <a:pPr algn="l"/>
            <a:r>
              <a:rPr lang="en-US" altLang="ko-KR" sz="1400" b="0" dirty="0" err="1"/>
              <a:t>my_lock.l_whence</a:t>
            </a:r>
            <a:r>
              <a:rPr lang="en-US" altLang="ko-KR" sz="1400" b="0" dirty="0"/>
              <a:t> = SEEK_CUR;</a:t>
            </a:r>
          </a:p>
          <a:p>
            <a:pPr algn="l"/>
            <a:r>
              <a:rPr lang="en-US" altLang="ko-KR" sz="1400" b="0" dirty="0" err="1"/>
              <a:t>my_lock.l_start</a:t>
            </a:r>
            <a:r>
              <a:rPr lang="en-US" altLang="ko-KR" sz="1400" b="0" dirty="0"/>
              <a:t> = 0;</a:t>
            </a:r>
          </a:p>
          <a:p>
            <a:pPr algn="l"/>
            <a:r>
              <a:rPr lang="en-US" altLang="ko-KR" sz="1400" b="0" dirty="0" err="1"/>
              <a:t>my_lock.l_len</a:t>
            </a:r>
            <a:r>
              <a:rPr lang="en-US" altLang="ko-KR" sz="1400" b="0" dirty="0"/>
              <a:t> = 512;</a:t>
            </a:r>
          </a:p>
          <a:p>
            <a:pPr algn="l"/>
            <a:endParaRPr lang="en-US" altLang="ko-KR" sz="1400" b="0" dirty="0"/>
          </a:p>
          <a:p>
            <a:pPr algn="l"/>
            <a:r>
              <a:rPr lang="en-US" altLang="ko-KR" sz="1400" b="0" dirty="0" err="1"/>
              <a:t>fcntl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</a:t>
            </a:r>
            <a:r>
              <a:rPr lang="en-US" altLang="ko-KR" sz="1400" dirty="0"/>
              <a:t>F_SETLK</a:t>
            </a:r>
            <a:r>
              <a:rPr lang="en-US" altLang="ko-KR" sz="1400" dirty="0">
                <a:solidFill>
                  <a:srgbClr val="FF0000"/>
                </a:solidFill>
              </a:rPr>
              <a:t>W</a:t>
            </a:r>
            <a:r>
              <a:rPr lang="en-US" altLang="ko-KR" sz="1400" b="0" dirty="0"/>
              <a:t>, &amp;</a:t>
            </a:r>
            <a:r>
              <a:rPr lang="en-US" altLang="ko-KR" sz="1400" b="0" dirty="0" err="1"/>
              <a:t>my_lock</a:t>
            </a:r>
            <a:r>
              <a:rPr lang="en-US" altLang="ko-KR" sz="1400" b="0" dirty="0"/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Rules about the locking (1/2)</a:t>
            </a:r>
            <a:endParaRPr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Locks can start and extend beyond the current end of file, but cannot start or extend before the beginning of the file.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If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l_len</a:t>
            </a:r>
            <a:r>
              <a:rPr lang="en-US" altLang="ko-KR" sz="2200" dirty="0">
                <a:latin typeface="Arial" charset="0"/>
                <a:cs typeface="Arial" charset="0"/>
              </a:rPr>
              <a:t> is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0</a:t>
            </a:r>
            <a:r>
              <a:rPr lang="en-US" altLang="ko-KR" sz="2200" dirty="0">
                <a:latin typeface="Arial" charset="0"/>
                <a:cs typeface="Arial" charset="0"/>
              </a:rPr>
              <a:t>, it means that the lock extends to the largest possible offset of the file. This allows us to lock a region starting anywhere in the file, up through and including any data that is appended to the file. 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To lock the entire file, we set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l_start</a:t>
            </a:r>
            <a:r>
              <a:rPr lang="en-US" altLang="ko-KR" sz="2200" dirty="0">
                <a:latin typeface="Arial" charset="0"/>
                <a:cs typeface="Arial" charset="0"/>
              </a:rPr>
              <a:t>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l_whence</a:t>
            </a:r>
            <a:r>
              <a:rPr lang="en-US" altLang="ko-KR" sz="2200" dirty="0">
                <a:latin typeface="Arial" charset="0"/>
                <a:cs typeface="Arial" charset="0"/>
              </a:rPr>
              <a:t> to point to the beginning of the file and specify a length (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l_len</a:t>
            </a:r>
            <a:r>
              <a:rPr lang="en-US" altLang="ko-KR" sz="2200" dirty="0">
                <a:latin typeface="Arial" charset="0"/>
                <a:cs typeface="Arial" charset="0"/>
              </a:rPr>
              <a:t>) of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0</a:t>
            </a:r>
            <a:r>
              <a:rPr lang="en-US" altLang="ko-KR" sz="2200" dirty="0">
                <a:latin typeface="Arial" charset="0"/>
                <a:cs typeface="Arial" charset="0"/>
              </a:rPr>
              <a:t>. </a:t>
            </a:r>
          </a:p>
          <a:p>
            <a:pPr lvl="1"/>
            <a:r>
              <a:rPr lang="en-US" altLang="ko-KR" sz="2000" b="0" dirty="0" err="1">
                <a:latin typeface="Courier New" pitchFamily="49" charset="0"/>
              </a:rPr>
              <a:t>l_start</a:t>
            </a:r>
            <a:r>
              <a:rPr lang="en-US" altLang="ko-KR" sz="2000" dirty="0"/>
              <a:t> : </a:t>
            </a:r>
            <a:r>
              <a:rPr lang="en-US" altLang="ko-KR" sz="2000" b="0" dirty="0">
                <a:latin typeface="Courier New" pitchFamily="49" charset="0"/>
              </a:rPr>
              <a:t>0</a:t>
            </a:r>
          </a:p>
          <a:p>
            <a:pPr lvl="1"/>
            <a:r>
              <a:rPr lang="en-US" altLang="ko-KR" sz="2000" b="0" dirty="0" err="1">
                <a:latin typeface="Courier New" pitchFamily="49" charset="0"/>
              </a:rPr>
              <a:t>l_whence</a:t>
            </a:r>
            <a:r>
              <a:rPr lang="en-US" altLang="ko-KR" sz="2000" dirty="0"/>
              <a:t> : </a:t>
            </a:r>
            <a:r>
              <a:rPr lang="en-US" altLang="ko-KR" sz="2000" b="0" dirty="0">
                <a:latin typeface="Courier New" pitchFamily="49" charset="0"/>
              </a:rPr>
              <a:t>SEEK_SET</a:t>
            </a: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2DDFE22-DC90-4BEF-AF8B-04B010C74676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Rules about the locking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234007"/>
          </a:xfrm>
        </p:spPr>
        <p:txBody>
          <a:bodyPr/>
          <a:lstStyle/>
          <a:p>
            <a:pPr latinLnBrk="0"/>
            <a:r>
              <a:rPr lang="en-US" dirty="0"/>
              <a:t>Two types of locks: </a:t>
            </a:r>
          </a:p>
          <a:p>
            <a:pPr lvl="1" latinLnBrk="0"/>
            <a:r>
              <a:rPr lang="en-US" dirty="0"/>
              <a:t>shared read lock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F_RDLCK</a:t>
            </a:r>
            <a:r>
              <a:rPr lang="en-US" dirty="0"/>
              <a:t>) </a:t>
            </a:r>
          </a:p>
          <a:p>
            <a:pPr lvl="1" latinLnBrk="0"/>
            <a:r>
              <a:rPr lang="en-US" dirty="0"/>
              <a:t>exclusive write lock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F_WRLCK</a:t>
            </a:r>
            <a:r>
              <a:rPr lang="en-US" dirty="0"/>
              <a:t>)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>
              <a:buNone/>
            </a:pPr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The basic rule is that any number of processes can have a shared read lock on a given byte, but only one process can have an exclusive write lock on a given byte. </a:t>
            </a:r>
          </a:p>
          <a:p>
            <a:pPr latinLnBrk="0"/>
            <a:r>
              <a:rPr lang="en-US" dirty="0"/>
              <a:t>Furthermore, </a:t>
            </a:r>
            <a:r>
              <a:rPr lang="en-US" dirty="0">
                <a:solidFill>
                  <a:srgbClr val="FF0000"/>
                </a:solidFill>
              </a:rPr>
              <a:t>if there are one or more read locks on a byte, there can't be any write locks on that byte</a:t>
            </a:r>
            <a:r>
              <a:rPr lang="en-US" dirty="0"/>
              <a:t>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774" y="2546275"/>
            <a:ext cx="4673606" cy="18828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286380" y="3163804"/>
            <a:ext cx="3286148" cy="9541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The compatibility rule applies to lock requests made from different processes, not to multiple lock requests made by a single process.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Implied Inheritance and Release of Locks </a:t>
            </a:r>
            <a:endParaRPr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Three rules govern the automatic inheritance and release of record locks </a:t>
            </a:r>
          </a:p>
          <a:p>
            <a:pPr lvl="1"/>
            <a:r>
              <a:rPr lang="en-US" altLang="ko-KR" sz="2000" b="1" dirty="0"/>
              <a:t>Locks are associated with a process and a file</a:t>
            </a:r>
            <a:r>
              <a:rPr lang="en-US" altLang="ko-KR" b="1" dirty="0"/>
              <a:t>. </a:t>
            </a:r>
          </a:p>
          <a:p>
            <a:pPr lvl="2"/>
            <a:r>
              <a:rPr lang="en-US" altLang="ko-KR" sz="2000" dirty="0"/>
              <a:t>when a process terminates, all its locks are released.</a:t>
            </a:r>
          </a:p>
          <a:p>
            <a:pPr lvl="2"/>
            <a:r>
              <a:rPr lang="en-US" altLang="ko-KR" sz="2000" dirty="0">
                <a:solidFill>
                  <a:srgbClr val="FF0000"/>
                </a:solidFill>
              </a:rPr>
              <a:t>whenever a descriptor is closed, any locks on the file referenced by that descriptor for that process are </a:t>
            </a:r>
            <a:r>
              <a:rPr lang="en-US" altLang="ko-KR" dirty="0">
                <a:solidFill>
                  <a:srgbClr val="FF0000"/>
                </a:solidFill>
              </a:rPr>
              <a:t>released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sz="2200" b="1" dirty="0">
                <a:solidFill>
                  <a:srgbClr val="FF0000"/>
                </a:solidFill>
              </a:rPr>
              <a:t>Locks are never inherited by the child across a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</a:rPr>
              <a:t>fork</a:t>
            </a:r>
            <a:r>
              <a:rPr lang="en-US" altLang="ko-KR" sz="2200" b="1" dirty="0"/>
              <a:t>. </a:t>
            </a:r>
          </a:p>
          <a:p>
            <a:pPr lvl="1"/>
            <a:r>
              <a:rPr lang="en-US" altLang="ko-KR" sz="2200" b="1" dirty="0">
                <a:solidFill>
                  <a:srgbClr val="FF0000"/>
                </a:solidFill>
              </a:rPr>
              <a:t>Locks are inherited by a new program across an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</a:rPr>
              <a:t>exec</a:t>
            </a:r>
            <a:r>
              <a:rPr lang="en-US" altLang="ko-KR" sz="2200" b="1" dirty="0"/>
              <a:t>. </a:t>
            </a:r>
          </a:p>
          <a:p>
            <a:pPr lvl="2"/>
            <a:r>
              <a:rPr lang="en-US" altLang="ko-KR" sz="2000" dirty="0"/>
              <a:t>however, that if the </a:t>
            </a:r>
            <a:r>
              <a:rPr lang="en-US" altLang="ko-KR" sz="2000" dirty="0">
                <a:latin typeface="Courier New" pitchFamily="49" charset="0"/>
              </a:rPr>
              <a:t>close-on-exec</a:t>
            </a:r>
            <a:r>
              <a:rPr lang="en-US" altLang="ko-KR" sz="2000" dirty="0"/>
              <a:t> flag is set for a file descriptor, all locks for the underlying file are released when the descriptor is closed as part of an </a:t>
            </a:r>
            <a:r>
              <a:rPr lang="en-US" altLang="ko-KR" sz="2000" dirty="0">
                <a:latin typeface="Courier New" pitchFamily="49" charset="0"/>
              </a:rPr>
              <a:t>exec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7BCB2AB-CDC1-4553-96A9-D2588306864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965200" y="3357563"/>
            <a:ext cx="3462338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fd1 = open(pathname, ...);</a:t>
            </a:r>
            <a:br>
              <a:rPr lang="en-US" altLang="ko-KR" b="0" dirty="0"/>
            </a:br>
            <a:r>
              <a:rPr lang="en-US" altLang="ko-KR" b="0" dirty="0" err="1"/>
              <a:t>read_lock</a:t>
            </a:r>
            <a:r>
              <a:rPr lang="en-US" altLang="ko-KR" b="0" dirty="0"/>
              <a:t>(fd1, ...);</a:t>
            </a:r>
            <a:br>
              <a:rPr lang="en-US" altLang="ko-KR" b="0" dirty="0"/>
            </a:br>
            <a:r>
              <a:rPr lang="en-US" altLang="ko-KR" b="0" dirty="0"/>
              <a:t>fd2 = dup(fd1);</a:t>
            </a:r>
            <a:br>
              <a:rPr lang="en-US" altLang="ko-KR" b="0" dirty="0"/>
            </a:br>
            <a:r>
              <a:rPr lang="en-US" altLang="ko-KR" b="0" dirty="0"/>
              <a:t>close(fd2);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59338" y="3357563"/>
            <a:ext cx="3627437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fd1 = open(pathname, ...); read_lock(fd1, ...); </a:t>
            </a:r>
            <a:br>
              <a:rPr lang="en-US" altLang="ko-KR" b="0"/>
            </a:br>
            <a:r>
              <a:rPr lang="en-US" altLang="ko-KR" b="0"/>
              <a:t>fd2 = open(pathname, ...) close(fd2);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.184 (251)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A72192D-4082-4FE5-97A5-E71769B5CDC6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b="0"/>
              <a:t>#include &lt;fcntl.h&gt;</a:t>
            </a:r>
            <a:br>
              <a:rPr lang="en-US" altLang="ko-KR" sz="1400" b="0"/>
            </a:br>
            <a:r>
              <a:rPr lang="en-US" altLang="ko-KR" sz="1400" b="0"/>
              <a:t>#include &lt;unistd.h&gt;</a:t>
            </a:r>
            <a:br>
              <a:rPr lang="en-US" altLang="ko-KR" sz="1400" b="0"/>
            </a:br>
            <a:r>
              <a:rPr lang="en-US" altLang="ko-KR" sz="1400" b="0"/>
              <a:t>#include &lt;stdlib.h&gt;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main(){</a:t>
            </a:r>
            <a:br>
              <a:rPr lang="en-US" altLang="ko-KR" sz="1400" b="0"/>
            </a:br>
            <a:r>
              <a:rPr lang="en-US" altLang="ko-KR" sz="1400" b="0"/>
              <a:t> int fd;</a:t>
            </a:r>
            <a:br>
              <a:rPr lang="en-US" altLang="ko-KR" sz="1400" b="0"/>
            </a:br>
            <a:r>
              <a:rPr lang="en-US" altLang="ko-KR" sz="1400" b="0"/>
              <a:t> struct flock my_lock;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my_lock.l_type = F_WRLCK;</a:t>
            </a:r>
            <a:br>
              <a:rPr lang="en-US" altLang="ko-KR" sz="1400" b="0"/>
            </a:br>
            <a:r>
              <a:rPr lang="en-US" altLang="ko-KR" sz="1400" b="0"/>
              <a:t> my_lock.l_whence = SEEK_SET;</a:t>
            </a:r>
            <a:br>
              <a:rPr lang="en-US" altLang="ko-KR" sz="1400" b="0"/>
            </a:br>
            <a:r>
              <a:rPr lang="en-US" altLang="ko-KR" sz="1400" b="0"/>
              <a:t> my_lock.l_start = 0;</a:t>
            </a:r>
            <a:br>
              <a:rPr lang="en-US" altLang="ko-KR" sz="1400" b="0"/>
            </a:br>
            <a:r>
              <a:rPr lang="en-US" altLang="ko-KR" sz="1400" b="0"/>
              <a:t> my_lock.l_len = 10;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fd = open ("locktest", O_RDWR);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if ( fcntl (fd, F_SETLKW, &amp;my_lock) == -1){</a:t>
            </a:r>
            <a:br>
              <a:rPr lang="en-US" altLang="ko-KR" sz="1400" b="0"/>
            </a:br>
            <a:r>
              <a:rPr lang="en-US" altLang="ko-KR" sz="1400" b="0"/>
              <a:t> 	perror ("parent: locking");</a:t>
            </a:r>
            <a:br>
              <a:rPr lang="en-US" altLang="ko-KR" sz="1400" b="0"/>
            </a:br>
            <a:r>
              <a:rPr lang="en-US" altLang="ko-KR" sz="1400" b="0"/>
              <a:t> 	exit (1);</a:t>
            </a:r>
            <a:br>
              <a:rPr lang="en-US" altLang="ko-KR" sz="1400" b="0"/>
            </a:br>
            <a:r>
              <a:rPr lang="en-US" altLang="ko-KR" sz="1400" b="0"/>
              <a:t> }</a:t>
            </a:r>
            <a:br>
              <a:rPr lang="en-US" altLang="ko-KR" sz="1400" b="0"/>
            </a:br>
            <a:endParaRPr lang="en-US" altLang="ko-KR" sz="1400" b="0"/>
          </a:p>
          <a:p>
            <a:pPr algn="l"/>
            <a:r>
              <a:rPr lang="en-US" altLang="ko-KR" sz="1400" b="0"/>
              <a:t> printf ("parent: locked record\n");</a:t>
            </a:r>
            <a:br>
              <a:rPr lang="en-US" altLang="ko-KR" sz="1400" b="0"/>
            </a:br>
            <a:br>
              <a:rPr lang="en-US" altLang="ko-KR" sz="1400" b="0"/>
            </a:br>
            <a:endParaRPr lang="en-US" altLang="ko-KR" sz="1400" b="0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563938" y="1412875"/>
            <a:ext cx="4895850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  <a:t>The program illustrates several other interesting points:</a:t>
            </a:r>
            <a:b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  <a:t> - lock information is not inherited across fork calls.</a:t>
            </a:r>
            <a:b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  <a:t> - all locks belonging to a process are removed automatically when the process dies.</a:t>
            </a:r>
            <a:r>
              <a:rPr lang="ko-KR" altLang="en-US" sz="1400" b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27633"/>
            <a:ext cx="8229600" cy="1401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It shows that the child process could not apply the desired lock until the parent had exited.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This example also show that the lock made by the parent affected the child, even though the file segments used by each ere not identical.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5581C60-0B29-46B7-A7D0-7A38F815CB64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68313" y="554048"/>
            <a:ext cx="8207375" cy="43751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switch (fork()){</a:t>
            </a:r>
            <a:br>
              <a:rPr lang="en-US" altLang="ko-KR" sz="1400" b="0" dirty="0"/>
            </a:br>
            <a:r>
              <a:rPr lang="en-US" altLang="ko-KR" sz="1400" b="0" dirty="0"/>
              <a:t> case -1: 			/* </a:t>
            </a:r>
            <a:r>
              <a:rPr lang="ko-KR" altLang="en-US" sz="1400" b="0" dirty="0"/>
              <a:t>오류 *</a:t>
            </a:r>
            <a:r>
              <a:rPr lang="en-US" altLang="ko-KR" sz="1400" b="0" dirty="0"/>
              <a:t>/</a:t>
            </a:r>
            <a:br>
              <a:rPr lang="en-US" altLang="ko-KR" sz="1400" b="0" dirty="0"/>
            </a:br>
            <a:r>
              <a:rPr lang="en-US" altLang="ko-KR" sz="1400" b="0" dirty="0"/>
              <a:t> 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 ("fork");</a:t>
            </a:r>
            <a:br>
              <a:rPr lang="en-US" altLang="ko-KR" sz="1400" b="0" dirty="0"/>
            </a:br>
            <a:r>
              <a:rPr lang="en-US" altLang="ko-KR" sz="1400" b="0" dirty="0"/>
              <a:t> 	exit (1);</a:t>
            </a:r>
            <a:br>
              <a:rPr lang="en-US" altLang="ko-KR" sz="1400" b="0" dirty="0"/>
            </a:br>
            <a:r>
              <a:rPr lang="en-US" altLang="ko-KR" sz="1400" b="0" dirty="0"/>
              <a:t> case 0: 			/* </a:t>
            </a:r>
            <a:r>
              <a:rPr lang="ko-KR" altLang="en-US" sz="1400" b="0" dirty="0"/>
              <a:t>자식 *</a:t>
            </a:r>
            <a:r>
              <a:rPr lang="en-US" altLang="ko-KR" sz="1400" b="0" dirty="0"/>
              <a:t>/</a:t>
            </a:r>
            <a:br>
              <a:rPr lang="en-US" altLang="ko-KR" sz="1400" b="0" dirty="0"/>
            </a:br>
            <a:r>
              <a:rPr lang="en-US" altLang="ko-KR" sz="1400" b="0" dirty="0"/>
              <a:t> 	</a:t>
            </a:r>
            <a:r>
              <a:rPr lang="en-US" altLang="ko-KR" sz="1400" b="0" dirty="0" err="1"/>
              <a:t>my_lock.l_len</a:t>
            </a:r>
            <a:r>
              <a:rPr lang="en-US" altLang="ko-KR" sz="1400" b="0" dirty="0"/>
              <a:t> = 5;</a:t>
            </a:r>
            <a:br>
              <a:rPr lang="en-US" altLang="ko-KR" sz="1400" b="0" dirty="0"/>
            </a:br>
            <a:r>
              <a:rPr lang="en-US" altLang="ko-KR" sz="1400" b="0" dirty="0"/>
              <a:t> 	if ( </a:t>
            </a:r>
            <a:r>
              <a:rPr lang="en-US" altLang="ko-KR" sz="1400" b="0" dirty="0" err="1"/>
              <a:t>fcntl</a:t>
            </a:r>
            <a:r>
              <a:rPr lang="en-US" altLang="ko-KR" sz="1400" b="0" dirty="0"/>
              <a:t> (</a:t>
            </a:r>
            <a:r>
              <a:rPr lang="en-US" altLang="ko-KR" sz="1400" b="0" dirty="0" err="1"/>
              <a:t>fd</a:t>
            </a:r>
            <a:r>
              <a:rPr lang="en-US" altLang="ko-KR" sz="1400" b="0" dirty="0"/>
              <a:t>, F_SETLKW, &amp;</a:t>
            </a:r>
            <a:r>
              <a:rPr lang="en-US" altLang="ko-KR" sz="1400" b="0" dirty="0" err="1"/>
              <a:t>my_lock</a:t>
            </a:r>
            <a:r>
              <a:rPr lang="en-US" altLang="ko-KR" sz="1400" b="0" dirty="0"/>
              <a:t>) == -1){</a:t>
            </a:r>
            <a:br>
              <a:rPr lang="en-US" altLang="ko-KR" sz="1400" b="0" dirty="0"/>
            </a:br>
            <a:r>
              <a:rPr lang="en-US" altLang="ko-KR" sz="1400" b="0" dirty="0"/>
              <a:t> 	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 ("child: locking");</a:t>
            </a:r>
            <a:br>
              <a:rPr lang="en-US" altLang="ko-KR" sz="1400" b="0" dirty="0"/>
            </a:br>
            <a:r>
              <a:rPr lang="en-US" altLang="ko-KR" sz="1400" b="0" dirty="0"/>
              <a:t> 		exit (1);</a:t>
            </a:r>
            <a:br>
              <a:rPr lang="en-US" altLang="ko-KR" sz="1400" b="0" dirty="0"/>
            </a:br>
            <a:r>
              <a:rPr lang="en-US" altLang="ko-KR" sz="1400" b="0" dirty="0"/>
              <a:t> 	}</a:t>
            </a:r>
            <a:br>
              <a:rPr lang="en-US" altLang="ko-KR" sz="1400" b="0" dirty="0"/>
            </a:br>
            <a:r>
              <a:rPr lang="en-US" altLang="ko-KR" sz="1400" b="0" dirty="0"/>
              <a:t> 	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 ("child: locked\n");</a:t>
            </a:r>
            <a:br>
              <a:rPr lang="en-US" altLang="ko-KR" sz="1400" b="0" dirty="0"/>
            </a:br>
            <a:r>
              <a:rPr lang="en-US" altLang="ko-KR" sz="1400" b="0" dirty="0"/>
              <a:t> 	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 ("child: exiting\n");</a:t>
            </a:r>
            <a:br>
              <a:rPr lang="en-US" altLang="ko-KR" sz="1400" b="0" dirty="0"/>
            </a:br>
            <a:r>
              <a:rPr lang="en-US" altLang="ko-KR" sz="1400" b="0" dirty="0"/>
              <a:t> 	exit(0);</a:t>
            </a:r>
            <a:br>
              <a:rPr lang="en-US" altLang="ko-KR" sz="1400" b="0" dirty="0"/>
            </a:br>
            <a:r>
              <a:rPr lang="en-US" altLang="ko-KR" sz="1400" b="0" dirty="0"/>
              <a:t> }</a:t>
            </a:r>
            <a:br>
              <a:rPr lang="en-US" altLang="ko-KR" sz="1400" b="0" dirty="0"/>
            </a:br>
            <a:r>
              <a:rPr lang="en-US" altLang="ko-KR" sz="1400" b="0" dirty="0"/>
              <a:t> sleep(5);</a:t>
            </a:r>
            <a:br>
              <a:rPr lang="en-US" altLang="ko-KR" sz="1400" b="0" dirty="0"/>
            </a:br>
            <a:r>
              <a:rPr lang="en-US" altLang="ko-KR" sz="1400" b="0" dirty="0"/>
              <a:t> /* </a:t>
            </a:r>
            <a:r>
              <a:rPr lang="ko-KR" altLang="en-US" sz="1400" b="0" dirty="0"/>
              <a:t>이제 퇴장</a:t>
            </a:r>
            <a:r>
              <a:rPr lang="en-US" altLang="ko-KR" sz="1400" b="0" dirty="0"/>
              <a:t>(exit)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ko-KR" altLang="en-US" sz="1400" b="0" dirty="0" err="1"/>
              <a:t>록이</a:t>
            </a:r>
            <a:r>
              <a:rPr lang="ko-KR" altLang="en-US" sz="1400" b="0" dirty="0"/>
              <a:t> 해제된다 *</a:t>
            </a:r>
            <a:r>
              <a:rPr lang="en-US" altLang="ko-KR" sz="1400" b="0" dirty="0"/>
              <a:t>/</a:t>
            </a:r>
            <a:br>
              <a:rPr lang="en-US" altLang="ko-KR" sz="1400" b="0" dirty="0"/>
            </a:br>
            <a:r>
              <a:rPr lang="en-US" altLang="ko-KR" sz="1400" b="0" dirty="0"/>
              <a:t> </a:t>
            </a:r>
            <a:r>
              <a:rPr lang="en-US" altLang="ko-KR" sz="1400" b="0" dirty="0" err="1"/>
              <a:t>printf</a:t>
            </a:r>
            <a:r>
              <a:rPr lang="en-US" altLang="ko-KR" sz="1400" b="0" dirty="0"/>
              <a:t> ("parent: exiting\n");</a:t>
            </a:r>
          </a:p>
          <a:p>
            <a:pPr algn="l"/>
            <a:r>
              <a:rPr lang="en-US" altLang="ko-KR" sz="1400" b="0" dirty="0"/>
              <a:t> exit (0);</a:t>
            </a:r>
          </a:p>
          <a:p>
            <a:pPr algn="l"/>
            <a:r>
              <a:rPr lang="en-US" altLang="ko-KR" sz="1400" b="0" dirty="0"/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29256" y="642918"/>
            <a:ext cx="3095625" cy="1098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parent : locked record</a:t>
            </a:r>
            <a:br>
              <a:rPr lang="en-US" altLang="ko-KR" b="0" dirty="0"/>
            </a:br>
            <a:r>
              <a:rPr lang="en-US" altLang="ko-KR" b="0" dirty="0"/>
              <a:t>parent : exiting</a:t>
            </a:r>
            <a:br>
              <a:rPr lang="en-US" altLang="ko-KR" b="0" dirty="0"/>
            </a:br>
            <a:r>
              <a:rPr lang="en-US" altLang="ko-KR" b="0" dirty="0"/>
              <a:t>child : locked</a:t>
            </a:r>
            <a:br>
              <a:rPr lang="en-US" altLang="ko-KR" b="0" dirty="0"/>
            </a:br>
            <a:r>
              <a:rPr lang="en-US" altLang="ko-KR" b="0" dirty="0"/>
              <a:t>child : exiting</a:t>
            </a:r>
            <a:endParaRPr lang="ko-KR" altLang="en-US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972584" cy="633412"/>
          </a:xfrm>
        </p:spPr>
        <p:txBody>
          <a:bodyPr/>
          <a:lstStyle/>
          <a:p>
            <a:r>
              <a:rPr lang="en-US" altLang="ko-KR" sz="3000" dirty="0"/>
              <a:t>The system combines or splits adjacent areas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When setting or releasing a lock on a file, the system combines or splits adjacent areas as required.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For example, if we lock bytes 100 through 199 and then unlock byte 150, the kernel still maintains the locks on bytes 100 through 149 and bytes 151 through 199. 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6B8A6FA-2D3B-4BA4-8EE8-2127BCE8195F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75" y="3000372"/>
            <a:ext cx="3173461" cy="323373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.186 (253)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C6976FC-B57B-4D8F-9503-5996CB1E5D1F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68313" y="1052513"/>
            <a:ext cx="8207375" cy="25669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/* </a:t>
            </a:r>
            <a:r>
              <a:rPr lang="ko-KR" altLang="en-US" sz="1400" b="0"/>
              <a:t>이제는 부모가 퇴장하기 전에 록을 해제한다</a:t>
            </a:r>
            <a:r>
              <a:rPr lang="en-US" altLang="ko-KR" sz="1400" b="0"/>
              <a:t>. */</a:t>
            </a:r>
          </a:p>
          <a:p>
            <a:pPr algn="l"/>
            <a:r>
              <a:rPr lang="en-US" altLang="ko-KR" sz="1400" b="0"/>
              <a:t>printf ("parent: unlocking\n");</a:t>
            </a:r>
          </a:p>
          <a:p>
            <a:pPr algn="l"/>
            <a:r>
              <a:rPr lang="en-US" altLang="ko-KR" sz="1400" b="0"/>
              <a:t>my_lock.l_type = F_UNLCK;</a:t>
            </a:r>
          </a:p>
          <a:p>
            <a:pPr algn="l"/>
            <a:r>
              <a:rPr lang="en-US" altLang="ko-KR" sz="1400" b="0"/>
              <a:t>if( fcntl (fd, F_SETLK, &amp;my_lock) == -1)</a:t>
            </a:r>
          </a:p>
          <a:p>
            <a:pPr algn="l"/>
            <a:r>
              <a:rPr lang="en-US" altLang="ko-KR" sz="1400" b="0"/>
              <a:t>{</a:t>
            </a:r>
          </a:p>
          <a:p>
            <a:pPr algn="l"/>
            <a:r>
              <a:rPr lang="en-US" altLang="ko-KR" sz="1400" b="0"/>
              <a:t> 	perror ("parent: unlocking");</a:t>
            </a:r>
          </a:p>
          <a:p>
            <a:pPr algn="l"/>
            <a:r>
              <a:rPr lang="en-US" altLang="ko-KR" sz="1400" b="0"/>
              <a:t> 	exit (1);</a:t>
            </a:r>
          </a:p>
          <a:p>
            <a:pPr algn="l"/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ACME Airline problem revisited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To ensure the integrity of the database, we simply need to treat the critical section of code in the </a:t>
            </a:r>
            <a:r>
              <a:rPr lang="en-US" altLang="ko-KR" b="0">
                <a:latin typeface="Courier New" pitchFamily="49" charset="0"/>
                <a:cs typeface="Arial" charset="0"/>
              </a:rPr>
              <a:t>acmebook</a:t>
            </a:r>
            <a:r>
              <a:rPr lang="en-US" altLang="ko-KR">
                <a:latin typeface="Arial" charset="0"/>
                <a:cs typeface="Arial" charset="0"/>
              </a:rPr>
              <a:t> as follows:</a:t>
            </a:r>
          </a:p>
          <a:p>
            <a:pPr>
              <a:buFontTx/>
              <a:buNone/>
            </a:pPr>
            <a:endParaRPr lang="en-US" altLang="ko-KR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>
                <a:solidFill>
                  <a:schemeClr val="accent2"/>
                </a:solidFill>
                <a:latin typeface="Arial" charset="0"/>
                <a:cs typeface="Arial" charset="0"/>
              </a:rPr>
              <a:t>	lock relevant database segment with a write lock</a:t>
            </a:r>
          </a:p>
          <a:p>
            <a:pPr>
              <a:buFontTx/>
              <a:buNone/>
            </a:pPr>
            <a:r>
              <a:rPr lang="en-US" altLang="ko-KR" i="1">
                <a:solidFill>
                  <a:schemeClr val="accent2"/>
                </a:solidFill>
                <a:latin typeface="Arial" charset="0"/>
                <a:cs typeface="Arial" charset="0"/>
              </a:rPr>
              <a:t>	</a:t>
            </a:r>
          </a:p>
          <a:p>
            <a:pPr>
              <a:buFontTx/>
              <a:buNone/>
            </a:pPr>
            <a:r>
              <a:rPr lang="en-US" altLang="ko-KR" i="1">
                <a:solidFill>
                  <a:schemeClr val="accent2"/>
                </a:solidFill>
                <a:latin typeface="Arial" charset="0"/>
                <a:cs typeface="Arial" charset="0"/>
              </a:rPr>
              <a:t>	update database segment</a:t>
            </a:r>
          </a:p>
          <a:p>
            <a:pPr>
              <a:buFontTx/>
              <a:buNone/>
            </a:pPr>
            <a:endParaRPr lang="en-US" altLang="ko-KR" i="1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i="1">
                <a:solidFill>
                  <a:schemeClr val="accent2"/>
                </a:solidFill>
                <a:latin typeface="Arial" charset="0"/>
                <a:cs typeface="Arial" charset="0"/>
              </a:rPr>
              <a:t>	unlock database segment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501981D-B352-4B71-AB82-84E3863ED2AD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 186 (254)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AAE7E2B-8353-4CFE-80B0-2B9E5DF21190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43751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/* acmebook </a:t>
            </a:r>
            <a:r>
              <a:rPr lang="ko-KR" altLang="en-US" sz="1400" b="0"/>
              <a:t>갱신 루틴의 골격 *</a:t>
            </a:r>
            <a:r>
              <a:rPr lang="en-US" altLang="ko-KR" sz="1400" b="0"/>
              <a:t>/</a:t>
            </a:r>
            <a:br>
              <a:rPr lang="en-US" altLang="ko-KR" sz="1400" b="0"/>
            </a:br>
            <a:r>
              <a:rPr lang="en-US" altLang="ko-KR" sz="1400" b="0"/>
              <a:t>struct flock db_lock;</a:t>
            </a:r>
          </a:p>
          <a:p>
            <a:pPr algn="l"/>
            <a:r>
              <a:rPr lang="en-US" altLang="ko-KR" sz="1400" b="0"/>
              <a:t>/* </a:t>
            </a:r>
            <a:r>
              <a:rPr lang="ko-KR" altLang="en-US" sz="1400" b="0"/>
              <a:t>록을 위한 인수들을 설정한다</a:t>
            </a:r>
            <a:r>
              <a:rPr lang="en-US" altLang="ko-KR" sz="1400" b="0"/>
              <a:t>. */</a:t>
            </a:r>
            <a:br>
              <a:rPr lang="en-US" altLang="ko-KR" sz="1400" b="0"/>
            </a:br>
            <a:r>
              <a:rPr lang="en-US" altLang="ko-KR" sz="1400" b="0"/>
              <a:t>db_lock.l_type = F_WRLCK;</a:t>
            </a:r>
            <a:br>
              <a:rPr lang="en-US" altLang="ko-KR" sz="1400" b="0"/>
            </a:br>
            <a:r>
              <a:rPr lang="en-US" altLang="ko-KR" sz="1400" b="0"/>
              <a:t>db_lock.l_whence = SEEK_SET;</a:t>
            </a:r>
            <a:br>
              <a:rPr lang="en-US" altLang="ko-KR" sz="1400" b="0"/>
            </a:br>
            <a:r>
              <a:rPr lang="en-US" altLang="ko-KR" sz="1400" b="0"/>
              <a:t>db_lock.l_start = recstart;</a:t>
            </a:r>
            <a:br>
              <a:rPr lang="en-US" altLang="ko-KR" sz="1400" b="0"/>
            </a:br>
            <a:r>
              <a:rPr lang="en-US" altLang="ko-KR" sz="1400" b="0"/>
              <a:t>db_lock.l_len = RECSIZE;</a:t>
            </a:r>
          </a:p>
          <a:p>
            <a:pPr algn="l"/>
            <a:r>
              <a:rPr lang="en-US" altLang="ko-KR" sz="1400" b="0"/>
              <a:t>… </a:t>
            </a:r>
          </a:p>
          <a:p>
            <a:pPr algn="l"/>
            <a:r>
              <a:rPr lang="en-US" altLang="ko-KR" sz="1400" b="0"/>
              <a:t>/*  </a:t>
            </a:r>
            <a:r>
              <a:rPr lang="ko-KR" altLang="en-US" sz="1400" b="0"/>
              <a:t>레코드를 록하라</a:t>
            </a:r>
            <a:r>
              <a:rPr lang="en-US" altLang="ko-KR" sz="1400" b="0"/>
              <a:t>. </a:t>
            </a:r>
            <a:r>
              <a:rPr lang="ko-KR" altLang="en-US" sz="1400" b="0"/>
              <a:t>레코드가 이미 잠겨 있으면 여기서 수면할 것임</a:t>
            </a:r>
            <a:r>
              <a:rPr lang="en-US" altLang="ko-KR" sz="1400" b="0"/>
              <a:t>. */</a:t>
            </a:r>
            <a:br>
              <a:rPr lang="en-US" altLang="ko-KR" sz="1400" b="0"/>
            </a:br>
            <a:r>
              <a:rPr lang="en-US" altLang="ko-KR" sz="1400" b="0"/>
              <a:t>if ( fcntl (fd, F_SETLKW, &amp;db_lock) == -1)</a:t>
            </a:r>
            <a:br>
              <a:rPr lang="en-US" altLang="ko-KR" sz="1400" b="0"/>
            </a:br>
            <a:r>
              <a:rPr lang="en-US" altLang="ko-KR" sz="1400" b="0"/>
              <a:t> fatal("lock failed");</a:t>
            </a:r>
            <a:br>
              <a:rPr lang="en-US" altLang="ko-KR" sz="1400" b="0"/>
            </a:br>
            <a:endParaRPr lang="en-US" altLang="ko-KR" sz="1400" b="0"/>
          </a:p>
          <a:p>
            <a:pPr algn="l"/>
            <a:r>
              <a:rPr lang="en-US" altLang="ko-KR" sz="1400" b="0"/>
              <a:t>/* </a:t>
            </a:r>
            <a:r>
              <a:rPr lang="ko-KR" altLang="en-US" sz="1400" b="0"/>
              <a:t>예약 자료를 검사하고 갱신하는 코드 *</a:t>
            </a:r>
            <a:r>
              <a:rPr lang="en-US" altLang="ko-KR" sz="1400" b="0"/>
              <a:t>/</a:t>
            </a:r>
          </a:p>
          <a:p>
            <a:pPr algn="l"/>
            <a:r>
              <a:rPr lang="en-US" altLang="ko-KR" sz="1400" b="0"/>
              <a:t>…</a:t>
            </a:r>
          </a:p>
          <a:p>
            <a:pPr algn="l"/>
            <a:r>
              <a:rPr lang="en-US" altLang="ko-KR" sz="1400" b="0"/>
              <a:t>/* </a:t>
            </a:r>
            <a:r>
              <a:rPr lang="ko-KR" altLang="en-US" sz="1400" b="0"/>
              <a:t>이제 레코드를 자유화하여 다른 프로세스들이 사용할 수 있게 한다</a:t>
            </a:r>
            <a:r>
              <a:rPr lang="en-US" altLang="ko-KR" sz="1400" b="0"/>
              <a:t>. */</a:t>
            </a:r>
            <a:br>
              <a:rPr lang="en-US" altLang="ko-KR" sz="1400" b="0"/>
            </a:br>
            <a:r>
              <a:rPr lang="en-US" altLang="ko-KR" sz="1400" b="0"/>
              <a:t> db_lock.l_type = F_UNLCK;</a:t>
            </a:r>
            <a:br>
              <a:rPr lang="en-US" altLang="ko-KR" sz="1400" b="0"/>
            </a:br>
            <a:r>
              <a:rPr lang="en-US" altLang="ko-KR" sz="1400" b="0"/>
              <a:t> fcntl (fd, F_SETLK, &amp;db_lock);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8.2 Record locking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A2B10-30C9-41BE-85C6-20F5F1C369A5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Testing for a lock   </a:t>
            </a:r>
            <a:r>
              <a:rPr lang="en-US" altLang="ko-KR" i="1"/>
              <a:t>p</a:t>
            </a:r>
            <a:r>
              <a:rPr lang="en-US" altLang="ko-KR"/>
              <a:t>.187(255)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244D3C2-F2F0-4140-B418-2E6F95AA0125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1196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#include &lt;unistd.h&gt;</a:t>
            </a:r>
          </a:p>
          <a:p>
            <a:pPr algn="l"/>
            <a:r>
              <a:rPr lang="en-US" altLang="ko-KR" sz="1400" b="0"/>
              <a:t>#include &lt;stdio.h&gt;</a:t>
            </a:r>
          </a:p>
          <a:p>
            <a:pPr algn="l"/>
            <a:r>
              <a:rPr lang="en-US" altLang="ko-KR" sz="1400" b="0"/>
              <a:t>#include &lt;errno.h&gt;</a:t>
            </a:r>
          </a:p>
          <a:p>
            <a:pPr algn="l"/>
            <a:endParaRPr lang="en-US" altLang="ko-KR" sz="1400" b="0"/>
          </a:p>
          <a:p>
            <a:pPr algn="l"/>
            <a:r>
              <a:rPr lang="en-US" altLang="ko-KR" sz="1400" b="0"/>
              <a:t>…</a:t>
            </a:r>
          </a:p>
          <a:p>
            <a:pPr algn="l"/>
            <a:endParaRPr lang="en-US" altLang="ko-KR" sz="1400" b="0"/>
          </a:p>
          <a:p>
            <a:pPr algn="l"/>
            <a:r>
              <a:rPr lang="en-US" altLang="ko-KR" sz="1400" b="0"/>
              <a:t>if ( fcntl (fd, F_SETLK, &amp;alock) == -1)</a:t>
            </a:r>
          </a:p>
          <a:p>
            <a:pPr algn="l"/>
            <a:r>
              <a:rPr lang="en-US" altLang="ko-KR" sz="1400" b="0"/>
              <a:t>{</a:t>
            </a:r>
          </a:p>
          <a:p>
            <a:pPr algn="l"/>
            <a:r>
              <a:rPr lang="en-US" altLang="ko-KR" sz="1400" b="0"/>
              <a:t> if (errno == EACCES ||errno == EAGAIN)</a:t>
            </a:r>
          </a:p>
          <a:p>
            <a:pPr algn="l"/>
            <a:r>
              <a:rPr lang="en-US" altLang="ko-KR" sz="1400" b="0"/>
              <a:t> {</a:t>
            </a:r>
          </a:p>
          <a:p>
            <a:pPr algn="l"/>
            <a:r>
              <a:rPr lang="en-US" altLang="ko-KR" sz="1400" b="0"/>
              <a:t> 	fcntl (fd, F_GETLK, &amp;b_lock);</a:t>
            </a:r>
          </a:p>
          <a:p>
            <a:pPr algn="l"/>
            <a:r>
              <a:rPr lang="en-US" altLang="ko-KR" sz="1400" b="0"/>
              <a:t> 	fprintf (stderr, "record locked by %d\n", b_lock.l_pid);</a:t>
            </a:r>
          </a:p>
          <a:p>
            <a:pPr algn="l"/>
            <a:r>
              <a:rPr lang="en-US" altLang="ko-KR" sz="1400" b="0"/>
              <a:t> }</a:t>
            </a:r>
          </a:p>
          <a:p>
            <a:pPr algn="l"/>
            <a:r>
              <a:rPr lang="en-US" altLang="ko-KR" sz="1400" b="0"/>
              <a:t> else</a:t>
            </a:r>
          </a:p>
          <a:p>
            <a:pPr algn="l"/>
            <a:r>
              <a:rPr lang="en-US" altLang="ko-KR" sz="1400" b="0"/>
              <a:t> 	perror ("unexpected lock error");</a:t>
            </a:r>
          </a:p>
          <a:p>
            <a:pPr algn="l"/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Deadlock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89363"/>
            <a:ext cx="8229600" cy="233680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This sort of situation is described as deadlock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Happily, UNIX prevents it from occurring.</a:t>
            </a:r>
          </a:p>
          <a:p>
            <a:pPr lvl="1"/>
            <a:r>
              <a:rPr lang="en-US" altLang="ko-KR" dirty="0">
                <a:cs typeface="Arial" charset="0"/>
              </a:rPr>
              <a:t>If an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F_SETLKW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dirty="0">
                <a:cs typeface="Arial" charset="0"/>
              </a:rPr>
              <a:t>request would cause deadlock in this way, the call fails,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-1 </a:t>
            </a:r>
            <a:r>
              <a:rPr lang="en-US" altLang="ko-KR" dirty="0">
                <a:cs typeface="Arial" charset="0"/>
              </a:rPr>
              <a:t>is returned and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errno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dirty="0">
                <a:cs typeface="Arial" charset="0"/>
              </a:rPr>
              <a:t>is set to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EDEADLK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b="0" dirty="0" err="1">
                <a:latin typeface="Courier New" pitchFamily="49" charset="0"/>
                <a:cs typeface="Arial" charset="0"/>
              </a:rPr>
              <a:t>fcntl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b="0" dirty="0">
                <a:latin typeface="Book Antiqua" pitchFamily="18" charset="0"/>
                <a:cs typeface="Arial" charset="0"/>
              </a:rPr>
              <a:t>can only detect deadlock between two processes, and it is possible to devise a three-way deadlock.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A0FF371-60D2-4029-B14F-98ECE9DA6102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787474" name="Group 18"/>
          <p:cNvGraphicFramePr>
            <a:graphicFrameLocks noGrp="1"/>
          </p:cNvGraphicFramePr>
          <p:nvPr/>
        </p:nvGraphicFramePr>
        <p:xfrm>
          <a:off x="2971800" y="1123950"/>
          <a:ext cx="3168650" cy="2592388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5" name="Rectangle 19"/>
          <p:cNvSpPr>
            <a:spLocks noChangeArrowheads="1"/>
          </p:cNvSpPr>
          <p:nvPr/>
        </p:nvSpPr>
        <p:spPr bwMode="auto">
          <a:xfrm>
            <a:off x="468313" y="1701800"/>
            <a:ext cx="2303462" cy="935038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ko-KR"/>
              <a:t>lock(SX);</a:t>
            </a:r>
          </a:p>
          <a:p>
            <a:pPr algn="l"/>
            <a:r>
              <a:rPr lang="en-US" altLang="ko-KR"/>
              <a:t>lock(SY); </a:t>
            </a:r>
            <a:r>
              <a:rPr lang="en-US" altLang="ko-KR">
                <a:sym typeface="Wingdings" pitchFamily="2" charset="2"/>
              </a:rPr>
              <a:t> wait</a:t>
            </a:r>
            <a:endParaRPr lang="en-US" altLang="ko-KR"/>
          </a:p>
        </p:txBody>
      </p:sp>
      <p:sp>
        <p:nvSpPr>
          <p:cNvPr id="20496" name="Text Box 20"/>
          <p:cNvSpPr txBox="1">
            <a:spLocks noChangeArrowheads="1"/>
          </p:cNvSpPr>
          <p:nvPr/>
        </p:nvSpPr>
        <p:spPr bwMode="auto">
          <a:xfrm>
            <a:off x="1331913" y="1412875"/>
            <a:ext cx="428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PA</a:t>
            </a:r>
          </a:p>
        </p:txBody>
      </p:sp>
      <p:sp>
        <p:nvSpPr>
          <p:cNvPr id="20497" name="Rectangle 21"/>
          <p:cNvSpPr>
            <a:spLocks noChangeArrowheads="1"/>
          </p:cNvSpPr>
          <p:nvPr/>
        </p:nvSpPr>
        <p:spPr bwMode="auto">
          <a:xfrm>
            <a:off x="6300788" y="1701800"/>
            <a:ext cx="2303462" cy="935038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ko-KR"/>
              <a:t>lock(SY);</a:t>
            </a:r>
          </a:p>
          <a:p>
            <a:pPr algn="l"/>
            <a:r>
              <a:rPr lang="en-US" altLang="ko-KR"/>
              <a:t>lock(SX); </a:t>
            </a:r>
            <a:r>
              <a:rPr lang="en-US" altLang="ko-KR">
                <a:sym typeface="Wingdings" pitchFamily="2" charset="2"/>
              </a:rPr>
              <a:t> wait</a:t>
            </a:r>
            <a:endParaRPr lang="en-US" altLang="ko-KR"/>
          </a:p>
        </p:txBody>
      </p:sp>
      <p:sp>
        <p:nvSpPr>
          <p:cNvPr id="20498" name="Text Box 22"/>
          <p:cNvSpPr txBox="1">
            <a:spLocks noChangeArrowheads="1"/>
          </p:cNvSpPr>
          <p:nvPr/>
        </p:nvSpPr>
        <p:spPr bwMode="auto">
          <a:xfrm>
            <a:off x="7164388" y="1412875"/>
            <a:ext cx="428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PB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.188 (256) (1/2)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1AE68F5-7FDF-4524-976F-13904A110DC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2260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#include &lt;fcntl.h&gt;</a:t>
            </a:r>
            <a:br>
              <a:rPr lang="en-US" altLang="ko-KR" sz="1400" b="0"/>
            </a:br>
            <a:r>
              <a:rPr lang="en-US" altLang="ko-KR" sz="1400" b="0"/>
              <a:t>#include &lt;unistd.h&gt;</a:t>
            </a:r>
            <a:br>
              <a:rPr lang="en-US" altLang="ko-KR" sz="1400" b="0"/>
            </a:br>
            <a:r>
              <a:rPr lang="en-US" altLang="ko-KR" sz="1400" b="0"/>
              <a:t>#include &lt;stdlib.h&gt;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main(){</a:t>
            </a:r>
            <a:br>
              <a:rPr lang="en-US" altLang="ko-KR" sz="1400" b="0"/>
            </a:br>
            <a:r>
              <a:rPr lang="en-US" altLang="ko-KR" sz="1400" b="0"/>
              <a:t> int fd;</a:t>
            </a:r>
            <a:br>
              <a:rPr lang="en-US" altLang="ko-KR" sz="1400" b="0"/>
            </a:br>
            <a:r>
              <a:rPr lang="en-US" altLang="ko-KR" sz="1400" b="0"/>
              <a:t> struct flock first_lock;</a:t>
            </a:r>
            <a:br>
              <a:rPr lang="en-US" altLang="ko-KR" sz="1400" b="0"/>
            </a:br>
            <a:r>
              <a:rPr lang="en-US" altLang="ko-KR" sz="1400" b="0"/>
              <a:t> struct flock second_lock;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first_lock.l_type = F_WRLCK;</a:t>
            </a:r>
            <a:br>
              <a:rPr lang="en-US" altLang="ko-KR" sz="1400" b="0"/>
            </a:br>
            <a:r>
              <a:rPr lang="en-US" altLang="ko-KR" sz="1400" b="0"/>
              <a:t> first_lock.l_whence = SEEK_SET;</a:t>
            </a:r>
            <a:br>
              <a:rPr lang="en-US" altLang="ko-KR" sz="1400" b="0"/>
            </a:br>
            <a:r>
              <a:rPr lang="en-US" altLang="ko-KR" sz="1400" b="0"/>
              <a:t> first_lock.l_start = 0;</a:t>
            </a:r>
            <a:br>
              <a:rPr lang="en-US" altLang="ko-KR" sz="1400" b="0"/>
            </a:br>
            <a:r>
              <a:rPr lang="en-US" altLang="ko-KR" sz="1400" b="0"/>
              <a:t> first_lock.l_len = 10;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second_lock.l_type = F_WRLCK;</a:t>
            </a:r>
            <a:br>
              <a:rPr lang="en-US" altLang="ko-KR" sz="1400" b="0"/>
            </a:br>
            <a:r>
              <a:rPr lang="en-US" altLang="ko-KR" sz="1400" b="0"/>
              <a:t> second_lock.l_whence = SEEK_SET;</a:t>
            </a:r>
            <a:br>
              <a:rPr lang="en-US" altLang="ko-KR" sz="1400" b="0"/>
            </a:br>
            <a:r>
              <a:rPr lang="en-US" altLang="ko-KR" sz="1400" b="0"/>
              <a:t> second_lock.l_start = 10;</a:t>
            </a:r>
            <a:br>
              <a:rPr lang="en-US" altLang="ko-KR" sz="1400" b="0"/>
            </a:br>
            <a:r>
              <a:rPr lang="en-US" altLang="ko-KR" sz="1400" b="0"/>
              <a:t> second_lock.l_len = 5;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fd = open ("locktest", 0_RDWR);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if ( fcntl (fd, F_SETLKW, &amp;first_lock) == -1) fatal ("A"); 	  /* A */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printf ("A: lock succeeded (proc %d)\n", getpid());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.188 (256) (2/2)</a:t>
            </a:r>
            <a:endParaRPr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48B392B-8203-4F83-A7A0-1D2F258BCA3B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433228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 switch (fork()){</a:t>
            </a:r>
            <a:br>
              <a:rPr lang="en-US" altLang="ko-KR" sz="1400" b="0"/>
            </a:br>
            <a:r>
              <a:rPr lang="en-US" altLang="ko-KR" sz="1400" b="0"/>
              <a:t> case -1:/* </a:t>
            </a:r>
            <a:r>
              <a:rPr lang="ko-KR" altLang="en-US" sz="1400" b="0"/>
              <a:t>오류 *</a:t>
            </a:r>
            <a:r>
              <a:rPr lang="en-US" altLang="ko-KR" sz="1400" b="0"/>
              <a:t>/</a:t>
            </a:r>
            <a:br>
              <a:rPr lang="en-US" altLang="ko-KR" sz="1400" b="0"/>
            </a:br>
            <a:r>
              <a:rPr lang="en-US" altLang="ko-KR" sz="1400" b="0"/>
              <a:t> 	fatal ("error on fork");</a:t>
            </a:r>
            <a:br>
              <a:rPr lang="en-US" altLang="ko-KR" sz="1400" b="0"/>
            </a:br>
            <a:r>
              <a:rPr lang="en-US" altLang="ko-KR" sz="1400" b="0"/>
              <a:t> case 0:	/* </a:t>
            </a:r>
            <a:r>
              <a:rPr lang="ko-KR" altLang="en-US" sz="1400" b="0"/>
              <a:t>자식 *</a:t>
            </a:r>
            <a:r>
              <a:rPr lang="en-US" altLang="ko-KR" sz="1400" b="0"/>
              <a:t>/</a:t>
            </a:r>
            <a:br>
              <a:rPr lang="en-US" altLang="ko-KR" sz="1400" b="0"/>
            </a:br>
            <a:r>
              <a:rPr lang="en-US" altLang="ko-KR" sz="1400" b="0"/>
              <a:t> 	if ( fcntl (fd, F_SETLKW, &amp;second_lock) == -1) fatal ("B");</a:t>
            </a:r>
            <a:r>
              <a:rPr lang="en-US" altLang="ko-KR" b="0"/>
              <a:t>/*B*/</a:t>
            </a:r>
            <a:br>
              <a:rPr lang="en-US" altLang="ko-KR" b="0"/>
            </a:br>
            <a:br>
              <a:rPr lang="en-US" altLang="ko-KR" b="0"/>
            </a:br>
            <a:r>
              <a:rPr lang="en-US" altLang="ko-KR" sz="1400" b="0"/>
              <a:t> 	printf ("B: lock succeeded (proc %d)\n", getpid());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 	if ( fcntl (fd, F_SETLKW, &amp;first_lock) == -1) fatal ("C"); /* C */</a:t>
            </a:r>
            <a:br>
              <a:rPr lang="en-US" altLang="ko-KR" sz="1400" b="0"/>
            </a:br>
            <a:r>
              <a:rPr lang="en-US" altLang="ko-KR" sz="1400" b="0"/>
              <a:t> 	printf ("C: lock succeeded (proc %d)\n", getpid());</a:t>
            </a:r>
            <a:br>
              <a:rPr lang="en-US" altLang="ko-KR" sz="1400" b="0"/>
            </a:br>
            <a:r>
              <a:rPr lang="en-US" altLang="ko-KR" sz="1400" b="0"/>
              <a:t> 	exit (0);</a:t>
            </a:r>
            <a:br>
              <a:rPr lang="en-US" altLang="ko-KR" sz="1400" b="0"/>
            </a:br>
            <a:r>
              <a:rPr lang="en-US" altLang="ko-KR" sz="1400" b="0"/>
              <a:t> default: /* </a:t>
            </a:r>
            <a:r>
              <a:rPr lang="ko-KR" altLang="en-US" sz="1400" b="0"/>
              <a:t>부모 *</a:t>
            </a:r>
            <a:r>
              <a:rPr lang="en-US" altLang="ko-KR" sz="1400" b="0"/>
              <a:t>/</a:t>
            </a:r>
            <a:br>
              <a:rPr lang="en-US" altLang="ko-KR" sz="1400" b="0"/>
            </a:br>
            <a:r>
              <a:rPr lang="en-US" altLang="ko-KR" sz="1400" b="0"/>
              <a:t> 	printf ("parent sleeping\n");</a:t>
            </a:r>
            <a:br>
              <a:rPr lang="en-US" altLang="ko-KR" sz="1400" b="0"/>
            </a:br>
            <a:r>
              <a:rPr lang="en-US" altLang="ko-KR" sz="1400" b="0"/>
              <a:t> 	sleep (10);</a:t>
            </a:r>
            <a:br>
              <a:rPr lang="en-US" altLang="ko-KR" sz="1400" b="0"/>
            </a:br>
            <a:r>
              <a:rPr lang="en-US" altLang="ko-KR" sz="1400" b="0"/>
              <a:t> 	if ( fcntl (fd, F_SETLKW, &amp;second_lock) == -1) fatal ("D");/* D */</a:t>
            </a:r>
          </a:p>
          <a:p>
            <a:pPr algn="l"/>
            <a:r>
              <a:rPr lang="en-US" altLang="ko-KR" sz="1400" b="0"/>
              <a:t> 	printf ("D: lock succeeded (proc %d)\n", getpid());</a:t>
            </a:r>
          </a:p>
          <a:p>
            <a:pPr algn="l"/>
            <a:r>
              <a:rPr lang="en-US" altLang="ko-KR" sz="1400" b="0"/>
              <a:t> }</a:t>
            </a:r>
          </a:p>
          <a:p>
            <a:pPr algn="l"/>
            <a:r>
              <a:rPr lang="en-US" altLang="ko-KR" sz="1400" b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8.3 Advanced IPC facilities</a:t>
            </a:r>
            <a:endParaRPr lang="ko-KR" altLang="en-US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6AF3CB-0A1C-4C86-8A29-47934C39FBA1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IPC (Inter-Process Communication)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8126"/>
            <a:ext cx="8229600" cy="507365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Part of the POSIX:XSI Extension, The XSI IPC functions are based closely on the System V IPC functions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provides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mechanisms for sharing information among processes</a:t>
            </a:r>
            <a:r>
              <a:rPr lang="en-US" altLang="ko-KR" sz="2200" dirty="0">
                <a:latin typeface="Arial" charset="0"/>
                <a:cs typeface="Arial" charset="0"/>
              </a:rPr>
              <a:t> on the same system 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7C269CD-A5EF-47EB-BF6D-48CFEE710034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713841" name="Group 113"/>
          <p:cNvGraphicFramePr>
            <a:graphicFrameLocks noGrp="1"/>
          </p:cNvGraphicFramePr>
          <p:nvPr/>
        </p:nvGraphicFramePr>
        <p:xfrm>
          <a:off x="814388" y="2428868"/>
          <a:ext cx="7358062" cy="399732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mechanism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POSIX function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meaning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msgrcv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receive message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msgsnd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send message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semaphores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execute operation (wait or post)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shared memory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control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create and initialize or access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shmat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attach memory to process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shmdt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detach memory from process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&amp; IPC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graphicFrame>
        <p:nvGraphicFramePr>
          <p:cNvPr id="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32537"/>
              </p:ext>
            </p:extLst>
          </p:nvPr>
        </p:nvGraphicFramePr>
        <p:xfrm>
          <a:off x="428596" y="1285860"/>
          <a:ext cx="8191788" cy="3972300"/>
        </p:xfrm>
        <a:graphic>
          <a:graphicData uri="http://schemas.openxmlformats.org/drawingml/2006/table">
            <a:tbl>
              <a:tblPr/>
              <a:tblGrid>
                <a:gridCol w="204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file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message queue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file name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“filename”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key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key_t</a:t>
                      </a:r>
                      <a:endParaRPr kumimoji="1" lang="ko-KR" alt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file descriptor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identifier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int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open()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shmget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fcntl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msggctl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shmctl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stat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read()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msgrcv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write()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msgsnd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semop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shmat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shmdt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 Structure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IPC object is created, the system also creates an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IPC facility status structure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effective user- and group-ids determine access right in conjunction with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mode</a:t>
            </a:r>
          </a:p>
          <a:p>
            <a:r>
              <a:rPr lang="en-US" altLang="ko-KR" b="0" dirty="0" err="1">
                <a:latin typeface="Courier New" pitchFamily="49" charset="0"/>
                <a:cs typeface="Arial" charset="0"/>
              </a:rPr>
              <a:t>umask</a:t>
            </a:r>
            <a:r>
              <a:rPr lang="en-US" altLang="ko-KR" dirty="0">
                <a:latin typeface="Arial" charset="0"/>
                <a:cs typeface="Arial" charset="0"/>
              </a:rPr>
              <a:t> value takes 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no effect</a:t>
            </a:r>
            <a:r>
              <a:rPr lang="en-US" altLang="ko-KR" dirty="0">
                <a:latin typeface="Arial" charset="0"/>
                <a:cs typeface="Arial" charset="0"/>
              </a:rPr>
              <a:t> when an IPC facility is created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we can modify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uid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gid</a:t>
            </a:r>
            <a:r>
              <a:rPr lang="en-US" altLang="ko-KR" dirty="0">
                <a:latin typeface="Arial" charset="0"/>
                <a:cs typeface="Arial" charset="0"/>
              </a:rPr>
              <a:t>,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mode</a:t>
            </a:r>
            <a:r>
              <a:rPr lang="en-US" altLang="ko-KR" dirty="0">
                <a:latin typeface="Arial" charset="0"/>
                <a:cs typeface="Arial" charset="0"/>
              </a:rPr>
              <a:t> fields by calling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msgctl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semctl</a:t>
            </a:r>
            <a:r>
              <a:rPr lang="en-US" altLang="ko-KR" dirty="0">
                <a:latin typeface="Arial" charset="0"/>
                <a:cs typeface="Arial" charset="0"/>
              </a:rPr>
              <a:t>, or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shmctl</a:t>
            </a:r>
            <a:r>
              <a:rPr lang="en-US" altLang="ko-KR" dirty="0">
                <a:latin typeface="Arial" charset="0"/>
                <a:cs typeface="Arial" charset="0"/>
              </a:rPr>
              <a:t>. (only, creator or </a:t>
            </a:r>
            <a:r>
              <a:rPr lang="en-US" altLang="ko-KR" dirty="0" err="1">
                <a:latin typeface="Arial" charset="0"/>
                <a:cs typeface="Arial" charset="0"/>
              </a:rPr>
              <a:t>superuser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C422D3A-F81E-4F0A-910B-17BBF9646515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14338" y="1989138"/>
            <a:ext cx="8321675" cy="2076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ipc_perm</a:t>
            </a:r>
            <a:r>
              <a:rPr lang="en-US" altLang="ko-KR" b="0" dirty="0"/>
              <a:t> {  </a:t>
            </a:r>
            <a:br>
              <a:rPr lang="en-US" altLang="ko-KR" b="0" dirty="0"/>
            </a:br>
            <a:r>
              <a:rPr lang="en-US" altLang="ko-KR" b="0" dirty="0"/>
              <a:t>   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uid</a:t>
            </a:r>
            <a:r>
              <a:rPr lang="en-US" altLang="ko-KR" b="0" dirty="0"/>
              <a:t>;  </a:t>
            </a:r>
            <a:r>
              <a:rPr lang="en-US" altLang="ko-KR" b="0" dirty="0">
                <a:latin typeface="Book Antiqua" pitchFamily="18" charset="0"/>
              </a:rPr>
              <a:t>/* owner's effective user id */</a:t>
            </a:r>
            <a:br>
              <a:rPr lang="en-US" altLang="ko-KR" b="0" dirty="0"/>
            </a:br>
            <a:r>
              <a:rPr lang="en-US" altLang="ko-KR" b="0" dirty="0"/>
              <a:t>     </a:t>
            </a:r>
            <a:r>
              <a:rPr lang="en-US" altLang="ko-KR" b="0" dirty="0" err="1"/>
              <a:t>gid_t</a:t>
            </a:r>
            <a:r>
              <a:rPr lang="en-US" altLang="ko-KR" b="0" dirty="0"/>
              <a:t>  </a:t>
            </a:r>
            <a:r>
              <a:rPr lang="en-US" altLang="ko-KR" b="0" dirty="0" err="1"/>
              <a:t>gid</a:t>
            </a:r>
            <a:r>
              <a:rPr lang="en-US" altLang="ko-KR" b="0" dirty="0"/>
              <a:t>;  </a:t>
            </a:r>
            <a:r>
              <a:rPr lang="en-US" altLang="ko-KR" b="0" dirty="0">
                <a:latin typeface="Book Antiqua" pitchFamily="18" charset="0"/>
              </a:rPr>
              <a:t>/* owner's effective group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uid_t</a:t>
            </a:r>
            <a:r>
              <a:rPr lang="en-US" altLang="ko-KR" b="0" dirty="0"/>
              <a:t>  </a:t>
            </a:r>
            <a:r>
              <a:rPr lang="en-US" altLang="ko-KR" b="0" dirty="0" err="1"/>
              <a:t>cuid</a:t>
            </a:r>
            <a:r>
              <a:rPr lang="en-US" altLang="ko-KR" b="0" dirty="0"/>
              <a:t>; </a:t>
            </a:r>
            <a:r>
              <a:rPr lang="en-US" altLang="ko-KR" b="0" dirty="0">
                <a:latin typeface="Book Antiqua" pitchFamily="18" charset="0"/>
              </a:rPr>
              <a:t>/* creator's effective user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gid_t</a:t>
            </a:r>
            <a:r>
              <a:rPr lang="en-US" altLang="ko-KR" b="0" dirty="0"/>
              <a:t>  </a:t>
            </a:r>
            <a:r>
              <a:rPr lang="en-US" altLang="ko-KR" b="0" dirty="0" err="1"/>
              <a:t>cgid</a:t>
            </a:r>
            <a:r>
              <a:rPr lang="en-US" altLang="ko-KR" b="0" dirty="0"/>
              <a:t>; </a:t>
            </a:r>
            <a:r>
              <a:rPr lang="en-US" altLang="ko-KR" b="0" dirty="0">
                <a:latin typeface="Book Antiqua" pitchFamily="18" charset="0"/>
              </a:rPr>
              <a:t>/* creator's effective group id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/>
              <a:t>     </a:t>
            </a:r>
            <a:r>
              <a:rPr lang="en-US" altLang="ko-KR" b="0" dirty="0" err="1"/>
              <a:t>mode_t</a:t>
            </a:r>
            <a:r>
              <a:rPr lang="en-US" altLang="ko-KR" b="0" dirty="0"/>
              <a:t> mode; </a:t>
            </a:r>
            <a:r>
              <a:rPr lang="en-US" altLang="ko-KR" b="0" dirty="0">
                <a:latin typeface="Book Antiqua" pitchFamily="18" charset="0"/>
              </a:rPr>
              <a:t>/* access modes */</a:t>
            </a:r>
            <a:br>
              <a:rPr lang="en-US" altLang="ko-KR" b="0" dirty="0">
                <a:latin typeface="Arial" charset="0"/>
              </a:rPr>
            </a:br>
            <a:r>
              <a:rPr lang="en-US" altLang="ko-KR" b="0" dirty="0">
                <a:latin typeface="Arial" charset="0"/>
              </a:rPr>
              <a:t>           </a:t>
            </a:r>
            <a:r>
              <a:rPr lang="en-US" altLang="ko-KR" b="0" dirty="0"/>
              <a:t>…</a:t>
            </a:r>
            <a:br>
              <a:rPr lang="en-US" altLang="ko-KR" b="0" dirty="0"/>
            </a:br>
            <a:r>
              <a:rPr lang="en-US" altLang="ko-KR" b="0" dirty="0"/>
              <a:t>};  </a:t>
            </a:r>
            <a:r>
              <a:rPr lang="en-US" altLang="ko-KR" dirty="0">
                <a:solidFill>
                  <a:srgbClr val="FF0000"/>
                </a:solidFill>
              </a:rPr>
              <a:t>/* a field of </a:t>
            </a:r>
            <a:r>
              <a:rPr lang="en-US" altLang="ko-KR" dirty="0" err="1">
                <a:solidFill>
                  <a:srgbClr val="FF0000"/>
                </a:solidFill>
              </a:rPr>
              <a:t>xxx_ds</a:t>
            </a:r>
            <a:r>
              <a:rPr lang="en-US" altLang="ko-KR" dirty="0">
                <a:solidFill>
                  <a:srgbClr val="FF0000"/>
                </a:solidFill>
              </a:rPr>
              <a:t> */</a:t>
            </a:r>
          </a:p>
        </p:txBody>
      </p:sp>
      <p:graphicFrame>
        <p:nvGraphicFramePr>
          <p:cNvPr id="718914" name="Group 66"/>
          <p:cNvGraphicFramePr>
            <a:graphicFrameLocks noGrp="1"/>
          </p:cNvGraphicFramePr>
          <p:nvPr/>
        </p:nvGraphicFramePr>
        <p:xfrm>
          <a:off x="5795963" y="2278063"/>
          <a:ext cx="2830512" cy="1645920"/>
        </p:xfrm>
        <a:graphic>
          <a:graphicData uri="http://schemas.openxmlformats.org/drawingml/2006/table">
            <a:tbl>
              <a:tblPr/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Permission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Bit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user-write (alter)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group-write (alter)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other-write (alter)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0400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0200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0040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0020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6261100" y="2000250"/>
            <a:ext cx="19113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charset="0"/>
              </a:rPr>
              <a:t>XSI IPC permissions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Identifiers and Keys </a:t>
            </a:r>
            <a:endParaRPr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Key </a:t>
            </a:r>
          </a:p>
          <a:p>
            <a:pPr lvl="1"/>
            <a:r>
              <a:rPr lang="en-US" altLang="ko-KR" dirty="0"/>
              <a:t>External name for an IPC object </a:t>
            </a:r>
          </a:p>
          <a:p>
            <a:pPr lvl="1"/>
            <a:r>
              <a:rPr lang="en-US" altLang="ko-KR" dirty="0"/>
              <a:t>Whenever an IPC structure is being created (by calling </a:t>
            </a:r>
            <a:r>
              <a:rPr lang="en-US" altLang="ko-KR" dirty="0" err="1">
                <a:latin typeface="Courier New" pitchFamily="49" charset="0"/>
              </a:rPr>
              <a:t>msgget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itchFamily="49" charset="0"/>
              </a:rPr>
              <a:t>semget</a:t>
            </a:r>
            <a:r>
              <a:rPr lang="en-US" altLang="ko-KR" dirty="0"/>
              <a:t>, or </a:t>
            </a:r>
            <a:r>
              <a:rPr lang="en-US" altLang="ko-KR" dirty="0" err="1">
                <a:latin typeface="Courier New" pitchFamily="49" charset="0"/>
              </a:rPr>
              <a:t>shmget</a:t>
            </a:r>
            <a:r>
              <a:rPr lang="en-US" altLang="ko-KR" dirty="0"/>
              <a:t>), a key must be specified. </a:t>
            </a:r>
          </a:p>
          <a:p>
            <a:pPr lvl="1"/>
            <a:r>
              <a:rPr lang="en-US" altLang="ko-KR" dirty="0"/>
              <a:t>the primitive system data type </a:t>
            </a:r>
            <a:r>
              <a:rPr lang="en-US" altLang="ko-KR" dirty="0" err="1">
                <a:latin typeface="Courier New" pitchFamily="49" charset="0"/>
              </a:rPr>
              <a:t>key_t</a:t>
            </a:r>
            <a:r>
              <a:rPr lang="en-US" altLang="ko-KR" dirty="0">
                <a:latin typeface="Courier New" pitchFamily="49" charset="0"/>
              </a:rPr>
              <a:t>, 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&lt;sys/</a:t>
            </a:r>
            <a:r>
              <a:rPr lang="en-US" altLang="ko-KR" dirty="0" err="1">
                <a:latin typeface="Courier New" pitchFamily="49" charset="0"/>
              </a:rPr>
              <a:t>types.h</a:t>
            </a:r>
            <a:r>
              <a:rPr lang="en-US" altLang="ko-KR" dirty="0">
                <a:latin typeface="Courier New" pitchFamily="49" charset="0"/>
              </a:rPr>
              <a:t>&gt;.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long integer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Identifier </a:t>
            </a:r>
          </a:p>
          <a:p>
            <a:pPr lvl="1"/>
            <a:r>
              <a:rPr lang="en-US" altLang="ko-KR" dirty="0"/>
              <a:t>Internal name for an IPC object </a:t>
            </a:r>
          </a:p>
          <a:p>
            <a:pPr lvl="1"/>
            <a:r>
              <a:rPr lang="en-US" altLang="ko-KR" dirty="0"/>
              <a:t>non-negative integer.</a:t>
            </a:r>
          </a:p>
          <a:p>
            <a:pPr lvl="1"/>
            <a:r>
              <a:rPr lang="en-US" altLang="ko-KR" dirty="0"/>
              <a:t>The result of a </a:t>
            </a:r>
            <a:r>
              <a:rPr lang="en-US" altLang="ko-KR" b="0" dirty="0">
                <a:latin typeface="Courier New" pitchFamily="49" charset="0"/>
              </a:rPr>
              <a:t>get</a:t>
            </a:r>
            <a:r>
              <a:rPr lang="en-US" altLang="ko-KR" dirty="0"/>
              <a:t> operation.</a:t>
            </a:r>
          </a:p>
          <a:p>
            <a:pPr lvl="1"/>
            <a:r>
              <a:rPr lang="en-US" altLang="ko-KR" dirty="0"/>
              <a:t>acts a little like a file descriptor.</a:t>
            </a:r>
          </a:p>
          <a:p>
            <a:pPr lvl="1">
              <a:buFontTx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Comic Sans MS" pitchFamily="66" charset="0"/>
              </a:rPr>
              <a:t>unlike file descriptor, an IPC facility identifier is unique. </a:t>
            </a:r>
          </a:p>
          <a:p>
            <a:pPr lvl="1">
              <a:buFontTx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Comic Sans MS" pitchFamily="66" charset="0"/>
              </a:rPr>
              <a:t>Different process will use the same value for the same IPC object</a:t>
            </a:r>
          </a:p>
          <a:p>
            <a:pPr lvl="1"/>
            <a:endParaRPr lang="en-US" altLang="ko-KR" sz="1600" dirty="0">
              <a:solidFill>
                <a:schemeClr val="accent2"/>
              </a:solidFill>
              <a:latin typeface="Comic Sans MS" pitchFamily="66" charset="0"/>
            </a:endParaRPr>
          </a:p>
          <a:p>
            <a:pPr lvl="1"/>
            <a:endParaRPr lang="ko-KR" altLang="en-US" dirty="0"/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1E4BC34-0C68-4B3B-B86C-26A343F1056B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ftok(2)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function converts an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and an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dirty="0">
                <a:latin typeface="Arial" charset="0"/>
                <a:cs typeface="Arial" charset="0"/>
              </a:rPr>
              <a:t> into a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key_t</a:t>
            </a:r>
            <a:r>
              <a:rPr lang="en-US" altLang="ko-KR" dirty="0">
                <a:latin typeface="Arial" charset="0"/>
                <a:cs typeface="Arial" charset="0"/>
              </a:rPr>
              <a:t> value (called IPC </a:t>
            </a:r>
            <a:r>
              <a:rPr lang="en-US" altLang="ko-KR" i="1" dirty="0">
                <a:latin typeface="Arial" charset="0"/>
                <a:cs typeface="Arial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/>
              <a:t> : E</a:t>
            </a:r>
            <a:r>
              <a:rPr lang="en-US" altLang="ko-KR" b="0" dirty="0"/>
              <a:t>xisting file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dirty="0"/>
              <a:t> : </a:t>
            </a:r>
            <a:r>
              <a:rPr lang="en-US" altLang="ko-KR" b="0" dirty="0"/>
              <a:t>Only the lower 8 bits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ko-KR" b="0" dirty="0"/>
              <a:t> are used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combination of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id</a:t>
            </a:r>
            <a:r>
              <a:rPr lang="en-US" altLang="ko-KR" dirty="0">
                <a:latin typeface="Arial" charset="0"/>
                <a:cs typeface="Arial" charset="0"/>
              </a:rPr>
              <a:t> uniquely identifies the IPC object </a:t>
            </a:r>
          </a:p>
          <a:p>
            <a:pPr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	</a:t>
            </a:r>
            <a:br>
              <a:rPr lang="en-US" altLang="ko-KR" sz="1400" b="0" dirty="0">
                <a:latin typeface="Courier New" pitchFamily="49" charset="0"/>
                <a:cs typeface="Arial" charset="0"/>
              </a:rPr>
            </a:br>
            <a:r>
              <a:rPr lang="en-US" altLang="ko-KR" sz="1400" b="0" dirty="0">
                <a:latin typeface="Courier New" pitchFamily="49" charset="0"/>
                <a:cs typeface="Arial" charset="0"/>
              </a:rPr>
              <a:t>if ((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thekey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=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ftok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("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trouble.c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", 1)) == (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key_t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)-1)) 	</a:t>
            </a:r>
            <a:br>
              <a:rPr lang="en-US" altLang="ko-KR" sz="1400" b="0" dirty="0">
                <a:latin typeface="Courier New" pitchFamily="49" charset="0"/>
                <a:cs typeface="Arial" charset="0"/>
              </a:rPr>
            </a:br>
            <a:r>
              <a:rPr lang="en-US" altLang="ko-KR" sz="1400" b="0" dirty="0">
                <a:latin typeface="Courier New" pitchFamily="49" charset="0"/>
                <a:cs typeface="Arial" charset="0"/>
              </a:rPr>
              <a:t>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perror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("Failed to derive key from 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trouble.c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"); </a:t>
            </a:r>
          </a:p>
          <a:p>
            <a:pPr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If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ko-KR" dirty="0">
                <a:latin typeface="Arial" charset="0"/>
                <a:cs typeface="Arial" charset="0"/>
              </a:rPr>
              <a:t> does not exist, or is not accessible to the calling process,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ftok</a:t>
            </a:r>
            <a:r>
              <a:rPr lang="en-US" altLang="ko-KR" dirty="0">
                <a:latin typeface="Arial" charset="0"/>
                <a:cs typeface="Arial" charset="0"/>
              </a:rPr>
              <a:t> returns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-1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0457EA8-5D65-4CC5-B3E1-E2BC32EA3856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&lt;sys/ipc.h&gt;</a:t>
            </a:r>
          </a:p>
          <a:p>
            <a:pPr algn="l"/>
            <a:r>
              <a:rPr lang="en-US" altLang="ko-KR" b="0"/>
              <a:t>key_t ftok(const char *path, int id);</a:t>
            </a:r>
          </a:p>
          <a:p>
            <a:pPr algn="l"/>
            <a:r>
              <a:rPr lang="en-US" altLang="ko-KR" b="0"/>
              <a:t>			     Returns: key if OK, (key_t)-1 on error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000108"/>
            <a:ext cx="4038600" cy="507365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altLang="ko-KR" sz="2200" dirty="0">
                <a:latin typeface="Arial" charset="0"/>
                <a:cs typeface="Arial" charset="0"/>
              </a:rPr>
              <a:t>Office A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start </a:t>
            </a:r>
            <a:r>
              <a:rPr lang="en-US" altLang="ko-KR" sz="1600" b="0" dirty="0" err="1">
                <a:latin typeface="Courier New" pitchFamily="49" charset="0"/>
                <a:cs typeface="Arial" charset="0"/>
              </a:rPr>
              <a:t>acmebook</a:t>
            </a:r>
            <a:endParaRPr lang="en-US" altLang="ko-KR" sz="1600" b="0" dirty="0">
              <a:latin typeface="Courier New" pitchFamily="49" charset="0"/>
              <a:cs typeface="Arial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read x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x </a:t>
            </a:r>
            <a:r>
              <a:rPr lang="en-US" altLang="ko-KR" sz="1600" dirty="0">
                <a:latin typeface="Arial" charset="0"/>
                <a:cs typeface="Arial" charset="0"/>
                <a:sym typeface="Wingdings" pitchFamily="2" charset="2"/>
              </a:rPr>
              <a:t> x -1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  <a:sym typeface="Wingdings" pitchFamily="2" charset="2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  <a:sym typeface="Wingdings" pitchFamily="2" charset="2"/>
              </a:rPr>
              <a:t>write x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/>
            <a:endParaRPr lang="en-US" altLang="ko-KR" sz="2000" dirty="0">
              <a:latin typeface="Arial" charset="0"/>
              <a:cs typeface="Arial" charset="0"/>
            </a:endParaRPr>
          </a:p>
          <a:p>
            <a:pPr marL="381000" indent="-381000"/>
            <a:endParaRPr lang="en-US" altLang="ko-KR" sz="2000" dirty="0">
              <a:latin typeface="Arial" charset="0"/>
              <a:cs typeface="Arial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000108"/>
            <a:ext cx="4038600" cy="507365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altLang="ko-KR" sz="2200" dirty="0">
                <a:latin typeface="Arial" charset="0"/>
                <a:cs typeface="Arial" charset="0"/>
              </a:rPr>
              <a:t>Office B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start </a:t>
            </a:r>
            <a:r>
              <a:rPr lang="en-US" altLang="ko-KR" sz="1600" b="0" dirty="0" err="1">
                <a:latin typeface="Courier New" pitchFamily="49" charset="0"/>
                <a:cs typeface="Arial" charset="0"/>
              </a:rPr>
              <a:t>acmebook</a:t>
            </a:r>
            <a:endParaRPr lang="en-US" altLang="ko-KR" sz="1600" b="0" dirty="0">
              <a:latin typeface="Courier New" pitchFamily="49" charset="0"/>
              <a:cs typeface="Arial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read x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x </a:t>
            </a:r>
            <a:r>
              <a:rPr lang="en-US" altLang="ko-KR" sz="1600" dirty="0">
                <a:latin typeface="Arial" charset="0"/>
                <a:cs typeface="Arial" charset="0"/>
                <a:sym typeface="Wingdings" pitchFamily="2" charset="2"/>
              </a:rPr>
              <a:t> x -1</a:t>
            </a:r>
            <a:endParaRPr lang="en-US" altLang="ko-KR" sz="1600" dirty="0">
              <a:latin typeface="Arial" charset="0"/>
              <a:cs typeface="Arial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altLang="ko-KR" sz="1600" dirty="0">
                <a:latin typeface="Arial" charset="0"/>
                <a:cs typeface="Arial" charset="0"/>
              </a:rPr>
              <a:t>write x</a:t>
            </a:r>
          </a:p>
          <a:p>
            <a:pPr marL="381000" indent="-381000">
              <a:buFontTx/>
              <a:buAutoNum type="arabicPeriod"/>
            </a:pPr>
            <a:endParaRPr lang="en-US" altLang="ko-KR" sz="1600" dirty="0">
              <a:latin typeface="Arial" charset="0"/>
              <a:cs typeface="Arial" charset="0"/>
            </a:endParaRP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0EA0A8A-4B60-4806-8A56-B055D245631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17538" y="4359289"/>
            <a:ext cx="7885112" cy="1069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The problem arise because a UNIX file may be accessed by any number of process simultaneously. A logical operation which is made up of several calls to </a:t>
            </a:r>
            <a:r>
              <a:rPr lang="en-US" altLang="ko-KR" b="0">
                <a:solidFill>
                  <a:schemeClr val="accent2"/>
                </a:solidFill>
              </a:rPr>
              <a:t>lseek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altLang="ko-KR" b="0">
                <a:solidFill>
                  <a:schemeClr val="accent2"/>
                </a:solidFill>
              </a:rPr>
              <a:t>read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and </a:t>
            </a:r>
            <a:r>
              <a:rPr lang="en-US" altLang="ko-KR" b="0">
                <a:solidFill>
                  <a:schemeClr val="accent2"/>
                </a:solidFill>
              </a:rPr>
              <a:t>write</a:t>
            </a:r>
            <a:r>
              <a:rPr lang="en-US" altLang="ko-KR">
                <a:solidFill>
                  <a:schemeClr val="accent2"/>
                </a:solidFill>
                <a:latin typeface="Comic Sans MS" pitchFamily="66" charset="0"/>
              </a:rPr>
              <a:t> can be performed by two or more processes concurrently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46100" y="5661025"/>
            <a:ext cx="7986713" cy="1069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Comic Sans MS" pitchFamily="66" charset="0"/>
              </a:rPr>
              <a:t>One solution</a:t>
            </a: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 is to allow a process to </a:t>
            </a:r>
            <a:r>
              <a:rPr lang="en-US" altLang="ko-KR" dirty="0">
                <a:solidFill>
                  <a:srgbClr val="FF0000"/>
                </a:solidFill>
                <a:latin typeface="Comic Sans MS" pitchFamily="66" charset="0"/>
              </a:rPr>
              <a:t>lock</a:t>
            </a: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 the part of the file it is working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3177" y="3824591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j-lt"/>
              </a:rPr>
              <a:t>lost update problem</a:t>
            </a:r>
            <a:endParaRPr lang="ko-KR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643174" y="1214422"/>
            <a:ext cx="785818" cy="7858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PA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6858016" y="1500174"/>
            <a:ext cx="785818" cy="7858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PB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 </a:t>
            </a:r>
            <a:r>
              <a:rPr lang="en-US" altLang="ko-KR" b="0" dirty="0">
                <a:latin typeface="Courier New" pitchFamily="49" charset="0"/>
              </a:rPr>
              <a:t>get </a:t>
            </a:r>
            <a:r>
              <a:rPr lang="en-US" altLang="ko-KR" dirty="0"/>
              <a:t>operations(1/2)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805487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three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XXXget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Arial" charset="0"/>
                <a:cs typeface="Arial" charset="0"/>
              </a:rPr>
              <a:t>functions </a:t>
            </a:r>
          </a:p>
          <a:p>
            <a:pPr lvl="1"/>
            <a:r>
              <a:rPr lang="en-US" altLang="ko-KR" dirty="0"/>
              <a:t>create or open an IPC object all take an IPC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/>
              <a:t> value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altLang="ko-KR" dirty="0">
                <a:latin typeface="Arial" charset="0"/>
                <a:cs typeface="Arial" charset="0"/>
              </a:rPr>
              <a:t>(three ways for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selection) </a:t>
            </a:r>
          </a:p>
          <a:p>
            <a:pPr lvl="1"/>
            <a:r>
              <a:rPr lang="en-US" altLang="ko-KR" dirty="0"/>
              <a:t>Let the system pick a key (</a:t>
            </a:r>
            <a:r>
              <a:rPr lang="en-US" altLang="ko-KR" b="0" dirty="0">
                <a:latin typeface="Courier New" pitchFamily="49" charset="0"/>
              </a:rPr>
              <a:t>IPC_PRIVATE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Pick a key directly.</a:t>
            </a:r>
          </a:p>
          <a:p>
            <a:pPr lvl="1"/>
            <a:r>
              <a:rPr lang="en-US" altLang="ko-KR" dirty="0"/>
              <a:t>Generate a key from a specified path by calling </a:t>
            </a:r>
            <a:r>
              <a:rPr lang="en-US" altLang="ko-KR" b="0" dirty="0" err="1">
                <a:latin typeface="Courier New" pitchFamily="49" charset="0"/>
              </a:rPr>
              <a:t>ftok</a:t>
            </a:r>
            <a:r>
              <a:rPr lang="en-US" altLang="ko-KR" dirty="0"/>
              <a:t>.</a:t>
            </a:r>
          </a:p>
          <a:p>
            <a:r>
              <a:rPr lang="en-US" altLang="ko-KR" b="0" dirty="0" err="1">
                <a:latin typeface="Courier New" pitchFamily="49" charset="0"/>
              </a:rPr>
              <a:t>permflags</a:t>
            </a:r>
            <a:r>
              <a:rPr lang="en-US" altLang="ko-KR" b="0" dirty="0">
                <a:latin typeface="Courier New" pitchFamily="49" charset="0"/>
              </a:rPr>
              <a:t> </a:t>
            </a:r>
          </a:p>
          <a:p>
            <a:pPr lvl="1"/>
            <a:r>
              <a:rPr lang="en-US" altLang="ko-KR" b="0" dirty="0">
                <a:latin typeface="Courier New" pitchFamily="49" charset="0"/>
              </a:rPr>
              <a:t>IPC_CREAT </a:t>
            </a:r>
            <a:r>
              <a:rPr lang="en-US" altLang="ko-KR" b="0" dirty="0">
                <a:latin typeface="Courier New" pitchFamily="49" charset="0"/>
                <a:sym typeface="Wingdings" pitchFamily="2" charset="2"/>
              </a:rPr>
              <a:t> O_CREAT</a:t>
            </a:r>
          </a:p>
          <a:p>
            <a:pPr lvl="1"/>
            <a:r>
              <a:rPr lang="en-US" altLang="ko-KR" b="0" dirty="0">
                <a:latin typeface="Courier New" pitchFamily="49" charset="0"/>
                <a:sym typeface="Wingdings" pitchFamily="2" charset="2"/>
              </a:rPr>
              <a:t>IPC_EXCL  O_EXCL</a:t>
            </a:r>
            <a:endParaRPr lang="en-US" altLang="ko-KR" b="0" dirty="0">
              <a:latin typeface="Courier New" pitchFamily="49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4FFD7AE-9E3B-42AF-929E-D097FE2AB31B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206210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msg.h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sem.h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msg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/>
              <a:t>);</a:t>
            </a:r>
            <a:br>
              <a:rPr lang="en-US" altLang="ko-KR" b="0" dirty="0"/>
            </a:br>
            <a:r>
              <a:rPr lang="en-US" altLang="ko-KR" b="0" dirty="0" err="1">
                <a:solidFill>
                  <a:srgbClr val="000000"/>
                </a:solidFill>
              </a:rPr>
              <a:t>int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</a:rPr>
              <a:t>sem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</a:rPr>
              <a:t>int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</a:rPr>
              <a:t>nsems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>
                <a:solidFill>
                  <a:srgbClr val="000000"/>
                </a:solidFill>
              </a:rPr>
              <a:t>);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</a:t>
            </a:r>
            <a:r>
              <a:rPr lang="en-US" altLang="ko-KR" dirty="0" err="1">
                <a:solidFill>
                  <a:srgbClr val="FF0000"/>
                </a:solidFill>
              </a:rPr>
              <a:t>get</a:t>
            </a:r>
            <a:r>
              <a:rPr lang="en-US" altLang="ko-KR" b="0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key_t</a:t>
            </a:r>
            <a:r>
              <a:rPr lang="en-US" altLang="ko-KR" dirty="0">
                <a:solidFill>
                  <a:srgbClr val="FF0000"/>
                </a:solidFill>
              </a:rPr>
              <a:t> key</a:t>
            </a:r>
            <a:r>
              <a:rPr lang="en-US" altLang="ko-KR" b="0" dirty="0"/>
              <a:t>, </a:t>
            </a:r>
            <a:r>
              <a:rPr lang="en-US" altLang="ko-KR" b="0" dirty="0" err="1"/>
              <a:t>size_t</a:t>
            </a:r>
            <a:r>
              <a:rPr lang="en-US" altLang="ko-KR" b="0" dirty="0"/>
              <a:t> size,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permflags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  <a:endParaRPr lang="ko-KR" altLang="en-US" dirty="0"/>
          </a:p>
          <a:p>
            <a:pPr algn="r"/>
            <a:r>
              <a:rPr lang="en-US" altLang="ko-KR" b="0" dirty="0"/>
              <a:t>			     Returns: identifier if OK, -1 on error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 </a:t>
            </a:r>
            <a:r>
              <a:rPr lang="en-US" altLang="ko-KR" b="0" dirty="0">
                <a:latin typeface="Courier New" pitchFamily="49" charset="0"/>
              </a:rPr>
              <a:t>get </a:t>
            </a:r>
            <a:r>
              <a:rPr lang="en-US" altLang="ko-KR" dirty="0"/>
              <a:t>operations(2/2)</a:t>
            </a:r>
            <a:endParaRPr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01080" cy="5073650"/>
          </a:xfrm>
        </p:spPr>
        <p:txBody>
          <a:bodyPr/>
          <a:lstStyle/>
          <a:p>
            <a:r>
              <a:rPr lang="en-US" altLang="ko-KR" sz="2000" dirty="0">
                <a:latin typeface="Arial" charset="0"/>
              </a:rPr>
              <a:t>XSI IPC permissions</a:t>
            </a:r>
            <a:r>
              <a:rPr lang="en-US" altLang="ko-KR" sz="2000" b="0" dirty="0">
                <a:cs typeface="Arial" charset="0"/>
              </a:rPr>
              <a:t>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msg.h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2000" dirty="0">
                <a:latin typeface="Arial" charset="0"/>
              </a:rPr>
              <a:t>,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sem.h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2000" dirty="0">
                <a:latin typeface="Arial" charset="0"/>
              </a:rPr>
              <a:t>,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&lt;sys/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shm.h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A1D5F47-7A1B-4537-8F86-5C9436A26C74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8708" name="Rectangle 60"/>
          <p:cNvSpPr>
            <a:spLocks noChangeArrowheads="1"/>
          </p:cNvSpPr>
          <p:nvPr/>
        </p:nvSpPr>
        <p:spPr bwMode="auto">
          <a:xfrm>
            <a:off x="571472" y="4000504"/>
            <a:ext cx="4714908" cy="116955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but there is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nothing corresponding to execute permission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 for any of the IPC structures. Also, message queues and shared memory use the terms read and write, but </a:t>
            </a:r>
            <a:r>
              <a:rPr lang="en-US" altLang="ko-KR" sz="1400" dirty="0">
                <a:solidFill>
                  <a:srgbClr val="FF0000"/>
                </a:solidFill>
                <a:latin typeface="Comic Sans MS" pitchFamily="66" charset="0"/>
              </a:rPr>
              <a:t>semaphores use the terms read and alter</a:t>
            </a:r>
            <a:r>
              <a:rPr lang="en-US" altLang="ko-KR" sz="1400" dirty="0">
                <a:solidFill>
                  <a:schemeClr val="accent2"/>
                </a:solidFill>
                <a:latin typeface="Comic Sans MS" pitchFamily="66" charset="0"/>
              </a:rPr>
              <a:t>. </a:t>
            </a:r>
            <a:endParaRPr lang="ko-KR" altLang="en-US" sz="1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9" name="Group 43"/>
          <p:cNvGraphicFramePr>
            <a:graphicFrameLocks noGrp="1"/>
          </p:cNvGraphicFramePr>
          <p:nvPr/>
        </p:nvGraphicFramePr>
        <p:xfrm>
          <a:off x="642910" y="1551626"/>
          <a:ext cx="7296151" cy="2377440"/>
        </p:xfrm>
        <a:graphic>
          <a:graphicData uri="http://schemas.openxmlformats.org/drawingml/2006/table">
            <a:tbl>
              <a:tblPr/>
              <a:tblGrid>
                <a:gridCol w="92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6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Numeric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(octal)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Symbolic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Message 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Shared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0400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user-write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0040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 &gt;&gt; 3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 &gt;&gt;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group-write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0004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MSG_R &gt;&gt; 6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MSG_W 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SEM_R &gt;&gt; 6</a:t>
                      </a:r>
                      <a:b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SEM_A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SHM_R &gt;&gt; 6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SHM_W &gt;&gt;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other-read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other-write (alter)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IPC </a:t>
            </a:r>
            <a:r>
              <a:rPr lang="en-US" altLang="ko-KR" b="0">
                <a:latin typeface="Courier New" pitchFamily="49" charset="0"/>
              </a:rPr>
              <a:t>ctl </a:t>
            </a:r>
            <a:r>
              <a:rPr lang="en-US" altLang="ko-KR"/>
              <a:t>operations</a:t>
            </a:r>
            <a:endParaRPr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72518" cy="5073650"/>
          </a:xfrm>
        </p:spPr>
        <p:txBody>
          <a:bodyPr/>
          <a:lstStyle/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endParaRPr lang="en-GB" sz="2400" dirty="0">
              <a:latin typeface="TimesNewRoman" charset="0"/>
            </a:endParaRPr>
          </a:p>
          <a:p>
            <a:r>
              <a:rPr lang="en-GB" sz="2400" dirty="0">
                <a:latin typeface="TimesNewRoman" charset="0"/>
              </a:rPr>
              <a:t>These functions may be used to handle IPC resources.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CC455C9-7118-476C-89CB-8372872AEFF8}" type="slidenum">
              <a:rPr lang="en-US" altLang="ko-KR" smtClean="0"/>
              <a:pPr/>
              <a:t>32</a:t>
            </a:fld>
            <a:endParaRPr lang="en-US" altLang="ko-KR"/>
          </a:p>
        </p:txBody>
      </p:sp>
      <p:graphicFrame>
        <p:nvGraphicFramePr>
          <p:cNvPr id="762924" name="Group 44"/>
          <p:cNvGraphicFramePr>
            <a:graphicFrameLocks noGrp="1"/>
          </p:cNvGraphicFramePr>
          <p:nvPr/>
        </p:nvGraphicFramePr>
        <p:xfrm>
          <a:off x="410489" y="4071004"/>
          <a:ext cx="8326105" cy="2072640"/>
        </p:xfrm>
        <a:graphic>
          <a:graphicData uri="http://schemas.openxmlformats.org/drawingml/2006/table">
            <a:tbl>
              <a:tblPr/>
              <a:tblGrid>
                <a:gridCol w="110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the referenced IPC resource status information. When specifying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the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ctl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system call must pass a pointer to an allocated structure of the appropriate type to store the returned information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Change the owner, group, or mode for the IPC resource. In addition, as with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 pointer to a structure of the appropriate type (with the changed member information) must be passed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Destroy the contents of the IPC resource and remove it from the system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206210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msg.h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sem.h</a:t>
            </a:r>
            <a:r>
              <a:rPr lang="en-US" altLang="ko-KR" b="0" dirty="0"/>
              <a:t>&gt;</a:t>
            </a:r>
            <a:br>
              <a:rPr lang="en-US" altLang="ko-KR" b="0" dirty="0"/>
            </a:br>
            <a:r>
              <a:rPr lang="en-US" altLang="ko-KR" b="0" dirty="0"/>
              <a:t>#include &lt;sys/</a:t>
            </a:r>
            <a:r>
              <a:rPr lang="en-US" altLang="ko-KR" b="0" dirty="0" err="1"/>
              <a:t>shm.h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msg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msqid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msqid_ds</a:t>
            </a:r>
            <a:r>
              <a:rPr lang="en-US" altLang="ko-KR" b="0" dirty="0"/>
              <a:t> *</a:t>
            </a:r>
            <a:r>
              <a:rPr lang="en-US" altLang="ko-KR" b="0" dirty="0" err="1"/>
              <a:t>buf</a:t>
            </a:r>
            <a:r>
              <a:rPr lang="en-US" altLang="ko-KR" b="0" dirty="0"/>
              <a:t> );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sem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semid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semnum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</a:t>
            </a:r>
            <a:r>
              <a:rPr lang="en-US" altLang="ko-KR" sz="1500" b="0" dirty="0"/>
              <a:t>…/*union </a:t>
            </a:r>
            <a:r>
              <a:rPr lang="en-US" altLang="ko-KR" sz="1500" b="0" dirty="0" err="1"/>
              <a:t>semun</a:t>
            </a:r>
            <a:r>
              <a:rPr lang="en-US" altLang="ko-KR" sz="1500" b="0" dirty="0"/>
              <a:t> </a:t>
            </a:r>
            <a:r>
              <a:rPr lang="en-US" altLang="ko-KR" sz="1500" b="0" dirty="0" err="1"/>
              <a:t>arg</a:t>
            </a:r>
            <a:r>
              <a:rPr lang="en-US" altLang="ko-KR" sz="1500" b="0" dirty="0"/>
              <a:t>*/</a:t>
            </a:r>
            <a:r>
              <a:rPr lang="en-US" altLang="ko-KR" b="0" dirty="0"/>
              <a:t>);</a:t>
            </a:r>
            <a:br>
              <a:rPr lang="en-US" altLang="ko-KR" b="0" dirty="0"/>
            </a:b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shm</a:t>
            </a:r>
            <a:r>
              <a:rPr lang="en-US" altLang="ko-KR" dirty="0" err="1">
                <a:solidFill>
                  <a:srgbClr val="FF0000"/>
                </a:solidFill>
              </a:rPr>
              <a:t>ctl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shmid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en-US" altLang="ko-KR" b="0" dirty="0"/>
              <a:t>,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shmid_ds</a:t>
            </a:r>
            <a:r>
              <a:rPr lang="en-US" altLang="ko-KR" b="0" dirty="0"/>
              <a:t> *</a:t>
            </a:r>
            <a:r>
              <a:rPr lang="en-US" altLang="ko-KR" b="0" dirty="0" err="1"/>
              <a:t>buf</a:t>
            </a:r>
            <a:r>
              <a:rPr lang="en-US" altLang="ko-KR" b="0" dirty="0"/>
              <a:t>);</a:t>
            </a:r>
            <a:r>
              <a:rPr lang="en-US" altLang="ko-KR" dirty="0"/>
              <a:t> </a:t>
            </a:r>
            <a:endParaRPr lang="en-US" altLang="ko-KR" b="0" dirty="0"/>
          </a:p>
          <a:p>
            <a:pPr algn="r"/>
            <a:r>
              <a:rPr lang="en-US" altLang="ko-KR" b="0" dirty="0"/>
              <a:t>			     Returns: 0 if OK, -1 on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3412"/>
          </a:xfrm>
        </p:spPr>
        <p:txBody>
          <a:bodyPr/>
          <a:lstStyle/>
          <a:p>
            <a:r>
              <a:rPr lang="en-US" altLang="ko-KR" dirty="0"/>
              <a:t>Generating IPC </a:t>
            </a:r>
            <a:r>
              <a:rPr lang="en-US" altLang="ko-KR" dirty="0" err="1"/>
              <a:t>indentifiers</a:t>
            </a:r>
            <a:r>
              <a:rPr lang="en-US" altLang="ko-KR" dirty="0"/>
              <a:t> from IPC keys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grpSp>
        <p:nvGrpSpPr>
          <p:cNvPr id="98" name="그룹 97"/>
          <p:cNvGrpSpPr/>
          <p:nvPr/>
        </p:nvGrpSpPr>
        <p:grpSpPr>
          <a:xfrm>
            <a:off x="500034" y="2426963"/>
            <a:ext cx="8143932" cy="2287921"/>
            <a:chOff x="500034" y="2398388"/>
            <a:chExt cx="8143932" cy="22879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3714744" y="3184206"/>
              <a:ext cx="1000132" cy="9286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msgget()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semget()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shmget()</a:t>
              </a:r>
              <a:endParaRPr lang="ko-KR" altLang="en-US" sz="1200" b="0" dirty="0" err="1"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85918" y="2398388"/>
              <a:ext cx="928694" cy="57150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cs typeface="Courier New" pitchFamily="49" charset="0"/>
                </a:rPr>
                <a:t>ftok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Courier New" pitchFamily="49" charset="0"/>
                </a:rPr>
                <a:t>()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>
              <a:endCxn id="7" idx="1"/>
            </p:cNvCxnSpPr>
            <p:nvPr/>
          </p:nvCxnSpPr>
          <p:spPr bwMode="auto">
            <a:xfrm flipV="1">
              <a:off x="500034" y="2684140"/>
              <a:ext cx="1285884" cy="19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500034" y="3686177"/>
              <a:ext cx="3214710" cy="190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직선 화살표 연결선 19"/>
            <p:cNvCxnSpPr>
              <a:stCxn id="7" idx="3"/>
            </p:cNvCxnSpPr>
            <p:nvPr/>
          </p:nvCxnSpPr>
          <p:spPr bwMode="auto">
            <a:xfrm>
              <a:off x="2714612" y="2684140"/>
              <a:ext cx="1000132" cy="7143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직선 화살표 연결선 23"/>
            <p:cNvCxnSpPr>
              <a:stCxn id="5" idx="3"/>
              <a:endCxn id="89" idx="1"/>
            </p:cNvCxnSpPr>
            <p:nvPr/>
          </p:nvCxnSpPr>
          <p:spPr bwMode="auto">
            <a:xfrm>
              <a:off x="4714876" y="3648553"/>
              <a:ext cx="1214446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직사각형 39"/>
            <p:cNvSpPr/>
            <p:nvPr/>
          </p:nvSpPr>
          <p:spPr bwMode="auto">
            <a:xfrm>
              <a:off x="1285852" y="3471863"/>
              <a:ext cx="200026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key</a:t>
              </a: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 of </a:t>
              </a:r>
              <a:r>
                <a:rPr lang="en-US" altLang="ko-KR" sz="1200" b="0" dirty="0">
                  <a:cs typeface="Courier New" pitchFamily="49" charset="0"/>
                </a:rPr>
                <a:t>IPC_PRIVATE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25292" y="2516788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cs typeface="Courier New" pitchFamily="49" charset="0"/>
                </a:rPr>
                <a:t>char *</a:t>
              </a: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pathname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42910" y="2686045"/>
              <a:ext cx="1071570" cy="1562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int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id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 rot="2135127">
              <a:off x="2643564" y="2855761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key_t</a:t>
              </a: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key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29322" y="3184206"/>
              <a:ext cx="2714644" cy="9286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msgctl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msgsnd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msgrcv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semctl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semop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</a:p>
            <a:p>
              <a:pPr algn="l">
                <a:spcBef>
                  <a:spcPct val="0"/>
                </a:spcBef>
              </a:pPr>
              <a:r>
                <a:rPr lang="en-US" altLang="ko-KR" sz="1200" b="0" dirty="0" err="1">
                  <a:cs typeface="Courier New" pitchFamily="49" charset="0"/>
                </a:rPr>
                <a:t>chmctl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shmat</a:t>
              </a:r>
              <a:r>
                <a:rPr lang="en-US" altLang="ko-KR" sz="1200" b="0" dirty="0">
                  <a:cs typeface="Courier New" pitchFamily="49" charset="0"/>
                </a:rPr>
                <a:t>(), </a:t>
              </a:r>
              <a:r>
                <a:rPr lang="en-US" altLang="ko-KR" sz="1200" b="0" dirty="0" err="1">
                  <a:cs typeface="Courier New" pitchFamily="49" charset="0"/>
                </a:rPr>
                <a:t>shmdt</a:t>
              </a:r>
              <a:r>
                <a:rPr lang="en-US" altLang="ko-KR" sz="1200" b="0" dirty="0">
                  <a:cs typeface="Courier New" pitchFamily="49" charset="0"/>
                </a:rPr>
                <a:t>()</a:t>
              </a:r>
              <a:endParaRPr lang="ko-KR" altLang="en-US" sz="1200" b="0" dirty="0"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9190" y="3469958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 err="1">
                  <a:cs typeface="Courier New" pitchFamily="49" charset="0"/>
                </a:rPr>
                <a:t>int</a:t>
              </a:r>
              <a:r>
                <a:rPr lang="en-US" altLang="ko-KR" sz="1200" b="0" dirty="0">
                  <a:cs typeface="Courier New" pitchFamily="49" charset="0"/>
                </a:rPr>
                <a:t> </a:t>
              </a: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identifier</a:t>
              </a:r>
              <a:endParaRPr kumimoji="1" lang="ko-K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786578" y="4112900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access IPC channel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3714744" y="4143380"/>
              <a:ext cx="928694" cy="2143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Times New Roman" pitchFamily="18" charset="0"/>
                  <a:cs typeface="Times New Roman" pitchFamily="18" charset="0"/>
                </a:rPr>
                <a:t>open or create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IPC channel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 bwMode="auto">
            <a:xfrm flipV="1">
              <a:off x="500034" y="3971929"/>
              <a:ext cx="3214710" cy="7143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직사각형 21"/>
            <p:cNvSpPr/>
            <p:nvPr/>
          </p:nvSpPr>
          <p:spPr bwMode="auto">
            <a:xfrm rot="20851132">
              <a:off x="1784829" y="4101473"/>
              <a:ext cx="1214446" cy="1428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b="0" i="1" dirty="0">
                  <a:latin typeface="Times New Roman" pitchFamily="18" charset="0"/>
                  <a:cs typeface="Times New Roman" pitchFamily="18" charset="0"/>
                </a:rPr>
                <a:t>User-defined key</a:t>
              </a:r>
              <a:endParaRPr lang="ko-KR" altLang="en-US" sz="1200" b="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Accessing IPC resources from the shell </a:t>
            </a:r>
            <a:endParaRPr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ko-KR" sz="14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ipcs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–s –a    /* all the available information about the semaphores  */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552F425-8CF2-45CE-9142-B1176A85D1F3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8540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i="1" dirty="0"/>
              <a:t>SYNOPSIS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 err="1"/>
              <a:t>ipcs</a:t>
            </a:r>
            <a:r>
              <a:rPr lang="en-US" altLang="ko-KR" b="0" dirty="0"/>
              <a:t> [-</a:t>
            </a:r>
            <a:r>
              <a:rPr lang="en-US" altLang="ko-KR" b="0" dirty="0" err="1"/>
              <a:t>qms</a:t>
            </a:r>
            <a:r>
              <a:rPr lang="en-US" altLang="ko-KR" b="0" dirty="0"/>
              <a:t>][-a | -</a:t>
            </a:r>
            <a:r>
              <a:rPr lang="en-US" altLang="ko-KR" b="0" dirty="0" err="1"/>
              <a:t>bcopt</a:t>
            </a:r>
            <a:r>
              <a:rPr lang="en-US" altLang="ko-KR" b="0" dirty="0"/>
              <a:t>] </a:t>
            </a:r>
            <a:br>
              <a:rPr lang="en-US" altLang="ko-KR" b="0" dirty="0"/>
            </a:br>
            <a:r>
              <a:rPr lang="en-US" altLang="ko-KR" b="0" dirty="0"/>
              <a:t>				       </a:t>
            </a:r>
            <a:r>
              <a:rPr lang="en-US" altLang="ko-KR" b="0" i="1" dirty="0" err="1"/>
              <a:t>POSIX:XSI,Shell</a:t>
            </a:r>
            <a:r>
              <a:rPr lang="en-US" altLang="ko-KR" b="0" i="1" dirty="0"/>
              <a:t> and Utilities</a:t>
            </a:r>
            <a:r>
              <a:rPr lang="en-US" altLang="ko-KR" i="1" dirty="0"/>
              <a:t> </a:t>
            </a:r>
          </a:p>
        </p:txBody>
      </p:sp>
      <p:graphicFrame>
        <p:nvGraphicFramePr>
          <p:cNvPr id="717882" name="Group 58"/>
          <p:cNvGraphicFramePr>
            <a:graphicFrameLocks noGrp="1"/>
          </p:cNvGraphicFramePr>
          <p:nvPr/>
        </p:nvGraphicFramePr>
        <p:xfrm>
          <a:off x="1355725" y="2060575"/>
          <a:ext cx="6096000" cy="234696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no 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all information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, abbreviated format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message queue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shared memory 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all information, long format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-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bcopt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options specify which components of the available information to print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76" name="Rectangle 59"/>
          <p:cNvSpPr>
            <a:spLocks noChangeArrowheads="1"/>
          </p:cNvSpPr>
          <p:nvPr/>
        </p:nvSpPr>
        <p:spPr bwMode="auto">
          <a:xfrm>
            <a:off x="414338" y="5332413"/>
            <a:ext cx="8321675" cy="9763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 dirty="0" err="1"/>
              <a:t>ipcrm</a:t>
            </a:r>
            <a:r>
              <a:rPr lang="en-US" altLang="ko-KR" b="0" dirty="0"/>
              <a:t> [-q </a:t>
            </a:r>
            <a:r>
              <a:rPr lang="en-US" altLang="ko-KR" b="0" dirty="0" err="1"/>
              <a:t>msgid</a:t>
            </a:r>
            <a:r>
              <a:rPr lang="en-US" altLang="ko-KR" b="0" dirty="0"/>
              <a:t> | -Q </a:t>
            </a:r>
            <a:r>
              <a:rPr lang="en-US" altLang="ko-KR" b="0" dirty="0" err="1"/>
              <a:t>msgkey</a:t>
            </a:r>
            <a:r>
              <a:rPr lang="en-US" altLang="ko-KR" b="0" dirty="0"/>
              <a:t> | -s </a:t>
            </a:r>
            <a:r>
              <a:rPr lang="en-US" altLang="ko-KR" b="0" dirty="0" err="1"/>
              <a:t>semid</a:t>
            </a:r>
            <a:r>
              <a:rPr lang="en-US" altLang="ko-KR" b="0" dirty="0"/>
              <a:t> | -S </a:t>
            </a:r>
            <a:r>
              <a:rPr lang="en-US" altLang="ko-KR" b="0" dirty="0" err="1"/>
              <a:t>semkey</a:t>
            </a:r>
            <a:r>
              <a:rPr lang="en-US" altLang="ko-KR" b="0" dirty="0"/>
              <a:t> |</a:t>
            </a:r>
            <a:br>
              <a:rPr lang="en-US" altLang="ko-KR" b="0" dirty="0"/>
            </a:br>
            <a:r>
              <a:rPr lang="en-US" altLang="ko-KR" b="0" dirty="0"/>
              <a:t>       -m </a:t>
            </a:r>
            <a:r>
              <a:rPr lang="en-US" altLang="ko-KR" b="0" dirty="0" err="1"/>
              <a:t>shmid</a:t>
            </a:r>
            <a:r>
              <a:rPr lang="en-US" altLang="ko-KR" b="0" dirty="0"/>
              <a:t> | -M </a:t>
            </a:r>
            <a:r>
              <a:rPr lang="en-US" altLang="ko-KR" b="0" dirty="0" err="1"/>
              <a:t>shmkey</a:t>
            </a:r>
            <a:r>
              <a:rPr lang="en-US" altLang="ko-KR" b="0" dirty="0"/>
              <a:t>] ....</a:t>
            </a:r>
          </a:p>
          <a:p>
            <a:pPr algn="l"/>
            <a:r>
              <a:rPr lang="en-US" altLang="ko-KR" b="0" i="1" dirty="0"/>
              <a:t>                                     </a:t>
            </a:r>
            <a:r>
              <a:rPr lang="en-US" altLang="ko-KR" b="0" i="1" dirty="0" err="1"/>
              <a:t>POSIX:XSI,Shell</a:t>
            </a:r>
            <a:r>
              <a:rPr lang="en-US" altLang="ko-KR" b="0" i="1" dirty="0"/>
              <a:t> and Utilities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ipcs</a:t>
            </a: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Shared Memory Segments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bytes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nattch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status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25198594  root      666       247264    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Semaphore Arrays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semid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nsems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status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65537     root      666      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98306     root      666       16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131075    root      666       16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0x00000000 163844    root      666       16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------ Message Queues 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b="0" dirty="0">
                <a:latin typeface="Courier New" pitchFamily="49" charset="0"/>
                <a:cs typeface="Arial" charset="0"/>
              </a:rPr>
              <a:t>key       </a:t>
            </a:r>
            <a:r>
              <a:rPr lang="en-US" altLang="ko-KR" sz="1400" b="0" dirty="0" err="1">
                <a:latin typeface="Courier New" pitchFamily="49" charset="0"/>
                <a:cs typeface="Arial" charset="0"/>
              </a:rPr>
              <a:t>msqid</a:t>
            </a:r>
            <a:r>
              <a:rPr lang="en-US" altLang="ko-KR" sz="1400" b="0" dirty="0">
                <a:latin typeface="Courier New" pitchFamily="49" charset="0"/>
                <a:cs typeface="Arial" charset="0"/>
              </a:rPr>
              <a:t>     owner     perms     used-bytes  messages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400" b="0" dirty="0">
              <a:latin typeface="Courier New" pitchFamily="49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50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2500" dirty="0" err="1">
                <a:latin typeface="Courier New" pitchFamily="49" charset="0"/>
                <a:cs typeface="Arial" charset="0"/>
              </a:rPr>
              <a:t>ipcrm</a:t>
            </a:r>
            <a:r>
              <a:rPr lang="en-US" altLang="ko-KR" sz="2500" dirty="0">
                <a:latin typeface="Courier New" pitchFamily="49" charset="0"/>
                <a:cs typeface="Arial" charset="0"/>
              </a:rPr>
              <a:t> –s 65537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500" dirty="0">
                <a:latin typeface="Courier New" pitchFamily="49" charset="0"/>
                <a:cs typeface="Arial" charset="0"/>
              </a:rPr>
              <a:t>$ </a:t>
            </a:r>
            <a:r>
              <a:rPr lang="en-US" altLang="ko-KR" sz="2500" dirty="0" err="1">
                <a:latin typeface="Courier New" pitchFamily="49" charset="0"/>
                <a:cs typeface="Arial" charset="0"/>
              </a:rPr>
              <a:t>ipcrm</a:t>
            </a:r>
            <a:r>
              <a:rPr lang="en-US" altLang="ko-KR" sz="2500" dirty="0">
                <a:latin typeface="Courier New" pitchFamily="49" charset="0"/>
                <a:cs typeface="Arial" charset="0"/>
              </a:rPr>
              <a:t> -q 25198594</a:t>
            </a:r>
          </a:p>
          <a:p>
            <a:pPr>
              <a:lnSpc>
                <a:spcPct val="90000"/>
              </a:lnSpc>
              <a:buFontTx/>
              <a:buNone/>
            </a:pPr>
            <a:endParaRPr lang="ko-KR" altLang="en-US" sz="1400" dirty="0">
              <a:latin typeface="Courier New" pitchFamily="49" charset="0"/>
              <a:cs typeface="Arial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D5E9016-D6D1-418D-B3E9-ECBB84875318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Record Locking </a:t>
            </a:r>
            <a:endParaRPr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What happens when two people edit the same file at the same time? </a:t>
            </a:r>
          </a:p>
          <a:p>
            <a:pPr lvl="1"/>
            <a:r>
              <a:rPr lang="en-US" altLang="ko-KR" dirty="0"/>
              <a:t>the final state of the file corresponds to the last process that wrote the file. </a:t>
            </a:r>
          </a:p>
          <a:p>
            <a:pPr lvl="1"/>
            <a:r>
              <a:rPr lang="en-US" altLang="ko-KR" dirty="0"/>
              <a:t>however, such as a database system, a process needs to be certain that it alone is writing to a file. </a:t>
            </a:r>
          </a:p>
          <a:p>
            <a:pPr lvl="1"/>
            <a:r>
              <a:rPr lang="en-US" altLang="ko-KR" dirty="0"/>
              <a:t>To provide this capability for processes that need it, commercial UNIX systems provide </a:t>
            </a:r>
            <a:r>
              <a:rPr lang="en-US" altLang="ko-KR" dirty="0">
                <a:solidFill>
                  <a:srgbClr val="FF0000"/>
                </a:solidFill>
              </a:rPr>
              <a:t>record locking (byte-range locking).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Record locking is the technique of preventing simultaneous access to data in a </a:t>
            </a:r>
            <a:r>
              <a:rPr lang="en-US" altLang="ko-KR" dirty="0">
                <a:hlinkClick r:id="rId2" action="ppaction://hlinkfile" tooltip="Database"/>
              </a:rPr>
              <a:t>database</a:t>
            </a:r>
            <a:r>
              <a:rPr lang="en-US" altLang="ko-KR" dirty="0"/>
              <a:t>, to prevent inconsistent results.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POSIX.1 chose to standardize on 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fcntl</a:t>
            </a:r>
            <a:r>
              <a:rPr lang="en-US" altLang="ko-KR" dirty="0">
                <a:latin typeface="Arial" charset="0"/>
                <a:cs typeface="Arial" charset="0"/>
              </a:rPr>
              <a:t> approach </a:t>
            </a:r>
          </a:p>
          <a:p>
            <a:pPr lvl="1"/>
            <a:r>
              <a:rPr lang="en-US" altLang="ko-KR" dirty="0" err="1"/>
              <a:t>Posix</a:t>
            </a:r>
            <a:r>
              <a:rPr lang="en-US" altLang="ko-KR" dirty="0"/>
              <a:t> record locking is called </a:t>
            </a:r>
            <a:r>
              <a:rPr lang="en-US" altLang="ko-KR" i="1" dirty="0"/>
              <a:t>advisory locking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DB9B56D-9699-4D90-BB46-E2194EF532A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 bwMode="auto">
          <a:xfrm>
            <a:off x="3929058" y="4429132"/>
            <a:ext cx="1285884" cy="135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j-lt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file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types of Record locking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Advisory locking</a:t>
            </a:r>
          </a:p>
          <a:p>
            <a:pPr lvl="1"/>
            <a:r>
              <a:rPr lang="en-US" altLang="zh-TW" dirty="0"/>
              <a:t>All access functions in a library handle record locking in a consistent way.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But advisory locking doesn’t prevent some other process that has write permission for file from writing.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Advisory locks are fine for </a:t>
            </a:r>
            <a:r>
              <a:rPr lang="en-US" altLang="ko-KR" i="1" dirty="0"/>
              <a:t>cooperating processes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869782" y="4202129"/>
            <a:ext cx="1150937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latin typeface="+mj-lt"/>
              </a:rPr>
              <a:t>Advisory</a:t>
            </a:r>
            <a:br>
              <a:rPr lang="en-US" altLang="zh-TW">
                <a:latin typeface="+mj-lt"/>
              </a:rPr>
            </a:br>
            <a:r>
              <a:rPr lang="en-US" altLang="zh-TW">
                <a:latin typeface="+mj-lt"/>
              </a:rPr>
              <a:t>lock</a:t>
            </a:r>
            <a:br>
              <a:rPr lang="en-US" altLang="zh-TW">
                <a:latin typeface="+mj-lt"/>
              </a:rPr>
            </a:br>
            <a:r>
              <a:rPr lang="en-US" altLang="zh-TW">
                <a:latin typeface="+mj-lt"/>
              </a:rPr>
              <a:t>access</a:t>
            </a:r>
            <a:br>
              <a:rPr lang="en-US" altLang="zh-TW">
                <a:latin typeface="+mj-lt"/>
              </a:rPr>
            </a:br>
            <a:r>
              <a:rPr lang="en-US" altLang="zh-TW">
                <a:latin typeface="+mj-lt"/>
              </a:rPr>
              <a:t>library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5006182" y="4489467"/>
            <a:ext cx="33115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5006182" y="4921267"/>
            <a:ext cx="33115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 flipV="1">
            <a:off x="5006182" y="5137167"/>
            <a:ext cx="3311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4790282" y="4921267"/>
            <a:ext cx="215900" cy="144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405732" y="4994292"/>
            <a:ext cx="3527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69107" y="4921267"/>
            <a:ext cx="2808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+mj-lt"/>
              </a:rPr>
              <a:t>A rude process with write permission of the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types of Record locking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Mandatory Locking</a:t>
            </a:r>
          </a:p>
          <a:p>
            <a:pPr lvl="1"/>
            <a:r>
              <a:rPr lang="en-US" altLang="ko-KR" dirty="0"/>
              <a:t>The kernel checks every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dirty="0"/>
              <a:t> request to verify that the operation does not interfere with a lock held by a process.</a:t>
            </a:r>
          </a:p>
          <a:p>
            <a:pPr lvl="1"/>
            <a:r>
              <a:rPr lang="en-US" altLang="ko-KR" dirty="0"/>
              <a:t>For a normal blocking descriptor,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dirty="0"/>
              <a:t> that conflicts with a mandatory lock puts the process to sleep until the lock is released.</a:t>
            </a:r>
          </a:p>
          <a:p>
            <a:pPr lvl="1"/>
            <a:r>
              <a:rPr lang="en-US" altLang="ko-KR" dirty="0"/>
              <a:t>Must mount the file system to permit mandatory file locks.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63097" y="3981868"/>
            <a:ext cx="941914" cy="235745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latin typeface="Arial" pitchFamily="34" charset="0"/>
                <a:cs typeface="Arial" pitchFamily="34" charset="0"/>
              </a:rPr>
              <a:t>kernel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711172" y="3816785"/>
            <a:ext cx="25923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787900" y="4537510"/>
            <a:ext cx="23050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4859338" y="5256648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4716463" y="5832910"/>
            <a:ext cx="2879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292725" y="3816785"/>
            <a:ext cx="86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 dirty="0" err="1"/>
              <a:t>fget</a:t>
            </a:r>
            <a:r>
              <a:rPr lang="en-US" altLang="zh-TW" b="0" dirty="0"/>
              <a:t>()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95962" y="4321610"/>
            <a:ext cx="1204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 dirty="0"/>
              <a:t>write()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11862" y="5040748"/>
            <a:ext cx="12033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 dirty="0" err="1"/>
              <a:t>readn</a:t>
            </a:r>
            <a:r>
              <a:rPr lang="en-US" altLang="zh-TW" b="0" dirty="0"/>
              <a:t>()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1500" y="5688448"/>
            <a:ext cx="86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 dirty="0" err="1"/>
              <a:t>fput</a:t>
            </a:r>
            <a:r>
              <a:rPr lang="en-US" altLang="zh-TW" b="0" dirty="0"/>
              <a:t>()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57026" y="3643314"/>
            <a:ext cx="1929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Locking check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919941" y="5112185"/>
            <a:ext cx="936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 bwMode="auto">
          <a:xfrm>
            <a:off x="1620464" y="4440421"/>
            <a:ext cx="1285884" cy="135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file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fcntl(2)</a:t>
            </a:r>
            <a:r>
              <a:rPr lang="en-US" altLang="ko-KR"/>
              <a:t> Record Locking (1/2)</a:t>
            </a:r>
            <a:endParaRPr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435975" cy="3744913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cmd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F_GETLK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F_SETLK</a:t>
            </a:r>
            <a:r>
              <a:rPr lang="en-US" altLang="ko-KR" dirty="0"/>
              <a:t>, or </a:t>
            </a:r>
            <a:r>
              <a:rPr lang="en-US" altLang="ko-KR" b="0" dirty="0">
                <a:latin typeface="Courier New" pitchFamily="49" charset="0"/>
              </a:rPr>
              <a:t>F_SETLKW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Courier New" pitchFamily="49" charset="0"/>
              </a:rPr>
              <a:t>flock</a:t>
            </a:r>
            <a:r>
              <a:rPr lang="en-US" altLang="ko-KR" dirty="0"/>
              <a:t> structure </a:t>
            </a:r>
          </a:p>
          <a:p>
            <a:pPr lvl="2">
              <a:buFontTx/>
              <a:buNone/>
            </a:pPr>
            <a:r>
              <a:rPr lang="en-US" altLang="ko-KR" sz="1400" dirty="0" err="1">
                <a:latin typeface="Courier New" pitchFamily="49" charset="0"/>
              </a:rPr>
              <a:t>struct</a:t>
            </a:r>
            <a:r>
              <a:rPr lang="en-US" altLang="ko-KR" sz="1400" dirty="0">
                <a:latin typeface="Courier New" pitchFamily="49" charset="0"/>
              </a:rPr>
              <a:t> flock { 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	short </a:t>
            </a:r>
            <a:r>
              <a:rPr lang="en-US" altLang="ko-KR" sz="1400" dirty="0" err="1">
                <a:latin typeface="Courier New" pitchFamily="49" charset="0"/>
              </a:rPr>
              <a:t>l_type</a:t>
            </a:r>
            <a:r>
              <a:rPr lang="en-US" altLang="ko-KR" sz="1400" dirty="0">
                <a:latin typeface="Courier New" pitchFamily="49" charset="0"/>
              </a:rPr>
              <a:t>;	  /*F_RDLCK, F_WRLCK, or F_UNLCK*/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	</a:t>
            </a:r>
            <a:r>
              <a:rPr lang="en-US" altLang="ko-KR" sz="1400" dirty="0" err="1">
                <a:latin typeface="Courier New" pitchFamily="49" charset="0"/>
              </a:rPr>
              <a:t>off_t</a:t>
            </a:r>
            <a:r>
              <a:rPr lang="en-US" altLang="ko-KR" sz="1400" dirty="0">
                <a:latin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</a:rPr>
              <a:t>l_start</a:t>
            </a:r>
            <a:r>
              <a:rPr lang="en-US" altLang="ko-KR" sz="1400" dirty="0">
                <a:latin typeface="Courier New" pitchFamily="49" charset="0"/>
              </a:rPr>
              <a:t>; /*offset in bytes, relative to </a:t>
            </a:r>
            <a:r>
              <a:rPr lang="en-US" altLang="ko-KR" sz="1400" dirty="0" err="1">
                <a:latin typeface="Courier New" pitchFamily="49" charset="0"/>
              </a:rPr>
              <a:t>l_whence</a:t>
            </a:r>
            <a:r>
              <a:rPr lang="en-US" altLang="ko-KR" sz="1400" dirty="0">
                <a:latin typeface="Courier New" pitchFamily="49" charset="0"/>
              </a:rPr>
              <a:t>*/ 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	short </a:t>
            </a:r>
            <a:r>
              <a:rPr lang="en-US" altLang="ko-KR" sz="1400" dirty="0" err="1">
                <a:latin typeface="Courier New" pitchFamily="49" charset="0"/>
              </a:rPr>
              <a:t>l_whence</a:t>
            </a:r>
            <a:r>
              <a:rPr lang="en-US" altLang="ko-KR" sz="1400" dirty="0">
                <a:latin typeface="Courier New" pitchFamily="49" charset="0"/>
              </a:rPr>
              <a:t>;/*SEEK_SET, SEEK_CUR, or SEEK_END*/ 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	</a:t>
            </a:r>
            <a:r>
              <a:rPr lang="en-US" altLang="ko-KR" sz="1400" dirty="0" err="1">
                <a:latin typeface="Courier New" pitchFamily="49" charset="0"/>
              </a:rPr>
              <a:t>off_t</a:t>
            </a:r>
            <a:r>
              <a:rPr lang="en-US" altLang="ko-KR" sz="1400" dirty="0">
                <a:latin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</a:rPr>
              <a:t>l_len</a:t>
            </a:r>
            <a:r>
              <a:rPr lang="en-US" altLang="ko-KR" sz="1400" dirty="0">
                <a:latin typeface="Courier New" pitchFamily="49" charset="0"/>
              </a:rPr>
              <a:t>;   /*length, in bytes; 0 means lock to EOF*/ 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	</a:t>
            </a:r>
            <a:r>
              <a:rPr lang="en-US" altLang="ko-KR" sz="1400" dirty="0" err="1">
                <a:latin typeface="Courier New" pitchFamily="49" charset="0"/>
              </a:rPr>
              <a:t>pid_t</a:t>
            </a:r>
            <a:r>
              <a:rPr lang="en-US" altLang="ko-KR" sz="1400" dirty="0">
                <a:latin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</a:rPr>
              <a:t>l_pid</a:t>
            </a:r>
            <a:r>
              <a:rPr lang="en-US" altLang="ko-KR" sz="1400" dirty="0">
                <a:latin typeface="Courier New" pitchFamily="49" charset="0"/>
              </a:rPr>
              <a:t>;   /*returned with F_GETLK*/ </a:t>
            </a:r>
          </a:p>
          <a:p>
            <a:pPr lvl="2">
              <a:buFontTx/>
              <a:buNone/>
            </a:pPr>
            <a:r>
              <a:rPr lang="en-US" altLang="ko-KR" sz="1400" dirty="0">
                <a:latin typeface="Courier New" pitchFamily="49" charset="0"/>
              </a:rPr>
              <a:t>}; 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4CAE3649-79FC-4CB2-984A-A5FFF003D183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5875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&lt;fcntl.h&gt; </a:t>
            </a:r>
            <a:br>
              <a:rPr lang="en-US" altLang="ko-KR" b="0"/>
            </a:br>
            <a:endParaRPr lang="en-US" altLang="ko-KR" b="0"/>
          </a:p>
          <a:p>
            <a:pPr algn="l"/>
            <a:r>
              <a:rPr lang="en-US" altLang="ko-KR" b="0"/>
              <a:t>int fcntl(int filedes, int cmd, …/* struct   flock *flockptr */ ); </a:t>
            </a:r>
            <a:br>
              <a:rPr lang="en-US" altLang="ko-KR" b="0"/>
            </a:br>
            <a:endParaRPr lang="en-US" altLang="ko-KR" b="0"/>
          </a:p>
          <a:p>
            <a:r>
              <a:rPr lang="en-US" altLang="ko-KR" b="0"/>
              <a:t>	Returns: depends on cmd if OK (see following), -1 on error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30275" y="5848371"/>
            <a:ext cx="7561263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The ID (</a:t>
            </a:r>
            <a:r>
              <a:rPr lang="en-US" altLang="ko-KR" b="0" dirty="0" err="1">
                <a:solidFill>
                  <a:schemeClr val="accent2"/>
                </a:solidFill>
              </a:rPr>
              <a:t>l_pid</a:t>
            </a: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) of the process holding the lock that can block the current process (returned by </a:t>
            </a:r>
            <a:r>
              <a:rPr lang="en-US" altLang="ko-KR" b="0" dirty="0">
                <a:solidFill>
                  <a:schemeClr val="accent2"/>
                </a:solidFill>
              </a:rPr>
              <a:t>F_GETLK</a:t>
            </a:r>
            <a:r>
              <a:rPr lang="en-US" altLang="ko-KR" dirty="0">
                <a:solidFill>
                  <a:schemeClr val="accent2"/>
                </a:solidFill>
                <a:latin typeface="Comic Sans MS" pitchFamily="66" charset="0"/>
              </a:rPr>
              <a:t> only)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fcntl(2)</a:t>
            </a:r>
            <a:r>
              <a:rPr lang="en-US" altLang="ko-KR"/>
              <a:t> Record Locking (2/2)</a:t>
            </a:r>
            <a:endParaRPr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F52444A-8F42-4E6F-B868-7AC7C8A63D17}" type="slidenum">
              <a:rPr lang="en-US" altLang="ko-KR" smtClean="0"/>
              <a:pPr/>
              <a:t>8</a:t>
            </a:fld>
            <a:endParaRPr lang="en-US" altLang="ko-KR"/>
          </a:p>
        </p:txBody>
      </p:sp>
      <p:graphicFrame>
        <p:nvGraphicFramePr>
          <p:cNvPr id="772100" name="Group 4"/>
          <p:cNvGraphicFramePr>
            <a:graphicFrameLocks noGrp="1"/>
          </p:cNvGraphicFramePr>
          <p:nvPr/>
        </p:nvGraphicFramePr>
        <p:xfrm>
          <a:off x="512763" y="2673350"/>
          <a:ext cx="8039100" cy="39624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03" name="Line 54"/>
          <p:cNvSpPr>
            <a:spLocks noChangeShapeType="1"/>
          </p:cNvSpPr>
          <p:nvPr/>
        </p:nvSpPr>
        <p:spPr bwMode="auto">
          <a:xfrm>
            <a:off x="1604963" y="1758950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04" name="Text Box 55"/>
          <p:cNvSpPr txBox="1">
            <a:spLocks noChangeArrowheads="1"/>
          </p:cNvSpPr>
          <p:nvPr/>
        </p:nvSpPr>
        <p:spPr bwMode="auto">
          <a:xfrm>
            <a:off x="1152525" y="1168400"/>
            <a:ext cx="884238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File</a:t>
            </a:r>
            <a:br>
              <a:rPr lang="en-US" altLang="ko-KR">
                <a:latin typeface="Arial" charset="0"/>
              </a:rPr>
            </a:br>
            <a:r>
              <a:rPr lang="en-US" altLang="ko-KR">
                <a:latin typeface="Arial" charset="0"/>
              </a:rPr>
              <a:t>Pointer</a:t>
            </a:r>
          </a:p>
        </p:txBody>
      </p:sp>
      <p:sp>
        <p:nvSpPr>
          <p:cNvPr id="7205" name="Line 56"/>
          <p:cNvSpPr>
            <a:spLocks noChangeShapeType="1"/>
          </p:cNvSpPr>
          <p:nvPr/>
        </p:nvSpPr>
        <p:spPr bwMode="auto">
          <a:xfrm>
            <a:off x="1604963" y="30781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06" name="Text Box 57"/>
          <p:cNvSpPr txBox="1">
            <a:spLocks noChangeArrowheads="1"/>
          </p:cNvSpPr>
          <p:nvPr/>
        </p:nvSpPr>
        <p:spPr bwMode="auto">
          <a:xfrm>
            <a:off x="838200" y="4005263"/>
            <a:ext cx="1528763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0"/>
              <a:t>l_whence</a:t>
            </a:r>
            <a:br>
              <a:rPr lang="en-US" altLang="ko-KR" b="0"/>
            </a:br>
            <a:r>
              <a:rPr lang="en-US" altLang="ko-KR" b="0"/>
              <a:t>== SEEK_CUR</a:t>
            </a:r>
          </a:p>
        </p:txBody>
      </p:sp>
      <p:sp>
        <p:nvSpPr>
          <p:cNvPr id="7207" name="Line 58"/>
          <p:cNvSpPr>
            <a:spLocks noChangeShapeType="1"/>
          </p:cNvSpPr>
          <p:nvPr/>
        </p:nvSpPr>
        <p:spPr bwMode="auto">
          <a:xfrm>
            <a:off x="4003675" y="30781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08" name="Line 59"/>
          <p:cNvSpPr>
            <a:spLocks noChangeShapeType="1"/>
          </p:cNvSpPr>
          <p:nvPr/>
        </p:nvSpPr>
        <p:spPr bwMode="auto">
          <a:xfrm>
            <a:off x="5757863" y="30781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09" name="Line 60"/>
          <p:cNvSpPr>
            <a:spLocks noChangeShapeType="1"/>
          </p:cNvSpPr>
          <p:nvPr/>
        </p:nvSpPr>
        <p:spPr bwMode="auto">
          <a:xfrm>
            <a:off x="1633538" y="3573463"/>
            <a:ext cx="232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10" name="Line 61"/>
          <p:cNvSpPr>
            <a:spLocks noChangeShapeType="1"/>
          </p:cNvSpPr>
          <p:nvPr/>
        </p:nvSpPr>
        <p:spPr bwMode="auto">
          <a:xfrm>
            <a:off x="3978275" y="3573463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211" name="Text Box 62"/>
          <p:cNvSpPr txBox="1">
            <a:spLocks noChangeArrowheads="1"/>
          </p:cNvSpPr>
          <p:nvPr/>
        </p:nvSpPr>
        <p:spPr bwMode="auto">
          <a:xfrm>
            <a:off x="2268538" y="3238500"/>
            <a:ext cx="1039812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0"/>
              <a:t>l_start</a:t>
            </a:r>
          </a:p>
        </p:txBody>
      </p:sp>
      <p:sp>
        <p:nvSpPr>
          <p:cNvPr id="7212" name="Text Box 63"/>
          <p:cNvSpPr txBox="1">
            <a:spLocks noChangeArrowheads="1"/>
          </p:cNvSpPr>
          <p:nvPr/>
        </p:nvSpPr>
        <p:spPr bwMode="auto">
          <a:xfrm>
            <a:off x="4543425" y="3238500"/>
            <a:ext cx="79533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b="0"/>
              <a:t>l_len</a:t>
            </a:r>
          </a:p>
        </p:txBody>
      </p:sp>
      <p:sp>
        <p:nvSpPr>
          <p:cNvPr id="7213" name="Text Box 64"/>
          <p:cNvSpPr txBox="1">
            <a:spLocks noChangeArrowheads="1"/>
          </p:cNvSpPr>
          <p:nvPr/>
        </p:nvSpPr>
        <p:spPr bwMode="auto">
          <a:xfrm>
            <a:off x="4183063" y="1989138"/>
            <a:ext cx="1347787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charset="0"/>
              </a:rPr>
              <a:t>Segment to </a:t>
            </a:r>
            <a:br>
              <a:rPr lang="en-US" altLang="ko-KR">
                <a:latin typeface="Arial" charset="0"/>
              </a:rPr>
            </a:br>
            <a:r>
              <a:rPr lang="en-US" altLang="ko-KR">
                <a:latin typeface="Arial" charset="0"/>
              </a:rPr>
              <a:t>be locked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</a:rPr>
              <a:t>fcntl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Record Locking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None/>
            </a:pPr>
            <a:r>
              <a:rPr lang="en-US" altLang="ko-KR" b="0" dirty="0">
                <a:latin typeface="Courier New" pitchFamily="49" charset="0"/>
              </a:rPr>
              <a:t>F_GETLK</a:t>
            </a:r>
            <a:r>
              <a:rPr lang="en-US" altLang="ko-KR" dirty="0">
                <a:latin typeface="Courier New" pitchFamily="49" charset="0"/>
              </a:rPr>
              <a:t> : </a:t>
            </a:r>
          </a:p>
          <a:p>
            <a:pPr lvl="1"/>
            <a:r>
              <a:rPr lang="en-US" altLang="zh-TW" dirty="0"/>
              <a:t>Check the lock described by </a:t>
            </a:r>
            <a:r>
              <a:rPr lang="en-US" altLang="ko-KR" dirty="0" err="1">
                <a:latin typeface="Courier New" pitchFamily="49" charset="0"/>
              </a:rPr>
              <a:t>flockptr</a:t>
            </a:r>
            <a:r>
              <a:rPr lang="en-US" altLang="ko-KR" dirty="0">
                <a:latin typeface="Courier New" pitchFamily="49" charset="0"/>
              </a:rPr>
              <a:t>.</a:t>
            </a:r>
            <a:endParaRPr lang="en-US" altLang="zh-TW" dirty="0"/>
          </a:p>
          <a:p>
            <a:pPr lvl="1"/>
            <a:r>
              <a:rPr lang="en-US" altLang="zh-TW" dirty="0"/>
              <a:t>If lock exists : *</a:t>
            </a:r>
            <a:r>
              <a:rPr lang="en-US" altLang="ko-KR" dirty="0" err="1">
                <a:latin typeface="Courier New" pitchFamily="49" charset="0"/>
              </a:rPr>
              <a:t>flockptr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zh-TW" dirty="0"/>
              <a:t>is overwritten by an existing lock .</a:t>
            </a:r>
          </a:p>
          <a:p>
            <a:pPr lvl="1"/>
            <a:r>
              <a:rPr lang="en-US" altLang="zh-TW" dirty="0"/>
              <a:t>If no lock exists : </a:t>
            </a:r>
            <a:r>
              <a:rPr lang="en-US" altLang="zh-TW" dirty="0" err="1">
                <a:latin typeface="Courier New" pitchFamily="49" charset="0"/>
              </a:rPr>
              <a:t>flockptr</a:t>
            </a:r>
            <a:r>
              <a:rPr lang="en-US" altLang="zh-TW" dirty="0">
                <a:latin typeface="Courier New" pitchFamily="49" charset="0"/>
              </a:rPr>
              <a:t>-&gt;</a:t>
            </a:r>
            <a:r>
              <a:rPr lang="en-US" altLang="zh-TW" dirty="0" err="1">
                <a:latin typeface="Courier New" pitchFamily="49" charset="0"/>
              </a:rPr>
              <a:t>l_type</a:t>
            </a:r>
            <a:r>
              <a:rPr lang="en-US" altLang="zh-TW" dirty="0">
                <a:latin typeface="Courier New" pitchFamily="49" charset="0"/>
              </a:rPr>
              <a:t> = F_UNLCK</a:t>
            </a:r>
            <a:br>
              <a:rPr lang="en-US" altLang="zh-TW" dirty="0">
                <a:latin typeface="Courier New" pitchFamily="49" charset="0"/>
              </a:rPr>
            </a:br>
            <a:endParaRPr lang="en-US" altLang="ko-KR" sz="1500" b="0" dirty="0">
              <a:latin typeface="Courier New" pitchFamily="49" charset="0"/>
            </a:endParaRPr>
          </a:p>
          <a:p>
            <a:pPr latinLnBrk="0">
              <a:buNone/>
            </a:pPr>
            <a:r>
              <a:rPr lang="en-US" altLang="ko-KR" b="0" dirty="0">
                <a:latin typeface="Courier New" pitchFamily="49" charset="0"/>
              </a:rPr>
              <a:t>F_SETLK </a:t>
            </a:r>
            <a:r>
              <a:rPr lang="en-US" altLang="ko-KR" dirty="0">
                <a:latin typeface="Courier New" pitchFamily="49" charset="0"/>
              </a:rPr>
              <a:t>: </a:t>
            </a:r>
          </a:p>
          <a:p>
            <a:pPr lvl="1" latinLnBrk="0"/>
            <a:r>
              <a:rPr lang="en-US" dirty="0"/>
              <a:t>Set the lock described by </a:t>
            </a:r>
            <a:r>
              <a:rPr lang="en-US" altLang="ko-KR" dirty="0" err="1">
                <a:latin typeface="Courier New" pitchFamily="49" charset="0"/>
              </a:rPr>
              <a:t>flockptr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read lock  :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flockptr</a:t>
            </a:r>
            <a:r>
              <a:rPr lang="en-US" altLang="zh-TW" dirty="0">
                <a:latin typeface="Courier New" pitchFamily="49" charset="0"/>
              </a:rPr>
              <a:t>-&gt; </a:t>
            </a:r>
            <a:r>
              <a:rPr lang="en-US" altLang="ko-KR" dirty="0" err="1">
                <a:latin typeface="Courier New" pitchFamily="49" charset="0"/>
              </a:rPr>
              <a:t>l_type</a:t>
            </a:r>
            <a:r>
              <a:rPr lang="en-US" altLang="ko-KR" dirty="0">
                <a:latin typeface="Courier New" pitchFamily="49" charset="0"/>
              </a:rPr>
              <a:t> = F_RDLCK</a:t>
            </a:r>
          </a:p>
          <a:p>
            <a:pPr lvl="1"/>
            <a:r>
              <a:rPr lang="en-US" dirty="0"/>
              <a:t>write lock :</a:t>
            </a:r>
            <a:r>
              <a:rPr lang="en-US" altLang="ko-KR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flockptr</a:t>
            </a:r>
            <a:r>
              <a:rPr lang="en-US" altLang="zh-TW" dirty="0">
                <a:latin typeface="Courier New" pitchFamily="49" charset="0"/>
              </a:rPr>
              <a:t>-&gt; </a:t>
            </a:r>
            <a:r>
              <a:rPr lang="en-US" altLang="ko-KR" dirty="0" err="1">
                <a:latin typeface="Courier New" pitchFamily="49" charset="0"/>
              </a:rPr>
              <a:t>l_type</a:t>
            </a:r>
            <a:r>
              <a:rPr lang="en-US" altLang="ko-KR" dirty="0">
                <a:latin typeface="Courier New" pitchFamily="49" charset="0"/>
              </a:rPr>
              <a:t> = F_WRLCK</a:t>
            </a:r>
          </a:p>
          <a:p>
            <a:pPr lvl="1"/>
            <a:r>
              <a:rPr lang="en-US" dirty="0"/>
              <a:t>clear lock  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flockptr</a:t>
            </a:r>
            <a:r>
              <a:rPr lang="en-US" altLang="zh-TW" dirty="0">
                <a:latin typeface="Courier New" pitchFamily="49" charset="0"/>
              </a:rPr>
              <a:t>-&gt; </a:t>
            </a:r>
            <a:r>
              <a:rPr lang="en-US" altLang="ko-KR" dirty="0" err="1">
                <a:latin typeface="Courier New" pitchFamily="49" charset="0"/>
              </a:rPr>
              <a:t>l_type</a:t>
            </a:r>
            <a:r>
              <a:rPr lang="en-US" altLang="ko-KR" dirty="0">
                <a:latin typeface="Courier New" pitchFamily="49" charset="0"/>
              </a:rPr>
              <a:t> = F_UNLCK</a:t>
            </a:r>
          </a:p>
          <a:p>
            <a:pPr lvl="1"/>
            <a:r>
              <a:rPr lang="en-US" altLang="zh-TW" dirty="0"/>
              <a:t>If we try to obtain an illegal record lock, </a:t>
            </a:r>
            <a:r>
              <a:rPr lang="en-US" altLang="zh-TW" dirty="0" err="1">
                <a:latin typeface="Courier New" pitchFamily="49" charset="0"/>
              </a:rPr>
              <a:t>fcntl</a:t>
            </a:r>
            <a:r>
              <a:rPr lang="en-US" altLang="zh-TW" dirty="0">
                <a:latin typeface="Courier New" pitchFamily="49" charset="0"/>
              </a:rPr>
              <a:t>()</a:t>
            </a:r>
            <a:r>
              <a:rPr lang="en-US" altLang="zh-TW" dirty="0"/>
              <a:t> will return </a:t>
            </a:r>
            <a:r>
              <a:rPr lang="en-US" altLang="zh-TW" dirty="0" err="1">
                <a:latin typeface="Courier New" pitchFamily="49" charset="0"/>
              </a:rPr>
              <a:t>errono</a:t>
            </a:r>
            <a:r>
              <a:rPr lang="en-US" altLang="zh-TW" dirty="0">
                <a:latin typeface="Courier New" pitchFamily="49" charset="0"/>
              </a:rPr>
              <a:t> = EAGAIN</a:t>
            </a:r>
            <a:r>
              <a:rPr lang="en-US" altLang="zh-TW" dirty="0"/>
              <a:t>.</a:t>
            </a:r>
            <a:br>
              <a:rPr lang="en-US" altLang="zh-TW" dirty="0"/>
            </a:br>
            <a:endParaRPr lang="en-US" altLang="ko-KR" sz="1500" dirty="0">
              <a:latin typeface="Courier New" pitchFamily="49" charset="0"/>
            </a:endParaRPr>
          </a:p>
          <a:p>
            <a:pPr latinLnBrk="0">
              <a:buNone/>
            </a:pPr>
            <a:r>
              <a:rPr lang="en-US" altLang="ko-KR" b="0" dirty="0">
                <a:latin typeface="Courier New" pitchFamily="49" charset="0"/>
              </a:rPr>
              <a:t>F_SETLKW :</a:t>
            </a:r>
          </a:p>
          <a:p>
            <a:pPr lvl="1" latinLnBrk="0"/>
            <a:r>
              <a:rPr lang="en-US" dirty="0"/>
              <a:t>blocking version of </a:t>
            </a:r>
            <a:r>
              <a:rPr lang="en-US" altLang="ko-KR" dirty="0">
                <a:latin typeface="Courier New" pitchFamily="49" charset="0"/>
              </a:rPr>
              <a:t>F_SETLK</a:t>
            </a:r>
            <a:r>
              <a:rPr lang="en-US" dirty="0"/>
              <a:t>. </a:t>
            </a:r>
          </a:p>
          <a:p>
            <a:pPr lvl="1" latinLnBrk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CH06_SIGNAL</Template>
  <TotalTime>28553</TotalTime>
  <Words>2881</Words>
  <Application>Microsoft Office PowerPoint</Application>
  <PresentationFormat>화면 슬라이드 쇼(4:3)</PresentationFormat>
  <Paragraphs>562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TimesNewRoman</vt:lpstr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Wingdings</vt:lpstr>
      <vt:lpstr>mine</vt:lpstr>
      <vt:lpstr>CHAPTER 8</vt:lpstr>
      <vt:lpstr>8.2 Record locking</vt:lpstr>
      <vt:lpstr>Motivation</vt:lpstr>
      <vt:lpstr>Record Locking </vt:lpstr>
      <vt:lpstr>Two types of Record locking (1/2)</vt:lpstr>
      <vt:lpstr>Two types of Record locking (1/2)</vt:lpstr>
      <vt:lpstr>fcntl(2) Record Locking (1/2)</vt:lpstr>
      <vt:lpstr>fcntl(2) Record Locking (2/2)</vt:lpstr>
      <vt:lpstr>fcntl(2) Record Locking (3/3)</vt:lpstr>
      <vt:lpstr>example p.183 (249)</vt:lpstr>
      <vt:lpstr>Rules about the locking (1/2)</vt:lpstr>
      <vt:lpstr>Rules about the locking (2/2)</vt:lpstr>
      <vt:lpstr>Implied Inheritance and Release of Locks </vt:lpstr>
      <vt:lpstr>example p.184 (251)</vt:lpstr>
      <vt:lpstr>PowerPoint 프레젠테이션</vt:lpstr>
      <vt:lpstr>The system combines or splits adjacent areas </vt:lpstr>
      <vt:lpstr>example p.186 (253)</vt:lpstr>
      <vt:lpstr>The ACME Airline problem revisited</vt:lpstr>
      <vt:lpstr>example p. 186 (254)</vt:lpstr>
      <vt:lpstr>Testing for a lock   p.187(255)</vt:lpstr>
      <vt:lpstr>Deadlock</vt:lpstr>
      <vt:lpstr>example p.188 (256) (1/2)</vt:lpstr>
      <vt:lpstr>example p.188 (256) (2/2)</vt:lpstr>
      <vt:lpstr>8.3 Advanced IPC facilities</vt:lpstr>
      <vt:lpstr>IPC (Inter-Process Communication)</vt:lpstr>
      <vt:lpstr>File &amp; IPC </vt:lpstr>
      <vt:lpstr>Permission Structure </vt:lpstr>
      <vt:lpstr>Identifiers and Keys </vt:lpstr>
      <vt:lpstr>The ftok(2) system call</vt:lpstr>
      <vt:lpstr>IPC get operations(1/2)</vt:lpstr>
      <vt:lpstr>IPC get operations(2/2)</vt:lpstr>
      <vt:lpstr>IPC ctl operations</vt:lpstr>
      <vt:lpstr>Generating IPC indentifiers from IPC keys</vt:lpstr>
      <vt:lpstr>Accessing IPC resources from the shell </vt:lpstr>
      <vt:lpstr>PowerPoint 프레젠테이션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[CH08]IPC</dc:title>
  <dc:subject>unix</dc:subject>
  <dc:creator>sjw</dc:creator>
  <dc:description>WebDatabase Lab, Inha Univ</dc:description>
  <cp:lastModifiedBy>천성길</cp:lastModifiedBy>
  <cp:revision>575</cp:revision>
  <dcterms:created xsi:type="dcterms:W3CDTF">2003-09-04T07:58:09Z</dcterms:created>
  <dcterms:modified xsi:type="dcterms:W3CDTF">2018-09-03T06:40:26Z</dcterms:modified>
</cp:coreProperties>
</file>