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774" r:id="rId3"/>
    <p:sldId id="778" r:id="rId4"/>
    <p:sldId id="779" r:id="rId5"/>
    <p:sldId id="781" r:id="rId6"/>
    <p:sldId id="775" r:id="rId7"/>
    <p:sldId id="776" r:id="rId8"/>
    <p:sldId id="777" r:id="rId9"/>
    <p:sldId id="784" r:id="rId10"/>
    <p:sldId id="785" r:id="rId11"/>
    <p:sldId id="786" r:id="rId12"/>
    <p:sldId id="787" r:id="rId13"/>
    <p:sldId id="789" r:id="rId14"/>
    <p:sldId id="790" r:id="rId15"/>
    <p:sldId id="791" r:id="rId16"/>
    <p:sldId id="792" r:id="rId17"/>
    <p:sldId id="793" r:id="rId18"/>
    <p:sldId id="794" r:id="rId19"/>
    <p:sldId id="795" r:id="rId20"/>
    <p:sldId id="782" r:id="rId21"/>
    <p:sldId id="783" r:id="rId22"/>
    <p:sldId id="798" r:id="rId23"/>
    <p:sldId id="802" r:id="rId24"/>
    <p:sldId id="804" r:id="rId25"/>
    <p:sldId id="805" r:id="rId26"/>
    <p:sldId id="828" r:id="rId27"/>
    <p:sldId id="797" r:id="rId28"/>
    <p:sldId id="799" r:id="rId29"/>
    <p:sldId id="800" r:id="rId30"/>
    <p:sldId id="801" r:id="rId31"/>
    <p:sldId id="806" r:id="rId32"/>
    <p:sldId id="807" r:id="rId33"/>
    <p:sldId id="808" r:id="rId34"/>
    <p:sldId id="809" r:id="rId35"/>
    <p:sldId id="810" r:id="rId36"/>
    <p:sldId id="811" r:id="rId37"/>
    <p:sldId id="819" r:id="rId38"/>
    <p:sldId id="820" r:id="rId39"/>
    <p:sldId id="821" r:id="rId40"/>
    <p:sldId id="822" r:id="rId41"/>
    <p:sldId id="824" r:id="rId42"/>
    <p:sldId id="812" r:id="rId43"/>
    <p:sldId id="823" r:id="rId44"/>
    <p:sldId id="825" r:id="rId45"/>
    <p:sldId id="826" r:id="rId46"/>
    <p:sldId id="827" r:id="rId47"/>
  </p:sldIdLst>
  <p:sldSz cx="9144000" cy="6858000" type="screen4x3"/>
  <p:notesSz cx="6797675" cy="9926638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6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6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6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6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6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F7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3" autoAdjust="0"/>
    <p:restoredTop sz="92334" autoAdjust="0"/>
  </p:normalViewPr>
  <p:slideViewPr>
    <p:cSldViewPr showGuides="1">
      <p:cViewPr varScale="1">
        <p:scale>
          <a:sx n="106" d="100"/>
          <a:sy n="106" d="100"/>
        </p:scale>
        <p:origin x="22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2"/>
    </p:cViewPr>
  </p:sorterViewPr>
  <p:notesViewPr>
    <p:cSldViewPr showGuides="1">
      <p:cViewPr varScale="1">
        <p:scale>
          <a:sx n="80" d="100"/>
          <a:sy n="80" d="100"/>
        </p:scale>
        <p:origin x="4014" y="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굴림" pitchFamily="50" charset="-127"/>
              </a:defRPr>
            </a:lvl1pPr>
          </a:lstStyle>
          <a:p>
            <a:fld id="{92DC56E4-FA38-4F3C-9E01-C921DF28800A}" type="datetimeFigureOut">
              <a:rPr lang="ko-KR" altLang="en-US"/>
              <a:pPr/>
              <a:t>2018-09-03</a:t>
            </a:fld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굴림" pitchFamily="50" charset="-127"/>
              </a:defRPr>
            </a:lvl1pPr>
          </a:lstStyle>
          <a:p>
            <a:fld id="{E808A505-1DCC-4B65-8297-2078A6A1E8B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1341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Block until the client request the connection.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8A505-1DCC-4B65-8297-2078A6A1E8BA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3093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Block</a:t>
            </a:r>
            <a:r>
              <a:rPr lang="en-US" altLang="ko-KR" baseline="0" dirty="0"/>
              <a:t> until data is received from the client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8A505-1DCC-4B65-8297-2078A6A1E8BA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6124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역사적으로 원래</a:t>
            </a:r>
            <a:r>
              <a:rPr lang="ko-KR" altLang="en-US" baseline="0" dirty="0"/>
              <a:t> 의도는 하나의 프로토콜 패밀리가 여러 개의 어드레스 패밀리들이 지원되도록 하는 것이 의도였음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PF</a:t>
            </a:r>
            <a:r>
              <a:rPr lang="ko-KR" altLang="en-US" baseline="0" dirty="0"/>
              <a:t>는 소켓을 생성하기 위해 사용되고</a:t>
            </a:r>
            <a:r>
              <a:rPr lang="en-US" altLang="ko-KR" baseline="0" dirty="0"/>
              <a:t>, AF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socket address structure</a:t>
            </a:r>
            <a:r>
              <a:rPr lang="ko-KR" altLang="en-US" baseline="0" dirty="0"/>
              <a:t>들을 설정하는데 사용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그러나 현재 프로토콜 패밀리는 여러 개의 어드레스 패밀리를 전혀 지원하고 있지 않는다</a:t>
            </a:r>
            <a:r>
              <a:rPr lang="en-US" altLang="ko-KR" baseline="0" dirty="0"/>
              <a:t>. &lt;sys/</a:t>
            </a:r>
            <a:r>
              <a:rPr lang="en-US" altLang="ko-KR" baseline="0" dirty="0" err="1"/>
              <a:t>socket.h</a:t>
            </a:r>
            <a:r>
              <a:rPr lang="en-US" altLang="ko-KR" baseline="0" dirty="0"/>
              <a:t>&gt;</a:t>
            </a:r>
            <a:r>
              <a:rPr lang="ko-KR" altLang="en-US" baseline="0" dirty="0"/>
              <a:t>에 </a:t>
            </a:r>
            <a:r>
              <a:rPr lang="en-US" altLang="ko-KR" baseline="0" dirty="0"/>
              <a:t>PF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AF</a:t>
            </a:r>
            <a:r>
              <a:rPr lang="ko-KR" altLang="en-US" baseline="0" dirty="0"/>
              <a:t>는 동일하게 설정되어 있다</a:t>
            </a:r>
            <a:r>
              <a:rPr lang="en-US" altLang="ko-KR" baseline="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8A505-1DCC-4B65-8297-2078A6A1E8BA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801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02F32AF-3C7C-4552-B1B6-7237D20E2A4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A1FBB7A0-0FC6-41F8-BBB3-E151FC0BDFF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B4FBD480-9887-44A2-82E3-5005EED1663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E17B19-B78C-4EC9-A615-0B909DDF9E74}" type="datetime1">
              <a:rPr lang="ko-KR" altLang="en-US" smtClean="0"/>
              <a:pPr/>
              <a:t>2018-09-03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DAD96-A182-449F-8C5A-E87DA1224AE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69580C9F-F5A2-421B-8B32-02405077C09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9BC5AE49-044F-428A-9869-35E1CA465AB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07C5D547-0BB2-4E6E-8650-CF28DBD0E06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2750E37F-EFA9-4416-B1FE-CBC7F8DDC78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2427CD0A-3045-4D39-BB3F-C89D28644A3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0183AE62-0F9C-4CC1-8786-778A265D4CD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799E77B0-C46F-4CA9-957B-1D1B94D792C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369C7720-38DC-4B77-9540-34821D88EFC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95288" y="647375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95288" y="6684006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783" y="6454563"/>
            <a:ext cx="15856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>
                <a:latin typeface="Georgia" pitchFamily="18" charset="0"/>
              </a:rPr>
              <a:t>IN319(Summer</a:t>
            </a:r>
            <a:r>
              <a:rPr lang="en-US" altLang="ko-KR" sz="1000" b="1" i="1" baseline="0" dirty="0">
                <a:latin typeface="Georgia" pitchFamily="18" charset="0"/>
              </a:rPr>
              <a:t> 2011)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1578" y="6454563"/>
            <a:ext cx="2111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i="1" dirty="0">
                <a:latin typeface="Georgia" pitchFamily="18" charset="0"/>
              </a:rPr>
              <a:t>Data Science</a:t>
            </a:r>
            <a:r>
              <a:rPr lang="en-US" altLang="ko-KR" sz="1000" b="1" i="1" baseline="0" dirty="0">
                <a:latin typeface="Georgia" pitchFamily="18" charset="0"/>
              </a:rPr>
              <a:t> Lab,  </a:t>
            </a:r>
            <a:r>
              <a:rPr lang="en-US" altLang="ko-KR" sz="1000" b="1" i="1" baseline="0" dirty="0" err="1">
                <a:latin typeface="Georgia" pitchFamily="18" charset="0"/>
              </a:rPr>
              <a:t>Inha</a:t>
            </a:r>
            <a:r>
              <a:rPr lang="en-US" altLang="ko-KR" sz="1000" b="1" i="1" baseline="0" dirty="0">
                <a:latin typeface="Georgia" pitchFamily="18" charset="0"/>
              </a:rPr>
              <a:t> </a:t>
            </a:r>
            <a:r>
              <a:rPr lang="en-US" altLang="ko-KR" sz="1000" b="1" i="1" baseline="0" dirty="0" err="1">
                <a:latin typeface="Georgia" pitchFamily="18" charset="0"/>
              </a:rPr>
              <a:t>Univ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DF9DAD96-A182-449F-8C5A-E87DA1224AE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Line 7"/>
          <p:cNvSpPr>
            <a:spLocks noChangeShapeType="1"/>
          </p:cNvSpPr>
          <p:nvPr userDrawn="1"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0">
          <a:solidFill>
            <a:schemeClr val="tx1"/>
          </a:solidFill>
          <a:latin typeface="Book Antiqua" pitchFamily="18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 b="0">
          <a:solidFill>
            <a:schemeClr val="tx1"/>
          </a:solidFill>
          <a:latin typeface="Book Antiqua" pitchFamily="18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0">
          <a:solidFill>
            <a:schemeClr val="tx1"/>
          </a:solidFill>
          <a:latin typeface="Book Antiqua" pitchFamily="18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 b="0">
          <a:solidFill>
            <a:schemeClr val="tx1"/>
          </a:solidFill>
          <a:latin typeface="Book Antiqua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inha.ac.k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11275"/>
            <a:ext cx="7772400" cy="677863"/>
          </a:xfrm>
        </p:spPr>
        <p:txBody>
          <a:bodyPr/>
          <a:lstStyle/>
          <a:p>
            <a:pPr eaLnBrk="1" hangingPunct="1"/>
            <a:r>
              <a:rPr lang="en-US" altLang="ko-KR" b="0">
                <a:latin typeface="Lucida Sans Unicode" pitchFamily="34" charset="0"/>
              </a:rPr>
              <a:t>CHAPTER 10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492375"/>
            <a:ext cx="6400800" cy="622300"/>
          </a:xfrm>
        </p:spPr>
        <p:txBody>
          <a:bodyPr/>
          <a:lstStyle/>
          <a:p>
            <a:pPr algn="l" eaLnBrk="1" hangingPunct="1"/>
            <a:r>
              <a:rPr lang="en-US" altLang="ko-KR" sz="3200"/>
              <a:t>Sockets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00035A6C-3AE1-48FC-87CD-F045DEBD2E63}" type="slidenum">
              <a:rPr lang="en-US" altLang="ko-KR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1371600" y="5589588"/>
            <a:ext cx="6400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2400" i="1" dirty="0">
                <a:latin typeface="Times New Roman" pitchFamily="18" charset="0"/>
                <a:cs typeface="Times New Roman" pitchFamily="18" charset="0"/>
              </a:rPr>
              <a:t>Prof. Ju-Hong Lee, Data Science Lab, </a:t>
            </a:r>
            <a:r>
              <a:rPr lang="en-US" altLang="ko-KR" sz="2400" i="1" dirty="0" err="1">
                <a:latin typeface="Times New Roman" pitchFamily="18" charset="0"/>
                <a:cs typeface="Times New Roman" pitchFamily="18" charset="0"/>
              </a:rPr>
              <a:t>Inha</a:t>
            </a:r>
            <a:r>
              <a:rPr lang="en-US" altLang="ko-KR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400" i="1" dirty="0" err="1">
                <a:latin typeface="Times New Roman" pitchFamily="18" charset="0"/>
                <a:cs typeface="Times New Roman" pitchFamily="18" charset="0"/>
              </a:rPr>
              <a:t>Univ</a:t>
            </a:r>
            <a:endParaRPr lang="ko-KR" altLang="ko-KR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684213" y="3789363"/>
            <a:ext cx="80645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en-US" altLang="ko-KR" sz="1800" b="1">
                <a:latin typeface="Tahoma" pitchFamily="34" charset="0"/>
                <a:cs typeface="Times New Roman" pitchFamily="18" charset="0"/>
              </a:rPr>
              <a:t> </a:t>
            </a:r>
          </a:p>
        </p:txBody>
      </p:sp>
      <p:sp>
        <p:nvSpPr>
          <p:cNvPr id="2055" name="Rectangle 3"/>
          <p:cNvSpPr>
            <a:spLocks noChangeArrowheads="1"/>
          </p:cNvSpPr>
          <p:nvPr/>
        </p:nvSpPr>
        <p:spPr bwMode="auto">
          <a:xfrm>
            <a:off x="900113" y="3429000"/>
            <a:ext cx="80645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</a:pPr>
            <a:endParaRPr lang="en-US" altLang="ko-KR" sz="2200" b="1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서버 소켓 구현의 이해 </a:t>
            </a:r>
            <a:r>
              <a:rPr lang="en-US" altLang="ko-KR"/>
              <a:t>(1)</a:t>
            </a:r>
          </a:p>
        </p:txBody>
      </p:sp>
      <p:sp>
        <p:nvSpPr>
          <p:cNvPr id="83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972F48EF-1396-4E66-903B-C143D8B395AC}" type="slidenum">
              <a:rPr lang="en-US" altLang="ko-KR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836612" name="Rectangle 4"/>
          <p:cNvSpPr>
            <a:spLocks noChangeArrowheads="1"/>
          </p:cNvSpPr>
          <p:nvPr/>
        </p:nvSpPr>
        <p:spPr bwMode="auto">
          <a:xfrm>
            <a:off x="508000" y="1792288"/>
            <a:ext cx="2911475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 algn="l">
              <a:spcBef>
                <a:spcPct val="0"/>
              </a:spcBef>
              <a:buFontTx/>
              <a:buAutoNum type="arabicPeriod"/>
            </a:pPr>
            <a:r>
              <a:rPr lang="ko-KR" altLang="en-US" sz="2000">
                <a:latin typeface="굴림" pitchFamily="50" charset="-127"/>
              </a:rPr>
              <a:t>전화기 구입</a:t>
            </a:r>
          </a:p>
          <a:p>
            <a:pPr marL="457200" indent="-457200" algn="l">
              <a:spcBef>
                <a:spcPct val="0"/>
              </a:spcBef>
              <a:buFontTx/>
              <a:buAutoNum type="arabicPeriod"/>
            </a:pPr>
            <a:endParaRPr lang="ko-KR" altLang="en-US" sz="2000">
              <a:latin typeface="굴림" pitchFamily="50" charset="-127"/>
            </a:endParaRPr>
          </a:p>
          <a:p>
            <a:pPr marL="457200" indent="-457200" algn="l">
              <a:spcBef>
                <a:spcPct val="0"/>
              </a:spcBef>
              <a:buFontTx/>
              <a:buAutoNum type="arabicPeriod"/>
            </a:pPr>
            <a:endParaRPr lang="ko-KR" altLang="en-US" sz="2000">
              <a:latin typeface="굴림" pitchFamily="50" charset="-127"/>
            </a:endParaRPr>
          </a:p>
          <a:p>
            <a:pPr marL="457200" indent="-457200" algn="l">
              <a:spcBef>
                <a:spcPct val="0"/>
              </a:spcBef>
              <a:buFontTx/>
              <a:buAutoNum type="arabicPeriod"/>
            </a:pPr>
            <a:r>
              <a:rPr lang="ko-KR" altLang="en-US" sz="2000">
                <a:latin typeface="굴림" pitchFamily="50" charset="-127"/>
              </a:rPr>
              <a:t>전화번호 할당</a:t>
            </a:r>
          </a:p>
          <a:p>
            <a:pPr marL="457200" indent="-457200" algn="l">
              <a:spcBef>
                <a:spcPct val="0"/>
              </a:spcBef>
              <a:buFontTx/>
              <a:buAutoNum type="arabicPeriod"/>
            </a:pPr>
            <a:endParaRPr lang="ko-KR" altLang="en-US" sz="2000">
              <a:latin typeface="굴림" pitchFamily="50" charset="-127"/>
            </a:endParaRPr>
          </a:p>
          <a:p>
            <a:pPr marL="457200" indent="-457200" algn="l">
              <a:spcBef>
                <a:spcPct val="0"/>
              </a:spcBef>
              <a:buFontTx/>
              <a:buAutoNum type="arabicPeriod"/>
            </a:pPr>
            <a:endParaRPr lang="ko-KR" altLang="en-US" sz="2000">
              <a:latin typeface="굴림" pitchFamily="50" charset="-127"/>
            </a:endParaRPr>
          </a:p>
          <a:p>
            <a:pPr marL="457200" indent="-457200" algn="l">
              <a:spcBef>
                <a:spcPct val="0"/>
              </a:spcBef>
              <a:buFontTx/>
              <a:buAutoNum type="arabicPeriod"/>
            </a:pPr>
            <a:r>
              <a:rPr lang="ko-KR" altLang="en-US" sz="2000">
                <a:latin typeface="굴림" pitchFamily="50" charset="-127"/>
              </a:rPr>
              <a:t>케이블에 연결</a:t>
            </a:r>
          </a:p>
          <a:p>
            <a:pPr marL="457200" indent="-457200" algn="l">
              <a:spcBef>
                <a:spcPct val="0"/>
              </a:spcBef>
              <a:buFontTx/>
              <a:buAutoNum type="arabicPeriod"/>
            </a:pPr>
            <a:endParaRPr lang="ko-KR" altLang="en-US" sz="2000">
              <a:latin typeface="굴림" pitchFamily="50" charset="-127"/>
            </a:endParaRPr>
          </a:p>
          <a:p>
            <a:pPr marL="457200" indent="-457200" algn="l">
              <a:spcBef>
                <a:spcPct val="0"/>
              </a:spcBef>
              <a:buFontTx/>
              <a:buAutoNum type="arabicPeriod"/>
            </a:pPr>
            <a:endParaRPr lang="ko-KR" altLang="en-US" sz="2000">
              <a:latin typeface="굴림" pitchFamily="50" charset="-127"/>
            </a:endParaRPr>
          </a:p>
          <a:p>
            <a:pPr marL="457200" indent="-457200" algn="l">
              <a:spcBef>
                <a:spcPct val="0"/>
              </a:spcBef>
              <a:buFontTx/>
              <a:buAutoNum type="arabicPeriod"/>
            </a:pPr>
            <a:r>
              <a:rPr lang="ko-KR" altLang="en-US" sz="2000">
                <a:latin typeface="굴림" pitchFamily="50" charset="-127"/>
              </a:rPr>
              <a:t>수화기 든다</a:t>
            </a:r>
            <a:r>
              <a:rPr lang="en-US" altLang="ko-KR" sz="2000">
                <a:latin typeface="굴림" pitchFamily="50" charset="-127"/>
              </a:rPr>
              <a:t>! </a:t>
            </a:r>
          </a:p>
        </p:txBody>
      </p:sp>
      <p:sp>
        <p:nvSpPr>
          <p:cNvPr id="836613" name="Rectangle 5"/>
          <p:cNvSpPr>
            <a:spLocks noChangeArrowheads="1"/>
          </p:cNvSpPr>
          <p:nvPr/>
        </p:nvSpPr>
        <p:spPr bwMode="auto">
          <a:xfrm>
            <a:off x="5116513" y="1792288"/>
            <a:ext cx="2911475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 algn="l">
              <a:spcBef>
                <a:spcPct val="0"/>
              </a:spcBef>
              <a:buFontTx/>
              <a:buAutoNum type="arabicPeriod"/>
            </a:pPr>
            <a:r>
              <a:rPr lang="ko-KR" altLang="en-US" sz="2000">
                <a:latin typeface="굴림" pitchFamily="50" charset="-127"/>
              </a:rPr>
              <a:t>소켓 생성</a:t>
            </a:r>
          </a:p>
          <a:p>
            <a:pPr marL="457200" indent="-457200" algn="l">
              <a:spcBef>
                <a:spcPct val="0"/>
              </a:spcBef>
              <a:buFontTx/>
              <a:buAutoNum type="arabicPeriod"/>
            </a:pPr>
            <a:endParaRPr lang="ko-KR" altLang="en-US" sz="2000">
              <a:latin typeface="굴림" pitchFamily="50" charset="-127"/>
            </a:endParaRPr>
          </a:p>
          <a:p>
            <a:pPr marL="457200" indent="-457200" algn="l">
              <a:spcBef>
                <a:spcPct val="0"/>
              </a:spcBef>
              <a:buFontTx/>
              <a:buAutoNum type="arabicPeriod"/>
            </a:pPr>
            <a:endParaRPr lang="ko-KR" altLang="en-US" sz="2000">
              <a:latin typeface="굴림" pitchFamily="50" charset="-127"/>
            </a:endParaRPr>
          </a:p>
          <a:p>
            <a:pPr marL="457200" indent="-457200" algn="l">
              <a:spcBef>
                <a:spcPct val="0"/>
              </a:spcBef>
              <a:buFontTx/>
              <a:buAutoNum type="arabicPeriod"/>
            </a:pPr>
            <a:r>
              <a:rPr lang="en-US" altLang="ko-KR" sz="2000">
                <a:latin typeface="굴림" pitchFamily="50" charset="-127"/>
              </a:rPr>
              <a:t>IP </a:t>
            </a:r>
            <a:r>
              <a:rPr lang="ko-KR" altLang="en-US" sz="2000">
                <a:latin typeface="굴림" pitchFamily="50" charset="-127"/>
              </a:rPr>
              <a:t>주소 할당</a:t>
            </a:r>
            <a:r>
              <a:rPr lang="en-US" altLang="ko-KR" sz="2000">
                <a:latin typeface="굴림" pitchFamily="50" charset="-127"/>
              </a:rPr>
              <a:t>.</a:t>
            </a:r>
          </a:p>
          <a:p>
            <a:pPr marL="457200" indent="-457200" algn="l">
              <a:spcBef>
                <a:spcPct val="0"/>
              </a:spcBef>
              <a:buFontTx/>
              <a:buAutoNum type="arabicPeriod"/>
            </a:pPr>
            <a:endParaRPr lang="en-US" altLang="ko-KR" sz="2000">
              <a:latin typeface="굴림" pitchFamily="50" charset="-127"/>
            </a:endParaRPr>
          </a:p>
          <a:p>
            <a:pPr marL="457200" indent="-457200" algn="l">
              <a:spcBef>
                <a:spcPct val="0"/>
              </a:spcBef>
              <a:buFontTx/>
              <a:buAutoNum type="arabicPeriod"/>
            </a:pPr>
            <a:endParaRPr lang="en-US" altLang="ko-KR" sz="2000">
              <a:latin typeface="굴림" pitchFamily="50" charset="-127"/>
            </a:endParaRPr>
          </a:p>
          <a:p>
            <a:pPr marL="457200" indent="-457200" algn="l">
              <a:spcBef>
                <a:spcPct val="0"/>
              </a:spcBef>
              <a:buFontTx/>
              <a:buAutoNum type="arabicPeriod"/>
            </a:pPr>
            <a:r>
              <a:rPr lang="ko-KR" altLang="en-US" sz="2000">
                <a:latin typeface="굴림" pitchFamily="50" charset="-127"/>
              </a:rPr>
              <a:t>연결 요청 대기 상태</a:t>
            </a:r>
          </a:p>
          <a:p>
            <a:pPr marL="457200" indent="-457200" algn="l">
              <a:spcBef>
                <a:spcPct val="0"/>
              </a:spcBef>
              <a:buFontTx/>
              <a:buAutoNum type="arabicPeriod"/>
            </a:pPr>
            <a:endParaRPr lang="ko-KR" altLang="en-US" sz="2000">
              <a:latin typeface="굴림" pitchFamily="50" charset="-127"/>
            </a:endParaRPr>
          </a:p>
          <a:p>
            <a:pPr marL="457200" indent="-457200" algn="l">
              <a:spcBef>
                <a:spcPct val="0"/>
              </a:spcBef>
              <a:buFontTx/>
              <a:buAutoNum type="arabicPeriod"/>
            </a:pPr>
            <a:endParaRPr lang="ko-KR" altLang="en-US" sz="2000">
              <a:latin typeface="굴림" pitchFamily="50" charset="-127"/>
            </a:endParaRPr>
          </a:p>
          <a:p>
            <a:pPr marL="457200" indent="-457200" algn="l">
              <a:spcBef>
                <a:spcPct val="0"/>
              </a:spcBef>
              <a:buFontTx/>
              <a:buAutoNum type="arabicPeriod"/>
            </a:pPr>
            <a:r>
              <a:rPr lang="ko-KR" altLang="en-US" sz="2000">
                <a:latin typeface="굴림" pitchFamily="50" charset="-127"/>
              </a:rPr>
              <a:t>연결 수락</a:t>
            </a:r>
            <a:r>
              <a:rPr lang="en-US" altLang="ko-KR" sz="2000">
                <a:latin typeface="굴림" pitchFamily="50" charset="-127"/>
              </a:rPr>
              <a:t>!</a:t>
            </a:r>
          </a:p>
        </p:txBody>
      </p:sp>
      <p:sp>
        <p:nvSpPr>
          <p:cNvPr id="836614" name="Rectangle 6"/>
          <p:cNvSpPr>
            <a:spLocks noChangeArrowheads="1"/>
          </p:cNvSpPr>
          <p:nvPr/>
        </p:nvSpPr>
        <p:spPr bwMode="auto">
          <a:xfrm>
            <a:off x="1041400" y="1335088"/>
            <a:ext cx="1593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2400" b="1">
                <a:solidFill>
                  <a:srgbClr val="003366"/>
                </a:solidFill>
                <a:latin typeface="굴림" pitchFamily="50" charset="-127"/>
              </a:rPr>
              <a:t>Telephone</a:t>
            </a:r>
          </a:p>
        </p:txBody>
      </p:sp>
      <p:sp>
        <p:nvSpPr>
          <p:cNvPr id="836615" name="Rectangle 7"/>
          <p:cNvSpPr>
            <a:spLocks noChangeArrowheads="1"/>
          </p:cNvSpPr>
          <p:nvPr/>
        </p:nvSpPr>
        <p:spPr bwMode="auto">
          <a:xfrm>
            <a:off x="5802313" y="1335088"/>
            <a:ext cx="1593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2400" b="1">
                <a:solidFill>
                  <a:srgbClr val="003366"/>
                </a:solidFill>
                <a:latin typeface="굴림" pitchFamily="50" charset="-127"/>
              </a:rPr>
              <a:t>Server Socket</a:t>
            </a:r>
          </a:p>
        </p:txBody>
      </p:sp>
      <p:sp>
        <p:nvSpPr>
          <p:cNvPr id="836616" name="Line 8"/>
          <p:cNvSpPr>
            <a:spLocks noChangeShapeType="1"/>
          </p:cNvSpPr>
          <p:nvPr/>
        </p:nvSpPr>
        <p:spPr bwMode="auto">
          <a:xfrm>
            <a:off x="3419475" y="2173288"/>
            <a:ext cx="166211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36617" name="Line 9"/>
          <p:cNvSpPr>
            <a:spLocks noChangeShapeType="1"/>
          </p:cNvSpPr>
          <p:nvPr/>
        </p:nvSpPr>
        <p:spPr bwMode="auto">
          <a:xfrm>
            <a:off x="3419475" y="3087688"/>
            <a:ext cx="166211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36618" name="Line 10"/>
          <p:cNvSpPr>
            <a:spLocks noChangeShapeType="1"/>
          </p:cNvSpPr>
          <p:nvPr/>
        </p:nvSpPr>
        <p:spPr bwMode="auto">
          <a:xfrm>
            <a:off x="3419475" y="4002088"/>
            <a:ext cx="166211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36620" name="Line 12"/>
          <p:cNvSpPr>
            <a:spLocks noChangeShapeType="1"/>
          </p:cNvSpPr>
          <p:nvPr/>
        </p:nvSpPr>
        <p:spPr bwMode="auto">
          <a:xfrm>
            <a:off x="3419475" y="5013325"/>
            <a:ext cx="166211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서버 소켓 구현의 이해 </a:t>
            </a:r>
            <a:r>
              <a:rPr lang="en-US" altLang="ko-KR"/>
              <a:t>(2)</a:t>
            </a:r>
            <a:endParaRPr/>
          </a:p>
        </p:txBody>
      </p:sp>
      <p:sp>
        <p:nvSpPr>
          <p:cNvPr id="837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ko-KR" altLang="en-US" dirty="0">
                <a:latin typeface="Arial" charset="0"/>
                <a:cs typeface="Arial" charset="0"/>
                <a:sym typeface="Wingdings 2" pitchFamily="18" charset="2"/>
              </a:rPr>
              <a:t>순서 </a:t>
            </a:r>
            <a:r>
              <a:rPr lang="en-US" altLang="ko-KR" dirty="0">
                <a:latin typeface="Arial" charset="0"/>
                <a:cs typeface="Arial" charset="0"/>
                <a:sym typeface="Wingdings 2" pitchFamily="18" charset="2"/>
              </a:rPr>
              <a:t>1.  </a:t>
            </a:r>
            <a:r>
              <a:rPr lang="ko-KR" altLang="en-US" dirty="0">
                <a:latin typeface="Arial" charset="0"/>
                <a:cs typeface="Arial" charset="0"/>
                <a:sym typeface="Wingdings 2" pitchFamily="18" charset="2"/>
              </a:rPr>
              <a:t>전화를 걸고 싶은데 무엇이 필요합니까</a:t>
            </a:r>
            <a:r>
              <a:rPr lang="en-US" altLang="ko-KR" dirty="0">
                <a:latin typeface="Arial" charset="0"/>
                <a:cs typeface="Arial" charset="0"/>
                <a:sym typeface="Wingdings 2" pitchFamily="18" charset="2"/>
              </a:rPr>
              <a:t>?</a:t>
            </a:r>
          </a:p>
          <a:p>
            <a:pPr>
              <a:buFontTx/>
              <a:buNone/>
            </a:pPr>
            <a:r>
              <a:rPr lang="en-US" altLang="ko-KR" dirty="0">
                <a:latin typeface="Arial" charset="0"/>
                <a:cs typeface="Arial" charset="0"/>
                <a:sym typeface="Wingdings 2" pitchFamily="18" charset="2"/>
              </a:rPr>
              <a:t>	- </a:t>
            </a:r>
            <a:r>
              <a:rPr lang="ko-KR" altLang="en-US" dirty="0">
                <a:latin typeface="Arial" charset="0"/>
                <a:cs typeface="Arial" charset="0"/>
                <a:sym typeface="Wingdings 2" pitchFamily="18" charset="2"/>
              </a:rPr>
              <a:t>소켓의 생성을 요구한다</a:t>
            </a:r>
            <a:r>
              <a:rPr lang="en-US" altLang="ko-KR" dirty="0">
                <a:latin typeface="Arial" charset="0"/>
                <a:cs typeface="Arial" charset="0"/>
                <a:sym typeface="Wingdings 2" pitchFamily="18" charset="2"/>
              </a:rPr>
              <a:t>.</a:t>
            </a:r>
          </a:p>
          <a:p>
            <a:pPr>
              <a:buFontTx/>
              <a:buNone/>
            </a:pPr>
            <a:endParaRPr lang="en-US" altLang="ko-KR" dirty="0">
              <a:latin typeface="Arial" charset="0"/>
              <a:cs typeface="Arial" charset="0"/>
              <a:sym typeface="Wingdings 2" pitchFamily="18" charset="2"/>
            </a:endParaRPr>
          </a:p>
          <a:p>
            <a:pPr>
              <a:buFontTx/>
              <a:buNone/>
            </a:pPr>
            <a:endParaRPr lang="en-US" altLang="ko-KR" dirty="0">
              <a:latin typeface="Arial" charset="0"/>
              <a:cs typeface="Arial" charset="0"/>
              <a:sym typeface="Wingdings 2" pitchFamily="18" charset="2"/>
            </a:endParaRPr>
          </a:p>
          <a:p>
            <a:pPr>
              <a:buFontTx/>
              <a:buNone/>
            </a:pPr>
            <a:endParaRPr lang="en-US" altLang="ko-KR" dirty="0">
              <a:latin typeface="Arial" charset="0"/>
              <a:cs typeface="Arial" charset="0"/>
              <a:sym typeface="Wingdings 2" pitchFamily="18" charset="2"/>
            </a:endParaRPr>
          </a:p>
          <a:p>
            <a:pPr>
              <a:buFontTx/>
              <a:buNone/>
            </a:pPr>
            <a:endParaRPr lang="en-US" altLang="ko-KR" dirty="0">
              <a:latin typeface="Arial" charset="0"/>
              <a:cs typeface="Arial" charset="0"/>
              <a:sym typeface="Wingdings 2" pitchFamily="18" charset="2"/>
            </a:endParaRPr>
          </a:p>
          <a:p>
            <a:pPr>
              <a:buFontTx/>
              <a:buNone/>
            </a:pPr>
            <a:endParaRPr lang="en-US" altLang="ko-KR" dirty="0">
              <a:latin typeface="Arial" charset="0"/>
              <a:cs typeface="Arial" charset="0"/>
              <a:sym typeface="Wingdings 2" pitchFamily="18" charset="2"/>
            </a:endParaRPr>
          </a:p>
          <a:p>
            <a:pPr>
              <a:buFontTx/>
              <a:buNone/>
            </a:pPr>
            <a:r>
              <a:rPr lang="en-US" altLang="ko-KR" dirty="0">
                <a:latin typeface="Arial" charset="0"/>
                <a:cs typeface="Arial" charset="0"/>
                <a:sym typeface="Wingdings 2" pitchFamily="18" charset="2"/>
              </a:rPr>
              <a:t> </a:t>
            </a:r>
            <a:r>
              <a:rPr lang="ko-KR" altLang="en-US" dirty="0">
                <a:latin typeface="Arial" charset="0"/>
                <a:cs typeface="Arial" charset="0"/>
              </a:rPr>
              <a:t>순서 </a:t>
            </a:r>
            <a:r>
              <a:rPr lang="en-US" altLang="ko-KR" dirty="0">
                <a:latin typeface="Arial" charset="0"/>
                <a:cs typeface="Arial" charset="0"/>
              </a:rPr>
              <a:t>2.  </a:t>
            </a:r>
            <a:r>
              <a:rPr lang="ko-KR" altLang="en-US" dirty="0">
                <a:latin typeface="Arial" charset="0"/>
                <a:cs typeface="Arial" charset="0"/>
              </a:rPr>
              <a:t>당신의 전화번호는 어떻게 되나요</a:t>
            </a:r>
            <a:r>
              <a:rPr lang="en-US" altLang="ko-KR" dirty="0">
                <a:latin typeface="Arial" charset="0"/>
                <a:cs typeface="Arial" charset="0"/>
              </a:rPr>
              <a:t>?</a:t>
            </a:r>
          </a:p>
          <a:p>
            <a:pPr>
              <a:buFontTx/>
              <a:buNone/>
            </a:pPr>
            <a:r>
              <a:rPr lang="en-US" altLang="ko-KR" dirty="0">
                <a:latin typeface="Arial" charset="0"/>
                <a:cs typeface="Arial" charset="0"/>
              </a:rPr>
              <a:t>	- </a:t>
            </a:r>
            <a:r>
              <a:rPr lang="ko-KR" altLang="en-US" dirty="0">
                <a:latin typeface="Arial" charset="0"/>
                <a:cs typeface="Arial" charset="0"/>
              </a:rPr>
              <a:t>주소의 할당을 요구한다</a:t>
            </a:r>
            <a:r>
              <a:rPr lang="en-US" altLang="ko-KR" dirty="0">
                <a:latin typeface="Arial" charset="0"/>
                <a:cs typeface="Arial" charset="0"/>
              </a:rPr>
              <a:t>(IP </a:t>
            </a:r>
            <a:r>
              <a:rPr lang="ko-KR" altLang="en-US" dirty="0">
                <a:latin typeface="Arial" charset="0"/>
                <a:cs typeface="Arial" charset="0"/>
              </a:rPr>
              <a:t>주소</a:t>
            </a:r>
            <a:r>
              <a:rPr lang="en-US" altLang="ko-KR" dirty="0">
                <a:latin typeface="Arial" charset="0"/>
                <a:cs typeface="Arial" charset="0"/>
              </a:rPr>
              <a:t>, Port </a:t>
            </a:r>
            <a:r>
              <a:rPr lang="ko-KR" altLang="en-US" dirty="0">
                <a:latin typeface="Arial" charset="0"/>
                <a:cs typeface="Arial" charset="0"/>
              </a:rPr>
              <a:t>정보</a:t>
            </a:r>
            <a:r>
              <a:rPr lang="en-US" altLang="ko-KR" dirty="0">
                <a:latin typeface="Arial" charset="0"/>
                <a:cs typeface="Arial" charset="0"/>
              </a:rPr>
              <a:t>).</a:t>
            </a:r>
          </a:p>
          <a:p>
            <a:pPr>
              <a:buFontTx/>
              <a:buNone/>
            </a:pPr>
            <a:endParaRPr lang="en-US" altLang="ko-KR" dirty="0">
              <a:latin typeface="Arial" charset="0"/>
              <a:cs typeface="Arial" charset="0"/>
              <a:sym typeface="Wingdings 2" pitchFamily="18" charset="2"/>
            </a:endParaRPr>
          </a:p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099656BC-A807-4998-B050-B8132ED2DFE0}" type="slidenum">
              <a:rPr lang="en-US" altLang="ko-KR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837636" name="Rectangle 4"/>
          <p:cNvSpPr>
            <a:spLocks noChangeArrowheads="1"/>
          </p:cNvSpPr>
          <p:nvPr/>
        </p:nvSpPr>
        <p:spPr bwMode="auto">
          <a:xfrm>
            <a:off x="414338" y="2057400"/>
            <a:ext cx="8321675" cy="10985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/>
              <a:t>#include &lt;sys/socket.h&gt;</a:t>
            </a:r>
          </a:p>
          <a:p>
            <a:pPr algn="l"/>
            <a:r>
              <a:rPr lang="en-US" altLang="ko-KR"/>
              <a:t>int socket(int domain, int type, int protocol);</a:t>
            </a:r>
          </a:p>
          <a:p>
            <a:pPr algn="l"/>
            <a:r>
              <a:rPr lang="en-US" altLang="ko-KR"/>
              <a:t>	      Returns: file (socket) descriptor if OK, -1 on error</a:t>
            </a:r>
          </a:p>
        </p:txBody>
      </p:sp>
      <p:sp>
        <p:nvSpPr>
          <p:cNvPr id="837637" name="Rectangle 5"/>
          <p:cNvSpPr>
            <a:spLocks noChangeArrowheads="1"/>
          </p:cNvSpPr>
          <p:nvPr/>
        </p:nvSpPr>
        <p:spPr bwMode="auto">
          <a:xfrm>
            <a:off x="414338" y="4922838"/>
            <a:ext cx="8321675" cy="10985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/>
              <a:t>#include &lt;sys/socket.h&gt;</a:t>
            </a:r>
          </a:p>
          <a:p>
            <a:pPr algn="l"/>
            <a:r>
              <a:rPr lang="en-US" altLang="ko-KR"/>
              <a:t>int bind(int sockfd, const struct sockaddr *addr, socklen_t len);</a:t>
            </a:r>
          </a:p>
          <a:p>
            <a:pPr algn="l"/>
            <a:r>
              <a:rPr lang="en-US" altLang="ko-KR"/>
              <a:t>				       Returns: 0 if OK, -1 on error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서버 소켓 구현의 이해 </a:t>
            </a:r>
            <a:r>
              <a:rPr lang="en-US" altLang="ko-KR"/>
              <a:t>(3)</a:t>
            </a:r>
            <a:endParaRPr/>
          </a:p>
        </p:txBody>
      </p:sp>
      <p:sp>
        <p:nvSpPr>
          <p:cNvPr id="838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ko-KR" altLang="en-US" dirty="0">
                <a:latin typeface="Arial" charset="0"/>
                <a:cs typeface="Arial" charset="0"/>
              </a:rPr>
              <a:t>순서 </a:t>
            </a:r>
            <a:r>
              <a:rPr lang="en-US" altLang="ko-KR" dirty="0">
                <a:latin typeface="Arial" charset="0"/>
                <a:cs typeface="Arial" charset="0"/>
              </a:rPr>
              <a:t>3.  </a:t>
            </a:r>
            <a:r>
              <a:rPr lang="ko-KR" altLang="en-US" dirty="0">
                <a:latin typeface="Arial" charset="0"/>
                <a:cs typeface="Arial" charset="0"/>
              </a:rPr>
              <a:t>전화기를 연결 하시겠습니까</a:t>
            </a:r>
            <a:r>
              <a:rPr lang="en-US" altLang="ko-KR" dirty="0">
                <a:latin typeface="Arial" charset="0"/>
                <a:cs typeface="Arial" charset="0"/>
              </a:rPr>
              <a:t>?</a:t>
            </a:r>
          </a:p>
          <a:p>
            <a:pPr>
              <a:buFontTx/>
              <a:buNone/>
            </a:pPr>
            <a:r>
              <a:rPr lang="en-US" altLang="ko-KR" dirty="0">
                <a:latin typeface="Arial" charset="0"/>
                <a:cs typeface="Arial" charset="0"/>
              </a:rPr>
              <a:t>	- </a:t>
            </a:r>
            <a:r>
              <a:rPr lang="ko-KR" altLang="en-US" dirty="0">
                <a:latin typeface="Arial" charset="0"/>
                <a:cs typeface="Arial" charset="0"/>
              </a:rPr>
              <a:t>연결 요청 대기 상태로의 진입</a:t>
            </a:r>
            <a:r>
              <a:rPr lang="en-US" altLang="ko-KR" dirty="0">
                <a:latin typeface="Arial" charset="0"/>
                <a:cs typeface="Arial" charset="0"/>
              </a:rPr>
              <a:t>.</a:t>
            </a:r>
          </a:p>
          <a:p>
            <a:pPr>
              <a:buFontTx/>
              <a:buNone/>
            </a:pPr>
            <a:endParaRPr lang="ko-KR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ko-KR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ko-KR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ko-KR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ko-KR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ko-KR" altLang="en-US" dirty="0">
                <a:latin typeface="Arial" charset="0"/>
                <a:cs typeface="Arial" charset="0"/>
              </a:rPr>
              <a:t>순서 </a:t>
            </a:r>
            <a:r>
              <a:rPr lang="en-US" altLang="ko-KR" dirty="0">
                <a:latin typeface="Arial" charset="0"/>
                <a:cs typeface="Arial" charset="0"/>
              </a:rPr>
              <a:t>4.  </a:t>
            </a:r>
            <a:r>
              <a:rPr lang="ko-KR" altLang="en-US" dirty="0">
                <a:latin typeface="Arial" charset="0"/>
                <a:cs typeface="Arial" charset="0"/>
              </a:rPr>
              <a:t>전화벨이 울립니다</a:t>
            </a:r>
            <a:r>
              <a:rPr lang="en-US" altLang="ko-KR" dirty="0">
                <a:latin typeface="Arial" charset="0"/>
                <a:cs typeface="Arial" charset="0"/>
              </a:rPr>
              <a:t>. </a:t>
            </a:r>
            <a:r>
              <a:rPr lang="ko-KR" altLang="en-US" dirty="0">
                <a:latin typeface="Arial" charset="0"/>
                <a:cs typeface="Arial" charset="0"/>
              </a:rPr>
              <a:t>어서 전화 받으세요</a:t>
            </a:r>
            <a:r>
              <a:rPr lang="en-US" altLang="ko-KR" dirty="0">
                <a:latin typeface="Arial" charset="0"/>
                <a:cs typeface="Arial" charset="0"/>
              </a:rPr>
              <a:t>!!!</a:t>
            </a:r>
          </a:p>
          <a:p>
            <a:pPr>
              <a:buFontTx/>
              <a:buNone/>
            </a:pPr>
            <a:r>
              <a:rPr lang="en-US" altLang="ko-KR" dirty="0">
                <a:latin typeface="Arial" charset="0"/>
                <a:cs typeface="Arial" charset="0"/>
              </a:rPr>
              <a:t>	- </a:t>
            </a:r>
            <a:r>
              <a:rPr lang="ko-KR" altLang="en-US" dirty="0">
                <a:latin typeface="Arial" charset="0"/>
                <a:cs typeface="Arial" charset="0"/>
              </a:rPr>
              <a:t>연결 요청 수락</a:t>
            </a:r>
            <a:r>
              <a:rPr lang="en-US" altLang="ko-KR" dirty="0">
                <a:latin typeface="Arial" charset="0"/>
                <a:cs typeface="Arial" charset="0"/>
              </a:rPr>
              <a:t>.</a:t>
            </a:r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C03A321A-BA37-4B30-87C7-F295DD7D37D2}" type="slidenum">
              <a:rPr lang="en-US" altLang="ko-KR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838660" name="Rectangle 4"/>
          <p:cNvSpPr>
            <a:spLocks noChangeArrowheads="1"/>
          </p:cNvSpPr>
          <p:nvPr/>
        </p:nvSpPr>
        <p:spPr bwMode="auto">
          <a:xfrm>
            <a:off x="414338" y="2057400"/>
            <a:ext cx="8321675" cy="10985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/>
              <a:t>#include &lt;sys/socket.h&gt;</a:t>
            </a:r>
          </a:p>
          <a:p>
            <a:pPr algn="l"/>
            <a:r>
              <a:rPr lang="en-US" altLang="ko-KR"/>
              <a:t>int listen(int sockfd, int backlog);</a:t>
            </a:r>
          </a:p>
          <a:p>
            <a:pPr algn="l"/>
            <a:r>
              <a:rPr lang="en-US" altLang="ko-KR"/>
              <a:t>				       Returns: 0 if OK, -1 on error</a:t>
            </a:r>
          </a:p>
        </p:txBody>
      </p:sp>
      <p:sp>
        <p:nvSpPr>
          <p:cNvPr id="838661" name="Rectangle 5"/>
          <p:cNvSpPr>
            <a:spLocks noChangeArrowheads="1"/>
          </p:cNvSpPr>
          <p:nvPr/>
        </p:nvSpPr>
        <p:spPr bwMode="auto">
          <a:xfrm>
            <a:off x="414338" y="4797425"/>
            <a:ext cx="8321675" cy="13430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/>
              <a:t>#include &lt;sys/socket.h&gt;</a:t>
            </a:r>
          </a:p>
          <a:p>
            <a:pPr algn="l"/>
            <a:r>
              <a:rPr lang="en-US" altLang="ko-KR"/>
              <a:t>int accept(int sockfd, struct sockaddr *restrict addr, </a:t>
            </a:r>
            <a:br>
              <a:rPr lang="en-US" altLang="ko-KR"/>
            </a:br>
            <a:r>
              <a:rPr lang="en-US" altLang="ko-KR"/>
              <a:t>					   socklen_t *restrict len);</a:t>
            </a:r>
          </a:p>
          <a:p>
            <a:pPr algn="l"/>
            <a:r>
              <a:rPr lang="en-US" altLang="ko-KR"/>
              <a:t>Returns: file (socket) descriptor if OK, 1 on error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클라이언트 소켓 구현의 이해</a:t>
            </a:r>
            <a:r>
              <a:rPr lang="en-US" altLang="ko-KR"/>
              <a:t>(1)</a:t>
            </a:r>
          </a:p>
        </p:txBody>
      </p:sp>
      <p:sp>
        <p:nvSpPr>
          <p:cNvPr id="840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ko-KR" altLang="en-US">
                <a:latin typeface="Arial" charset="0"/>
                <a:cs typeface="Arial" charset="0"/>
                <a:sym typeface="Wingdings 2" pitchFamily="18" charset="2"/>
              </a:rPr>
              <a:t>순서 </a:t>
            </a:r>
            <a:r>
              <a:rPr lang="en-US" altLang="ko-KR">
                <a:latin typeface="Arial" charset="0"/>
                <a:cs typeface="Arial" charset="0"/>
                <a:sym typeface="Wingdings 2" pitchFamily="18" charset="2"/>
              </a:rPr>
              <a:t>1.  </a:t>
            </a:r>
            <a:r>
              <a:rPr lang="ko-KR" altLang="en-US">
                <a:latin typeface="Arial" charset="0"/>
                <a:cs typeface="Arial" charset="0"/>
                <a:sym typeface="Wingdings 2" pitchFamily="18" charset="2"/>
              </a:rPr>
              <a:t>전화를 걸고 싶은데 무엇이 필요합니까</a:t>
            </a:r>
            <a:r>
              <a:rPr lang="en-US" altLang="ko-KR">
                <a:latin typeface="Arial" charset="0"/>
                <a:cs typeface="Arial" charset="0"/>
                <a:sym typeface="Wingdings 2" pitchFamily="18" charset="2"/>
              </a:rPr>
              <a:t>?</a:t>
            </a:r>
          </a:p>
          <a:p>
            <a:pPr>
              <a:buFontTx/>
              <a:buNone/>
            </a:pPr>
            <a:r>
              <a:rPr lang="en-US" altLang="ko-KR">
                <a:latin typeface="Arial" charset="0"/>
                <a:cs typeface="Arial" charset="0"/>
                <a:sym typeface="Wingdings 2" pitchFamily="18" charset="2"/>
              </a:rPr>
              <a:t>	- </a:t>
            </a:r>
            <a:r>
              <a:rPr lang="ko-KR" altLang="en-US">
                <a:latin typeface="Arial" charset="0"/>
                <a:cs typeface="Arial" charset="0"/>
                <a:sym typeface="Wingdings 2" pitchFamily="18" charset="2"/>
              </a:rPr>
              <a:t>소켓의 생성</a:t>
            </a:r>
          </a:p>
          <a:p>
            <a:pPr>
              <a:buFontTx/>
              <a:buNone/>
            </a:pPr>
            <a:endParaRPr lang="ko-KR" altLang="en-US">
              <a:latin typeface="Arial" charset="0"/>
              <a:cs typeface="Arial" charset="0"/>
              <a:sym typeface="Wingdings 2" pitchFamily="18" charset="2"/>
            </a:endParaRPr>
          </a:p>
          <a:p>
            <a:pPr>
              <a:buFontTx/>
              <a:buNone/>
            </a:pPr>
            <a:r>
              <a:rPr lang="ko-KR" altLang="en-US">
                <a:latin typeface="Arial" charset="0"/>
                <a:cs typeface="Arial" charset="0"/>
                <a:sym typeface="Wingdings 2" pitchFamily="18" charset="2"/>
              </a:rPr>
              <a:t>순서 </a:t>
            </a:r>
            <a:r>
              <a:rPr lang="en-US" altLang="ko-KR">
                <a:latin typeface="Arial" charset="0"/>
                <a:cs typeface="Arial" charset="0"/>
                <a:sym typeface="Wingdings 2" pitchFamily="18" charset="2"/>
              </a:rPr>
              <a:t>2.  </a:t>
            </a:r>
            <a:r>
              <a:rPr lang="ko-KR" altLang="en-US">
                <a:latin typeface="Arial" charset="0"/>
                <a:cs typeface="Arial" charset="0"/>
                <a:sym typeface="Wingdings 2" pitchFamily="18" charset="2"/>
              </a:rPr>
              <a:t>전화를 걸어요</a:t>
            </a:r>
            <a:endParaRPr lang="ko-KR" alt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ko-KR" altLang="en-US">
                <a:latin typeface="Arial" charset="0"/>
                <a:cs typeface="Arial" charset="0"/>
              </a:rPr>
              <a:t>	</a:t>
            </a:r>
            <a:r>
              <a:rPr lang="en-US" altLang="ko-KR">
                <a:latin typeface="Arial" charset="0"/>
                <a:cs typeface="Arial" charset="0"/>
              </a:rPr>
              <a:t>- </a:t>
            </a:r>
            <a:r>
              <a:rPr lang="ko-KR" altLang="en-US">
                <a:latin typeface="Arial" charset="0"/>
                <a:cs typeface="Arial" charset="0"/>
              </a:rPr>
              <a:t>연결 요청</a:t>
            </a:r>
          </a:p>
          <a:p>
            <a:pPr>
              <a:buFontTx/>
              <a:buNone/>
            </a:pPr>
            <a:endParaRPr lang="ko-KR" alt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ko-KR" alt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ko-KR" alt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ko-KR" altLang="en-US">
                <a:latin typeface="Arial" charset="0"/>
                <a:cs typeface="Arial" charset="0"/>
              </a:rPr>
              <a:t>	</a:t>
            </a:r>
            <a:r>
              <a:rPr lang="en-US" altLang="ko-KR">
                <a:latin typeface="Arial" charset="0"/>
                <a:cs typeface="Arial" charset="0"/>
              </a:rPr>
              <a:t>- </a:t>
            </a:r>
            <a:r>
              <a:rPr lang="ko-KR" altLang="en-US">
                <a:latin typeface="Arial" charset="0"/>
                <a:cs typeface="Arial" charset="0"/>
              </a:rPr>
              <a:t>주소할당과정인 </a:t>
            </a:r>
            <a:r>
              <a:rPr lang="en-US" altLang="ko-KR">
                <a:latin typeface="Arial" charset="0"/>
                <a:cs typeface="Arial" charset="0"/>
              </a:rPr>
              <a:t>bind()</a:t>
            </a:r>
            <a:r>
              <a:rPr lang="ko-KR" altLang="en-US">
                <a:latin typeface="Arial" charset="0"/>
                <a:cs typeface="Arial" charset="0"/>
              </a:rPr>
              <a:t>가 자동으로 됨</a:t>
            </a:r>
            <a:r>
              <a:rPr lang="en-US" altLang="ko-KR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DDE173C7-DA0E-437E-B88D-5A67E4EAD840}" type="slidenum">
              <a:rPr lang="en-US" altLang="ko-KR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840708" name="Rectangle 4"/>
          <p:cNvSpPr>
            <a:spLocks noChangeArrowheads="1"/>
          </p:cNvSpPr>
          <p:nvPr/>
        </p:nvSpPr>
        <p:spPr bwMode="auto">
          <a:xfrm>
            <a:off x="414338" y="3141663"/>
            <a:ext cx="8321675" cy="10985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/>
              <a:t>#include &lt;sys/socket.h&gt;</a:t>
            </a:r>
          </a:p>
          <a:p>
            <a:pPr algn="l"/>
            <a:r>
              <a:rPr lang="en-US" altLang="ko-KR"/>
              <a:t>int connect(int sockfd,const struct sockaddr *addr,socklen_t len);</a:t>
            </a:r>
          </a:p>
          <a:p>
            <a:pPr algn="l"/>
            <a:r>
              <a:rPr lang="en-US" altLang="ko-KR"/>
              <a:t>				       Returns: 0 if OK, -1 on error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68760"/>
            <a:ext cx="4536504" cy="5040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65CB77F9-EEE1-499B-9CCD-94845F1A3E99}" type="slidenum">
              <a:rPr lang="en-US" altLang="ko-KR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841732" name="Rectangle 4"/>
          <p:cNvSpPr>
            <a:spLocks noChangeArrowheads="1"/>
          </p:cNvSpPr>
          <p:nvPr/>
        </p:nvSpPr>
        <p:spPr bwMode="auto">
          <a:xfrm>
            <a:off x="3259421" y="1252742"/>
            <a:ext cx="952539" cy="2720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/>
              <a:t>socket()</a:t>
            </a:r>
          </a:p>
        </p:txBody>
      </p:sp>
      <p:sp>
        <p:nvSpPr>
          <p:cNvPr id="841733" name="Rectangle 5"/>
          <p:cNvSpPr>
            <a:spLocks noChangeArrowheads="1"/>
          </p:cNvSpPr>
          <p:nvPr/>
        </p:nvSpPr>
        <p:spPr bwMode="auto">
          <a:xfrm>
            <a:off x="3259421" y="1839272"/>
            <a:ext cx="952539" cy="2720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/>
              <a:t>bind()</a:t>
            </a:r>
          </a:p>
        </p:txBody>
      </p:sp>
      <p:sp>
        <p:nvSpPr>
          <p:cNvPr id="841734" name="Rectangle 6"/>
          <p:cNvSpPr>
            <a:spLocks noChangeArrowheads="1"/>
          </p:cNvSpPr>
          <p:nvPr/>
        </p:nvSpPr>
        <p:spPr bwMode="auto">
          <a:xfrm>
            <a:off x="3259421" y="2447052"/>
            <a:ext cx="952539" cy="2720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/>
              <a:t>listen()</a:t>
            </a:r>
          </a:p>
        </p:txBody>
      </p:sp>
      <p:sp>
        <p:nvSpPr>
          <p:cNvPr id="841735" name="Rectangle 7"/>
          <p:cNvSpPr>
            <a:spLocks noChangeArrowheads="1"/>
          </p:cNvSpPr>
          <p:nvPr/>
        </p:nvSpPr>
        <p:spPr bwMode="auto">
          <a:xfrm>
            <a:off x="3259421" y="3112919"/>
            <a:ext cx="952539" cy="2720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/>
              <a:t>accept()</a:t>
            </a:r>
          </a:p>
        </p:txBody>
      </p:sp>
      <p:sp>
        <p:nvSpPr>
          <p:cNvPr id="841736" name="Rectangle 8"/>
          <p:cNvSpPr>
            <a:spLocks noChangeArrowheads="1"/>
          </p:cNvSpPr>
          <p:nvPr/>
        </p:nvSpPr>
        <p:spPr bwMode="auto">
          <a:xfrm>
            <a:off x="3259421" y="4049383"/>
            <a:ext cx="952539" cy="2720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/>
              <a:t>recv()</a:t>
            </a:r>
          </a:p>
        </p:txBody>
      </p:sp>
      <p:sp>
        <p:nvSpPr>
          <p:cNvPr id="841737" name="Rectangle 9"/>
          <p:cNvSpPr>
            <a:spLocks noChangeArrowheads="1"/>
          </p:cNvSpPr>
          <p:nvPr/>
        </p:nvSpPr>
        <p:spPr bwMode="auto">
          <a:xfrm>
            <a:off x="3259421" y="4465905"/>
            <a:ext cx="952539" cy="2720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/>
              <a:t>send()</a:t>
            </a:r>
          </a:p>
        </p:txBody>
      </p:sp>
      <p:sp>
        <p:nvSpPr>
          <p:cNvPr id="841738" name="Text Box 10"/>
          <p:cNvSpPr txBox="1">
            <a:spLocks noChangeArrowheads="1"/>
          </p:cNvSpPr>
          <p:nvPr/>
        </p:nvSpPr>
        <p:spPr bwMode="auto">
          <a:xfrm>
            <a:off x="2414811" y="2717839"/>
            <a:ext cx="11467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latinLnBrk="0" hangingPunct="0">
              <a:spcBef>
                <a:spcPct val="0"/>
              </a:spcBef>
            </a:pPr>
            <a:r>
              <a:rPr kumimoji="0" lang="en-US" altLang="ko-KR" sz="1000" b="1" dirty="0"/>
              <a:t>Block until</a:t>
            </a:r>
          </a:p>
          <a:p>
            <a:pPr algn="r" eaLnBrk="0" latinLnBrk="0" hangingPunct="0">
              <a:spcBef>
                <a:spcPct val="0"/>
              </a:spcBef>
            </a:pPr>
            <a:r>
              <a:rPr kumimoji="0" lang="en-US" altLang="ko-KR" sz="1000" b="1" dirty="0"/>
              <a:t>connect</a:t>
            </a:r>
          </a:p>
        </p:txBody>
      </p:sp>
      <p:cxnSp>
        <p:nvCxnSpPr>
          <p:cNvPr id="841739" name="AutoShape 11"/>
          <p:cNvCxnSpPr>
            <a:cxnSpLocks noChangeShapeType="1"/>
            <a:stCxn id="841732" idx="2"/>
            <a:endCxn id="841733" idx="0"/>
          </p:cNvCxnSpPr>
          <p:nvPr/>
        </p:nvCxnSpPr>
        <p:spPr bwMode="auto">
          <a:xfrm>
            <a:off x="3735690" y="1524756"/>
            <a:ext cx="0" cy="31451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41740" name="AutoShape 12"/>
          <p:cNvCxnSpPr>
            <a:cxnSpLocks noChangeShapeType="1"/>
            <a:stCxn id="841733" idx="2"/>
            <a:endCxn id="841734" idx="0"/>
          </p:cNvCxnSpPr>
          <p:nvPr/>
        </p:nvCxnSpPr>
        <p:spPr bwMode="auto">
          <a:xfrm>
            <a:off x="3735690" y="2111285"/>
            <a:ext cx="0" cy="3357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41741" name="AutoShape 13"/>
          <p:cNvCxnSpPr>
            <a:cxnSpLocks noChangeShapeType="1"/>
            <a:stCxn id="841734" idx="2"/>
            <a:endCxn id="841735" idx="0"/>
          </p:cNvCxnSpPr>
          <p:nvPr/>
        </p:nvCxnSpPr>
        <p:spPr bwMode="auto">
          <a:xfrm>
            <a:off x="3735690" y="2719066"/>
            <a:ext cx="0" cy="39385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41742" name="AutoShape 14"/>
          <p:cNvCxnSpPr>
            <a:cxnSpLocks noChangeShapeType="1"/>
            <a:stCxn id="841735" idx="2"/>
            <a:endCxn id="841736" idx="0"/>
          </p:cNvCxnSpPr>
          <p:nvPr/>
        </p:nvCxnSpPr>
        <p:spPr bwMode="auto">
          <a:xfrm>
            <a:off x="3735690" y="3384933"/>
            <a:ext cx="0" cy="66445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41743" name="AutoShape 15"/>
          <p:cNvCxnSpPr>
            <a:cxnSpLocks noChangeShapeType="1"/>
            <a:stCxn id="841736" idx="2"/>
            <a:endCxn id="841737" idx="0"/>
          </p:cNvCxnSpPr>
          <p:nvPr/>
        </p:nvCxnSpPr>
        <p:spPr bwMode="auto">
          <a:xfrm>
            <a:off x="3735690" y="4321397"/>
            <a:ext cx="0" cy="14450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</p:cxnSp>
      <p:sp>
        <p:nvSpPr>
          <p:cNvPr id="841744" name="Text Box 16"/>
          <p:cNvSpPr txBox="1">
            <a:spLocks noChangeArrowheads="1"/>
          </p:cNvSpPr>
          <p:nvPr/>
        </p:nvSpPr>
        <p:spPr bwMode="auto">
          <a:xfrm>
            <a:off x="3405774" y="980728"/>
            <a:ext cx="644369" cy="299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latinLnBrk="0" hangingPunct="0">
              <a:spcBef>
                <a:spcPct val="0"/>
              </a:spcBef>
            </a:pPr>
            <a:r>
              <a:rPr kumimoji="0" lang="en-US" altLang="ko-KR" sz="1400" b="1">
                <a:latin typeface="Times New Roman" pitchFamily="18" charset="0"/>
              </a:rPr>
              <a:t>Server</a:t>
            </a:r>
          </a:p>
        </p:txBody>
      </p:sp>
      <p:cxnSp>
        <p:nvCxnSpPr>
          <p:cNvPr id="841758" name="AutoShape 30"/>
          <p:cNvCxnSpPr>
            <a:cxnSpLocks noChangeShapeType="1"/>
            <a:stCxn id="841746" idx="3"/>
          </p:cNvCxnSpPr>
          <p:nvPr/>
        </p:nvCxnSpPr>
        <p:spPr bwMode="auto">
          <a:xfrm>
            <a:off x="1331640" y="3559192"/>
            <a:ext cx="23963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841759" name="Rectangle 31"/>
          <p:cNvSpPr>
            <a:spLocks noChangeArrowheads="1"/>
          </p:cNvSpPr>
          <p:nvPr/>
        </p:nvSpPr>
        <p:spPr bwMode="auto">
          <a:xfrm>
            <a:off x="1595798" y="3335347"/>
            <a:ext cx="1896673" cy="24622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000" b="1" dirty="0">
                <a:latin typeface="Arial" charset="0"/>
              </a:rPr>
              <a:t>TCP three-way handshaking</a:t>
            </a:r>
          </a:p>
        </p:txBody>
      </p:sp>
      <p:cxnSp>
        <p:nvCxnSpPr>
          <p:cNvPr id="841761" name="AutoShape 33"/>
          <p:cNvCxnSpPr>
            <a:cxnSpLocks noChangeShapeType="1"/>
            <a:stCxn id="841749" idx="1"/>
            <a:endCxn id="841736" idx="1"/>
          </p:cNvCxnSpPr>
          <p:nvPr/>
        </p:nvCxnSpPr>
        <p:spPr bwMode="auto">
          <a:xfrm>
            <a:off x="377860" y="4038050"/>
            <a:ext cx="2881561" cy="1473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41762" name="AutoShape 34"/>
          <p:cNvCxnSpPr>
            <a:cxnSpLocks noChangeShapeType="1"/>
            <a:stCxn id="841737" idx="1"/>
            <a:endCxn id="841750" idx="3"/>
          </p:cNvCxnSpPr>
          <p:nvPr/>
        </p:nvCxnSpPr>
        <p:spPr bwMode="auto">
          <a:xfrm flipH="1">
            <a:off x="1330399" y="4601912"/>
            <a:ext cx="1929022" cy="2068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41763" name="Rectangle 35"/>
          <p:cNvSpPr>
            <a:spLocks noChangeArrowheads="1"/>
          </p:cNvSpPr>
          <p:nvPr/>
        </p:nvSpPr>
        <p:spPr bwMode="auto">
          <a:xfrm>
            <a:off x="1782738" y="3901480"/>
            <a:ext cx="1045478" cy="24622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000" b="1" dirty="0">
                <a:latin typeface="Arial" charset="0"/>
              </a:rPr>
              <a:t>Data (request)</a:t>
            </a:r>
          </a:p>
        </p:txBody>
      </p:sp>
      <p:sp>
        <p:nvSpPr>
          <p:cNvPr id="841764" name="Rectangle 36"/>
          <p:cNvSpPr>
            <a:spLocks noChangeArrowheads="1"/>
          </p:cNvSpPr>
          <p:nvPr/>
        </p:nvSpPr>
        <p:spPr bwMode="auto">
          <a:xfrm rot="21408119">
            <a:off x="1841873" y="4492260"/>
            <a:ext cx="888384" cy="24622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000" b="1" dirty="0">
                <a:latin typeface="Arial" charset="0"/>
              </a:rPr>
              <a:t>Data (reply)</a:t>
            </a:r>
          </a:p>
        </p:txBody>
      </p:sp>
      <p:sp>
        <p:nvSpPr>
          <p:cNvPr id="841765" name="Rectangle 37"/>
          <p:cNvSpPr>
            <a:spLocks noChangeArrowheads="1"/>
          </p:cNvSpPr>
          <p:nvPr/>
        </p:nvSpPr>
        <p:spPr bwMode="auto">
          <a:xfrm>
            <a:off x="3259421" y="5191275"/>
            <a:ext cx="952539" cy="2720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/>
              <a:t>recv()</a:t>
            </a:r>
          </a:p>
        </p:txBody>
      </p:sp>
      <p:cxnSp>
        <p:nvCxnSpPr>
          <p:cNvPr id="841766" name="AutoShape 38"/>
          <p:cNvCxnSpPr>
            <a:cxnSpLocks noChangeShapeType="1"/>
          </p:cNvCxnSpPr>
          <p:nvPr/>
        </p:nvCxnSpPr>
        <p:spPr bwMode="auto">
          <a:xfrm flipH="1">
            <a:off x="2308950" y="4121536"/>
            <a:ext cx="581" cy="34512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841768" name="AutoShape 40"/>
          <p:cNvCxnSpPr>
            <a:cxnSpLocks noChangeShapeType="1"/>
            <a:stCxn id="841737" idx="2"/>
            <a:endCxn id="841765" idx="0"/>
          </p:cNvCxnSpPr>
          <p:nvPr/>
        </p:nvCxnSpPr>
        <p:spPr bwMode="auto">
          <a:xfrm>
            <a:off x="3735690" y="4737918"/>
            <a:ext cx="0" cy="45335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3" name="그룹 2"/>
          <p:cNvGrpSpPr/>
          <p:nvPr/>
        </p:nvGrpSpPr>
        <p:grpSpPr>
          <a:xfrm>
            <a:off x="377860" y="2442802"/>
            <a:ext cx="953780" cy="2970900"/>
            <a:chOff x="3618220" y="2442802"/>
            <a:chExt cx="953780" cy="2970900"/>
          </a:xfrm>
        </p:grpSpPr>
        <p:sp>
          <p:nvSpPr>
            <p:cNvPr id="841745" name="Rectangle 17"/>
            <p:cNvSpPr>
              <a:spLocks noChangeArrowheads="1"/>
            </p:cNvSpPr>
            <p:nvPr/>
          </p:nvSpPr>
          <p:spPr bwMode="auto">
            <a:xfrm>
              <a:off x="3619461" y="2728983"/>
              <a:ext cx="952539" cy="2720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sz="1400" b="1"/>
                <a:t>socket()</a:t>
              </a:r>
            </a:p>
          </p:txBody>
        </p:sp>
        <p:sp>
          <p:nvSpPr>
            <p:cNvPr id="841746" name="Rectangle 18"/>
            <p:cNvSpPr>
              <a:spLocks noChangeArrowheads="1"/>
            </p:cNvSpPr>
            <p:nvPr/>
          </p:nvSpPr>
          <p:spPr bwMode="auto">
            <a:xfrm>
              <a:off x="3619461" y="3423185"/>
              <a:ext cx="952539" cy="2720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sz="1400" b="1"/>
                <a:t>connect()</a:t>
              </a:r>
            </a:p>
          </p:txBody>
        </p:sp>
        <p:sp>
          <p:nvSpPr>
            <p:cNvPr id="841749" name="Rectangle 21"/>
            <p:cNvSpPr>
              <a:spLocks noChangeArrowheads="1"/>
            </p:cNvSpPr>
            <p:nvPr/>
          </p:nvSpPr>
          <p:spPr bwMode="auto">
            <a:xfrm>
              <a:off x="3618220" y="3902043"/>
              <a:ext cx="952539" cy="2720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sz="1400" b="1"/>
                <a:t>send()</a:t>
              </a:r>
            </a:p>
          </p:txBody>
        </p:sp>
        <p:sp>
          <p:nvSpPr>
            <p:cNvPr id="841750" name="Rectangle 22"/>
            <p:cNvSpPr>
              <a:spLocks noChangeArrowheads="1"/>
            </p:cNvSpPr>
            <p:nvPr/>
          </p:nvSpPr>
          <p:spPr bwMode="auto">
            <a:xfrm>
              <a:off x="3618220" y="4672748"/>
              <a:ext cx="952539" cy="2720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sz="1400" b="1"/>
                <a:t>recv()</a:t>
              </a:r>
            </a:p>
          </p:txBody>
        </p:sp>
        <p:cxnSp>
          <p:nvCxnSpPr>
            <p:cNvPr id="841752" name="AutoShape 24"/>
            <p:cNvCxnSpPr>
              <a:cxnSpLocks noChangeShapeType="1"/>
              <a:stCxn id="841745" idx="2"/>
              <a:endCxn id="841746" idx="0"/>
            </p:cNvCxnSpPr>
            <p:nvPr/>
          </p:nvCxnSpPr>
          <p:spPr bwMode="auto">
            <a:xfrm>
              <a:off x="4095731" y="3000997"/>
              <a:ext cx="0" cy="4221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41753" name="AutoShape 25"/>
            <p:cNvCxnSpPr>
              <a:cxnSpLocks noChangeShapeType="1"/>
              <a:stCxn id="841746" idx="2"/>
              <a:endCxn id="841749" idx="0"/>
            </p:cNvCxnSpPr>
            <p:nvPr/>
          </p:nvCxnSpPr>
          <p:spPr bwMode="auto">
            <a:xfrm flipH="1">
              <a:off x="4094490" y="3695199"/>
              <a:ext cx="1241" cy="20684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41756" name="AutoShape 28"/>
            <p:cNvCxnSpPr>
              <a:cxnSpLocks noChangeShapeType="1"/>
              <a:stCxn id="841749" idx="2"/>
              <a:endCxn id="841750" idx="0"/>
            </p:cNvCxnSpPr>
            <p:nvPr/>
          </p:nvCxnSpPr>
          <p:spPr bwMode="auto">
            <a:xfrm>
              <a:off x="4094490" y="4174056"/>
              <a:ext cx="0" cy="4986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</p:cxnSp>
        <p:sp>
          <p:nvSpPr>
            <p:cNvPr id="841757" name="Text Box 29"/>
            <p:cNvSpPr txBox="1">
              <a:spLocks noChangeArrowheads="1"/>
            </p:cNvSpPr>
            <p:nvPr/>
          </p:nvSpPr>
          <p:spPr bwMode="auto">
            <a:xfrm>
              <a:off x="3765815" y="2442802"/>
              <a:ext cx="605696" cy="299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latinLnBrk="0" hangingPunct="0">
                <a:spcBef>
                  <a:spcPct val="0"/>
                </a:spcBef>
              </a:pPr>
              <a:r>
                <a:rPr kumimoji="0" lang="en-US" altLang="ko-KR" sz="1400" b="1">
                  <a:latin typeface="Times New Roman" pitchFamily="18" charset="0"/>
                </a:rPr>
                <a:t>Client</a:t>
              </a:r>
            </a:p>
          </p:txBody>
        </p:sp>
        <p:sp>
          <p:nvSpPr>
            <p:cNvPr id="841767" name="Rectangle 39"/>
            <p:cNvSpPr>
              <a:spLocks noChangeArrowheads="1"/>
            </p:cNvSpPr>
            <p:nvPr/>
          </p:nvSpPr>
          <p:spPr bwMode="auto">
            <a:xfrm>
              <a:off x="3618220" y="5141688"/>
              <a:ext cx="952539" cy="2720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sz="1400" b="1" dirty="0"/>
                <a:t>close()</a:t>
              </a:r>
            </a:p>
          </p:txBody>
        </p:sp>
        <p:cxnSp>
          <p:nvCxnSpPr>
            <p:cNvPr id="841769" name="AutoShape 41"/>
            <p:cNvCxnSpPr>
              <a:cxnSpLocks noChangeShapeType="1"/>
              <a:stCxn id="841750" idx="2"/>
              <a:endCxn id="841767" idx="0"/>
            </p:cNvCxnSpPr>
            <p:nvPr/>
          </p:nvCxnSpPr>
          <p:spPr bwMode="auto">
            <a:xfrm>
              <a:off x="4094490" y="4944762"/>
              <a:ext cx="0" cy="19692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cxnSp>
        <p:nvCxnSpPr>
          <p:cNvPr id="841770" name="AutoShape 42"/>
          <p:cNvCxnSpPr>
            <a:cxnSpLocks noChangeShapeType="1"/>
            <a:stCxn id="841767" idx="3"/>
            <a:endCxn id="841765" idx="1"/>
          </p:cNvCxnSpPr>
          <p:nvPr/>
        </p:nvCxnSpPr>
        <p:spPr bwMode="auto">
          <a:xfrm>
            <a:off x="1330399" y="5277695"/>
            <a:ext cx="1929022" cy="49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41771" name="Rectangle 43"/>
          <p:cNvSpPr>
            <a:spLocks noChangeArrowheads="1"/>
          </p:cNvSpPr>
          <p:nvPr/>
        </p:nvSpPr>
        <p:spPr bwMode="auto">
          <a:xfrm>
            <a:off x="3259421" y="5592211"/>
            <a:ext cx="952539" cy="2720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/>
              <a:t>close()</a:t>
            </a:r>
          </a:p>
        </p:txBody>
      </p:sp>
      <p:cxnSp>
        <p:nvCxnSpPr>
          <p:cNvPr id="841772" name="AutoShape 44"/>
          <p:cNvCxnSpPr>
            <a:cxnSpLocks noChangeShapeType="1"/>
            <a:stCxn id="841765" idx="2"/>
            <a:endCxn id="841771" idx="0"/>
          </p:cNvCxnSpPr>
          <p:nvPr/>
        </p:nvCxnSpPr>
        <p:spPr bwMode="auto">
          <a:xfrm>
            <a:off x="3735690" y="5463288"/>
            <a:ext cx="0" cy="12892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843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8CD9CFCB-0690-44DD-AA5E-B4C4E17FD9DB}" type="slidenum">
              <a:rPr lang="en-US" altLang="ko-KR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843780" name="Rectangle 4"/>
          <p:cNvSpPr>
            <a:spLocks noChangeArrowheads="1"/>
          </p:cNvSpPr>
          <p:nvPr/>
        </p:nvSpPr>
        <p:spPr bwMode="auto">
          <a:xfrm>
            <a:off x="468313" y="188913"/>
            <a:ext cx="8207375" cy="655320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US" altLang="ko-KR" sz="1200"/>
              <a:t>#include &lt;stdio.h&gt;  </a:t>
            </a:r>
            <a:br>
              <a:rPr lang="en-US" altLang="ko-KR" sz="1200"/>
            </a:br>
            <a:r>
              <a:rPr lang="en-US" altLang="ko-KR" sz="1200"/>
              <a:t>#include &lt;stdlib.h&gt;	   </a:t>
            </a:r>
            <a:br>
              <a:rPr lang="en-US" altLang="ko-KR" sz="1200"/>
            </a:br>
            <a:r>
              <a:rPr lang="en-US" altLang="ko-KR" sz="1200"/>
              <a:t>#include &lt;string.h&gt;  </a:t>
            </a:r>
            <a:br>
              <a:rPr lang="en-US" altLang="ko-KR" sz="1200"/>
            </a:br>
            <a:r>
              <a:rPr lang="en-US" altLang="ko-KR" sz="1200"/>
              <a:t>#include &lt;unistd.h&gt; </a:t>
            </a:r>
            <a:br>
              <a:rPr lang="en-US" altLang="ko-KR" sz="1200"/>
            </a:br>
            <a:r>
              <a:rPr lang="en-US" altLang="ko-KR" sz="1200"/>
              <a:t>#include &lt;arpa/inet.h&gt; </a:t>
            </a:r>
            <a:br>
              <a:rPr lang="en-US" altLang="ko-KR" sz="1200"/>
            </a:br>
            <a:r>
              <a:rPr lang="en-US" altLang="ko-KR" sz="1200"/>
              <a:t>#include &lt;sys/types.h&gt;</a:t>
            </a:r>
            <a:br>
              <a:rPr lang="en-US" altLang="ko-KR" sz="1200"/>
            </a:br>
            <a:r>
              <a:rPr lang="en-US" altLang="ko-KR" sz="1200"/>
              <a:t>#include&lt;sys/socket.h&gt;</a:t>
            </a:r>
            <a:br>
              <a:rPr lang="en-US" altLang="ko-KR" sz="1200"/>
            </a:br>
            <a:br>
              <a:rPr lang="en-US" altLang="ko-KR" sz="1200"/>
            </a:br>
            <a:r>
              <a:rPr lang="en-US" altLang="ko-KR" sz="1200"/>
              <a:t>int main(int argc, char **argv){</a:t>
            </a:r>
            <a:br>
              <a:rPr lang="en-US" altLang="ko-KR" sz="1200"/>
            </a:br>
            <a:r>
              <a:rPr lang="en-US" altLang="ko-KR" sz="1200"/>
              <a:t>	int serv_sock, clnt_sock;</a:t>
            </a:r>
            <a:br>
              <a:rPr lang="en-US" altLang="ko-KR" sz="1200"/>
            </a:br>
            <a:r>
              <a:rPr lang="en-US" altLang="ko-KR" sz="1200"/>
              <a:t>	struct sockaddr_in serv_addr, clnt_addr;</a:t>
            </a:r>
          </a:p>
          <a:p>
            <a:pPr algn="l"/>
            <a:r>
              <a:rPr lang="en-US" altLang="ko-KR" sz="1200"/>
              <a:t>	int clnt_addr_size;</a:t>
            </a:r>
            <a:br>
              <a:rPr lang="en-US" altLang="ko-KR" sz="1200"/>
            </a:br>
            <a:r>
              <a:rPr lang="en-US" altLang="ko-KR" sz="1200"/>
              <a:t>	char message[]="Hello World!\n";</a:t>
            </a:r>
            <a:br>
              <a:rPr lang="en-US" altLang="ko-KR" sz="1200"/>
            </a:br>
            <a:br>
              <a:rPr lang="en-US" altLang="ko-KR" sz="1200"/>
            </a:br>
            <a:r>
              <a:rPr lang="en-US" altLang="ko-KR" sz="1200"/>
              <a:t>	if(argc!=2){ printf("Usage : %s &lt;port&gt;\n", argv[0]); exit(1); }</a:t>
            </a:r>
            <a:br>
              <a:rPr lang="en-US" altLang="ko-KR" sz="1200"/>
            </a:br>
            <a:br>
              <a:rPr lang="en-US" altLang="ko-KR" sz="1200"/>
            </a:br>
            <a:r>
              <a:rPr lang="en-US" altLang="ko-KR" sz="1200" b="1"/>
              <a:t>	serv_sock=socket(PF_INET, SOCK_STREAM, 0); /* </a:t>
            </a:r>
            <a:r>
              <a:rPr lang="ko-KR" altLang="en-US" sz="1200" b="1"/>
              <a:t>서버 소켓 생성 *</a:t>
            </a:r>
            <a:r>
              <a:rPr lang="en-US" altLang="ko-KR" sz="1200" b="1"/>
              <a:t>/</a:t>
            </a:r>
            <a:r>
              <a:rPr lang="en-US" altLang="ko-KR" sz="1200"/>
              <a:t>	if(serv_sock == -1) error_handling("socket() error");</a:t>
            </a:r>
            <a:br>
              <a:rPr lang="en-US" altLang="ko-KR" sz="1200"/>
            </a:br>
            <a:br>
              <a:rPr lang="en-US" altLang="ko-KR" sz="1200"/>
            </a:br>
            <a:r>
              <a:rPr lang="en-US" altLang="ko-KR" sz="1200"/>
              <a:t>	memset(&amp;serv_addr, 0, sizeof(serv_addr));</a:t>
            </a:r>
            <a:br>
              <a:rPr lang="en-US" altLang="ko-KR" sz="1200"/>
            </a:br>
            <a:r>
              <a:rPr lang="en-US" altLang="ko-KR" sz="1200"/>
              <a:t>	serv_addr.sin_family=AF_INET;</a:t>
            </a:r>
            <a:br>
              <a:rPr lang="en-US" altLang="ko-KR" sz="1200"/>
            </a:br>
            <a:r>
              <a:rPr lang="en-US" altLang="ko-KR" sz="1200"/>
              <a:t>	serv_addr.sin_addr.s_addr=htonl(INADDR_ANY);</a:t>
            </a:r>
            <a:br>
              <a:rPr lang="en-US" altLang="ko-KR" sz="1200"/>
            </a:br>
            <a:r>
              <a:rPr lang="en-US" altLang="ko-KR" sz="1200"/>
              <a:t>	serv_addr.sin_port=htons(atoi(argv[1]));</a:t>
            </a:r>
            <a:br>
              <a:rPr lang="en-US" altLang="ko-KR" sz="1200"/>
            </a:br>
            <a:r>
              <a:rPr lang="en-US" altLang="ko-KR" sz="1200"/>
              <a:t>	</a:t>
            </a:r>
            <a:br>
              <a:rPr lang="en-US" altLang="ko-KR" sz="1200"/>
            </a:br>
            <a:r>
              <a:rPr lang="en-US" altLang="ko-KR" sz="1200" b="1"/>
              <a:t>	if( bind(serv_sock, (struct sockaddr*) &amp;serv_addr, sizeof(serv_addr))==-1 )</a:t>
            </a:r>
            <a:br>
              <a:rPr lang="en-US" altLang="ko-KR" sz="1200" b="1"/>
            </a:br>
            <a:r>
              <a:rPr lang="en-US" altLang="ko-KR" sz="1200" b="1"/>
              <a:t>		error_handling("bind() error"); </a:t>
            </a:r>
            <a:br>
              <a:rPr lang="en-US" altLang="ko-KR" sz="1200" b="1"/>
            </a:br>
            <a:br>
              <a:rPr lang="en-US" altLang="ko-KR" sz="1200"/>
            </a:br>
            <a:r>
              <a:rPr lang="en-US" altLang="ko-KR" sz="1200" b="1"/>
              <a:t>	if( listen(serv_sock, 5)==-1 ) error_handling("listen() error");</a:t>
            </a:r>
            <a:br>
              <a:rPr lang="en-US" altLang="ko-KR" sz="1200" b="1"/>
            </a:br>
            <a:r>
              <a:rPr lang="en-US" altLang="ko-KR" sz="1200"/>
              <a:t>	clnt_addr_size=sizeof(clnt_addr);  </a:t>
            </a:r>
            <a:br>
              <a:rPr lang="en-US" altLang="ko-KR" sz="1200"/>
            </a:br>
            <a:r>
              <a:rPr lang="en-US" altLang="ko-KR" sz="1200" b="1"/>
              <a:t>	clnt_sock=accept(serv_sock, (struct sockaddr*)&amp;clnt_addr,&amp;clnt_addr_size); </a:t>
            </a:r>
            <a:br>
              <a:rPr lang="en-US" altLang="ko-KR" sz="1200" b="1"/>
            </a:br>
            <a:r>
              <a:rPr lang="en-US" altLang="ko-KR" sz="1200"/>
              <a:t>	if(clnt_sock==-1) error_handling("accept() error");  </a:t>
            </a:r>
            <a:br>
              <a:rPr lang="en-US" altLang="ko-KR" sz="1200"/>
            </a:br>
            <a:r>
              <a:rPr lang="en-US" altLang="ko-KR" sz="1200"/>
              <a:t>	write(clnt_sock, message, sizeof(message)); /* </a:t>
            </a:r>
            <a:r>
              <a:rPr lang="ko-KR" altLang="en-US" sz="1200"/>
              <a:t>데이터 전송 *</a:t>
            </a:r>
            <a:r>
              <a:rPr lang="en-US" altLang="ko-KR" sz="1200"/>
              <a:t>/  </a:t>
            </a:r>
            <a:br>
              <a:rPr lang="en-US" altLang="ko-KR" sz="1200"/>
            </a:br>
            <a:r>
              <a:rPr lang="en-US" altLang="ko-KR" sz="1200"/>
              <a:t>	close(clnt_sock); /* </a:t>
            </a:r>
            <a:r>
              <a:rPr lang="ko-KR" altLang="en-US" sz="1200"/>
              <a:t>연결 종료 *</a:t>
            </a:r>
            <a:r>
              <a:rPr lang="en-US" altLang="ko-KR" sz="1200"/>
              <a:t>/</a:t>
            </a:r>
            <a:br>
              <a:rPr lang="en-US" altLang="ko-KR" sz="1200"/>
            </a:br>
            <a:r>
              <a:rPr lang="en-US" altLang="ko-KR" sz="1200"/>
              <a:t>	return 0;</a:t>
            </a:r>
            <a:br>
              <a:rPr lang="en-US" altLang="ko-KR" sz="1200"/>
            </a:br>
            <a:r>
              <a:rPr lang="en-US" altLang="ko-KR" sz="1200"/>
              <a:t>}</a:t>
            </a:r>
          </a:p>
        </p:txBody>
      </p:sp>
      <p:sp>
        <p:nvSpPr>
          <p:cNvPr id="843782" name="Text Box 6"/>
          <p:cNvSpPr txBox="1">
            <a:spLocks noChangeArrowheads="1"/>
          </p:cNvSpPr>
          <p:nvPr/>
        </p:nvSpPr>
        <p:spPr bwMode="auto">
          <a:xfrm>
            <a:off x="7772400" y="182563"/>
            <a:ext cx="831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latinLnBrk="0" hangingPunct="0">
              <a:spcBef>
                <a:spcPct val="0"/>
              </a:spcBef>
            </a:pPr>
            <a:r>
              <a:rPr kumimoji="0" lang="en-US" altLang="ko-KR" sz="1800" b="1">
                <a:latin typeface="Times New Roman" pitchFamily="18" charset="0"/>
              </a:rPr>
              <a:t>Server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844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8BCCB861-0427-499B-AE3D-AE738B901C63}" type="slidenum">
              <a:rPr lang="en-US" altLang="ko-KR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844804" name="Rectangle 4"/>
          <p:cNvSpPr>
            <a:spLocks noChangeArrowheads="1"/>
          </p:cNvSpPr>
          <p:nvPr/>
        </p:nvSpPr>
        <p:spPr bwMode="auto">
          <a:xfrm>
            <a:off x="468313" y="260350"/>
            <a:ext cx="8207375" cy="6481763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altLang="ko-KR" sz="1200" dirty="0"/>
              <a:t>#include &lt;</a:t>
            </a:r>
            <a:r>
              <a:rPr lang="en-US" altLang="ko-KR" sz="1200" dirty="0" err="1"/>
              <a:t>stdio.h</a:t>
            </a:r>
            <a:r>
              <a:rPr lang="en-US" altLang="ko-KR" sz="1200" dirty="0"/>
              <a:t>&gt;</a:t>
            </a:r>
            <a:br>
              <a:rPr lang="en-US" altLang="ko-KR" sz="1200" dirty="0"/>
            </a:br>
            <a:r>
              <a:rPr lang="en-US" altLang="ko-KR" sz="1200" dirty="0"/>
              <a:t>#include &lt;</a:t>
            </a:r>
            <a:r>
              <a:rPr lang="en-US" altLang="ko-KR" sz="1200" dirty="0" err="1"/>
              <a:t>stdlib.h</a:t>
            </a:r>
            <a:r>
              <a:rPr lang="en-US" altLang="ko-KR" sz="1200" dirty="0"/>
              <a:t>&gt;</a:t>
            </a:r>
            <a:br>
              <a:rPr lang="en-US" altLang="ko-KR" sz="1200" dirty="0"/>
            </a:br>
            <a:r>
              <a:rPr lang="en-US" altLang="ko-KR" sz="1200" dirty="0"/>
              <a:t>#include &lt;</a:t>
            </a:r>
            <a:r>
              <a:rPr lang="en-US" altLang="ko-KR" sz="1200" dirty="0" err="1"/>
              <a:t>string.h</a:t>
            </a:r>
            <a:r>
              <a:rPr lang="en-US" altLang="ko-KR" sz="1200" dirty="0"/>
              <a:t>&gt;</a:t>
            </a:r>
            <a:br>
              <a:rPr lang="en-US" altLang="ko-KR" sz="1200" dirty="0"/>
            </a:br>
            <a:r>
              <a:rPr lang="en-US" altLang="ko-KR" sz="1200" dirty="0"/>
              <a:t>#include &lt;</a:t>
            </a:r>
            <a:r>
              <a:rPr lang="en-US" altLang="ko-KR" sz="1200" dirty="0" err="1"/>
              <a:t>unistd.h</a:t>
            </a:r>
            <a:r>
              <a:rPr lang="en-US" altLang="ko-KR" sz="1200" dirty="0"/>
              <a:t>&gt;</a:t>
            </a:r>
            <a:br>
              <a:rPr lang="en-US" altLang="ko-KR" sz="1200" dirty="0"/>
            </a:br>
            <a:r>
              <a:rPr lang="en-US" altLang="ko-KR" sz="1200" dirty="0"/>
              <a:t>#include &lt;</a:t>
            </a:r>
            <a:r>
              <a:rPr lang="en-US" altLang="ko-KR" sz="1200" dirty="0" err="1"/>
              <a:t>arpa</a:t>
            </a:r>
            <a:r>
              <a:rPr lang="en-US" altLang="ko-KR" sz="1200" dirty="0"/>
              <a:t>/</a:t>
            </a:r>
            <a:r>
              <a:rPr lang="en-US" altLang="ko-KR" sz="1200" dirty="0" err="1"/>
              <a:t>inet.h</a:t>
            </a:r>
            <a:r>
              <a:rPr lang="en-US" altLang="ko-KR" sz="1200" dirty="0"/>
              <a:t>&gt;</a:t>
            </a:r>
            <a:br>
              <a:rPr lang="en-US" altLang="ko-KR" sz="1200" dirty="0"/>
            </a:br>
            <a:r>
              <a:rPr lang="en-US" altLang="ko-KR" sz="1200" dirty="0"/>
              <a:t>#include &lt;sys/</a:t>
            </a:r>
            <a:r>
              <a:rPr lang="en-US" altLang="ko-KR" sz="1200" dirty="0" err="1"/>
              <a:t>types.h</a:t>
            </a:r>
            <a:r>
              <a:rPr lang="en-US" altLang="ko-KR" sz="1200" dirty="0"/>
              <a:t>&gt;</a:t>
            </a:r>
            <a:br>
              <a:rPr lang="en-US" altLang="ko-KR" sz="1200" dirty="0"/>
            </a:br>
            <a:r>
              <a:rPr lang="en-US" altLang="ko-KR" sz="1200" dirty="0"/>
              <a:t>#include &lt;sys/</a:t>
            </a:r>
            <a:r>
              <a:rPr lang="en-US" altLang="ko-KR" sz="1200" dirty="0" err="1"/>
              <a:t>socket.h</a:t>
            </a:r>
            <a:r>
              <a:rPr lang="en-US" altLang="ko-KR" sz="1200" dirty="0"/>
              <a:t>&gt;</a:t>
            </a:r>
            <a:br>
              <a:rPr lang="en-US" altLang="ko-KR" sz="1200" dirty="0"/>
            </a:br>
            <a:endParaRPr lang="en-US" altLang="ko-KR" sz="1200" dirty="0"/>
          </a:p>
          <a:p>
            <a:pPr algn="l"/>
            <a:r>
              <a:rPr lang="en-US" altLang="ko-KR" sz="1200" dirty="0" err="1"/>
              <a:t>int</a:t>
            </a:r>
            <a:r>
              <a:rPr lang="en-US" altLang="ko-KR" sz="1200" dirty="0"/>
              <a:t> main(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argc</a:t>
            </a:r>
            <a:r>
              <a:rPr lang="en-US" altLang="ko-KR" sz="1200" dirty="0"/>
              <a:t>, char **</a:t>
            </a:r>
            <a:r>
              <a:rPr lang="en-US" altLang="ko-KR" sz="1200" dirty="0" err="1"/>
              <a:t>argv</a:t>
            </a:r>
            <a:r>
              <a:rPr lang="en-US" altLang="ko-KR" sz="1200" dirty="0"/>
              <a:t>){</a:t>
            </a:r>
            <a:br>
              <a:rPr lang="en-US" altLang="ko-KR" sz="1200" dirty="0"/>
            </a:br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sock;</a:t>
            </a:r>
            <a:br>
              <a:rPr lang="en-US" altLang="ko-KR" sz="1200" dirty="0"/>
            </a:br>
            <a:r>
              <a:rPr lang="en-US" altLang="ko-KR" sz="1200" dirty="0"/>
              <a:t>	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sockaddr_in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serv_addr</a:t>
            </a:r>
            <a:r>
              <a:rPr lang="en-US" altLang="ko-KR" sz="1200" dirty="0"/>
              <a:t>;</a:t>
            </a:r>
            <a:br>
              <a:rPr lang="en-US" altLang="ko-KR" sz="1200" dirty="0"/>
            </a:br>
            <a:r>
              <a:rPr lang="en-US" altLang="ko-KR" sz="1200" dirty="0"/>
              <a:t>	char message[30];</a:t>
            </a:r>
            <a:br>
              <a:rPr lang="en-US" altLang="ko-KR" sz="1200" dirty="0"/>
            </a:br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str_len</a:t>
            </a:r>
            <a:r>
              <a:rPr lang="en-US" altLang="ko-KR" sz="1200" dirty="0"/>
              <a:t>;</a:t>
            </a:r>
            <a:br>
              <a:rPr lang="en-US" altLang="ko-KR" sz="1200" dirty="0"/>
            </a:br>
            <a:r>
              <a:rPr lang="en-US" altLang="ko-KR" sz="1200" dirty="0"/>
              <a:t>	if(</a:t>
            </a:r>
            <a:r>
              <a:rPr lang="en-US" altLang="ko-KR" sz="1200" dirty="0" err="1"/>
              <a:t>argc</a:t>
            </a:r>
            <a:r>
              <a:rPr lang="en-US" altLang="ko-KR" sz="1200" dirty="0"/>
              <a:t>!=3){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("Usage : %s &lt;IP&gt; &lt;port&gt;\n", </a:t>
            </a:r>
            <a:r>
              <a:rPr lang="en-US" altLang="ko-KR" sz="1200" dirty="0" err="1"/>
              <a:t>argv</a:t>
            </a:r>
            <a:r>
              <a:rPr lang="en-US" altLang="ko-KR" sz="1200" dirty="0"/>
              <a:t>[0]); exit(1); }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b="1" dirty="0"/>
              <a:t>	sock=socket(PF_INET, SOCK_STREAM, 0); </a:t>
            </a:r>
            <a:br>
              <a:rPr lang="en-US" altLang="ko-KR" sz="1200" b="1" dirty="0"/>
            </a:br>
            <a:r>
              <a:rPr lang="en-US" altLang="ko-KR" sz="1200" dirty="0"/>
              <a:t>	if(sock == -1) </a:t>
            </a:r>
            <a:r>
              <a:rPr lang="en-US" altLang="ko-KR" sz="1200" dirty="0" err="1"/>
              <a:t>error_handling</a:t>
            </a:r>
            <a:r>
              <a:rPr lang="en-US" altLang="ko-KR" sz="1200" dirty="0"/>
              <a:t>("socket() error");</a:t>
            </a:r>
            <a:br>
              <a:rPr lang="en-US" altLang="ko-KR" sz="1200" dirty="0"/>
            </a:br>
            <a:r>
              <a:rPr lang="en-US" altLang="ko-KR" sz="1200" dirty="0"/>
              <a:t>	</a:t>
            </a:r>
            <a:r>
              <a:rPr lang="en-US" altLang="ko-KR" sz="1200" dirty="0" err="1"/>
              <a:t>memset</a:t>
            </a:r>
            <a:r>
              <a:rPr lang="en-US" altLang="ko-KR" sz="1200" dirty="0"/>
              <a:t>(&amp;</a:t>
            </a:r>
            <a:r>
              <a:rPr lang="en-US" altLang="ko-KR" sz="1200" dirty="0" err="1"/>
              <a:t>serv_addr</a:t>
            </a:r>
            <a:r>
              <a:rPr lang="en-US" altLang="ko-KR" sz="1200" dirty="0"/>
              <a:t>, 0,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serv_addr</a:t>
            </a:r>
            <a:r>
              <a:rPr lang="en-US" altLang="ko-KR" sz="1200" dirty="0"/>
              <a:t>));</a:t>
            </a:r>
            <a:br>
              <a:rPr lang="en-US" altLang="ko-KR" sz="1200" dirty="0"/>
            </a:br>
            <a:r>
              <a:rPr lang="en-US" altLang="ko-KR" sz="1200" dirty="0"/>
              <a:t>	</a:t>
            </a:r>
            <a:r>
              <a:rPr lang="en-US" altLang="ko-KR" sz="1200" dirty="0" err="1"/>
              <a:t>serv_addr.sin_family</a:t>
            </a:r>
            <a:r>
              <a:rPr lang="en-US" altLang="ko-KR" sz="1200" dirty="0"/>
              <a:t>=AF_INET;</a:t>
            </a:r>
            <a:br>
              <a:rPr lang="en-US" altLang="ko-KR" sz="1200" dirty="0"/>
            </a:br>
            <a:r>
              <a:rPr lang="en-US" altLang="ko-KR" sz="1200" dirty="0"/>
              <a:t>	</a:t>
            </a:r>
            <a:r>
              <a:rPr lang="en-US" altLang="ko-KR" sz="1200" dirty="0" err="1"/>
              <a:t>serv_addr.sin_addr.s_addr</a:t>
            </a:r>
            <a:r>
              <a:rPr lang="en-US" altLang="ko-KR" sz="1200" dirty="0"/>
              <a:t>=</a:t>
            </a:r>
            <a:r>
              <a:rPr lang="en-US" altLang="ko-KR" sz="1200" dirty="0" err="1"/>
              <a:t>inet_addr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argv</a:t>
            </a:r>
            <a:r>
              <a:rPr lang="en-US" altLang="ko-KR" sz="1200" dirty="0"/>
              <a:t>[1]);</a:t>
            </a:r>
            <a:br>
              <a:rPr lang="en-US" altLang="ko-KR" sz="1200" dirty="0"/>
            </a:br>
            <a:r>
              <a:rPr lang="en-US" altLang="ko-KR" sz="1200" dirty="0"/>
              <a:t>	</a:t>
            </a:r>
            <a:r>
              <a:rPr lang="en-US" altLang="ko-KR" sz="1200" dirty="0" err="1"/>
              <a:t>serv_addr.sin_port</a:t>
            </a:r>
            <a:r>
              <a:rPr lang="en-US" altLang="ko-KR" sz="1200" dirty="0"/>
              <a:t>=</a:t>
            </a:r>
            <a:r>
              <a:rPr lang="en-US" altLang="ko-KR" sz="1200" dirty="0" err="1"/>
              <a:t>htons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atoi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argv</a:t>
            </a:r>
            <a:r>
              <a:rPr lang="en-US" altLang="ko-KR" sz="1200" dirty="0"/>
              <a:t>[2]));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b="1" dirty="0"/>
              <a:t>	if(connect(sock, (</a:t>
            </a:r>
            <a:r>
              <a:rPr lang="en-US" altLang="ko-KR" sz="1200" b="1" dirty="0" err="1"/>
              <a:t>struct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sockaddr</a:t>
            </a:r>
            <a:r>
              <a:rPr lang="en-US" altLang="ko-KR" sz="1200" b="1" dirty="0"/>
              <a:t>*)&amp;</a:t>
            </a:r>
            <a:r>
              <a:rPr lang="en-US" altLang="ko-KR" sz="1200" b="1" dirty="0" err="1"/>
              <a:t>serv_addr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sizeof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serv_addr</a:t>
            </a:r>
            <a:r>
              <a:rPr lang="en-US" altLang="ko-KR" sz="1200" b="1" dirty="0"/>
              <a:t>))==-1) 		</a:t>
            </a:r>
            <a:r>
              <a:rPr lang="en-US" altLang="ko-KR" sz="1200" b="1" dirty="0" err="1"/>
              <a:t>error_handling</a:t>
            </a:r>
            <a:r>
              <a:rPr lang="en-US" altLang="ko-KR" sz="1200" b="1" dirty="0"/>
              <a:t>("connect() error!");</a:t>
            </a:r>
            <a:br>
              <a:rPr lang="en-US" altLang="ko-KR" sz="1200" b="1" dirty="0"/>
            </a:br>
            <a:br>
              <a:rPr lang="en-US" altLang="ko-KR" sz="1200" dirty="0"/>
            </a:br>
            <a:r>
              <a:rPr lang="en-US" altLang="ko-KR" sz="1200" dirty="0"/>
              <a:t>	</a:t>
            </a:r>
            <a:r>
              <a:rPr lang="en-US" altLang="ko-KR" sz="1200" dirty="0" err="1"/>
              <a:t>str_len</a:t>
            </a:r>
            <a:r>
              <a:rPr lang="en-US" altLang="ko-KR" sz="1200" dirty="0"/>
              <a:t>=read(sock, message,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(message)-1); /* </a:t>
            </a:r>
            <a:r>
              <a:rPr lang="ko-KR" altLang="en-US" sz="1200" dirty="0"/>
              <a:t>데이터 수신 *</a:t>
            </a:r>
            <a:r>
              <a:rPr lang="en-US" altLang="ko-KR" sz="1200" dirty="0"/>
              <a:t>/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	if(</a:t>
            </a:r>
            <a:r>
              <a:rPr lang="en-US" altLang="ko-KR" sz="1200" dirty="0" err="1"/>
              <a:t>str_len</a:t>
            </a:r>
            <a:r>
              <a:rPr lang="en-US" altLang="ko-KR" sz="1200" dirty="0"/>
              <a:t>==-1) </a:t>
            </a:r>
            <a:r>
              <a:rPr lang="en-US" altLang="ko-KR" sz="1200" dirty="0" err="1"/>
              <a:t>error_handling</a:t>
            </a:r>
            <a:r>
              <a:rPr lang="en-US" altLang="ko-KR" sz="1200" dirty="0"/>
              <a:t>("read() error!");</a:t>
            </a:r>
            <a:br>
              <a:rPr lang="en-US" altLang="ko-KR" sz="1200" dirty="0"/>
            </a:br>
            <a:r>
              <a:rPr lang="en-US" altLang="ko-KR" sz="1200" dirty="0"/>
              <a:t>	message[</a:t>
            </a:r>
            <a:r>
              <a:rPr lang="en-US" altLang="ko-KR" sz="1200" dirty="0" err="1"/>
              <a:t>str_len</a:t>
            </a:r>
            <a:r>
              <a:rPr lang="en-US" altLang="ko-KR" sz="1200" dirty="0"/>
              <a:t>]=0;</a:t>
            </a:r>
            <a:br>
              <a:rPr lang="en-US" altLang="ko-KR" sz="1200" dirty="0"/>
            </a:br>
            <a:r>
              <a:rPr lang="en-US" altLang="ko-KR" sz="1200" dirty="0"/>
              <a:t>	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("Message from server : %s \n", message);  </a:t>
            </a:r>
            <a:br>
              <a:rPr lang="en-US" altLang="ko-KR" sz="1200" dirty="0"/>
            </a:br>
            <a:r>
              <a:rPr lang="en-US" altLang="ko-KR" sz="1200" dirty="0"/>
              <a:t>	close(sock); /* </a:t>
            </a:r>
            <a:r>
              <a:rPr lang="ko-KR" altLang="en-US" sz="1200" dirty="0"/>
              <a:t>연결 종료 *</a:t>
            </a:r>
            <a:r>
              <a:rPr lang="en-US" altLang="ko-KR" sz="1200" dirty="0"/>
              <a:t>/</a:t>
            </a:r>
            <a:br>
              <a:rPr lang="en-US" altLang="ko-KR" sz="1200" dirty="0"/>
            </a:br>
            <a:r>
              <a:rPr lang="en-US" altLang="ko-KR" sz="1200" dirty="0"/>
              <a:t>	return 0;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</a:p>
        </p:txBody>
      </p:sp>
      <p:sp>
        <p:nvSpPr>
          <p:cNvPr id="844805" name="Text Box 5"/>
          <p:cNvSpPr txBox="1">
            <a:spLocks noChangeArrowheads="1"/>
          </p:cNvSpPr>
          <p:nvPr/>
        </p:nvSpPr>
        <p:spPr bwMode="auto">
          <a:xfrm>
            <a:off x="7772400" y="254000"/>
            <a:ext cx="781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latinLnBrk="0" hangingPunct="0">
              <a:spcBef>
                <a:spcPct val="0"/>
              </a:spcBef>
            </a:pPr>
            <a:r>
              <a:rPr kumimoji="0" lang="en-US" altLang="ko-KR" sz="1800" b="1">
                <a:latin typeface="Times New Roman" pitchFamily="18" charset="0"/>
              </a:rPr>
              <a:t>Client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서버 와 클라이언트</a:t>
            </a:r>
            <a:r>
              <a:rPr lang="en-US" altLang="ko-KR"/>
              <a:t> </a:t>
            </a:r>
            <a:r>
              <a:rPr lang="ko-KR" altLang="en-US"/>
              <a:t>소켓 구현의 이해 </a:t>
            </a:r>
            <a:r>
              <a:rPr lang="en-US" altLang="ko-KR"/>
              <a:t>UDP</a:t>
            </a:r>
          </a:p>
        </p:txBody>
      </p:sp>
      <p:sp>
        <p:nvSpPr>
          <p:cNvPr id="84582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15B8CD08-774F-41C6-8B8C-A80BE01A1EEF}" type="slidenum">
              <a:rPr lang="en-US" altLang="ko-KR"/>
              <a:pPr>
                <a:defRPr/>
              </a:pPr>
              <a:t>17</a:t>
            </a:fld>
            <a:endParaRPr lang="en-US" altLang="ko-K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47880" name="Rectangle 8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sz="2000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842761B5-EE66-4B81-A1DD-BB966157D62A}" type="slidenum">
              <a:rPr lang="en-US" altLang="ko-KR"/>
              <a:pPr>
                <a:defRPr/>
              </a:pPr>
              <a:t>18</a:t>
            </a:fld>
            <a:endParaRPr lang="en-US" altLang="ko-KR"/>
          </a:p>
        </p:txBody>
      </p:sp>
      <p:pic>
        <p:nvPicPr>
          <p:cNvPr id="8478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2038" y="1262063"/>
            <a:ext cx="6994525" cy="39385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84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ADDF987E-EF55-4842-926A-0AA02B4F3BA2}" type="slidenum">
              <a:rPr lang="en-US" altLang="ko-KR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849924" name="Rectangle 4"/>
          <p:cNvSpPr>
            <a:spLocks noChangeArrowheads="1"/>
          </p:cNvSpPr>
          <p:nvPr/>
        </p:nvSpPr>
        <p:spPr bwMode="auto">
          <a:xfrm>
            <a:off x="6769398" y="1933575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b="1"/>
              <a:t>socket()</a:t>
            </a:r>
          </a:p>
        </p:txBody>
      </p:sp>
      <p:sp>
        <p:nvSpPr>
          <p:cNvPr id="849925" name="Rectangle 5"/>
          <p:cNvSpPr>
            <a:spLocks noChangeArrowheads="1"/>
          </p:cNvSpPr>
          <p:nvPr/>
        </p:nvSpPr>
        <p:spPr bwMode="auto">
          <a:xfrm>
            <a:off x="6769398" y="25908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b="1"/>
              <a:t>bind()</a:t>
            </a:r>
          </a:p>
        </p:txBody>
      </p:sp>
      <p:sp>
        <p:nvSpPr>
          <p:cNvPr id="849928" name="Rectangle 8"/>
          <p:cNvSpPr>
            <a:spLocks noChangeArrowheads="1"/>
          </p:cNvSpPr>
          <p:nvPr/>
        </p:nvSpPr>
        <p:spPr bwMode="auto">
          <a:xfrm>
            <a:off x="6769398" y="3268663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b="1"/>
              <a:t>recvfrom()</a:t>
            </a:r>
          </a:p>
        </p:txBody>
      </p:sp>
      <p:sp>
        <p:nvSpPr>
          <p:cNvPr id="849929" name="Rectangle 9"/>
          <p:cNvSpPr>
            <a:spLocks noChangeArrowheads="1"/>
          </p:cNvSpPr>
          <p:nvPr/>
        </p:nvSpPr>
        <p:spPr bwMode="auto">
          <a:xfrm>
            <a:off x="6769398" y="4111625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b="1"/>
              <a:t>sendto()</a:t>
            </a:r>
          </a:p>
        </p:txBody>
      </p:sp>
      <p:sp>
        <p:nvSpPr>
          <p:cNvPr id="849930" name="Text Box 10"/>
          <p:cNvSpPr txBox="1">
            <a:spLocks noChangeArrowheads="1"/>
          </p:cNvSpPr>
          <p:nvPr/>
        </p:nvSpPr>
        <p:spPr bwMode="auto">
          <a:xfrm>
            <a:off x="6048970" y="3680197"/>
            <a:ext cx="1403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latinLnBrk="0" hangingPunct="0">
              <a:spcBef>
                <a:spcPct val="0"/>
              </a:spcBef>
            </a:pPr>
            <a:r>
              <a:rPr kumimoji="0" lang="en-US" altLang="ko-KR" sz="1000" b="1" dirty="0"/>
              <a:t>Block until</a:t>
            </a:r>
          </a:p>
          <a:p>
            <a:pPr algn="l" eaLnBrk="0" latinLnBrk="0" hangingPunct="0">
              <a:spcBef>
                <a:spcPct val="0"/>
              </a:spcBef>
            </a:pPr>
            <a:r>
              <a:rPr kumimoji="0" lang="en-US" altLang="ko-KR" sz="1000" b="1" dirty="0"/>
              <a:t>data from client</a:t>
            </a:r>
          </a:p>
        </p:txBody>
      </p:sp>
      <p:cxnSp>
        <p:nvCxnSpPr>
          <p:cNvPr id="849931" name="AutoShape 11"/>
          <p:cNvCxnSpPr>
            <a:cxnSpLocks noChangeShapeType="1"/>
            <a:stCxn id="849924" idx="2"/>
            <a:endCxn id="849925" idx="0"/>
          </p:cNvCxnSpPr>
          <p:nvPr/>
        </p:nvCxnSpPr>
        <p:spPr bwMode="auto">
          <a:xfrm>
            <a:off x="7378998" y="2238375"/>
            <a:ext cx="0" cy="3524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49934" name="AutoShape 14"/>
          <p:cNvCxnSpPr>
            <a:cxnSpLocks noChangeShapeType="1"/>
            <a:stCxn id="849925" idx="2"/>
            <a:endCxn id="849928" idx="0"/>
          </p:cNvCxnSpPr>
          <p:nvPr/>
        </p:nvCxnSpPr>
        <p:spPr bwMode="auto">
          <a:xfrm>
            <a:off x="7378998" y="2895600"/>
            <a:ext cx="0" cy="3730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49935" name="AutoShape 15"/>
          <p:cNvCxnSpPr>
            <a:cxnSpLocks noChangeShapeType="1"/>
            <a:stCxn id="849928" idx="2"/>
            <a:endCxn id="849929" idx="0"/>
          </p:cNvCxnSpPr>
          <p:nvPr/>
        </p:nvCxnSpPr>
        <p:spPr bwMode="auto">
          <a:xfrm>
            <a:off x="7378998" y="3573463"/>
            <a:ext cx="0" cy="53816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</p:cxnSp>
      <p:sp>
        <p:nvSpPr>
          <p:cNvPr id="849936" name="Rectangle 16"/>
          <p:cNvSpPr>
            <a:spLocks noChangeArrowheads="1"/>
          </p:cNvSpPr>
          <p:nvPr/>
        </p:nvSpPr>
        <p:spPr bwMode="auto">
          <a:xfrm>
            <a:off x="1192560" y="1878013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b="1"/>
              <a:t>socket()</a:t>
            </a:r>
          </a:p>
        </p:txBody>
      </p:sp>
      <p:sp>
        <p:nvSpPr>
          <p:cNvPr id="849938" name="Rectangle 18"/>
          <p:cNvSpPr>
            <a:spLocks noChangeArrowheads="1"/>
          </p:cNvSpPr>
          <p:nvPr/>
        </p:nvSpPr>
        <p:spPr bwMode="auto">
          <a:xfrm>
            <a:off x="1190972" y="3268663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b="1"/>
              <a:t>sendto()</a:t>
            </a:r>
          </a:p>
        </p:txBody>
      </p:sp>
      <p:sp>
        <p:nvSpPr>
          <p:cNvPr id="849939" name="Rectangle 19"/>
          <p:cNvSpPr>
            <a:spLocks noChangeArrowheads="1"/>
          </p:cNvSpPr>
          <p:nvPr/>
        </p:nvSpPr>
        <p:spPr bwMode="auto">
          <a:xfrm>
            <a:off x="1190972" y="4122738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b="1"/>
              <a:t>recvfrom()</a:t>
            </a:r>
          </a:p>
        </p:txBody>
      </p:sp>
      <p:cxnSp>
        <p:nvCxnSpPr>
          <p:cNvPr id="849942" name="AutoShape 22"/>
          <p:cNvCxnSpPr>
            <a:cxnSpLocks noChangeShapeType="1"/>
            <a:stCxn id="849938" idx="2"/>
            <a:endCxn id="849939" idx="0"/>
          </p:cNvCxnSpPr>
          <p:nvPr/>
        </p:nvCxnSpPr>
        <p:spPr bwMode="auto">
          <a:xfrm>
            <a:off x="1800572" y="3573463"/>
            <a:ext cx="0" cy="5492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</p:cxnSp>
      <p:sp>
        <p:nvSpPr>
          <p:cNvPr id="849943" name="Text Box 23"/>
          <p:cNvSpPr txBox="1">
            <a:spLocks noChangeArrowheads="1"/>
          </p:cNvSpPr>
          <p:nvPr/>
        </p:nvSpPr>
        <p:spPr bwMode="auto">
          <a:xfrm>
            <a:off x="1379885" y="1557338"/>
            <a:ext cx="78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latinLnBrk="0" hangingPunct="0">
              <a:spcBef>
                <a:spcPct val="0"/>
              </a:spcBef>
            </a:pPr>
            <a:r>
              <a:rPr kumimoji="0" lang="en-US" altLang="ko-KR" sz="1800" b="1">
                <a:latin typeface="Times New Roman" pitchFamily="18" charset="0"/>
              </a:rPr>
              <a:t>Client</a:t>
            </a:r>
          </a:p>
        </p:txBody>
      </p:sp>
      <p:cxnSp>
        <p:nvCxnSpPr>
          <p:cNvPr id="849946" name="AutoShape 26"/>
          <p:cNvCxnSpPr>
            <a:cxnSpLocks noChangeShapeType="1"/>
            <a:stCxn id="849938" idx="3"/>
            <a:endCxn id="849928" idx="1"/>
          </p:cNvCxnSpPr>
          <p:nvPr/>
        </p:nvCxnSpPr>
        <p:spPr bwMode="auto">
          <a:xfrm>
            <a:off x="2410172" y="3421063"/>
            <a:ext cx="435922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49947" name="AutoShape 27"/>
          <p:cNvCxnSpPr>
            <a:cxnSpLocks noChangeShapeType="1"/>
            <a:stCxn id="849929" idx="1"/>
            <a:endCxn id="849939" idx="3"/>
          </p:cNvCxnSpPr>
          <p:nvPr/>
        </p:nvCxnSpPr>
        <p:spPr bwMode="auto">
          <a:xfrm flipH="1">
            <a:off x="2410172" y="4264025"/>
            <a:ext cx="4359226" cy="11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49951" name="AutoShape 31"/>
          <p:cNvCxnSpPr>
            <a:cxnSpLocks noChangeShapeType="1"/>
          </p:cNvCxnSpPr>
          <p:nvPr/>
        </p:nvCxnSpPr>
        <p:spPr bwMode="auto">
          <a:xfrm flipH="1" flipV="1">
            <a:off x="4567238" y="3438525"/>
            <a:ext cx="6350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</p:cxnSp>
      <p:sp>
        <p:nvSpPr>
          <p:cNvPr id="849958" name="Text Box 38"/>
          <p:cNvSpPr txBox="1">
            <a:spLocks noChangeArrowheads="1"/>
          </p:cNvSpPr>
          <p:nvPr/>
        </p:nvSpPr>
        <p:spPr bwMode="auto">
          <a:xfrm>
            <a:off x="6956723" y="1628775"/>
            <a:ext cx="83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latinLnBrk="0" hangingPunct="0">
              <a:spcBef>
                <a:spcPct val="0"/>
              </a:spcBef>
            </a:pPr>
            <a:r>
              <a:rPr kumimoji="0" lang="en-US" altLang="ko-KR" sz="1800" b="1">
                <a:latin typeface="Times New Roman" pitchFamily="18" charset="0"/>
              </a:rPr>
              <a:t>Server</a:t>
            </a:r>
          </a:p>
        </p:txBody>
      </p:sp>
      <p:sp>
        <p:nvSpPr>
          <p:cNvPr id="849959" name="Rectangle 39"/>
          <p:cNvSpPr>
            <a:spLocks noChangeArrowheads="1"/>
          </p:cNvSpPr>
          <p:nvPr/>
        </p:nvSpPr>
        <p:spPr bwMode="auto">
          <a:xfrm>
            <a:off x="1190972" y="25654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b="1"/>
              <a:t>bind()</a:t>
            </a:r>
          </a:p>
        </p:txBody>
      </p:sp>
      <p:cxnSp>
        <p:nvCxnSpPr>
          <p:cNvPr id="849960" name="AutoShape 40"/>
          <p:cNvCxnSpPr>
            <a:cxnSpLocks noChangeShapeType="1"/>
            <a:stCxn id="849936" idx="2"/>
            <a:endCxn id="849959" idx="0"/>
          </p:cNvCxnSpPr>
          <p:nvPr/>
        </p:nvCxnSpPr>
        <p:spPr bwMode="auto">
          <a:xfrm flipH="1">
            <a:off x="1800572" y="2182813"/>
            <a:ext cx="1588" cy="382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49961" name="AutoShape 41"/>
          <p:cNvCxnSpPr>
            <a:cxnSpLocks noChangeShapeType="1"/>
            <a:stCxn id="849959" idx="2"/>
            <a:endCxn id="849938" idx="0"/>
          </p:cNvCxnSpPr>
          <p:nvPr/>
        </p:nvCxnSpPr>
        <p:spPr bwMode="auto">
          <a:xfrm>
            <a:off x="1800572" y="2870200"/>
            <a:ext cx="0" cy="3984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49964" name="Text Box 44"/>
          <p:cNvSpPr txBox="1">
            <a:spLocks noChangeArrowheads="1"/>
          </p:cNvSpPr>
          <p:nvPr/>
        </p:nvSpPr>
        <p:spPr bwMode="auto">
          <a:xfrm>
            <a:off x="3971925" y="3175000"/>
            <a:ext cx="1206500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200" b="1">
                <a:latin typeface="Arial" charset="0"/>
              </a:rPr>
              <a:t>Data (request)</a:t>
            </a:r>
            <a:endParaRPr lang="ko-KR" altLang="en-US"/>
          </a:p>
        </p:txBody>
      </p:sp>
      <p:sp>
        <p:nvSpPr>
          <p:cNvPr id="849966" name="Text Box 46"/>
          <p:cNvSpPr txBox="1">
            <a:spLocks noChangeArrowheads="1"/>
          </p:cNvSpPr>
          <p:nvPr/>
        </p:nvSpPr>
        <p:spPr bwMode="auto">
          <a:xfrm>
            <a:off x="4067175" y="4030663"/>
            <a:ext cx="1020763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0"/>
              </a:spcBef>
            </a:pPr>
            <a:r>
              <a:rPr kumimoji="0" lang="en-US" altLang="ko-KR" sz="1200" b="1">
                <a:latin typeface="Arial" charset="0"/>
              </a:rPr>
              <a:t>Data (reply)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Introduction</a:t>
            </a:r>
          </a:p>
        </p:txBody>
      </p:sp>
      <p:sp>
        <p:nvSpPr>
          <p:cNvPr id="82227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56D0C456-D8AF-4F4A-B092-CC8A7FE3421C}" type="slidenum">
              <a:rPr lang="en-US" altLang="ko-KR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10.3 Addressing</a:t>
            </a:r>
          </a:p>
        </p:txBody>
      </p:sp>
      <p:sp>
        <p:nvSpPr>
          <p:cNvPr id="83149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CA3F29F1-6C44-45C2-B2F2-2687582E001B}" type="slidenum">
              <a:rPr lang="en-US" altLang="ko-KR"/>
              <a:pPr>
                <a:defRPr/>
              </a:pPr>
              <a:t>20</a:t>
            </a:fld>
            <a:endParaRPr lang="en-US" altLang="ko-K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Internet addressing</a:t>
            </a:r>
          </a:p>
        </p:txBody>
      </p:sp>
      <p:sp>
        <p:nvSpPr>
          <p:cNvPr id="833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Arial" charset="0"/>
                <a:cs typeface="Arial" charset="0"/>
              </a:rPr>
              <a:t>Hosts are mapped to a set of 32-bit </a:t>
            </a:r>
            <a:r>
              <a:rPr lang="en-US" altLang="ko-KR">
                <a:solidFill>
                  <a:srgbClr val="FF0000"/>
                </a:solidFill>
                <a:latin typeface="Arial" charset="0"/>
                <a:cs typeface="Arial" charset="0"/>
              </a:rPr>
              <a:t>IP addresses</a:t>
            </a:r>
            <a:r>
              <a:rPr lang="en-US" altLang="ko-KR">
                <a:latin typeface="Arial" charset="0"/>
                <a:cs typeface="Arial" charset="0"/>
              </a:rPr>
              <a:t>.</a:t>
            </a:r>
          </a:p>
          <a:p>
            <a:pPr lvl="1"/>
            <a:r>
              <a:rPr lang="en-US" altLang="ko-KR"/>
              <a:t>165.246.10.2</a:t>
            </a:r>
          </a:p>
          <a:p>
            <a:endParaRPr lang="en-US" altLang="ko-KR">
              <a:latin typeface="Arial" charset="0"/>
              <a:cs typeface="Arial" charset="0"/>
            </a:endParaRPr>
          </a:p>
          <a:p>
            <a:r>
              <a:rPr lang="en-US" altLang="ko-KR">
                <a:latin typeface="Arial" charset="0"/>
                <a:cs typeface="Arial" charset="0"/>
              </a:rPr>
              <a:t>The set of IP addresses is mapped to a set of identifiers called Internet </a:t>
            </a:r>
            <a:r>
              <a:rPr lang="en-US" altLang="ko-KR">
                <a:solidFill>
                  <a:srgbClr val="FF0000"/>
                </a:solidFill>
                <a:latin typeface="Arial" charset="0"/>
                <a:cs typeface="Arial" charset="0"/>
              </a:rPr>
              <a:t>domain names</a:t>
            </a:r>
            <a:r>
              <a:rPr lang="en-US" altLang="ko-KR">
                <a:latin typeface="Arial" charset="0"/>
                <a:cs typeface="Arial" charset="0"/>
              </a:rPr>
              <a:t>.</a:t>
            </a:r>
          </a:p>
          <a:p>
            <a:pPr lvl="1"/>
            <a:r>
              <a:rPr lang="en-US" altLang="ko-KR"/>
              <a:t>165.246.10.2 is mapped to </a:t>
            </a:r>
            <a:r>
              <a:rPr lang="en-US" altLang="ko-KR">
                <a:hlinkClick r:id="rId2" action="ppaction://hlinkfile"/>
              </a:rPr>
              <a:t>inha.ac.kr</a:t>
            </a: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872DCDA6-0E10-4238-B1C8-D06EE4D4458A}" type="slidenum">
              <a:rPr lang="en-US" altLang="ko-KR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833540" name="Rectangle 4"/>
          <p:cNvSpPr>
            <a:spLocks noChangeArrowheads="1"/>
          </p:cNvSpPr>
          <p:nvPr/>
        </p:nvSpPr>
        <p:spPr bwMode="auto">
          <a:xfrm>
            <a:off x="414338" y="3933825"/>
            <a:ext cx="8321675" cy="214153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1400"/>
              <a:t>#include &lt;arpa/inet.h&gt;</a:t>
            </a:r>
          </a:p>
          <a:p>
            <a:pPr algn="l"/>
            <a:r>
              <a:rPr lang="en-US" altLang="ko-KR" sz="1400"/>
              <a:t>int inet_aton(const char *strptr, struct in_addr *addrptr);</a:t>
            </a:r>
            <a:br>
              <a:rPr lang="en-US" altLang="ko-KR" sz="1400"/>
            </a:br>
            <a:r>
              <a:rPr lang="en-US" altLang="ko-KR" sz="1400"/>
              <a:t>		   	 Returns: 1 if string was valid, 0 on error</a:t>
            </a:r>
          </a:p>
          <a:p>
            <a:pPr algn="l"/>
            <a:r>
              <a:rPr lang="en-US" altLang="ko-KR" sz="1400"/>
              <a:t>in_addr_t inet_addr(const char *strptr);</a:t>
            </a:r>
            <a:br>
              <a:rPr lang="en-US" altLang="ko-KR" sz="1400"/>
            </a:br>
            <a:r>
              <a:rPr lang="en-US" altLang="ko-KR" sz="1400"/>
              <a:t>		  Returns: 32-bit binary network byte ordered IPv4 address;</a:t>
            </a:r>
            <a:br>
              <a:rPr lang="en-US" altLang="ko-KR" sz="1400"/>
            </a:br>
            <a:r>
              <a:rPr lang="en-US" altLang="ko-KR" sz="1400"/>
              <a:t>					  	    INADDR_NONE if error</a:t>
            </a:r>
          </a:p>
          <a:p>
            <a:pPr algn="l"/>
            <a:r>
              <a:rPr lang="en-US" altLang="ko-KR" sz="1400"/>
              <a:t>char *inet_ntoa(struct in_addr inaddr);</a:t>
            </a:r>
            <a:br>
              <a:rPr lang="en-US" altLang="ko-KR" sz="1400"/>
            </a:br>
            <a:r>
              <a:rPr lang="en-US" altLang="ko-KR" sz="1400"/>
              <a:t>			         Returns: pointer to dotted-decimal string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Main Structure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ED74F68F-DD1D-4BB3-B24D-A8D2DA4A8E46}" type="slidenum">
              <a:rPr lang="en-US" altLang="ko-KR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856068" name="AutoShape 4"/>
          <p:cNvSpPr>
            <a:spLocks noChangeArrowheads="1"/>
          </p:cNvSpPr>
          <p:nvPr/>
        </p:nvSpPr>
        <p:spPr bwMode="auto">
          <a:xfrm>
            <a:off x="503238" y="1493838"/>
            <a:ext cx="4711700" cy="4916487"/>
          </a:xfrm>
          <a:prstGeom prst="roundRect">
            <a:avLst>
              <a:gd name="adj" fmla="val 32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 latinLnBrk="0">
              <a:lnSpc>
                <a:spcPct val="94000"/>
              </a:lnSpc>
              <a:spcBef>
                <a:spcPct val="0"/>
              </a:spcBef>
              <a:buClr>
                <a:srgbClr val="2E2E8C"/>
              </a:buClr>
              <a:buSzPct val="100000"/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200" b="1">
                <a:solidFill>
                  <a:srgbClr val="2E2E8C"/>
                </a:solidFill>
              </a:rPr>
              <a:t>struct sockaddr</a:t>
            </a:r>
            <a:r>
              <a:rPr kumimoji="0" lang="en-GB" altLang="ko-KR" sz="2200">
                <a:solidFill>
                  <a:srgbClr val="2E2E8C"/>
                </a:solidFill>
              </a:rPr>
              <a:t> {</a:t>
            </a:r>
          </a:p>
          <a:p>
            <a:pPr algn="l" latinLnBrk="0">
              <a:spcBef>
                <a:spcPct val="0"/>
              </a:spcBef>
              <a:buClr>
                <a:srgbClr val="2E2E8C"/>
              </a:buClr>
              <a:buSzPct val="100000"/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200">
                <a:solidFill>
                  <a:srgbClr val="2E2E8C"/>
                </a:solidFill>
              </a:rPr>
              <a:t>   u_short sa_family;</a:t>
            </a:r>
          </a:p>
          <a:p>
            <a:pPr algn="l" latinLnBrk="0">
              <a:spcBef>
                <a:spcPct val="0"/>
              </a:spcBef>
              <a:buClr>
                <a:srgbClr val="2E2E8C"/>
              </a:buClr>
              <a:buSzPct val="100000"/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200">
                <a:solidFill>
                  <a:srgbClr val="2E2E8C"/>
                </a:solidFill>
              </a:rPr>
              <a:t>   char sa_data[14];</a:t>
            </a:r>
          </a:p>
          <a:p>
            <a:pPr algn="l" latinLnBrk="0">
              <a:spcBef>
                <a:spcPct val="0"/>
              </a:spcBef>
              <a:buClr>
                <a:srgbClr val="2E2E8C"/>
              </a:buClr>
              <a:buSzPct val="100000"/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200">
                <a:solidFill>
                  <a:srgbClr val="2E2E8C"/>
                </a:solidFill>
              </a:rPr>
              <a:t>}; </a:t>
            </a:r>
            <a:br>
              <a:rPr kumimoji="0" lang="en-GB" altLang="ko-KR" sz="1000" i="1">
                <a:solidFill>
                  <a:srgbClr val="2E2E8C"/>
                </a:solidFill>
              </a:rPr>
            </a:br>
            <a:endParaRPr kumimoji="0" lang="en-GB" altLang="ko-KR" sz="1000" i="1">
              <a:solidFill>
                <a:srgbClr val="2E2E8C"/>
              </a:solidFill>
            </a:endParaRPr>
          </a:p>
          <a:p>
            <a:pPr algn="l" latinLnBrk="0">
              <a:spcBef>
                <a:spcPct val="0"/>
              </a:spcBef>
              <a:buClr>
                <a:srgbClr val="2E2E8C"/>
              </a:buClr>
              <a:buSzPct val="100000"/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200" b="1">
                <a:solidFill>
                  <a:srgbClr val="2E2E8C"/>
                </a:solidFill>
              </a:rPr>
              <a:t>struct in_addr</a:t>
            </a:r>
            <a:r>
              <a:rPr kumimoji="0" lang="en-GB" altLang="ko-KR" sz="2200">
                <a:solidFill>
                  <a:srgbClr val="2E2E8C"/>
                </a:solidFill>
              </a:rPr>
              <a:t> { </a:t>
            </a:r>
          </a:p>
          <a:p>
            <a:pPr algn="l" latinLnBrk="0">
              <a:spcBef>
                <a:spcPct val="0"/>
              </a:spcBef>
              <a:buClr>
                <a:srgbClr val="2E2E8C"/>
              </a:buClr>
              <a:buSzPct val="100000"/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200">
                <a:solidFill>
                  <a:srgbClr val="2E2E8C"/>
                </a:solidFill>
              </a:rPr>
              <a:t>   u_long s_addr;</a:t>
            </a:r>
          </a:p>
          <a:p>
            <a:pPr algn="l" latinLnBrk="0">
              <a:spcBef>
                <a:spcPct val="0"/>
              </a:spcBef>
              <a:buClr>
                <a:srgbClr val="2E2E8C"/>
              </a:buClr>
              <a:buSzPct val="100000"/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200">
                <a:solidFill>
                  <a:srgbClr val="2E2E8C"/>
                </a:solidFill>
              </a:rPr>
              <a:t>}; </a:t>
            </a:r>
            <a:br>
              <a:rPr kumimoji="0" lang="en-GB" altLang="ko-KR" sz="2200" i="1">
                <a:solidFill>
                  <a:srgbClr val="2E2E8C"/>
                </a:solidFill>
              </a:rPr>
            </a:br>
            <a:endParaRPr kumimoji="0" lang="en-GB" altLang="ko-KR" sz="2200" i="1">
              <a:solidFill>
                <a:srgbClr val="2E2E8C"/>
              </a:solidFill>
            </a:endParaRPr>
          </a:p>
          <a:p>
            <a:pPr algn="l" latinLnBrk="0">
              <a:spcBef>
                <a:spcPct val="0"/>
              </a:spcBef>
              <a:buClr>
                <a:srgbClr val="2E2E8C"/>
              </a:buClr>
              <a:buSzPct val="100000"/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200" b="1">
                <a:solidFill>
                  <a:srgbClr val="2E2E8C"/>
                </a:solidFill>
              </a:rPr>
              <a:t>struct sockaddr_in</a:t>
            </a:r>
            <a:r>
              <a:rPr kumimoji="0" lang="en-GB" altLang="ko-KR" sz="2200">
                <a:solidFill>
                  <a:srgbClr val="2E2E8C"/>
                </a:solidFill>
              </a:rPr>
              <a:t> {</a:t>
            </a:r>
          </a:p>
          <a:p>
            <a:pPr algn="l" latinLnBrk="0">
              <a:spcBef>
                <a:spcPct val="0"/>
              </a:spcBef>
              <a:buClr>
                <a:srgbClr val="2E2E8C"/>
              </a:buClr>
              <a:buSzPct val="100000"/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200">
                <a:solidFill>
                  <a:srgbClr val="2E2E8C"/>
                </a:solidFill>
              </a:rPr>
              <a:t>   u_short sa_family;</a:t>
            </a:r>
          </a:p>
          <a:p>
            <a:pPr algn="l" latinLnBrk="0">
              <a:spcBef>
                <a:spcPct val="0"/>
              </a:spcBef>
              <a:buClr>
                <a:srgbClr val="2E2E8C"/>
              </a:buClr>
              <a:buSzPct val="100000"/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200">
                <a:solidFill>
                  <a:srgbClr val="2E2E8C"/>
                </a:solidFill>
              </a:rPr>
              <a:t>   u_short sin_port;</a:t>
            </a:r>
          </a:p>
          <a:p>
            <a:pPr algn="l" latinLnBrk="0">
              <a:spcBef>
                <a:spcPct val="0"/>
              </a:spcBef>
              <a:buClr>
                <a:srgbClr val="2E2E8C"/>
              </a:buClr>
              <a:buSzPct val="100000"/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200">
                <a:solidFill>
                  <a:srgbClr val="2E2E8C"/>
                </a:solidFill>
              </a:rPr>
              <a:t>   struct in_addr sin_addr;</a:t>
            </a:r>
          </a:p>
          <a:p>
            <a:pPr algn="l" latinLnBrk="0">
              <a:spcBef>
                <a:spcPct val="0"/>
              </a:spcBef>
              <a:buClr>
                <a:srgbClr val="2E2E8C"/>
              </a:buClr>
              <a:buSzPct val="100000"/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200">
                <a:solidFill>
                  <a:srgbClr val="2E2E8C"/>
                </a:solidFill>
              </a:rPr>
              <a:t>   char sin_zero[8];</a:t>
            </a:r>
          </a:p>
          <a:p>
            <a:pPr algn="l" latinLnBrk="0">
              <a:spcBef>
                <a:spcPct val="0"/>
              </a:spcBef>
              <a:buClr>
                <a:srgbClr val="2E2E8C"/>
              </a:buClr>
              <a:buSzPct val="100000"/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200">
                <a:solidFill>
                  <a:srgbClr val="2E2E8C"/>
                </a:solidFill>
              </a:rPr>
              <a:t>}; </a:t>
            </a:r>
          </a:p>
        </p:txBody>
      </p:sp>
      <p:sp>
        <p:nvSpPr>
          <p:cNvPr id="856069" name="Freeform 5"/>
          <p:cNvSpPr>
            <a:spLocks noChangeArrowheads="1"/>
          </p:cNvSpPr>
          <p:nvPr/>
        </p:nvSpPr>
        <p:spPr bwMode="auto">
          <a:xfrm>
            <a:off x="5249863" y="1522413"/>
            <a:ext cx="457200" cy="137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35" y="317"/>
              </a:cxn>
              <a:cxn ang="0">
                <a:pos x="635" y="1587"/>
              </a:cxn>
              <a:cxn ang="0">
                <a:pos x="1270" y="1905"/>
              </a:cxn>
              <a:cxn ang="0">
                <a:pos x="635" y="2223"/>
              </a:cxn>
              <a:cxn ang="0">
                <a:pos x="635" y="3493"/>
              </a:cxn>
              <a:cxn ang="0">
                <a:pos x="0" y="3811"/>
              </a:cxn>
            </a:cxnLst>
            <a:rect l="0" t="0" r="r" b="b"/>
            <a:pathLst>
              <a:path w="1271" h="3812">
                <a:moveTo>
                  <a:pt x="0" y="0"/>
                </a:moveTo>
                <a:cubicBezTo>
                  <a:pt x="317" y="0"/>
                  <a:pt x="635" y="158"/>
                  <a:pt x="635" y="317"/>
                </a:cubicBezTo>
                <a:lnTo>
                  <a:pt x="635" y="1587"/>
                </a:lnTo>
                <a:cubicBezTo>
                  <a:pt x="635" y="1746"/>
                  <a:pt x="953" y="1905"/>
                  <a:pt x="1270" y="1905"/>
                </a:cubicBezTo>
                <a:cubicBezTo>
                  <a:pt x="953" y="1905"/>
                  <a:pt x="635" y="2064"/>
                  <a:pt x="635" y="2223"/>
                </a:cubicBezTo>
                <a:lnTo>
                  <a:pt x="635" y="3493"/>
                </a:lnTo>
                <a:cubicBezTo>
                  <a:pt x="635" y="3652"/>
                  <a:pt x="317" y="3811"/>
                  <a:pt x="0" y="3811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56070" name="Freeform 6"/>
          <p:cNvSpPr>
            <a:spLocks noChangeArrowheads="1"/>
          </p:cNvSpPr>
          <p:nvPr/>
        </p:nvSpPr>
        <p:spPr bwMode="auto">
          <a:xfrm>
            <a:off x="5249863" y="3046413"/>
            <a:ext cx="457200" cy="9921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35" y="229"/>
              </a:cxn>
              <a:cxn ang="0">
                <a:pos x="635" y="1147"/>
              </a:cxn>
              <a:cxn ang="0">
                <a:pos x="1270" y="1376"/>
              </a:cxn>
              <a:cxn ang="0">
                <a:pos x="635" y="1605"/>
              </a:cxn>
              <a:cxn ang="0">
                <a:pos x="635" y="2523"/>
              </a:cxn>
              <a:cxn ang="0">
                <a:pos x="0" y="2753"/>
              </a:cxn>
            </a:cxnLst>
            <a:rect l="0" t="0" r="r" b="b"/>
            <a:pathLst>
              <a:path w="1271" h="2754">
                <a:moveTo>
                  <a:pt x="0" y="0"/>
                </a:moveTo>
                <a:cubicBezTo>
                  <a:pt x="317" y="0"/>
                  <a:pt x="635" y="114"/>
                  <a:pt x="635" y="229"/>
                </a:cubicBezTo>
                <a:lnTo>
                  <a:pt x="635" y="1147"/>
                </a:lnTo>
                <a:cubicBezTo>
                  <a:pt x="635" y="1261"/>
                  <a:pt x="953" y="1376"/>
                  <a:pt x="1270" y="1376"/>
                </a:cubicBezTo>
                <a:cubicBezTo>
                  <a:pt x="953" y="1376"/>
                  <a:pt x="635" y="1491"/>
                  <a:pt x="635" y="1605"/>
                </a:cubicBezTo>
                <a:lnTo>
                  <a:pt x="635" y="2523"/>
                </a:lnTo>
                <a:cubicBezTo>
                  <a:pt x="635" y="2638"/>
                  <a:pt x="317" y="2753"/>
                  <a:pt x="0" y="275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56071" name="Freeform 7"/>
          <p:cNvSpPr>
            <a:spLocks noChangeArrowheads="1"/>
          </p:cNvSpPr>
          <p:nvPr/>
        </p:nvSpPr>
        <p:spPr bwMode="auto">
          <a:xfrm>
            <a:off x="5249863" y="4265613"/>
            <a:ext cx="457200" cy="1981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35" y="458"/>
              </a:cxn>
              <a:cxn ang="0">
                <a:pos x="635" y="2293"/>
              </a:cxn>
              <a:cxn ang="0">
                <a:pos x="1270" y="2752"/>
              </a:cxn>
              <a:cxn ang="0">
                <a:pos x="635" y="3210"/>
              </a:cxn>
              <a:cxn ang="0">
                <a:pos x="635" y="5045"/>
              </a:cxn>
              <a:cxn ang="0">
                <a:pos x="0" y="5504"/>
              </a:cxn>
            </a:cxnLst>
            <a:rect l="0" t="0" r="r" b="b"/>
            <a:pathLst>
              <a:path w="1271" h="5505">
                <a:moveTo>
                  <a:pt x="0" y="0"/>
                </a:moveTo>
                <a:cubicBezTo>
                  <a:pt x="317" y="0"/>
                  <a:pt x="635" y="229"/>
                  <a:pt x="635" y="458"/>
                </a:cubicBezTo>
                <a:lnTo>
                  <a:pt x="635" y="2293"/>
                </a:lnTo>
                <a:cubicBezTo>
                  <a:pt x="635" y="2522"/>
                  <a:pt x="953" y="2752"/>
                  <a:pt x="1270" y="2752"/>
                </a:cubicBezTo>
                <a:cubicBezTo>
                  <a:pt x="953" y="2752"/>
                  <a:pt x="635" y="2981"/>
                  <a:pt x="635" y="3210"/>
                </a:cubicBezTo>
                <a:lnTo>
                  <a:pt x="635" y="5045"/>
                </a:lnTo>
                <a:cubicBezTo>
                  <a:pt x="635" y="5274"/>
                  <a:pt x="317" y="5504"/>
                  <a:pt x="0" y="5504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56072" name="AutoShape 8"/>
          <p:cNvSpPr>
            <a:spLocks noChangeArrowheads="1"/>
          </p:cNvSpPr>
          <p:nvPr/>
        </p:nvSpPr>
        <p:spPr bwMode="auto">
          <a:xfrm>
            <a:off x="5965825" y="1835150"/>
            <a:ext cx="2532063" cy="773113"/>
          </a:xfrm>
          <a:prstGeom prst="roundRect">
            <a:avLst>
              <a:gd name="adj" fmla="val 199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 latinLnBrk="0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400">
                <a:latin typeface="Tahoma" pitchFamily="34" charset="0"/>
              </a:rPr>
              <a:t>Generic address</a:t>
            </a:r>
          </a:p>
          <a:p>
            <a:pPr algn="l" latinLnBrk="0">
              <a:spcBef>
                <a:spcPct val="0"/>
              </a:spcBef>
              <a:buClr>
                <a:srgbClr val="2E2E8C"/>
              </a:buClr>
              <a:buSzPct val="100000"/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200" i="1">
                <a:solidFill>
                  <a:srgbClr val="2E2E8C"/>
                </a:solidFill>
              </a:rPr>
              <a:t>&lt;sys/socket.h&gt;</a:t>
            </a:r>
          </a:p>
        </p:txBody>
      </p:sp>
      <p:sp>
        <p:nvSpPr>
          <p:cNvPr id="856073" name="AutoShape 9"/>
          <p:cNvSpPr>
            <a:spLocks noChangeArrowheads="1"/>
          </p:cNvSpPr>
          <p:nvPr/>
        </p:nvSpPr>
        <p:spPr bwMode="auto">
          <a:xfrm>
            <a:off x="5965825" y="4711700"/>
            <a:ext cx="2633663" cy="1141413"/>
          </a:xfrm>
          <a:prstGeom prst="roundRect">
            <a:avLst>
              <a:gd name="adj" fmla="val 134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 latinLnBrk="0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400">
                <a:latin typeface="Tahoma" pitchFamily="34" charset="0"/>
              </a:rPr>
              <a:t>TCP/UDP address </a:t>
            </a:r>
          </a:p>
          <a:p>
            <a:pPr algn="l" latinLnBrk="0">
              <a:spcBef>
                <a:spcPct val="0"/>
              </a:spcBef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400">
                <a:latin typeface="Tahoma" pitchFamily="34" charset="0"/>
              </a:rPr>
              <a:t>(includes port #)</a:t>
            </a:r>
          </a:p>
          <a:p>
            <a:pPr algn="l" latinLnBrk="0">
              <a:spcBef>
                <a:spcPct val="0"/>
              </a:spcBef>
              <a:buClr>
                <a:srgbClr val="2E2E8C"/>
              </a:buClr>
              <a:buSzPct val="100000"/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200" i="1">
                <a:solidFill>
                  <a:srgbClr val="2E2E8C"/>
                </a:solidFill>
              </a:rPr>
              <a:t>&lt;netinet/in.h&gt;</a:t>
            </a:r>
          </a:p>
        </p:txBody>
      </p:sp>
      <p:sp>
        <p:nvSpPr>
          <p:cNvPr id="856074" name="AutoShape 10"/>
          <p:cNvSpPr>
            <a:spLocks noChangeArrowheads="1"/>
          </p:cNvSpPr>
          <p:nvPr/>
        </p:nvSpPr>
        <p:spPr bwMode="auto">
          <a:xfrm>
            <a:off x="5965825" y="3176588"/>
            <a:ext cx="2532063" cy="773112"/>
          </a:xfrm>
          <a:prstGeom prst="roundRect">
            <a:avLst>
              <a:gd name="adj" fmla="val 199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 latinLnBrk="0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400">
                <a:latin typeface="Tahoma" pitchFamily="34" charset="0"/>
              </a:rPr>
              <a:t>IP address</a:t>
            </a:r>
          </a:p>
          <a:p>
            <a:pPr algn="l" latinLnBrk="0">
              <a:spcBef>
                <a:spcPct val="0"/>
              </a:spcBef>
              <a:buClr>
                <a:srgbClr val="2E2E8C"/>
              </a:buClr>
              <a:buSzPct val="100000"/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200" i="1">
                <a:solidFill>
                  <a:srgbClr val="2E2E8C"/>
                </a:solidFill>
              </a:rPr>
              <a:t>&lt;netinet/in.h&gt;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Byte Ordering </a:t>
            </a:r>
            <a:endParaRPr/>
          </a:p>
        </p:txBody>
      </p:sp>
      <p:sp>
        <p:nvSpPr>
          <p:cNvPr id="861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5DB58036-3D06-4CFA-A5C5-22DC6B878EA7}" type="slidenum">
              <a:rPr lang="en-US" altLang="ko-KR"/>
              <a:pPr>
                <a:defRPr/>
              </a:pPr>
              <a:t>23</a:t>
            </a:fld>
            <a:endParaRPr lang="en-US" altLang="ko-KR"/>
          </a:p>
        </p:txBody>
      </p:sp>
      <p:grpSp>
        <p:nvGrpSpPr>
          <p:cNvPr id="861208" name="Group 24"/>
          <p:cNvGrpSpPr>
            <a:grpSpLocks/>
          </p:cNvGrpSpPr>
          <p:nvPr/>
        </p:nvGrpSpPr>
        <p:grpSpPr bwMode="auto">
          <a:xfrm>
            <a:off x="1216025" y="1484313"/>
            <a:ext cx="6697663" cy="3960812"/>
            <a:chOff x="1432" y="1176"/>
            <a:chExt cx="4224" cy="2304"/>
          </a:xfrm>
        </p:grpSpPr>
        <p:sp>
          <p:nvSpPr>
            <p:cNvPr id="861189" name="Rectangle 5"/>
            <p:cNvSpPr>
              <a:spLocks noChangeArrowheads="1"/>
            </p:cNvSpPr>
            <p:nvPr/>
          </p:nvSpPr>
          <p:spPr bwMode="auto">
            <a:xfrm>
              <a:off x="2680" y="1176"/>
              <a:ext cx="168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ko-KR" sz="2400" b="1">
                  <a:solidFill>
                    <a:srgbClr val="660033"/>
                  </a:solidFill>
                  <a:latin typeface="굴림" pitchFamily="50" charset="-127"/>
                </a:rPr>
                <a:t>0x12345678</a:t>
              </a:r>
            </a:p>
          </p:txBody>
        </p:sp>
        <p:sp>
          <p:nvSpPr>
            <p:cNvPr id="861190" name="Rectangle 6"/>
            <p:cNvSpPr>
              <a:spLocks noChangeArrowheads="1"/>
            </p:cNvSpPr>
            <p:nvPr/>
          </p:nvSpPr>
          <p:spPr bwMode="auto">
            <a:xfrm>
              <a:off x="1432" y="1992"/>
              <a:ext cx="110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ko-KR" sz="2000">
                  <a:latin typeface="굴림" pitchFamily="50" charset="-127"/>
                </a:rPr>
                <a:t>0x12</a:t>
              </a:r>
            </a:p>
          </p:txBody>
        </p:sp>
        <p:sp>
          <p:nvSpPr>
            <p:cNvPr id="861191" name="Rectangle 7"/>
            <p:cNvSpPr>
              <a:spLocks noChangeArrowheads="1"/>
            </p:cNvSpPr>
            <p:nvPr/>
          </p:nvSpPr>
          <p:spPr bwMode="auto">
            <a:xfrm>
              <a:off x="1432" y="2376"/>
              <a:ext cx="110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ko-KR" sz="2000">
                  <a:latin typeface="굴림" pitchFamily="50" charset="-127"/>
                </a:rPr>
                <a:t>0x34</a:t>
              </a:r>
            </a:p>
          </p:txBody>
        </p:sp>
        <p:sp>
          <p:nvSpPr>
            <p:cNvPr id="861192" name="Rectangle 8"/>
            <p:cNvSpPr>
              <a:spLocks noChangeArrowheads="1"/>
            </p:cNvSpPr>
            <p:nvPr/>
          </p:nvSpPr>
          <p:spPr bwMode="auto">
            <a:xfrm>
              <a:off x="1432" y="2760"/>
              <a:ext cx="110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ko-KR" sz="2000">
                  <a:latin typeface="굴림" pitchFamily="50" charset="-127"/>
                </a:rPr>
                <a:t>0x56</a:t>
              </a:r>
            </a:p>
          </p:txBody>
        </p:sp>
        <p:sp>
          <p:nvSpPr>
            <p:cNvPr id="861193" name="Rectangle 9"/>
            <p:cNvSpPr>
              <a:spLocks noChangeArrowheads="1"/>
            </p:cNvSpPr>
            <p:nvPr/>
          </p:nvSpPr>
          <p:spPr bwMode="auto">
            <a:xfrm>
              <a:off x="1432" y="3144"/>
              <a:ext cx="110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ko-KR" sz="2000">
                  <a:latin typeface="굴림" pitchFamily="50" charset="-127"/>
                </a:rPr>
                <a:t>0x78</a:t>
              </a:r>
            </a:p>
          </p:txBody>
        </p:sp>
        <p:sp>
          <p:nvSpPr>
            <p:cNvPr id="861194" name="Rectangle 10"/>
            <p:cNvSpPr>
              <a:spLocks noChangeArrowheads="1"/>
            </p:cNvSpPr>
            <p:nvPr/>
          </p:nvSpPr>
          <p:spPr bwMode="auto">
            <a:xfrm>
              <a:off x="4552" y="1992"/>
              <a:ext cx="110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ko-KR" sz="2000">
                  <a:latin typeface="굴림" pitchFamily="50" charset="-127"/>
                </a:rPr>
                <a:t>0x78</a:t>
              </a:r>
            </a:p>
          </p:txBody>
        </p:sp>
        <p:sp>
          <p:nvSpPr>
            <p:cNvPr id="861195" name="Rectangle 11"/>
            <p:cNvSpPr>
              <a:spLocks noChangeArrowheads="1"/>
            </p:cNvSpPr>
            <p:nvPr/>
          </p:nvSpPr>
          <p:spPr bwMode="auto">
            <a:xfrm>
              <a:off x="4552" y="2376"/>
              <a:ext cx="110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ko-KR" sz="2000">
                  <a:latin typeface="굴림" pitchFamily="50" charset="-127"/>
                </a:rPr>
                <a:t>0x56</a:t>
              </a:r>
            </a:p>
          </p:txBody>
        </p:sp>
        <p:sp>
          <p:nvSpPr>
            <p:cNvPr id="861196" name="Rectangle 12"/>
            <p:cNvSpPr>
              <a:spLocks noChangeArrowheads="1"/>
            </p:cNvSpPr>
            <p:nvPr/>
          </p:nvSpPr>
          <p:spPr bwMode="auto">
            <a:xfrm>
              <a:off x="4552" y="2760"/>
              <a:ext cx="110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ko-KR" sz="2000">
                  <a:latin typeface="굴림" pitchFamily="50" charset="-127"/>
                </a:rPr>
                <a:t>0x34</a:t>
              </a:r>
            </a:p>
          </p:txBody>
        </p:sp>
        <p:sp>
          <p:nvSpPr>
            <p:cNvPr id="861197" name="Rectangle 13"/>
            <p:cNvSpPr>
              <a:spLocks noChangeArrowheads="1"/>
            </p:cNvSpPr>
            <p:nvPr/>
          </p:nvSpPr>
          <p:spPr bwMode="auto">
            <a:xfrm>
              <a:off x="4552" y="3144"/>
              <a:ext cx="110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ko-KR" sz="2000">
                  <a:latin typeface="굴림" pitchFamily="50" charset="-127"/>
                </a:rPr>
                <a:t>0x12</a:t>
              </a:r>
            </a:p>
          </p:txBody>
        </p:sp>
        <p:sp>
          <p:nvSpPr>
            <p:cNvPr id="861198" name="Line 14"/>
            <p:cNvSpPr>
              <a:spLocks noChangeShapeType="1"/>
            </p:cNvSpPr>
            <p:nvPr/>
          </p:nvSpPr>
          <p:spPr bwMode="auto">
            <a:xfrm>
              <a:off x="2584" y="2184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1199" name="Line 15"/>
            <p:cNvSpPr>
              <a:spLocks noChangeShapeType="1"/>
            </p:cNvSpPr>
            <p:nvPr/>
          </p:nvSpPr>
          <p:spPr bwMode="auto">
            <a:xfrm>
              <a:off x="2584" y="2568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1200" name="Line 16"/>
            <p:cNvSpPr>
              <a:spLocks noChangeShapeType="1"/>
            </p:cNvSpPr>
            <p:nvPr/>
          </p:nvSpPr>
          <p:spPr bwMode="auto">
            <a:xfrm>
              <a:off x="2584" y="2952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1201" name="Line 17"/>
            <p:cNvSpPr>
              <a:spLocks noChangeShapeType="1"/>
            </p:cNvSpPr>
            <p:nvPr/>
          </p:nvSpPr>
          <p:spPr bwMode="auto">
            <a:xfrm>
              <a:off x="2584" y="3288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1202" name="Rectangle 18"/>
            <p:cNvSpPr>
              <a:spLocks noChangeArrowheads="1"/>
            </p:cNvSpPr>
            <p:nvPr/>
          </p:nvSpPr>
          <p:spPr bwMode="auto">
            <a:xfrm>
              <a:off x="3016" y="2040"/>
              <a:ext cx="110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ko-KR" sz="1800" b="1">
                  <a:latin typeface="굴림" pitchFamily="50" charset="-127"/>
                </a:rPr>
                <a:t>12 </a:t>
              </a:r>
              <a:r>
                <a:rPr lang="ko-KR" altLang="en-US" sz="1800" b="1">
                  <a:latin typeface="굴림" pitchFamily="50" charset="-127"/>
                </a:rPr>
                <a:t>번지</a:t>
              </a:r>
            </a:p>
          </p:txBody>
        </p:sp>
        <p:sp>
          <p:nvSpPr>
            <p:cNvPr id="861203" name="Rectangle 19"/>
            <p:cNvSpPr>
              <a:spLocks noChangeArrowheads="1"/>
            </p:cNvSpPr>
            <p:nvPr/>
          </p:nvSpPr>
          <p:spPr bwMode="auto">
            <a:xfrm>
              <a:off x="3016" y="2424"/>
              <a:ext cx="110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ko-KR" sz="1800" b="1">
                  <a:latin typeface="굴림" pitchFamily="50" charset="-127"/>
                </a:rPr>
                <a:t>13 </a:t>
              </a:r>
              <a:r>
                <a:rPr lang="ko-KR" altLang="en-US" sz="1800" b="1">
                  <a:latin typeface="굴림" pitchFamily="50" charset="-127"/>
                </a:rPr>
                <a:t>번지</a:t>
              </a:r>
            </a:p>
          </p:txBody>
        </p:sp>
        <p:sp>
          <p:nvSpPr>
            <p:cNvPr id="861204" name="Rectangle 20"/>
            <p:cNvSpPr>
              <a:spLocks noChangeArrowheads="1"/>
            </p:cNvSpPr>
            <p:nvPr/>
          </p:nvSpPr>
          <p:spPr bwMode="auto">
            <a:xfrm>
              <a:off x="3016" y="2808"/>
              <a:ext cx="110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ko-KR" sz="1800" b="1">
                  <a:latin typeface="굴림" pitchFamily="50" charset="-127"/>
                </a:rPr>
                <a:t>14 </a:t>
              </a:r>
              <a:r>
                <a:rPr lang="ko-KR" altLang="en-US" sz="1800" b="1">
                  <a:latin typeface="굴림" pitchFamily="50" charset="-127"/>
                </a:rPr>
                <a:t>번지</a:t>
              </a:r>
            </a:p>
          </p:txBody>
        </p:sp>
        <p:sp>
          <p:nvSpPr>
            <p:cNvPr id="861205" name="Rectangle 21"/>
            <p:cNvSpPr>
              <a:spLocks noChangeArrowheads="1"/>
            </p:cNvSpPr>
            <p:nvPr/>
          </p:nvSpPr>
          <p:spPr bwMode="auto">
            <a:xfrm>
              <a:off x="3016" y="3192"/>
              <a:ext cx="110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ko-KR" sz="1800" b="1">
                  <a:latin typeface="굴림" pitchFamily="50" charset="-127"/>
                </a:rPr>
                <a:t>15 </a:t>
              </a:r>
              <a:r>
                <a:rPr lang="ko-KR" altLang="en-US" sz="1800" b="1">
                  <a:latin typeface="굴림" pitchFamily="50" charset="-127"/>
                </a:rPr>
                <a:t>번지</a:t>
              </a:r>
            </a:p>
          </p:txBody>
        </p:sp>
        <p:sp>
          <p:nvSpPr>
            <p:cNvPr id="861206" name="Rectangle 22"/>
            <p:cNvSpPr>
              <a:spLocks noChangeArrowheads="1"/>
            </p:cNvSpPr>
            <p:nvPr/>
          </p:nvSpPr>
          <p:spPr bwMode="auto">
            <a:xfrm>
              <a:off x="1432" y="1752"/>
              <a:ext cx="110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ko-KR" sz="2000" b="1">
                  <a:latin typeface="Arial" charset="0"/>
                </a:rPr>
                <a:t>Big-Endian</a:t>
              </a:r>
            </a:p>
          </p:txBody>
        </p:sp>
        <p:sp>
          <p:nvSpPr>
            <p:cNvPr id="861207" name="Rectangle 23"/>
            <p:cNvSpPr>
              <a:spLocks noChangeArrowheads="1"/>
            </p:cNvSpPr>
            <p:nvPr/>
          </p:nvSpPr>
          <p:spPr bwMode="auto">
            <a:xfrm>
              <a:off x="4552" y="1752"/>
              <a:ext cx="110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ko-KR" sz="2000" b="1">
                  <a:latin typeface="Arial" charset="0"/>
                </a:rPr>
                <a:t>Little-Endian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Confusing the byte ordering </a:t>
            </a:r>
            <a:endParaRPr/>
          </a:p>
        </p:txBody>
      </p:sp>
      <p:sp>
        <p:nvSpPr>
          <p:cNvPr id="866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A046ADA5-D9FC-4882-8C25-52FC04CBBDD9}" type="slidenum">
              <a:rPr lang="en-US" altLang="ko-KR"/>
              <a:pPr>
                <a:defRPr/>
              </a:pPr>
              <a:t>24</a:t>
            </a:fld>
            <a:endParaRPr lang="en-US" altLang="ko-KR"/>
          </a:p>
        </p:txBody>
      </p:sp>
      <p:pic>
        <p:nvPicPr>
          <p:cNvPr id="866308" name="Picture 4" descr="j02503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7775" y="1754188"/>
            <a:ext cx="1066800" cy="762000"/>
          </a:xfrm>
          <a:prstGeom prst="rect">
            <a:avLst/>
          </a:prstGeom>
          <a:noFill/>
        </p:spPr>
      </p:pic>
      <p:pic>
        <p:nvPicPr>
          <p:cNvPr id="866309" name="Picture 5" descr="j02503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1775" y="1677988"/>
            <a:ext cx="1066800" cy="762000"/>
          </a:xfrm>
          <a:prstGeom prst="rect">
            <a:avLst/>
          </a:prstGeom>
          <a:noFill/>
        </p:spPr>
      </p:pic>
      <p:sp>
        <p:nvSpPr>
          <p:cNvPr id="866310" name="Rectangle 6"/>
          <p:cNvSpPr>
            <a:spLocks noChangeArrowheads="1"/>
          </p:cNvSpPr>
          <p:nvPr/>
        </p:nvSpPr>
        <p:spPr bwMode="auto">
          <a:xfrm>
            <a:off x="866775" y="2516188"/>
            <a:ext cx="175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2000" b="1">
                <a:latin typeface="Arial" charset="0"/>
              </a:rPr>
              <a:t>Big-Endian</a:t>
            </a:r>
          </a:p>
        </p:txBody>
      </p:sp>
      <p:sp>
        <p:nvSpPr>
          <p:cNvPr id="866311" name="Rectangle 7"/>
          <p:cNvSpPr>
            <a:spLocks noChangeArrowheads="1"/>
          </p:cNvSpPr>
          <p:nvPr/>
        </p:nvSpPr>
        <p:spPr bwMode="auto">
          <a:xfrm>
            <a:off x="6276975" y="2516188"/>
            <a:ext cx="175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2000" b="1">
                <a:latin typeface="Arial" charset="0"/>
              </a:rPr>
              <a:t>Little-Endian</a:t>
            </a:r>
          </a:p>
        </p:txBody>
      </p:sp>
      <p:sp>
        <p:nvSpPr>
          <p:cNvPr id="866312" name="Rectangle 8"/>
          <p:cNvSpPr>
            <a:spLocks noChangeArrowheads="1"/>
          </p:cNvSpPr>
          <p:nvPr/>
        </p:nvSpPr>
        <p:spPr bwMode="auto">
          <a:xfrm>
            <a:off x="942975" y="2973388"/>
            <a:ext cx="1600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>
                <a:latin typeface="굴림" pitchFamily="50" charset="-127"/>
              </a:rPr>
              <a:t>0x12</a:t>
            </a:r>
          </a:p>
        </p:txBody>
      </p:sp>
      <p:sp>
        <p:nvSpPr>
          <p:cNvPr id="866313" name="Rectangle 9"/>
          <p:cNvSpPr>
            <a:spLocks noChangeArrowheads="1"/>
          </p:cNvSpPr>
          <p:nvPr/>
        </p:nvSpPr>
        <p:spPr bwMode="auto">
          <a:xfrm>
            <a:off x="942975" y="3430588"/>
            <a:ext cx="1600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>
                <a:latin typeface="굴림" pitchFamily="50" charset="-127"/>
              </a:rPr>
              <a:t>0x34</a:t>
            </a:r>
          </a:p>
        </p:txBody>
      </p:sp>
      <p:sp>
        <p:nvSpPr>
          <p:cNvPr id="866314" name="Rectangle 10"/>
          <p:cNvSpPr>
            <a:spLocks noChangeArrowheads="1"/>
          </p:cNvSpPr>
          <p:nvPr/>
        </p:nvSpPr>
        <p:spPr bwMode="auto">
          <a:xfrm>
            <a:off x="6353175" y="2973388"/>
            <a:ext cx="1600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>
                <a:latin typeface="굴림" pitchFamily="50" charset="-127"/>
              </a:rPr>
              <a:t>0x12</a:t>
            </a:r>
          </a:p>
        </p:txBody>
      </p:sp>
      <p:sp>
        <p:nvSpPr>
          <p:cNvPr id="866315" name="Rectangle 11"/>
          <p:cNvSpPr>
            <a:spLocks noChangeArrowheads="1"/>
          </p:cNvSpPr>
          <p:nvPr/>
        </p:nvSpPr>
        <p:spPr bwMode="auto">
          <a:xfrm>
            <a:off x="6353175" y="3430588"/>
            <a:ext cx="1600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>
                <a:latin typeface="굴림" pitchFamily="50" charset="-127"/>
              </a:rPr>
              <a:t>0x34</a:t>
            </a:r>
          </a:p>
        </p:txBody>
      </p:sp>
      <p:sp>
        <p:nvSpPr>
          <p:cNvPr id="866316" name="Line 12"/>
          <p:cNvSpPr>
            <a:spLocks noChangeShapeType="1"/>
          </p:cNvSpPr>
          <p:nvPr/>
        </p:nvSpPr>
        <p:spPr bwMode="auto">
          <a:xfrm>
            <a:off x="2695575" y="3201988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66317" name="Rectangle 13"/>
          <p:cNvSpPr>
            <a:spLocks noChangeArrowheads="1"/>
          </p:cNvSpPr>
          <p:nvPr/>
        </p:nvSpPr>
        <p:spPr bwMode="auto">
          <a:xfrm>
            <a:off x="3762375" y="3049588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400">
                <a:latin typeface="굴림" pitchFamily="50" charset="-127"/>
              </a:rPr>
              <a:t>12 </a:t>
            </a:r>
            <a:r>
              <a:rPr lang="ko-KR" altLang="en-US" sz="1400">
                <a:latin typeface="굴림" pitchFamily="50" charset="-127"/>
              </a:rPr>
              <a:t>번지</a:t>
            </a:r>
          </a:p>
        </p:txBody>
      </p:sp>
      <p:sp>
        <p:nvSpPr>
          <p:cNvPr id="866318" name="Line 14"/>
          <p:cNvSpPr>
            <a:spLocks noChangeShapeType="1"/>
          </p:cNvSpPr>
          <p:nvPr/>
        </p:nvSpPr>
        <p:spPr bwMode="auto">
          <a:xfrm>
            <a:off x="2695575" y="3659188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66319" name="Rectangle 15"/>
          <p:cNvSpPr>
            <a:spLocks noChangeArrowheads="1"/>
          </p:cNvSpPr>
          <p:nvPr/>
        </p:nvSpPr>
        <p:spPr bwMode="auto">
          <a:xfrm>
            <a:off x="3762375" y="3582988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400">
                <a:latin typeface="굴림" pitchFamily="50" charset="-127"/>
              </a:rPr>
              <a:t>13 </a:t>
            </a:r>
            <a:r>
              <a:rPr lang="ko-KR" altLang="en-US" sz="1400">
                <a:latin typeface="굴림" pitchFamily="50" charset="-127"/>
              </a:rPr>
              <a:t>번지</a:t>
            </a:r>
          </a:p>
        </p:txBody>
      </p:sp>
      <p:sp>
        <p:nvSpPr>
          <p:cNvPr id="866320" name="Line 16"/>
          <p:cNvSpPr>
            <a:spLocks noChangeShapeType="1"/>
          </p:cNvSpPr>
          <p:nvPr/>
        </p:nvSpPr>
        <p:spPr bwMode="auto">
          <a:xfrm>
            <a:off x="2543175" y="2211388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66321" name="Line 17"/>
          <p:cNvSpPr>
            <a:spLocks noChangeShapeType="1"/>
          </p:cNvSpPr>
          <p:nvPr/>
        </p:nvSpPr>
        <p:spPr bwMode="auto">
          <a:xfrm>
            <a:off x="1704975" y="3887788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66322" name="Rectangle 18"/>
          <p:cNvSpPr>
            <a:spLocks noChangeArrowheads="1"/>
          </p:cNvSpPr>
          <p:nvPr/>
        </p:nvSpPr>
        <p:spPr bwMode="auto">
          <a:xfrm>
            <a:off x="1019175" y="5106988"/>
            <a:ext cx="1295400" cy="4572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2000">
                <a:latin typeface="굴림" pitchFamily="50" charset="-127"/>
              </a:rPr>
              <a:t>0x1234</a:t>
            </a:r>
          </a:p>
        </p:txBody>
      </p:sp>
      <p:sp>
        <p:nvSpPr>
          <p:cNvPr id="866323" name="Line 19"/>
          <p:cNvSpPr>
            <a:spLocks noChangeShapeType="1"/>
          </p:cNvSpPr>
          <p:nvPr/>
        </p:nvSpPr>
        <p:spPr bwMode="auto">
          <a:xfrm>
            <a:off x="7191375" y="3887788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66324" name="Rectangle 20"/>
          <p:cNvSpPr>
            <a:spLocks noChangeArrowheads="1"/>
          </p:cNvSpPr>
          <p:nvPr/>
        </p:nvSpPr>
        <p:spPr bwMode="auto">
          <a:xfrm>
            <a:off x="6505575" y="5106988"/>
            <a:ext cx="1295400" cy="4572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2000">
                <a:latin typeface="굴림" pitchFamily="50" charset="-127"/>
              </a:rPr>
              <a:t>0x3412</a:t>
            </a:r>
          </a:p>
        </p:txBody>
      </p:sp>
      <p:sp>
        <p:nvSpPr>
          <p:cNvPr id="866325" name="Rectangle 21"/>
          <p:cNvSpPr>
            <a:spLocks noChangeArrowheads="1"/>
          </p:cNvSpPr>
          <p:nvPr/>
        </p:nvSpPr>
        <p:spPr bwMode="auto">
          <a:xfrm>
            <a:off x="4676775" y="1906588"/>
            <a:ext cx="838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>
                <a:solidFill>
                  <a:srgbClr val="660033"/>
                </a:solidFill>
                <a:latin typeface="굴림" pitchFamily="50" charset="-127"/>
              </a:rPr>
              <a:t>0x12</a:t>
            </a:r>
          </a:p>
        </p:txBody>
      </p:sp>
      <p:sp>
        <p:nvSpPr>
          <p:cNvPr id="866326" name="Rectangle 22"/>
          <p:cNvSpPr>
            <a:spLocks noChangeArrowheads="1"/>
          </p:cNvSpPr>
          <p:nvPr/>
        </p:nvSpPr>
        <p:spPr bwMode="auto">
          <a:xfrm>
            <a:off x="3609975" y="1906588"/>
            <a:ext cx="838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>
                <a:solidFill>
                  <a:srgbClr val="660033"/>
                </a:solidFill>
                <a:latin typeface="굴림" pitchFamily="50" charset="-127"/>
              </a:rPr>
              <a:t>0x34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Network byte order</a:t>
            </a:r>
          </a:p>
        </p:txBody>
      </p:sp>
      <p:sp>
        <p:nvSpPr>
          <p:cNvPr id="867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Arial" charset="0"/>
                <a:cs typeface="Arial" charset="0"/>
              </a:rPr>
              <a:t>The TCP/IP protocol suite uses big-endian byte order. </a:t>
            </a:r>
          </a:p>
          <a:p>
            <a:pPr lvl="1"/>
            <a:r>
              <a:rPr lang="en-US" altLang="ko-KR"/>
              <a:t>so applications sometimes need to translate them between the processor 's byte order and the network byte order. </a:t>
            </a:r>
            <a:endParaRPr lang="ko-KR" altLang="en-US"/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C250F099-A010-47DD-94DC-2D3C38AAF0FA}" type="slidenum">
              <a:rPr lang="en-US" altLang="ko-KR"/>
              <a:pPr>
                <a:defRPr/>
              </a:pPr>
              <a:t>25</a:t>
            </a:fld>
            <a:endParaRPr lang="en-US" altLang="ko-KR"/>
          </a:p>
        </p:txBody>
      </p:sp>
      <p:pic>
        <p:nvPicPr>
          <p:cNvPr id="867332" name="Picture 4" descr="j02503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3013" y="2363788"/>
            <a:ext cx="1066800" cy="762000"/>
          </a:xfrm>
          <a:prstGeom prst="rect">
            <a:avLst/>
          </a:prstGeom>
          <a:noFill/>
        </p:spPr>
      </p:pic>
      <p:pic>
        <p:nvPicPr>
          <p:cNvPr id="867333" name="Picture 5" descr="j02503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7013" y="2287588"/>
            <a:ext cx="1066800" cy="762000"/>
          </a:xfrm>
          <a:prstGeom prst="rect">
            <a:avLst/>
          </a:prstGeom>
          <a:noFill/>
        </p:spPr>
      </p:pic>
      <p:sp>
        <p:nvSpPr>
          <p:cNvPr id="867334" name="Rectangle 6"/>
          <p:cNvSpPr>
            <a:spLocks noChangeArrowheads="1"/>
          </p:cNvSpPr>
          <p:nvPr/>
        </p:nvSpPr>
        <p:spPr bwMode="auto">
          <a:xfrm>
            <a:off x="862013" y="3125788"/>
            <a:ext cx="175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2000" b="1">
                <a:latin typeface="Arial" charset="0"/>
              </a:rPr>
              <a:t>Big-Endian</a:t>
            </a:r>
          </a:p>
        </p:txBody>
      </p:sp>
      <p:sp>
        <p:nvSpPr>
          <p:cNvPr id="867335" name="Rectangle 7"/>
          <p:cNvSpPr>
            <a:spLocks noChangeArrowheads="1"/>
          </p:cNvSpPr>
          <p:nvPr/>
        </p:nvSpPr>
        <p:spPr bwMode="auto">
          <a:xfrm>
            <a:off x="6272213" y="3125788"/>
            <a:ext cx="175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2000" b="1">
                <a:latin typeface="Arial" charset="0"/>
              </a:rPr>
              <a:t>Little-Endian</a:t>
            </a:r>
          </a:p>
        </p:txBody>
      </p:sp>
      <p:sp>
        <p:nvSpPr>
          <p:cNvPr id="867336" name="Rectangle 8"/>
          <p:cNvSpPr>
            <a:spLocks noChangeArrowheads="1"/>
          </p:cNvSpPr>
          <p:nvPr/>
        </p:nvSpPr>
        <p:spPr bwMode="auto">
          <a:xfrm>
            <a:off x="938213" y="3887788"/>
            <a:ext cx="1600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>
                <a:latin typeface="굴림" pitchFamily="50" charset="-127"/>
              </a:rPr>
              <a:t>0x12</a:t>
            </a:r>
          </a:p>
        </p:txBody>
      </p:sp>
      <p:sp>
        <p:nvSpPr>
          <p:cNvPr id="867337" name="Rectangle 9"/>
          <p:cNvSpPr>
            <a:spLocks noChangeArrowheads="1"/>
          </p:cNvSpPr>
          <p:nvPr/>
        </p:nvSpPr>
        <p:spPr bwMode="auto">
          <a:xfrm>
            <a:off x="938213" y="4344988"/>
            <a:ext cx="1600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>
                <a:latin typeface="굴림" pitchFamily="50" charset="-127"/>
              </a:rPr>
              <a:t>0x34</a:t>
            </a:r>
          </a:p>
        </p:txBody>
      </p:sp>
      <p:sp>
        <p:nvSpPr>
          <p:cNvPr id="867338" name="Rectangle 10"/>
          <p:cNvSpPr>
            <a:spLocks noChangeArrowheads="1"/>
          </p:cNvSpPr>
          <p:nvPr/>
        </p:nvSpPr>
        <p:spPr bwMode="auto">
          <a:xfrm>
            <a:off x="6348413" y="3887788"/>
            <a:ext cx="1600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>
                <a:latin typeface="굴림" pitchFamily="50" charset="-127"/>
              </a:rPr>
              <a:t>0x34</a:t>
            </a:r>
          </a:p>
        </p:txBody>
      </p:sp>
      <p:sp>
        <p:nvSpPr>
          <p:cNvPr id="867339" name="Rectangle 11"/>
          <p:cNvSpPr>
            <a:spLocks noChangeArrowheads="1"/>
          </p:cNvSpPr>
          <p:nvPr/>
        </p:nvSpPr>
        <p:spPr bwMode="auto">
          <a:xfrm>
            <a:off x="6348413" y="4344988"/>
            <a:ext cx="1600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>
                <a:latin typeface="굴림" pitchFamily="50" charset="-127"/>
              </a:rPr>
              <a:t>0x12</a:t>
            </a:r>
          </a:p>
        </p:txBody>
      </p:sp>
      <p:sp>
        <p:nvSpPr>
          <p:cNvPr id="867340" name="Line 12"/>
          <p:cNvSpPr>
            <a:spLocks noChangeShapeType="1"/>
          </p:cNvSpPr>
          <p:nvPr/>
        </p:nvSpPr>
        <p:spPr bwMode="auto">
          <a:xfrm>
            <a:off x="2690813" y="4116388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67341" name="Rectangle 13"/>
          <p:cNvSpPr>
            <a:spLocks noChangeArrowheads="1"/>
          </p:cNvSpPr>
          <p:nvPr/>
        </p:nvSpPr>
        <p:spPr bwMode="auto">
          <a:xfrm>
            <a:off x="3757613" y="3963988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400">
                <a:latin typeface="굴림" pitchFamily="50" charset="-127"/>
              </a:rPr>
              <a:t>12 </a:t>
            </a:r>
            <a:r>
              <a:rPr lang="ko-KR" altLang="en-US" sz="1400">
                <a:latin typeface="굴림" pitchFamily="50" charset="-127"/>
              </a:rPr>
              <a:t>번지</a:t>
            </a:r>
          </a:p>
        </p:txBody>
      </p:sp>
      <p:sp>
        <p:nvSpPr>
          <p:cNvPr id="867342" name="Line 14"/>
          <p:cNvSpPr>
            <a:spLocks noChangeShapeType="1"/>
          </p:cNvSpPr>
          <p:nvPr/>
        </p:nvSpPr>
        <p:spPr bwMode="auto">
          <a:xfrm>
            <a:off x="2690813" y="4573588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67343" name="Rectangle 15"/>
          <p:cNvSpPr>
            <a:spLocks noChangeArrowheads="1"/>
          </p:cNvSpPr>
          <p:nvPr/>
        </p:nvSpPr>
        <p:spPr bwMode="auto">
          <a:xfrm>
            <a:off x="3757613" y="4497388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400">
                <a:latin typeface="굴림" pitchFamily="50" charset="-127"/>
              </a:rPr>
              <a:t>13 </a:t>
            </a:r>
            <a:r>
              <a:rPr lang="ko-KR" altLang="en-US" sz="1400">
                <a:latin typeface="굴림" pitchFamily="50" charset="-127"/>
              </a:rPr>
              <a:t>번지</a:t>
            </a:r>
          </a:p>
        </p:txBody>
      </p:sp>
      <p:sp>
        <p:nvSpPr>
          <p:cNvPr id="867344" name="Line 16"/>
          <p:cNvSpPr>
            <a:spLocks noChangeShapeType="1"/>
          </p:cNvSpPr>
          <p:nvPr/>
        </p:nvSpPr>
        <p:spPr bwMode="auto">
          <a:xfrm>
            <a:off x="2538413" y="2820988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67345" name="Line 17"/>
          <p:cNvSpPr>
            <a:spLocks noChangeShapeType="1"/>
          </p:cNvSpPr>
          <p:nvPr/>
        </p:nvSpPr>
        <p:spPr bwMode="auto">
          <a:xfrm>
            <a:off x="1700213" y="48021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67346" name="Rectangle 18"/>
          <p:cNvSpPr>
            <a:spLocks noChangeArrowheads="1"/>
          </p:cNvSpPr>
          <p:nvPr/>
        </p:nvSpPr>
        <p:spPr bwMode="auto">
          <a:xfrm>
            <a:off x="1014413" y="5564188"/>
            <a:ext cx="1295400" cy="4572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2000">
                <a:latin typeface="굴림" pitchFamily="50" charset="-127"/>
              </a:rPr>
              <a:t>0x1234</a:t>
            </a:r>
          </a:p>
        </p:txBody>
      </p:sp>
      <p:sp>
        <p:nvSpPr>
          <p:cNvPr id="867347" name="Line 19"/>
          <p:cNvSpPr>
            <a:spLocks noChangeShapeType="1"/>
          </p:cNvSpPr>
          <p:nvPr/>
        </p:nvSpPr>
        <p:spPr bwMode="auto">
          <a:xfrm>
            <a:off x="7186613" y="4878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67348" name="Rectangle 20"/>
          <p:cNvSpPr>
            <a:spLocks noChangeArrowheads="1"/>
          </p:cNvSpPr>
          <p:nvPr/>
        </p:nvSpPr>
        <p:spPr bwMode="auto">
          <a:xfrm>
            <a:off x="4672013" y="2516188"/>
            <a:ext cx="838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>
                <a:solidFill>
                  <a:srgbClr val="660033"/>
                </a:solidFill>
                <a:latin typeface="굴림" pitchFamily="50" charset="-127"/>
              </a:rPr>
              <a:t>0x12</a:t>
            </a:r>
          </a:p>
        </p:txBody>
      </p:sp>
      <p:sp>
        <p:nvSpPr>
          <p:cNvPr id="867349" name="Rectangle 21"/>
          <p:cNvSpPr>
            <a:spLocks noChangeArrowheads="1"/>
          </p:cNvSpPr>
          <p:nvPr/>
        </p:nvSpPr>
        <p:spPr bwMode="auto">
          <a:xfrm>
            <a:off x="3605213" y="2516188"/>
            <a:ext cx="838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>
                <a:solidFill>
                  <a:srgbClr val="660033"/>
                </a:solidFill>
                <a:latin typeface="굴림" pitchFamily="50" charset="-127"/>
              </a:rPr>
              <a:t>0x34</a:t>
            </a:r>
          </a:p>
        </p:txBody>
      </p:sp>
      <p:sp>
        <p:nvSpPr>
          <p:cNvPr id="867350" name="Rectangle 22"/>
          <p:cNvSpPr>
            <a:spLocks noChangeArrowheads="1"/>
          </p:cNvSpPr>
          <p:nvPr/>
        </p:nvSpPr>
        <p:spPr bwMode="auto">
          <a:xfrm>
            <a:off x="6577013" y="5564188"/>
            <a:ext cx="1295400" cy="4572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2000">
                <a:latin typeface="굴림" pitchFamily="50" charset="-127"/>
              </a:rPr>
              <a:t>0x1234</a:t>
            </a:r>
          </a:p>
        </p:txBody>
      </p:sp>
      <p:sp>
        <p:nvSpPr>
          <p:cNvPr id="867351" name="Line 23"/>
          <p:cNvSpPr>
            <a:spLocks noChangeShapeType="1"/>
          </p:cNvSpPr>
          <p:nvPr/>
        </p:nvSpPr>
        <p:spPr bwMode="auto">
          <a:xfrm flipH="1">
            <a:off x="2462213" y="3049588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67352" name="Rectangle 24"/>
          <p:cNvSpPr>
            <a:spLocks noChangeArrowheads="1"/>
          </p:cNvSpPr>
          <p:nvPr/>
        </p:nvSpPr>
        <p:spPr bwMode="auto">
          <a:xfrm>
            <a:off x="3605213" y="3125788"/>
            <a:ext cx="838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>
                <a:solidFill>
                  <a:srgbClr val="660033"/>
                </a:solidFill>
                <a:latin typeface="굴림" pitchFamily="50" charset="-127"/>
              </a:rPr>
              <a:t>0x12</a:t>
            </a:r>
          </a:p>
        </p:txBody>
      </p:sp>
      <p:sp>
        <p:nvSpPr>
          <p:cNvPr id="867353" name="Rectangle 25"/>
          <p:cNvSpPr>
            <a:spLocks noChangeArrowheads="1"/>
          </p:cNvSpPr>
          <p:nvPr/>
        </p:nvSpPr>
        <p:spPr bwMode="auto">
          <a:xfrm>
            <a:off x="4672013" y="3125788"/>
            <a:ext cx="838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>
                <a:solidFill>
                  <a:srgbClr val="660033"/>
                </a:solidFill>
                <a:latin typeface="굴림" pitchFamily="50" charset="-127"/>
              </a:rPr>
              <a:t>0x34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byte order functions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9580C9F-F5A2-421B-8B32-02405077C09E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4338" y="1052736"/>
            <a:ext cx="8321675" cy="440120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dirty="0"/>
              <a:t>#include &lt;</a:t>
            </a:r>
            <a:r>
              <a:rPr lang="en-US" altLang="ko-KR" dirty="0" err="1"/>
              <a:t>arpa</a:t>
            </a:r>
            <a:r>
              <a:rPr lang="en-US" altLang="ko-KR" dirty="0"/>
              <a:t>/</a:t>
            </a:r>
            <a:r>
              <a:rPr lang="en-US" altLang="ko-KR" dirty="0" err="1"/>
              <a:t>inet.h</a:t>
            </a:r>
            <a:r>
              <a:rPr lang="en-US" altLang="ko-KR" dirty="0"/>
              <a:t>&gt;</a:t>
            </a:r>
          </a:p>
          <a:p>
            <a:pPr algn="l"/>
            <a:r>
              <a:rPr lang="en-US" altLang="ko-KR" dirty="0"/>
              <a:t>uint32_t </a:t>
            </a:r>
            <a:r>
              <a:rPr lang="en-US" altLang="ko-KR" dirty="0" err="1"/>
              <a:t>htonl</a:t>
            </a:r>
            <a:r>
              <a:rPr lang="en-US" altLang="ko-KR" dirty="0"/>
              <a:t>(uint32_t hostint32);</a:t>
            </a:r>
          </a:p>
          <a:p>
            <a:pPr algn="r"/>
            <a:r>
              <a:rPr lang="en-US" altLang="ko-KR" dirty="0"/>
              <a:t>Returns: 32-bit integer in network byte order</a:t>
            </a:r>
          </a:p>
          <a:p>
            <a:pPr algn="l"/>
            <a:r>
              <a:rPr lang="en-US" altLang="ko-KR" dirty="0"/>
              <a:t> </a:t>
            </a:r>
          </a:p>
          <a:p>
            <a:pPr algn="l"/>
            <a:r>
              <a:rPr lang="en-US" altLang="ko-KR" dirty="0"/>
              <a:t>uint16_t </a:t>
            </a:r>
            <a:r>
              <a:rPr lang="en-US" altLang="ko-KR" dirty="0" err="1"/>
              <a:t>htons</a:t>
            </a:r>
            <a:r>
              <a:rPr lang="en-US" altLang="ko-KR" dirty="0"/>
              <a:t>(uint16_t hostint16);</a:t>
            </a:r>
          </a:p>
          <a:p>
            <a:pPr algn="r"/>
            <a:r>
              <a:rPr lang="en-US" altLang="ko-KR" dirty="0"/>
              <a:t>Returns: 16-bit integer in network byte order</a:t>
            </a:r>
          </a:p>
          <a:p>
            <a:pPr algn="l"/>
            <a:r>
              <a:rPr lang="en-US" altLang="ko-KR" dirty="0"/>
              <a:t> </a:t>
            </a:r>
          </a:p>
          <a:p>
            <a:pPr algn="l"/>
            <a:r>
              <a:rPr lang="en-US" altLang="ko-KR" dirty="0"/>
              <a:t>uint32_t </a:t>
            </a:r>
            <a:r>
              <a:rPr lang="en-US" altLang="ko-KR" dirty="0" err="1"/>
              <a:t>ntohl</a:t>
            </a:r>
            <a:r>
              <a:rPr lang="en-US" altLang="ko-KR" dirty="0"/>
              <a:t>(uint32_t netint32);</a:t>
            </a:r>
          </a:p>
          <a:p>
            <a:pPr algn="r"/>
            <a:r>
              <a:rPr lang="en-US" altLang="ko-KR" dirty="0"/>
              <a:t>Returns: 32-bit integer in host byte order</a:t>
            </a:r>
          </a:p>
          <a:p>
            <a:pPr algn="l"/>
            <a:r>
              <a:rPr lang="en-US" altLang="ko-KR" dirty="0"/>
              <a:t> </a:t>
            </a:r>
          </a:p>
          <a:p>
            <a:pPr algn="l"/>
            <a:r>
              <a:rPr lang="en-US" altLang="ko-KR" dirty="0"/>
              <a:t>uint16_t </a:t>
            </a:r>
            <a:r>
              <a:rPr lang="en-US" altLang="ko-KR" dirty="0" err="1"/>
              <a:t>ntohs</a:t>
            </a:r>
            <a:r>
              <a:rPr lang="en-US" altLang="ko-KR" dirty="0"/>
              <a:t>(uint16_t netint16);</a:t>
            </a:r>
          </a:p>
          <a:p>
            <a:pPr algn="r"/>
            <a:r>
              <a:rPr lang="en-US" altLang="ko-KR" dirty="0"/>
              <a:t>Returns: 16-bit integer in host byte order</a:t>
            </a:r>
          </a:p>
        </p:txBody>
      </p:sp>
    </p:spTree>
    <p:extLst>
      <p:ext uri="{BB962C8B-B14F-4D97-AF65-F5344CB8AC3E}">
        <p14:creationId xmlns:p14="http://schemas.microsoft.com/office/powerpoint/2010/main" val="2776238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10.4 Socket interface</a:t>
            </a:r>
          </a:p>
        </p:txBody>
      </p:sp>
      <p:sp>
        <p:nvSpPr>
          <p:cNvPr id="85402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5A2C06DA-4CC8-4BA9-BE8F-DCF1C93DED68}" type="slidenum">
              <a:rPr lang="en-US" altLang="ko-KR"/>
              <a:pPr>
                <a:defRPr/>
              </a:pPr>
              <a:t>27</a:t>
            </a:fld>
            <a:endParaRPr lang="en-US" altLang="ko-K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>
                <a:latin typeface="Courier New" pitchFamily="49" charset="0"/>
              </a:rPr>
              <a:t>socket(2)</a:t>
            </a:r>
            <a:r>
              <a:rPr lang="en-US" altLang="ko-KR" dirty="0"/>
              <a:t> system call</a:t>
            </a:r>
            <a:endParaRPr/>
          </a:p>
        </p:txBody>
      </p:sp>
      <p:sp>
        <p:nvSpPr>
          <p:cNvPr id="85709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2060575"/>
            <a:ext cx="8229600" cy="4065588"/>
          </a:xfrm>
        </p:spPr>
        <p:txBody>
          <a:bodyPr/>
          <a:lstStyle/>
          <a:p>
            <a:r>
              <a:rPr lang="en-US" altLang="ko-KR" b="0">
                <a:latin typeface="Courier New" pitchFamily="49" charset="0"/>
                <a:cs typeface="Arial" charset="0"/>
              </a:rPr>
              <a:t>socket()</a:t>
            </a:r>
            <a:r>
              <a:rPr lang="en-US" altLang="ko-KR">
                <a:latin typeface="Arial" charset="0"/>
                <a:cs typeface="Arial" charset="0"/>
              </a:rPr>
              <a:t> returns a socket descriptor, an </a:t>
            </a:r>
            <a:r>
              <a:rPr lang="en-US" altLang="ko-KR" b="0">
                <a:latin typeface="Courier New" pitchFamily="49" charset="0"/>
                <a:cs typeface="Arial" charset="0"/>
              </a:rPr>
              <a:t>int</a:t>
            </a:r>
            <a:r>
              <a:rPr lang="en-US" altLang="ko-KR">
                <a:latin typeface="Arial" charset="0"/>
                <a:cs typeface="Arial" charset="0"/>
              </a:rPr>
              <a:t> similar to a file descriptor.</a:t>
            </a:r>
          </a:p>
        </p:txBody>
      </p:sp>
      <p:sp>
        <p:nvSpPr>
          <p:cNvPr id="5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22C16A74-83E8-4575-AF67-9B5E8C2B1F12}" type="slidenum">
              <a:rPr lang="en-US" altLang="ko-KR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414338" y="1017588"/>
            <a:ext cx="8321675" cy="9715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1400"/>
              <a:t>#include &lt;sys/socket.h&gt;</a:t>
            </a:r>
          </a:p>
          <a:p>
            <a:pPr algn="l"/>
            <a:r>
              <a:rPr lang="en-US" altLang="ko-KR" sz="1400"/>
              <a:t>int socket(int domain, int type, int protocol);</a:t>
            </a:r>
          </a:p>
          <a:p>
            <a:pPr algn="l"/>
            <a:r>
              <a:rPr lang="en-US" altLang="ko-KR" sz="1400"/>
              <a:t>		       Returns: file (socket) descriptor if OK, -1 on error</a:t>
            </a:r>
          </a:p>
        </p:txBody>
      </p:sp>
      <p:graphicFrame>
        <p:nvGraphicFramePr>
          <p:cNvPr id="857125" name="Group 37"/>
          <p:cNvGraphicFramePr>
            <a:graphicFrameLocks noGrp="1"/>
          </p:cNvGraphicFramePr>
          <p:nvPr/>
        </p:nvGraphicFramePr>
        <p:xfrm>
          <a:off x="539750" y="2997200"/>
          <a:ext cx="2960688" cy="1524000"/>
        </p:xfrm>
        <a:graphic>
          <a:graphicData uri="http://schemas.openxmlformats.org/drawingml/2006/table">
            <a:tbl>
              <a:tblPr/>
              <a:tblGrid>
                <a:gridCol w="1141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Domain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AF_INET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IPv4 Internet domain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AF_INET6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IPv6 Internet domain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AF_UNIX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UNIX domain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AF_UNSPEC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unspecified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57190" name="Group 102"/>
          <p:cNvGraphicFramePr>
            <a:graphicFrameLocks noGrp="1"/>
          </p:cNvGraphicFramePr>
          <p:nvPr/>
        </p:nvGraphicFramePr>
        <p:xfrm>
          <a:off x="539750" y="4649788"/>
          <a:ext cx="7170738" cy="1524000"/>
        </p:xfrm>
        <a:graphic>
          <a:graphicData uri="http://schemas.openxmlformats.org/drawingml/2006/table">
            <a:tbl>
              <a:tblPr/>
              <a:tblGrid>
                <a:gridCol w="1687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Type(socket type)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SOCK_DGRAM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fixed-length, connectionless, unreliable messages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SOCK_RAW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datagram interface to IP (optional in POSIX.1)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SOCK_SEQPACKET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fixed-length, sequenced, reliable, connection-oriented messages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SOCK_STREAM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sequenced, reliable, bidirectional, connection-oriented byte streams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57188" name="Group 100"/>
          <p:cNvGraphicFramePr>
            <a:graphicFrameLocks noGrp="1"/>
          </p:cNvGraphicFramePr>
          <p:nvPr/>
        </p:nvGraphicFramePr>
        <p:xfrm>
          <a:off x="5162550" y="2951163"/>
          <a:ext cx="1354138" cy="914400"/>
        </p:xfrm>
        <a:graphic>
          <a:graphicData uri="http://schemas.openxmlformats.org/drawingml/2006/table">
            <a:tbl>
              <a:tblPr/>
              <a:tblGrid>
                <a:gridCol w="135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Protocol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IPPROTO_TCP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IPPROTO_UDP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Selecting the Protocol</a:t>
            </a:r>
            <a:endParaRPr lang="en-US" altLang="ko-KR" dirty="0"/>
          </a:p>
        </p:txBody>
      </p:sp>
      <p:sp>
        <p:nvSpPr>
          <p:cNvPr id="858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3200" dirty="0"/>
              <a:t>Connection-Oriented </a:t>
            </a:r>
            <a:r>
              <a:rPr lang="en-US" altLang="ko-KR" sz="3200" dirty="0" err="1"/>
              <a:t>vs</a:t>
            </a:r>
            <a:r>
              <a:rPr lang="en-US" altLang="ko-KR" sz="3200" dirty="0"/>
              <a:t> Connectionless</a:t>
            </a:r>
            <a:endParaRPr lang="en-US" altLang="ko-KR" sz="3200" dirty="0">
              <a:latin typeface="Arial" charset="0"/>
              <a:cs typeface="Arial" charset="0"/>
            </a:endParaRP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r>
              <a:rPr lang="en-US" altLang="ko-KR" dirty="0">
                <a:latin typeface="Arial" charset="0"/>
                <a:cs typeface="Arial" charset="0"/>
              </a:rPr>
              <a:t>Connection oriented (streams)</a:t>
            </a:r>
          </a:p>
          <a:p>
            <a:pPr lvl="1"/>
            <a:r>
              <a:rPr lang="en-US" altLang="ko-KR" b="0" dirty="0" err="1">
                <a:latin typeface="Courier New" pitchFamily="49" charset="0"/>
              </a:rPr>
              <a:t>sd</a:t>
            </a:r>
            <a:r>
              <a:rPr lang="en-US" altLang="ko-KR" b="0" dirty="0">
                <a:latin typeface="Courier New" pitchFamily="49" charset="0"/>
              </a:rPr>
              <a:t> = socket(AF_INET, SOCK_STREAM, 0);</a:t>
            </a:r>
          </a:p>
          <a:p>
            <a:endParaRPr lang="en-US" altLang="ko-KR" b="0" dirty="0">
              <a:latin typeface="Courier New" pitchFamily="49" charset="0"/>
              <a:cs typeface="Arial" charset="0"/>
            </a:endParaRPr>
          </a:p>
          <a:p>
            <a:r>
              <a:rPr lang="en-US" altLang="ko-KR" dirty="0">
                <a:latin typeface="Arial" charset="0"/>
                <a:cs typeface="Arial" charset="0"/>
              </a:rPr>
              <a:t>Connectionless (</a:t>
            </a:r>
            <a:r>
              <a:rPr lang="en-US" altLang="ko-KR" dirty="0" err="1">
                <a:latin typeface="Arial" charset="0"/>
                <a:cs typeface="Arial" charset="0"/>
              </a:rPr>
              <a:t>datagrams</a:t>
            </a:r>
            <a:r>
              <a:rPr lang="en-US" altLang="ko-KR" dirty="0">
                <a:latin typeface="Arial" charset="0"/>
                <a:cs typeface="Arial" charset="0"/>
              </a:rPr>
              <a:t>): </a:t>
            </a:r>
          </a:p>
          <a:p>
            <a:pPr lvl="1"/>
            <a:r>
              <a:rPr lang="en-US" altLang="ko-KR" b="0" dirty="0" err="1">
                <a:latin typeface="Courier New" pitchFamily="49" charset="0"/>
              </a:rPr>
              <a:t>sd</a:t>
            </a:r>
            <a:r>
              <a:rPr lang="en-US" altLang="ko-KR" b="0" dirty="0">
                <a:latin typeface="Courier New" pitchFamily="49" charset="0"/>
              </a:rPr>
              <a:t> = socket(AF_INET, SOCK_DGRAM, 0);</a:t>
            </a: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r>
              <a:rPr lang="en-US" altLang="ko-KR" dirty="0">
                <a:latin typeface="Arial" charset="0"/>
                <a:cs typeface="Arial" charset="0"/>
              </a:rPr>
              <a:t>For the internet (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AF_INET</a:t>
            </a:r>
            <a:r>
              <a:rPr lang="en-US" altLang="ko-KR" dirty="0">
                <a:latin typeface="Arial" charset="0"/>
                <a:cs typeface="Arial" charset="0"/>
              </a:rPr>
              <a:t>) this corresponds to TCP and UDP respectively</a:t>
            </a: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pPr lvl="1"/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C967FFFE-7163-4E4D-9931-AA6CEFDA50BD}" type="slidenum">
              <a:rPr lang="en-US" altLang="ko-KR"/>
              <a:pPr>
                <a:defRPr/>
              </a:pPr>
              <a:t>29</a:t>
            </a:fld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72518" cy="633412"/>
          </a:xfrm>
        </p:spPr>
        <p:txBody>
          <a:bodyPr/>
          <a:lstStyle/>
          <a:p>
            <a:r>
              <a:rPr lang="en-US" altLang="ko-KR" dirty="0"/>
              <a:t>Internet model (TCP/IP protocol suite)(1/2)</a:t>
            </a:r>
          </a:p>
        </p:txBody>
      </p:sp>
      <p:sp>
        <p:nvSpPr>
          <p:cNvPr id="82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EA1083D7-6435-4E18-BE49-F7F4C8F50E45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827396" name="Text Box 4"/>
          <p:cNvSpPr txBox="1">
            <a:spLocks noChangeArrowheads="1"/>
          </p:cNvSpPr>
          <p:nvPr/>
        </p:nvSpPr>
        <p:spPr bwMode="auto">
          <a:xfrm>
            <a:off x="392113" y="4437063"/>
            <a:ext cx="11811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b="1" i="1">
                <a:latin typeface="Times New Roman" pitchFamily="18" charset="0"/>
              </a:rPr>
              <a:t>host-to-host</a:t>
            </a:r>
          </a:p>
        </p:txBody>
      </p:sp>
      <p:sp>
        <p:nvSpPr>
          <p:cNvPr id="827397" name="Text Box 5"/>
          <p:cNvSpPr txBox="1">
            <a:spLocks noChangeArrowheads="1"/>
          </p:cNvSpPr>
          <p:nvPr/>
        </p:nvSpPr>
        <p:spPr bwMode="auto">
          <a:xfrm>
            <a:off x="392113" y="3429000"/>
            <a:ext cx="1724025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b="1" i="1">
                <a:latin typeface="Times New Roman" pitchFamily="18" charset="0"/>
              </a:rPr>
              <a:t>process-to-process</a:t>
            </a:r>
          </a:p>
        </p:txBody>
      </p:sp>
      <p:sp>
        <p:nvSpPr>
          <p:cNvPr id="827399" name="Text Box 7"/>
          <p:cNvSpPr txBox="1">
            <a:spLocks noChangeArrowheads="1"/>
          </p:cNvSpPr>
          <p:nvPr/>
        </p:nvSpPr>
        <p:spPr bwMode="auto">
          <a:xfrm>
            <a:off x="392113" y="5084763"/>
            <a:ext cx="1292225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b="1" i="1">
                <a:latin typeface="Times New Roman" pitchFamily="18" charset="0"/>
              </a:rPr>
              <a:t>node-to-node</a:t>
            </a:r>
          </a:p>
        </p:txBody>
      </p:sp>
      <p:sp>
        <p:nvSpPr>
          <p:cNvPr id="827400" name="AutoShape 8"/>
          <p:cNvSpPr>
            <a:spLocks noChangeArrowheads="1"/>
          </p:cNvSpPr>
          <p:nvPr/>
        </p:nvSpPr>
        <p:spPr bwMode="auto">
          <a:xfrm>
            <a:off x="969963" y="2386013"/>
            <a:ext cx="5486400" cy="304800"/>
          </a:xfrm>
          <a:prstGeom prst="roundRect">
            <a:avLst>
              <a:gd name="adj" fmla="val 519"/>
            </a:avLst>
          </a:prstGeom>
          <a:solidFill>
            <a:srgbClr val="CCCCFF"/>
          </a:solidFill>
          <a:ln w="936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7401" name="AutoShape 9"/>
          <p:cNvSpPr>
            <a:spLocks noChangeArrowheads="1"/>
          </p:cNvSpPr>
          <p:nvPr/>
        </p:nvSpPr>
        <p:spPr bwMode="auto">
          <a:xfrm>
            <a:off x="2265363" y="4976813"/>
            <a:ext cx="2819400" cy="533400"/>
          </a:xfrm>
          <a:prstGeom prst="roundRect">
            <a:avLst>
              <a:gd name="adj" fmla="val 296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7402" name="Text Box 10"/>
          <p:cNvSpPr txBox="1">
            <a:spLocks noChangeArrowheads="1"/>
          </p:cNvSpPr>
          <p:nvPr/>
        </p:nvSpPr>
        <p:spPr bwMode="auto">
          <a:xfrm>
            <a:off x="2271713" y="5046663"/>
            <a:ext cx="2817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atinLnBrk="0">
              <a:spcBef>
                <a:spcPct val="0"/>
              </a:spcBef>
              <a:buClr>
                <a:srgbClr val="000000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000">
                <a:latin typeface="Verdana" pitchFamily="34" charset="0"/>
              </a:rPr>
              <a:t>Hardware Interface</a:t>
            </a:r>
          </a:p>
        </p:txBody>
      </p:sp>
      <p:sp>
        <p:nvSpPr>
          <p:cNvPr id="827403" name="AutoShape 11"/>
          <p:cNvSpPr>
            <a:spLocks noChangeArrowheads="1"/>
          </p:cNvSpPr>
          <p:nvPr/>
        </p:nvSpPr>
        <p:spPr bwMode="auto">
          <a:xfrm>
            <a:off x="2593975" y="3986213"/>
            <a:ext cx="2098675" cy="533400"/>
          </a:xfrm>
          <a:prstGeom prst="roundRect">
            <a:avLst>
              <a:gd name="adj" fmla="val 296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7404" name="AutoShape 12"/>
          <p:cNvSpPr>
            <a:spLocks noChangeArrowheads="1"/>
          </p:cNvSpPr>
          <p:nvPr/>
        </p:nvSpPr>
        <p:spPr bwMode="auto">
          <a:xfrm>
            <a:off x="3367088" y="4059238"/>
            <a:ext cx="439737" cy="396875"/>
          </a:xfrm>
          <a:prstGeom prst="roundRect">
            <a:avLst>
              <a:gd name="adj" fmla="val 398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>
              <a:spcBef>
                <a:spcPct val="0"/>
              </a:spcBef>
              <a:buClr>
                <a:srgbClr val="000000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000">
                <a:latin typeface="Verdana" pitchFamily="34" charset="0"/>
              </a:rPr>
              <a:t>IP</a:t>
            </a:r>
          </a:p>
        </p:txBody>
      </p:sp>
      <p:sp>
        <p:nvSpPr>
          <p:cNvPr id="827405" name="AutoShape 13"/>
          <p:cNvSpPr>
            <a:spLocks noChangeArrowheads="1"/>
          </p:cNvSpPr>
          <p:nvPr/>
        </p:nvSpPr>
        <p:spPr bwMode="auto">
          <a:xfrm>
            <a:off x="1193800" y="2843213"/>
            <a:ext cx="2100263" cy="533400"/>
          </a:xfrm>
          <a:prstGeom prst="roundRect">
            <a:avLst>
              <a:gd name="adj" fmla="val 296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7406" name="AutoShape 14"/>
          <p:cNvSpPr>
            <a:spLocks noChangeArrowheads="1"/>
          </p:cNvSpPr>
          <p:nvPr/>
        </p:nvSpPr>
        <p:spPr bwMode="auto">
          <a:xfrm>
            <a:off x="2768600" y="1700213"/>
            <a:ext cx="2100263" cy="533400"/>
          </a:xfrm>
          <a:prstGeom prst="roundRect">
            <a:avLst>
              <a:gd name="adj" fmla="val 296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7407" name="AutoShape 15"/>
          <p:cNvSpPr>
            <a:spLocks noChangeArrowheads="1"/>
          </p:cNvSpPr>
          <p:nvPr/>
        </p:nvSpPr>
        <p:spPr bwMode="auto">
          <a:xfrm>
            <a:off x="3817938" y="2843213"/>
            <a:ext cx="2100262" cy="533400"/>
          </a:xfrm>
          <a:prstGeom prst="roundRect">
            <a:avLst>
              <a:gd name="adj" fmla="val 296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7408" name="AutoShape 16"/>
          <p:cNvSpPr>
            <a:spLocks noChangeArrowheads="1"/>
          </p:cNvSpPr>
          <p:nvPr/>
        </p:nvSpPr>
        <p:spPr bwMode="auto">
          <a:xfrm>
            <a:off x="436563" y="1700213"/>
            <a:ext cx="2098675" cy="533400"/>
          </a:xfrm>
          <a:prstGeom prst="roundRect">
            <a:avLst>
              <a:gd name="adj" fmla="val 296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7409" name="AutoShape 17"/>
          <p:cNvSpPr>
            <a:spLocks noChangeArrowheads="1"/>
          </p:cNvSpPr>
          <p:nvPr/>
        </p:nvSpPr>
        <p:spPr bwMode="auto">
          <a:xfrm>
            <a:off x="5043488" y="1700213"/>
            <a:ext cx="2098675" cy="533400"/>
          </a:xfrm>
          <a:prstGeom prst="roundRect">
            <a:avLst>
              <a:gd name="adj" fmla="val 296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7410" name="AutoShape 18"/>
          <p:cNvSpPr>
            <a:spLocks noChangeArrowheads="1"/>
          </p:cNvSpPr>
          <p:nvPr/>
        </p:nvSpPr>
        <p:spPr bwMode="auto">
          <a:xfrm>
            <a:off x="1866900" y="2911475"/>
            <a:ext cx="668338" cy="396875"/>
          </a:xfrm>
          <a:prstGeom prst="roundRect">
            <a:avLst>
              <a:gd name="adj" fmla="val 398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>
              <a:spcBef>
                <a:spcPct val="0"/>
              </a:spcBef>
              <a:buClr>
                <a:srgbClr val="000000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000">
                <a:latin typeface="Verdana" pitchFamily="34" charset="0"/>
              </a:rPr>
              <a:t>TCP</a:t>
            </a:r>
          </a:p>
        </p:txBody>
      </p:sp>
      <p:sp>
        <p:nvSpPr>
          <p:cNvPr id="827411" name="AutoShape 19"/>
          <p:cNvSpPr>
            <a:spLocks noChangeArrowheads="1"/>
          </p:cNvSpPr>
          <p:nvPr/>
        </p:nvSpPr>
        <p:spPr bwMode="auto">
          <a:xfrm>
            <a:off x="4525963" y="2911475"/>
            <a:ext cx="714375" cy="396875"/>
          </a:xfrm>
          <a:prstGeom prst="roundRect">
            <a:avLst>
              <a:gd name="adj" fmla="val 398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>
              <a:spcBef>
                <a:spcPct val="0"/>
              </a:spcBef>
              <a:buClr>
                <a:srgbClr val="000000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000">
                <a:latin typeface="Verdana" pitchFamily="34" charset="0"/>
              </a:rPr>
              <a:t>UDP</a:t>
            </a:r>
          </a:p>
        </p:txBody>
      </p:sp>
      <p:sp>
        <p:nvSpPr>
          <p:cNvPr id="827412" name="AutoShape 20"/>
          <p:cNvSpPr>
            <a:spLocks noChangeArrowheads="1"/>
          </p:cNvSpPr>
          <p:nvPr/>
        </p:nvSpPr>
        <p:spPr bwMode="auto">
          <a:xfrm>
            <a:off x="574675" y="1760538"/>
            <a:ext cx="1806575" cy="396875"/>
          </a:xfrm>
          <a:prstGeom prst="roundRect">
            <a:avLst>
              <a:gd name="adj" fmla="val 398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>
              <a:spcBef>
                <a:spcPct val="0"/>
              </a:spcBef>
              <a:buClr>
                <a:srgbClr val="000000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000">
                <a:latin typeface="Verdana" pitchFamily="34" charset="0"/>
              </a:rPr>
              <a:t>User Process</a:t>
            </a:r>
          </a:p>
        </p:txBody>
      </p:sp>
      <p:sp>
        <p:nvSpPr>
          <p:cNvPr id="827413" name="AutoShape 21"/>
          <p:cNvSpPr>
            <a:spLocks noChangeArrowheads="1"/>
          </p:cNvSpPr>
          <p:nvPr/>
        </p:nvSpPr>
        <p:spPr bwMode="auto">
          <a:xfrm>
            <a:off x="2922588" y="1760538"/>
            <a:ext cx="1806575" cy="396875"/>
          </a:xfrm>
          <a:prstGeom prst="roundRect">
            <a:avLst>
              <a:gd name="adj" fmla="val 398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>
              <a:spcBef>
                <a:spcPct val="0"/>
              </a:spcBef>
              <a:buClr>
                <a:srgbClr val="000000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000">
                <a:latin typeface="Verdana" pitchFamily="34" charset="0"/>
              </a:rPr>
              <a:t>User Process</a:t>
            </a:r>
          </a:p>
        </p:txBody>
      </p:sp>
      <p:sp>
        <p:nvSpPr>
          <p:cNvPr id="827414" name="AutoShape 22"/>
          <p:cNvSpPr>
            <a:spLocks noChangeArrowheads="1"/>
          </p:cNvSpPr>
          <p:nvPr/>
        </p:nvSpPr>
        <p:spPr bwMode="auto">
          <a:xfrm>
            <a:off x="5194300" y="1760538"/>
            <a:ext cx="1806575" cy="396875"/>
          </a:xfrm>
          <a:prstGeom prst="roundRect">
            <a:avLst>
              <a:gd name="adj" fmla="val 398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>
              <a:spcBef>
                <a:spcPct val="0"/>
              </a:spcBef>
              <a:buClr>
                <a:srgbClr val="000000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000">
                <a:latin typeface="Verdana" pitchFamily="34" charset="0"/>
              </a:rPr>
              <a:t>User Process</a:t>
            </a:r>
          </a:p>
        </p:txBody>
      </p:sp>
      <p:cxnSp>
        <p:nvCxnSpPr>
          <p:cNvPr id="827415" name="AutoShape 23"/>
          <p:cNvCxnSpPr>
            <a:cxnSpLocks noChangeShapeType="1"/>
          </p:cNvCxnSpPr>
          <p:nvPr/>
        </p:nvCxnSpPr>
        <p:spPr bwMode="auto">
          <a:xfrm>
            <a:off x="436563" y="2538413"/>
            <a:ext cx="6646862" cy="1587"/>
          </a:xfrm>
          <a:prstGeom prst="straightConnector1">
            <a:avLst/>
          </a:prstGeom>
          <a:noFill/>
          <a:ln w="9360">
            <a:solidFill>
              <a:srgbClr val="000000"/>
            </a:solidFill>
            <a:prstDash val="lgDash"/>
            <a:round/>
            <a:headEnd/>
            <a:tailEnd/>
          </a:ln>
        </p:spPr>
      </p:cxnSp>
      <p:cxnSp>
        <p:nvCxnSpPr>
          <p:cNvPr id="827416" name="AutoShape 24"/>
          <p:cNvCxnSpPr>
            <a:cxnSpLocks noChangeShapeType="1"/>
          </p:cNvCxnSpPr>
          <p:nvPr/>
        </p:nvCxnSpPr>
        <p:spPr bwMode="auto">
          <a:xfrm>
            <a:off x="436563" y="3757613"/>
            <a:ext cx="6646862" cy="1587"/>
          </a:xfrm>
          <a:prstGeom prst="straightConnector1">
            <a:avLst/>
          </a:prstGeom>
          <a:noFill/>
          <a:ln w="9360">
            <a:solidFill>
              <a:srgbClr val="000000"/>
            </a:solidFill>
            <a:prstDash val="lgDash"/>
            <a:round/>
            <a:headEnd/>
            <a:tailEnd/>
          </a:ln>
        </p:spPr>
      </p:cxnSp>
      <p:cxnSp>
        <p:nvCxnSpPr>
          <p:cNvPr id="827417" name="AutoShape 25"/>
          <p:cNvCxnSpPr>
            <a:cxnSpLocks noChangeShapeType="1"/>
          </p:cNvCxnSpPr>
          <p:nvPr/>
        </p:nvCxnSpPr>
        <p:spPr bwMode="auto">
          <a:xfrm>
            <a:off x="436563" y="4748213"/>
            <a:ext cx="6646862" cy="1587"/>
          </a:xfrm>
          <a:prstGeom prst="straightConnector1">
            <a:avLst/>
          </a:prstGeom>
          <a:noFill/>
          <a:ln w="9360">
            <a:solidFill>
              <a:srgbClr val="000000"/>
            </a:solidFill>
            <a:prstDash val="lgDash"/>
            <a:round/>
            <a:headEnd/>
            <a:tailEnd/>
          </a:ln>
        </p:spPr>
      </p:cxnSp>
      <p:sp>
        <p:nvSpPr>
          <p:cNvPr id="827418" name="Line 26"/>
          <p:cNvSpPr>
            <a:spLocks noChangeShapeType="1"/>
          </p:cNvSpPr>
          <p:nvPr/>
        </p:nvSpPr>
        <p:spPr bwMode="auto">
          <a:xfrm flipV="1">
            <a:off x="3643313" y="4518025"/>
            <a:ext cx="1587" cy="4603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27419" name="Line 27"/>
          <p:cNvSpPr>
            <a:spLocks noChangeShapeType="1"/>
          </p:cNvSpPr>
          <p:nvPr/>
        </p:nvSpPr>
        <p:spPr bwMode="auto">
          <a:xfrm flipH="1" flipV="1">
            <a:off x="2243138" y="3375025"/>
            <a:ext cx="1401762" cy="6127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27420" name="Line 28"/>
          <p:cNvSpPr>
            <a:spLocks noChangeShapeType="1"/>
          </p:cNvSpPr>
          <p:nvPr/>
        </p:nvSpPr>
        <p:spPr bwMode="auto">
          <a:xfrm flipV="1">
            <a:off x="3643313" y="3375025"/>
            <a:ext cx="1225550" cy="6127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27421" name="AutoShape 29"/>
          <p:cNvSpPr>
            <a:spLocks noChangeArrowheads="1"/>
          </p:cNvSpPr>
          <p:nvPr/>
        </p:nvSpPr>
        <p:spPr bwMode="auto">
          <a:xfrm>
            <a:off x="7240588" y="1755775"/>
            <a:ext cx="1579562" cy="396875"/>
          </a:xfrm>
          <a:prstGeom prst="roundRect">
            <a:avLst>
              <a:gd name="adj" fmla="val 398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 latinLnBrk="0">
              <a:spcBef>
                <a:spcPct val="0"/>
              </a:spcBef>
              <a:buClr>
                <a:srgbClr val="000000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000">
                <a:latin typeface="Verdana" pitchFamily="34" charset="0"/>
              </a:rPr>
              <a:t>Application</a:t>
            </a:r>
          </a:p>
        </p:txBody>
      </p:sp>
      <p:sp>
        <p:nvSpPr>
          <p:cNvPr id="827422" name="AutoShape 30"/>
          <p:cNvSpPr>
            <a:spLocks noChangeArrowheads="1"/>
          </p:cNvSpPr>
          <p:nvPr/>
        </p:nvSpPr>
        <p:spPr bwMode="auto">
          <a:xfrm>
            <a:off x="7240588" y="3001963"/>
            <a:ext cx="1411287" cy="396875"/>
          </a:xfrm>
          <a:prstGeom prst="roundRect">
            <a:avLst>
              <a:gd name="adj" fmla="val 398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 latinLnBrk="0">
              <a:spcBef>
                <a:spcPct val="0"/>
              </a:spcBef>
              <a:buClr>
                <a:srgbClr val="000000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000">
                <a:latin typeface="Verdana" pitchFamily="34" charset="0"/>
              </a:rPr>
              <a:t>Transport</a:t>
            </a:r>
          </a:p>
        </p:txBody>
      </p:sp>
      <p:sp>
        <p:nvSpPr>
          <p:cNvPr id="827423" name="AutoShape 31"/>
          <p:cNvSpPr>
            <a:spLocks noChangeArrowheads="1"/>
          </p:cNvSpPr>
          <p:nvPr/>
        </p:nvSpPr>
        <p:spPr bwMode="auto">
          <a:xfrm>
            <a:off x="7240588" y="4049713"/>
            <a:ext cx="1243012" cy="396875"/>
          </a:xfrm>
          <a:prstGeom prst="roundRect">
            <a:avLst>
              <a:gd name="adj" fmla="val 398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 latinLnBrk="0">
              <a:spcBef>
                <a:spcPct val="0"/>
              </a:spcBef>
              <a:buClr>
                <a:srgbClr val="000000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000">
                <a:latin typeface="Verdana" pitchFamily="34" charset="0"/>
              </a:rPr>
              <a:t>Network</a:t>
            </a:r>
          </a:p>
        </p:txBody>
      </p:sp>
      <p:sp>
        <p:nvSpPr>
          <p:cNvPr id="827424" name="AutoShape 32"/>
          <p:cNvSpPr>
            <a:spLocks noChangeArrowheads="1"/>
          </p:cNvSpPr>
          <p:nvPr/>
        </p:nvSpPr>
        <p:spPr bwMode="auto">
          <a:xfrm>
            <a:off x="7240588" y="5059363"/>
            <a:ext cx="703262" cy="396875"/>
          </a:xfrm>
          <a:prstGeom prst="roundRect">
            <a:avLst>
              <a:gd name="adj" fmla="val 398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 latinLnBrk="0">
              <a:spcBef>
                <a:spcPct val="0"/>
              </a:spcBef>
              <a:buClr>
                <a:srgbClr val="000000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000">
                <a:latin typeface="Verdana" pitchFamily="34" charset="0"/>
              </a:rPr>
              <a:t>Link</a:t>
            </a:r>
          </a:p>
        </p:txBody>
      </p:sp>
      <p:cxnSp>
        <p:nvCxnSpPr>
          <p:cNvPr id="827425" name="AutoShape 33"/>
          <p:cNvCxnSpPr>
            <a:cxnSpLocks noChangeShapeType="1"/>
            <a:stCxn id="827409" idx="2"/>
            <a:endCxn id="827407" idx="0"/>
          </p:cNvCxnSpPr>
          <p:nvPr/>
        </p:nvCxnSpPr>
        <p:spPr bwMode="auto">
          <a:xfrm flipH="1">
            <a:off x="4867275" y="2233613"/>
            <a:ext cx="1223963" cy="609600"/>
          </a:xfrm>
          <a:prstGeom prst="bentConnector3">
            <a:avLst>
              <a:gd name="adj1" fmla="val 50000"/>
            </a:avLst>
          </a:prstGeom>
          <a:noFill/>
          <a:ln w="57240">
            <a:solidFill>
              <a:srgbClr val="CC0000"/>
            </a:solidFill>
            <a:miter lim="800000"/>
            <a:headEnd/>
            <a:tailEnd/>
          </a:ln>
        </p:spPr>
      </p:cxnSp>
      <p:cxnSp>
        <p:nvCxnSpPr>
          <p:cNvPr id="827426" name="AutoShape 34"/>
          <p:cNvCxnSpPr>
            <a:cxnSpLocks noChangeShapeType="1"/>
            <a:stCxn id="827408" idx="2"/>
            <a:endCxn id="827405" idx="0"/>
          </p:cNvCxnSpPr>
          <p:nvPr/>
        </p:nvCxnSpPr>
        <p:spPr bwMode="auto">
          <a:xfrm>
            <a:off x="1485900" y="2233613"/>
            <a:ext cx="758825" cy="609600"/>
          </a:xfrm>
          <a:prstGeom prst="bentConnector3">
            <a:avLst>
              <a:gd name="adj1" fmla="val 50000"/>
            </a:avLst>
          </a:prstGeom>
          <a:noFill/>
          <a:ln w="57240">
            <a:solidFill>
              <a:srgbClr val="CC0000"/>
            </a:solidFill>
            <a:miter lim="800000"/>
            <a:headEnd/>
            <a:tailEnd/>
          </a:ln>
        </p:spPr>
      </p:cxnSp>
      <p:cxnSp>
        <p:nvCxnSpPr>
          <p:cNvPr id="827427" name="AutoShape 35"/>
          <p:cNvCxnSpPr>
            <a:cxnSpLocks noChangeShapeType="1"/>
            <a:stCxn id="827406" idx="2"/>
            <a:endCxn id="827405" idx="0"/>
          </p:cNvCxnSpPr>
          <p:nvPr/>
        </p:nvCxnSpPr>
        <p:spPr bwMode="auto">
          <a:xfrm flipH="1">
            <a:off x="2244725" y="2233613"/>
            <a:ext cx="1574800" cy="609600"/>
          </a:xfrm>
          <a:prstGeom prst="bentConnector3">
            <a:avLst>
              <a:gd name="adj1" fmla="val 50000"/>
            </a:avLst>
          </a:prstGeom>
          <a:noFill/>
          <a:ln w="57240">
            <a:solidFill>
              <a:srgbClr val="CC0000"/>
            </a:solidFill>
            <a:miter lim="800000"/>
            <a:headEnd/>
            <a:tailEnd/>
          </a:ln>
        </p:spPr>
      </p:cxnSp>
      <p:sp>
        <p:nvSpPr>
          <p:cNvPr id="827428" name="AutoShape 36"/>
          <p:cNvSpPr>
            <a:spLocks noChangeArrowheads="1"/>
          </p:cNvSpPr>
          <p:nvPr/>
        </p:nvSpPr>
        <p:spPr bwMode="auto">
          <a:xfrm>
            <a:off x="7185025" y="2351088"/>
            <a:ext cx="1560513" cy="396875"/>
          </a:xfrm>
          <a:prstGeom prst="roundRect">
            <a:avLst>
              <a:gd name="adj" fmla="val 398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 latinLnBrk="0">
              <a:spcBef>
                <a:spcPct val="0"/>
              </a:spcBef>
              <a:buClr>
                <a:srgbClr val="CC0000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ko-KR" sz="2000" i="1">
                <a:solidFill>
                  <a:srgbClr val="CC0000"/>
                </a:solidFill>
                <a:latin typeface="Verdana" pitchFamily="34" charset="0"/>
              </a:rPr>
              <a:t>Socket API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4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8134350" cy="1470025"/>
          </a:xfrm>
        </p:spPr>
        <p:txBody>
          <a:bodyPr/>
          <a:lstStyle/>
          <a:p>
            <a:r>
              <a:rPr lang="en-US" altLang="ko-KR" dirty="0"/>
              <a:t>10.5 Programming the connection oriented model</a:t>
            </a:r>
          </a:p>
        </p:txBody>
      </p:sp>
      <p:sp>
        <p:nvSpPr>
          <p:cNvPr id="85914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F04BD054-B31B-40F6-8CB8-9903B99AB73B}" type="slidenum">
              <a:rPr lang="en-US" altLang="ko-KR"/>
              <a:pPr>
                <a:defRPr/>
              </a:pPr>
              <a:t>30</a:t>
            </a:fld>
            <a:endParaRPr lang="en-US" altLang="ko-K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bind(2)</a:t>
            </a:r>
            <a:r>
              <a:rPr lang="en-US" altLang="ko-KR"/>
              <a:t> system call</a:t>
            </a:r>
            <a:endParaRPr/>
          </a:p>
        </p:txBody>
      </p:sp>
      <p:sp>
        <p:nvSpPr>
          <p:cNvPr id="8683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9138"/>
            <a:ext cx="8229600" cy="4137025"/>
          </a:xfrm>
        </p:spPr>
        <p:txBody>
          <a:bodyPr/>
          <a:lstStyle/>
          <a:p>
            <a:r>
              <a:rPr lang="en-US" altLang="ko-KR">
                <a:latin typeface="Arial" charset="0"/>
                <a:cs typeface="Arial" charset="0"/>
              </a:rPr>
              <a:t>In the IPv4 Internet domain (</a:t>
            </a:r>
            <a:r>
              <a:rPr lang="en-US" altLang="ko-KR" b="0">
                <a:latin typeface="Courier New" pitchFamily="49" charset="0"/>
                <a:cs typeface="Arial" charset="0"/>
              </a:rPr>
              <a:t>AF_INET</a:t>
            </a:r>
            <a:r>
              <a:rPr lang="en-US" altLang="ko-KR">
                <a:latin typeface="Arial" charset="0"/>
                <a:cs typeface="Arial" charset="0"/>
              </a:rPr>
              <a:t>), a socket address is represented by a </a:t>
            </a:r>
            <a:r>
              <a:rPr lang="en-US" altLang="ko-KR" b="0">
                <a:latin typeface="Courier New" pitchFamily="49" charset="0"/>
                <a:cs typeface="Arial" charset="0"/>
              </a:rPr>
              <a:t>sockaddr_in</a:t>
            </a:r>
            <a:r>
              <a:rPr lang="en-US" altLang="ko-KR">
                <a:latin typeface="Arial" charset="0"/>
                <a:cs typeface="Arial" charset="0"/>
              </a:rPr>
              <a:t> structure </a:t>
            </a:r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419F6A0C-894D-44DE-849D-3CE645808A93}" type="slidenum">
              <a:rPr lang="en-US" altLang="ko-KR"/>
              <a:pPr>
                <a:defRPr/>
              </a:pPr>
              <a:t>31</a:t>
            </a:fld>
            <a:endParaRPr lang="en-US" altLang="ko-KR"/>
          </a:p>
        </p:txBody>
      </p:sp>
      <p:sp>
        <p:nvSpPr>
          <p:cNvPr id="868356" name="Rectangle 4"/>
          <p:cNvSpPr>
            <a:spLocks noChangeArrowheads="1"/>
          </p:cNvSpPr>
          <p:nvPr/>
        </p:nvSpPr>
        <p:spPr bwMode="auto">
          <a:xfrm>
            <a:off x="414338" y="1017588"/>
            <a:ext cx="8321675" cy="9715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1400"/>
              <a:t>#include &lt;sys/socket.h&gt;</a:t>
            </a:r>
          </a:p>
          <a:p>
            <a:pPr algn="l"/>
            <a:r>
              <a:rPr lang="en-US" altLang="ko-KR" sz="1400"/>
              <a:t>int bind(int sockfd, const struct sockaddr *addr, socklen_t len);</a:t>
            </a:r>
          </a:p>
          <a:p>
            <a:pPr algn="l"/>
            <a:r>
              <a:rPr lang="en-US" altLang="ko-KR" sz="1400"/>
              <a:t>					    Returns: 0 if OK, -1 on error</a:t>
            </a:r>
          </a:p>
        </p:txBody>
      </p:sp>
      <p:sp>
        <p:nvSpPr>
          <p:cNvPr id="868357" name="Rectangle 5"/>
          <p:cNvSpPr>
            <a:spLocks noChangeArrowheads="1"/>
          </p:cNvSpPr>
          <p:nvPr/>
        </p:nvSpPr>
        <p:spPr bwMode="auto">
          <a:xfrm>
            <a:off x="539750" y="2924175"/>
            <a:ext cx="6553200" cy="310854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GB" altLang="ko-KR" sz="1400" b="1" dirty="0" err="1">
                <a:solidFill>
                  <a:srgbClr val="2E2E8C"/>
                </a:solidFill>
              </a:rPr>
              <a:t>struct</a:t>
            </a:r>
            <a:r>
              <a:rPr kumimoji="0" lang="en-GB" altLang="ko-KR" sz="1400" b="1" dirty="0">
                <a:solidFill>
                  <a:srgbClr val="2E2E8C"/>
                </a:solidFill>
              </a:rPr>
              <a:t> </a:t>
            </a:r>
            <a:r>
              <a:rPr kumimoji="0" lang="en-GB" altLang="ko-KR" sz="1400" b="1" dirty="0" err="1">
                <a:solidFill>
                  <a:srgbClr val="2E2E8C"/>
                </a:solidFill>
              </a:rPr>
              <a:t>sockaddr</a:t>
            </a:r>
            <a:r>
              <a:rPr kumimoji="0" lang="en-GB" altLang="ko-KR" sz="1400" dirty="0">
                <a:solidFill>
                  <a:srgbClr val="2E2E8C"/>
                </a:solidFill>
              </a:rPr>
              <a:t> {</a:t>
            </a:r>
            <a:br>
              <a:rPr kumimoji="0" lang="en-GB" altLang="ko-KR" sz="1400" dirty="0">
                <a:solidFill>
                  <a:srgbClr val="2E2E8C"/>
                </a:solidFill>
              </a:rPr>
            </a:br>
            <a:r>
              <a:rPr kumimoji="0" lang="en-GB" altLang="ko-KR" sz="1400" dirty="0">
                <a:solidFill>
                  <a:srgbClr val="2E2E8C"/>
                </a:solidFill>
              </a:rPr>
              <a:t>   </a:t>
            </a:r>
            <a:r>
              <a:rPr kumimoji="0" lang="en-GB" altLang="ko-KR" sz="1400" dirty="0" err="1">
                <a:solidFill>
                  <a:srgbClr val="2E2E8C"/>
                </a:solidFill>
              </a:rPr>
              <a:t>u_short</a:t>
            </a:r>
            <a:r>
              <a:rPr kumimoji="0" lang="en-GB" altLang="ko-KR" sz="1400" dirty="0">
                <a:solidFill>
                  <a:srgbClr val="2E2E8C"/>
                </a:solidFill>
              </a:rPr>
              <a:t> </a:t>
            </a:r>
            <a:r>
              <a:rPr kumimoji="0" lang="en-GB" altLang="ko-KR" sz="1400" dirty="0" err="1">
                <a:solidFill>
                  <a:srgbClr val="2E2E8C"/>
                </a:solidFill>
              </a:rPr>
              <a:t>sa_family</a:t>
            </a:r>
            <a:r>
              <a:rPr kumimoji="0" lang="en-GB" altLang="ko-KR" sz="1400" dirty="0">
                <a:solidFill>
                  <a:srgbClr val="2E2E8C"/>
                </a:solidFill>
              </a:rPr>
              <a:t>;	/* address family */</a:t>
            </a:r>
            <a:br>
              <a:rPr kumimoji="0" lang="en-GB" altLang="ko-KR" sz="1400" dirty="0">
                <a:solidFill>
                  <a:srgbClr val="2E2E8C"/>
                </a:solidFill>
              </a:rPr>
            </a:br>
            <a:r>
              <a:rPr kumimoji="0" lang="en-GB" altLang="ko-KR" sz="1400" dirty="0">
                <a:solidFill>
                  <a:srgbClr val="2E2E8C"/>
                </a:solidFill>
              </a:rPr>
              <a:t>   char </a:t>
            </a:r>
            <a:r>
              <a:rPr kumimoji="0" lang="en-GB" altLang="ko-KR" sz="1400" dirty="0" err="1">
                <a:solidFill>
                  <a:srgbClr val="2E2E8C"/>
                </a:solidFill>
              </a:rPr>
              <a:t>sa_data</a:t>
            </a:r>
            <a:r>
              <a:rPr kumimoji="0" lang="en-GB" altLang="ko-KR" sz="1400" dirty="0">
                <a:solidFill>
                  <a:srgbClr val="2E2E8C"/>
                </a:solidFill>
              </a:rPr>
              <a:t>[14]; 	/* variable-length address */</a:t>
            </a:r>
            <a:br>
              <a:rPr kumimoji="0" lang="en-GB" altLang="ko-KR" sz="1400" dirty="0">
                <a:solidFill>
                  <a:srgbClr val="2E2E8C"/>
                </a:solidFill>
              </a:rPr>
            </a:br>
            <a:r>
              <a:rPr kumimoji="0" lang="en-GB" altLang="ko-KR" sz="1400" dirty="0">
                <a:solidFill>
                  <a:srgbClr val="2E2E8C"/>
                </a:solidFill>
              </a:rPr>
              <a:t>};</a:t>
            </a:r>
          </a:p>
          <a:p>
            <a:pPr algn="l"/>
            <a:r>
              <a:rPr kumimoji="0" lang="en-GB" altLang="ko-KR" sz="1400" b="1" dirty="0" err="1">
                <a:solidFill>
                  <a:srgbClr val="2E2E8C"/>
                </a:solidFill>
              </a:rPr>
              <a:t>struct</a:t>
            </a:r>
            <a:r>
              <a:rPr kumimoji="0" lang="en-GB" altLang="ko-KR" sz="1400" b="1" dirty="0">
                <a:solidFill>
                  <a:srgbClr val="2E2E8C"/>
                </a:solidFill>
              </a:rPr>
              <a:t> </a:t>
            </a:r>
            <a:r>
              <a:rPr kumimoji="0" lang="en-GB" altLang="ko-KR" sz="1400" b="1" dirty="0" err="1">
                <a:solidFill>
                  <a:srgbClr val="2E2E8C"/>
                </a:solidFill>
              </a:rPr>
              <a:t>in_addr</a:t>
            </a:r>
            <a:r>
              <a:rPr kumimoji="0" lang="en-GB" altLang="ko-KR" sz="1400" dirty="0">
                <a:solidFill>
                  <a:srgbClr val="2E2E8C"/>
                </a:solidFill>
              </a:rPr>
              <a:t> { </a:t>
            </a:r>
            <a:br>
              <a:rPr kumimoji="0" lang="en-GB" altLang="ko-KR" sz="1400" dirty="0">
                <a:solidFill>
                  <a:srgbClr val="2E2E8C"/>
                </a:solidFill>
              </a:rPr>
            </a:br>
            <a:r>
              <a:rPr kumimoji="0" lang="en-GB" altLang="ko-KR" sz="1400" dirty="0">
                <a:solidFill>
                  <a:srgbClr val="2E2E8C"/>
                </a:solidFill>
              </a:rPr>
              <a:t>   </a:t>
            </a:r>
            <a:r>
              <a:rPr kumimoji="0" lang="en-GB" altLang="ko-KR" sz="1400" dirty="0" err="1">
                <a:solidFill>
                  <a:srgbClr val="2E2E8C"/>
                </a:solidFill>
              </a:rPr>
              <a:t>u_long</a:t>
            </a:r>
            <a:r>
              <a:rPr kumimoji="0" lang="en-GB" altLang="ko-KR" sz="1400" dirty="0">
                <a:solidFill>
                  <a:srgbClr val="2E2E8C"/>
                </a:solidFill>
              </a:rPr>
              <a:t> </a:t>
            </a:r>
            <a:r>
              <a:rPr kumimoji="0" lang="en-GB" altLang="ko-KR" sz="1400" dirty="0" err="1">
                <a:solidFill>
                  <a:srgbClr val="2E2E8C"/>
                </a:solidFill>
              </a:rPr>
              <a:t>s_addr</a:t>
            </a:r>
            <a:r>
              <a:rPr kumimoji="0" lang="en-GB" altLang="ko-KR" sz="1400" dirty="0">
                <a:solidFill>
                  <a:srgbClr val="2E2E8C"/>
                </a:solidFill>
              </a:rPr>
              <a:t>;  	/* IPv4 address */</a:t>
            </a:r>
            <a:br>
              <a:rPr kumimoji="0" lang="en-GB" altLang="ko-KR" sz="1400" dirty="0">
                <a:solidFill>
                  <a:srgbClr val="2E2E8C"/>
                </a:solidFill>
              </a:rPr>
            </a:br>
            <a:r>
              <a:rPr kumimoji="0" lang="en-GB" altLang="ko-KR" sz="1400" dirty="0">
                <a:solidFill>
                  <a:srgbClr val="2E2E8C"/>
                </a:solidFill>
              </a:rPr>
              <a:t>}; </a:t>
            </a:r>
            <a:endParaRPr kumimoji="0" lang="en-GB" altLang="ko-KR" sz="1400" i="1" dirty="0">
              <a:solidFill>
                <a:srgbClr val="2E2E8C"/>
              </a:solidFill>
            </a:endParaRPr>
          </a:p>
          <a:p>
            <a:pPr algn="l"/>
            <a:r>
              <a:rPr kumimoji="0" lang="en-GB" altLang="ko-KR" sz="1400" b="1" dirty="0" err="1">
                <a:solidFill>
                  <a:srgbClr val="2E2E8C"/>
                </a:solidFill>
              </a:rPr>
              <a:t>struct</a:t>
            </a:r>
            <a:r>
              <a:rPr kumimoji="0" lang="en-GB" altLang="ko-KR" sz="1400" b="1" dirty="0">
                <a:solidFill>
                  <a:srgbClr val="2E2E8C"/>
                </a:solidFill>
              </a:rPr>
              <a:t> </a:t>
            </a:r>
            <a:r>
              <a:rPr kumimoji="0" lang="en-GB" altLang="ko-KR" sz="1400" b="1" dirty="0" err="1">
                <a:solidFill>
                  <a:srgbClr val="2E2E8C"/>
                </a:solidFill>
              </a:rPr>
              <a:t>sockaddr_in</a:t>
            </a:r>
            <a:r>
              <a:rPr kumimoji="0" lang="en-GB" altLang="ko-KR" sz="1400" dirty="0">
                <a:solidFill>
                  <a:srgbClr val="2E2E8C"/>
                </a:solidFill>
              </a:rPr>
              <a:t> {</a:t>
            </a:r>
            <a:br>
              <a:rPr kumimoji="0" lang="en-GB" altLang="ko-KR" sz="1400" dirty="0">
                <a:solidFill>
                  <a:srgbClr val="2E2E8C"/>
                </a:solidFill>
              </a:rPr>
            </a:br>
            <a:r>
              <a:rPr kumimoji="0" lang="en-GB" altLang="ko-KR" sz="1400" dirty="0">
                <a:solidFill>
                  <a:srgbClr val="2E2E8C"/>
                </a:solidFill>
              </a:rPr>
              <a:t>   </a:t>
            </a:r>
            <a:r>
              <a:rPr kumimoji="0" lang="en-GB" altLang="ko-KR" sz="1400" dirty="0" err="1">
                <a:solidFill>
                  <a:srgbClr val="2E2E8C"/>
                </a:solidFill>
              </a:rPr>
              <a:t>u_short</a:t>
            </a:r>
            <a:r>
              <a:rPr kumimoji="0" lang="en-GB" altLang="ko-KR" sz="1400" dirty="0">
                <a:solidFill>
                  <a:srgbClr val="2E2E8C"/>
                </a:solidFill>
              </a:rPr>
              <a:t> </a:t>
            </a:r>
            <a:r>
              <a:rPr kumimoji="0" lang="en-GB" altLang="ko-KR" sz="1400">
                <a:solidFill>
                  <a:srgbClr val="2E2E8C"/>
                </a:solidFill>
              </a:rPr>
              <a:t>sin_family</a:t>
            </a:r>
            <a:r>
              <a:rPr kumimoji="0" lang="en-GB" altLang="ko-KR" sz="1400" dirty="0">
                <a:solidFill>
                  <a:srgbClr val="2E2E8C"/>
                </a:solidFill>
              </a:rPr>
              <a:t>;	/* address family */</a:t>
            </a:r>
            <a:br>
              <a:rPr kumimoji="0" lang="en-GB" altLang="ko-KR" sz="1400" dirty="0">
                <a:solidFill>
                  <a:srgbClr val="2E2E8C"/>
                </a:solidFill>
              </a:rPr>
            </a:br>
            <a:r>
              <a:rPr kumimoji="0" lang="en-GB" altLang="ko-KR" sz="1400" dirty="0">
                <a:solidFill>
                  <a:srgbClr val="2E2E8C"/>
                </a:solidFill>
              </a:rPr>
              <a:t>   </a:t>
            </a:r>
            <a:r>
              <a:rPr kumimoji="0" lang="en-GB" altLang="ko-KR" sz="1400" dirty="0" err="1">
                <a:solidFill>
                  <a:srgbClr val="2E2E8C"/>
                </a:solidFill>
              </a:rPr>
              <a:t>u_short</a:t>
            </a:r>
            <a:r>
              <a:rPr kumimoji="0" lang="en-GB" altLang="ko-KR" sz="1400" dirty="0">
                <a:solidFill>
                  <a:srgbClr val="2E2E8C"/>
                </a:solidFill>
              </a:rPr>
              <a:t> </a:t>
            </a:r>
            <a:r>
              <a:rPr kumimoji="0" lang="en-GB" altLang="ko-KR" sz="1400" dirty="0" err="1">
                <a:solidFill>
                  <a:srgbClr val="2E2E8C"/>
                </a:solidFill>
              </a:rPr>
              <a:t>sin_port</a:t>
            </a:r>
            <a:r>
              <a:rPr kumimoji="0" lang="en-GB" altLang="ko-KR" sz="1400" dirty="0">
                <a:solidFill>
                  <a:srgbClr val="2E2E8C"/>
                </a:solidFill>
              </a:rPr>
              <a:t>;	/* port number */</a:t>
            </a:r>
            <a:br>
              <a:rPr kumimoji="0" lang="en-GB" altLang="ko-KR" sz="1400" dirty="0">
                <a:solidFill>
                  <a:srgbClr val="2E2E8C"/>
                </a:solidFill>
              </a:rPr>
            </a:br>
            <a:r>
              <a:rPr kumimoji="0" lang="en-GB" altLang="ko-KR" sz="1400" dirty="0">
                <a:solidFill>
                  <a:srgbClr val="2E2E8C"/>
                </a:solidFill>
              </a:rPr>
              <a:t>   </a:t>
            </a:r>
            <a:r>
              <a:rPr kumimoji="0" lang="en-GB" altLang="ko-KR" sz="1400" dirty="0" err="1">
                <a:solidFill>
                  <a:srgbClr val="2E2E8C"/>
                </a:solidFill>
              </a:rPr>
              <a:t>struct</a:t>
            </a:r>
            <a:r>
              <a:rPr kumimoji="0" lang="en-GB" altLang="ko-KR" sz="1400" dirty="0">
                <a:solidFill>
                  <a:srgbClr val="2E2E8C"/>
                </a:solidFill>
              </a:rPr>
              <a:t> </a:t>
            </a:r>
            <a:r>
              <a:rPr kumimoji="0" lang="en-GB" altLang="ko-KR" sz="1400" dirty="0" err="1">
                <a:solidFill>
                  <a:srgbClr val="2E2E8C"/>
                </a:solidFill>
              </a:rPr>
              <a:t>in_addr</a:t>
            </a:r>
            <a:r>
              <a:rPr kumimoji="0" lang="en-GB" altLang="ko-KR" sz="1400" dirty="0">
                <a:solidFill>
                  <a:srgbClr val="2E2E8C"/>
                </a:solidFill>
              </a:rPr>
              <a:t> </a:t>
            </a:r>
            <a:r>
              <a:rPr kumimoji="0" lang="en-GB" altLang="ko-KR" sz="1400" dirty="0" err="1">
                <a:solidFill>
                  <a:srgbClr val="2E2E8C"/>
                </a:solidFill>
              </a:rPr>
              <a:t>sin_addr</a:t>
            </a:r>
            <a:r>
              <a:rPr kumimoji="0" lang="en-GB" altLang="ko-KR" sz="1400" dirty="0">
                <a:solidFill>
                  <a:srgbClr val="2E2E8C"/>
                </a:solidFill>
              </a:rPr>
              <a:t>; /* IPv4 address , </a:t>
            </a:r>
            <a:r>
              <a:rPr kumimoji="0" lang="en-US" altLang="ko-KR" sz="1400" dirty="0">
                <a:solidFill>
                  <a:srgbClr val="2E2E8C"/>
                </a:solidFill>
              </a:rPr>
              <a:t>INADDR_ANY</a:t>
            </a:r>
            <a:r>
              <a:rPr lang="en-US" altLang="ko-KR" sz="1200" b="1" dirty="0">
                <a:solidFill>
                  <a:srgbClr val="000000"/>
                </a:solidFill>
              </a:rPr>
              <a:t> </a:t>
            </a:r>
            <a:r>
              <a:rPr kumimoji="0" lang="en-GB" altLang="ko-KR" sz="1400" dirty="0">
                <a:solidFill>
                  <a:srgbClr val="2E2E8C"/>
                </a:solidFill>
              </a:rPr>
              <a:t>*/</a:t>
            </a:r>
            <a:br>
              <a:rPr kumimoji="0" lang="en-GB" altLang="ko-KR" sz="1400" dirty="0">
                <a:solidFill>
                  <a:srgbClr val="2E2E8C"/>
                </a:solidFill>
              </a:rPr>
            </a:br>
            <a:r>
              <a:rPr kumimoji="0" lang="en-GB" altLang="ko-KR" sz="1400" dirty="0">
                <a:solidFill>
                  <a:srgbClr val="2E2E8C"/>
                </a:solidFill>
              </a:rPr>
              <a:t>   char </a:t>
            </a:r>
            <a:r>
              <a:rPr kumimoji="0" lang="en-GB" altLang="ko-KR" sz="1400" dirty="0" err="1">
                <a:solidFill>
                  <a:srgbClr val="2E2E8C"/>
                </a:solidFill>
              </a:rPr>
              <a:t>sin_zero</a:t>
            </a:r>
            <a:r>
              <a:rPr kumimoji="0" lang="en-GB" altLang="ko-KR" sz="1400" dirty="0">
                <a:solidFill>
                  <a:srgbClr val="2E2E8C"/>
                </a:solidFill>
              </a:rPr>
              <a:t>[8];</a:t>
            </a:r>
            <a:br>
              <a:rPr kumimoji="0" lang="en-GB" altLang="ko-KR" sz="1400" dirty="0">
                <a:solidFill>
                  <a:srgbClr val="2E2E8C"/>
                </a:solidFill>
              </a:rPr>
            </a:br>
            <a:r>
              <a:rPr kumimoji="0" lang="en-GB" altLang="ko-KR" sz="1400" dirty="0">
                <a:solidFill>
                  <a:srgbClr val="2E2E8C"/>
                </a:solidFill>
              </a:rPr>
              <a:t>};</a:t>
            </a:r>
            <a:r>
              <a:rPr kumimoji="0" lang="en-GB" altLang="ko-KR" sz="1400" dirty="0"/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listen(2)</a:t>
            </a:r>
            <a:r>
              <a:rPr lang="en-US" altLang="ko-KR"/>
              <a:t> system call</a:t>
            </a:r>
            <a:endParaRPr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9138"/>
            <a:ext cx="8229600" cy="4137025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argument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backlog</a:t>
            </a:r>
            <a:r>
              <a:rPr lang="en-US" altLang="ko-KR" dirty="0"/>
              <a:t> : server can queue up to </a:t>
            </a:r>
            <a:r>
              <a:rPr lang="en-US" altLang="ko-KR" b="0" dirty="0">
                <a:latin typeface="Courier New" pitchFamily="49" charset="0"/>
              </a:rPr>
              <a:t>backlog</a:t>
            </a:r>
            <a:r>
              <a:rPr lang="en-US" altLang="ko-KR" dirty="0"/>
              <a:t> incoming connection requests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6C81F333-767E-4223-A4ED-F59114E68624}" type="slidenum">
              <a:rPr lang="en-US" altLang="ko-KR"/>
              <a:pPr>
                <a:defRPr/>
              </a:pPr>
              <a:t>32</a:t>
            </a:fld>
            <a:endParaRPr lang="en-US" altLang="ko-KR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414338" y="1017588"/>
            <a:ext cx="8321675" cy="9715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1400"/>
              <a:t>#include &lt;sys/socket.h&gt;</a:t>
            </a:r>
          </a:p>
          <a:p>
            <a:pPr algn="l"/>
            <a:r>
              <a:rPr lang="en-US" altLang="ko-KR" sz="1400"/>
              <a:t>int listen(int sockfd, int backlog);</a:t>
            </a:r>
          </a:p>
          <a:p>
            <a:pPr algn="l"/>
            <a:r>
              <a:rPr lang="en-US" altLang="ko-KR" sz="1400"/>
              <a:t>					    Returns: 0 if OK, -1 on error</a:t>
            </a:r>
          </a:p>
        </p:txBody>
      </p:sp>
      <p:pic>
        <p:nvPicPr>
          <p:cNvPr id="869381" name="Picture 5" descr="4-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3429000"/>
            <a:ext cx="4625975" cy="3101975"/>
          </a:xfrm>
          <a:prstGeom prst="rect">
            <a:avLst/>
          </a:prstGeom>
          <a:noFill/>
        </p:spPr>
      </p:pic>
      <p:sp>
        <p:nvSpPr>
          <p:cNvPr id="869383" name="Rectangle 7"/>
          <p:cNvSpPr>
            <a:spLocks noChangeArrowheads="1"/>
          </p:cNvSpPr>
          <p:nvPr/>
        </p:nvSpPr>
        <p:spPr bwMode="auto">
          <a:xfrm>
            <a:off x="2124075" y="4043363"/>
            <a:ext cx="1079500" cy="4318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accept(2)</a:t>
            </a:r>
            <a:r>
              <a:rPr lang="en-US" altLang="ko-KR"/>
              <a:t> system call</a:t>
            </a:r>
            <a:endParaRPr/>
          </a:p>
        </p:txBody>
      </p:sp>
      <p:sp>
        <p:nvSpPr>
          <p:cNvPr id="8704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76475"/>
            <a:ext cx="8229600" cy="3849688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When the server receives a 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connect</a:t>
            </a:r>
            <a:r>
              <a:rPr lang="en-US" altLang="ko-KR" dirty="0">
                <a:latin typeface="Arial" charset="0"/>
                <a:cs typeface="Arial" charset="0"/>
              </a:rPr>
              <a:t> request from a client it has to create an entirely new socket to handle the </a:t>
            </a:r>
            <a:r>
              <a:rPr lang="en-US" altLang="ko-KR" i="1" dirty="0">
                <a:latin typeface="Arial" charset="0"/>
                <a:cs typeface="Arial" charset="0"/>
              </a:rPr>
              <a:t>specific</a:t>
            </a:r>
            <a:r>
              <a:rPr lang="en-US" altLang="ko-KR" dirty="0">
                <a:latin typeface="Arial" charset="0"/>
                <a:cs typeface="Arial" charset="0"/>
              </a:rPr>
              <a:t> communication.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first socket</a:t>
            </a:r>
          </a:p>
          <a:p>
            <a:pPr lvl="1"/>
            <a:r>
              <a:rPr lang="en-US" altLang="ko-KR" dirty="0"/>
              <a:t>for only establishing the connection.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second socket</a:t>
            </a:r>
          </a:p>
          <a:p>
            <a:pPr lvl="1"/>
            <a:r>
              <a:rPr lang="en-US" altLang="ko-KR" dirty="0"/>
              <a:t>for specific communication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argument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altLang="ko-KR" dirty="0"/>
              <a:t> : NULL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ko-KR" dirty="0"/>
              <a:t> : NULL</a:t>
            </a:r>
          </a:p>
          <a:p>
            <a:pPr lvl="1"/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3425A4A2-D2A6-4ED3-B4D0-193A4223402A}" type="slidenum">
              <a:rPr lang="en-US" altLang="ko-KR"/>
              <a:pPr>
                <a:defRPr/>
              </a:pPr>
              <a:t>33</a:t>
            </a:fld>
            <a:endParaRPr lang="en-US" altLang="ko-KR"/>
          </a:p>
        </p:txBody>
      </p:sp>
      <p:sp>
        <p:nvSpPr>
          <p:cNvPr id="870404" name="Rectangle 4"/>
          <p:cNvSpPr>
            <a:spLocks noChangeArrowheads="1"/>
          </p:cNvSpPr>
          <p:nvPr/>
        </p:nvSpPr>
        <p:spPr bwMode="auto">
          <a:xfrm>
            <a:off x="414338" y="1017588"/>
            <a:ext cx="8321675" cy="118427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1400"/>
              <a:t>#include &lt;sys/socket.h&gt;</a:t>
            </a:r>
          </a:p>
          <a:p>
            <a:pPr algn="l"/>
            <a:r>
              <a:rPr lang="en-US" altLang="ko-KR" sz="1400"/>
              <a:t>int accept(int sockfd, struct sockaddr *restrict addr,</a:t>
            </a:r>
            <a:br>
              <a:rPr lang="en-US" altLang="ko-KR" sz="1400"/>
            </a:br>
            <a:r>
              <a:rPr lang="en-US" altLang="ko-KR" sz="1400"/>
              <a:t>					        socklen_t *restrict len);</a:t>
            </a:r>
          </a:p>
          <a:p>
            <a:pPr algn="l"/>
            <a:r>
              <a:rPr lang="en-US" altLang="ko-KR" sz="1400"/>
              <a:t>		       Returns: file (socket) descriptor if OK, -1 on error</a:t>
            </a:r>
          </a:p>
        </p:txBody>
      </p:sp>
      <p:sp>
        <p:nvSpPr>
          <p:cNvPr id="870405" name="Text Box 5"/>
          <p:cNvSpPr txBox="1">
            <a:spLocks noChangeArrowheads="1"/>
          </p:cNvSpPr>
          <p:nvPr/>
        </p:nvSpPr>
        <p:spPr bwMode="auto">
          <a:xfrm>
            <a:off x="3656013" y="5499100"/>
            <a:ext cx="4948237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i="1">
                <a:solidFill>
                  <a:srgbClr val="FF0000"/>
                </a:solidFill>
                <a:latin typeface="Arial" charset="0"/>
              </a:rPr>
              <a:t>because this is a connection oriented communication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/>
              <a:t>example p</a:t>
            </a:r>
            <a:r>
              <a:rPr lang="en-US" altLang="ko-KR"/>
              <a:t>.260 (Server process)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22CE6725-D268-42B7-9A73-888FD9B2EAC1}" type="slidenum">
              <a:rPr lang="en-US" altLang="ko-KR"/>
              <a:pPr>
                <a:defRPr/>
              </a:pPr>
              <a:t>34</a:t>
            </a:fld>
            <a:endParaRPr lang="en-US" altLang="ko-KR"/>
          </a:p>
        </p:txBody>
      </p:sp>
      <p:sp>
        <p:nvSpPr>
          <p:cNvPr id="871428" name="Rectangle 4"/>
          <p:cNvSpPr>
            <a:spLocks noChangeArrowheads="1"/>
          </p:cNvSpPr>
          <p:nvPr/>
        </p:nvSpPr>
        <p:spPr bwMode="auto">
          <a:xfrm>
            <a:off x="468313" y="1052513"/>
            <a:ext cx="8207375" cy="568960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altLang="ko-KR" sz="1200" dirty="0"/>
              <a:t>#include &lt;</a:t>
            </a:r>
            <a:r>
              <a:rPr lang="en-US" altLang="ko-KR" sz="1200" dirty="0" err="1"/>
              <a:t>ctype.h</a:t>
            </a:r>
            <a:r>
              <a:rPr lang="en-US" altLang="ko-KR" sz="1200" dirty="0"/>
              <a:t>&gt;</a:t>
            </a:r>
            <a:br>
              <a:rPr lang="en-US" altLang="ko-KR" sz="1200" dirty="0"/>
            </a:br>
            <a:r>
              <a:rPr lang="en-US" altLang="ko-KR" sz="1200" dirty="0"/>
              <a:t>#include &lt;sys/</a:t>
            </a:r>
            <a:r>
              <a:rPr lang="en-US" altLang="ko-KR" sz="1200" dirty="0" err="1"/>
              <a:t>types.h</a:t>
            </a:r>
            <a:r>
              <a:rPr lang="en-US" altLang="ko-KR" sz="1200" dirty="0"/>
              <a:t>&gt;</a:t>
            </a:r>
            <a:br>
              <a:rPr lang="en-US" altLang="ko-KR" sz="1200" dirty="0"/>
            </a:br>
            <a:r>
              <a:rPr lang="en-US" altLang="ko-KR" sz="1200" dirty="0"/>
              <a:t>#include &lt;sys/</a:t>
            </a:r>
            <a:r>
              <a:rPr lang="en-US" altLang="ko-KR" sz="1200" dirty="0" err="1"/>
              <a:t>socket.h</a:t>
            </a:r>
            <a:r>
              <a:rPr lang="en-US" altLang="ko-KR" sz="1200" dirty="0"/>
              <a:t>&gt;</a:t>
            </a:r>
            <a:br>
              <a:rPr lang="en-US" altLang="ko-KR" sz="1200" dirty="0"/>
            </a:br>
            <a:r>
              <a:rPr lang="en-US" altLang="ko-KR" sz="1200" dirty="0"/>
              <a:t>#include &lt;</a:t>
            </a:r>
            <a:r>
              <a:rPr lang="en-US" altLang="ko-KR" sz="1200" dirty="0" err="1"/>
              <a:t>netinet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in.h</a:t>
            </a:r>
            <a:r>
              <a:rPr lang="en-US" altLang="ko-KR" sz="1200" dirty="0"/>
              <a:t>&gt;</a:t>
            </a:r>
            <a:br>
              <a:rPr lang="en-US" altLang="ko-KR" sz="1200" dirty="0"/>
            </a:br>
            <a:r>
              <a:rPr lang="en-US" altLang="ko-KR" sz="1200" dirty="0"/>
              <a:t>#define SIZE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sockaddr_in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newsockfd</a:t>
            </a:r>
            <a:r>
              <a:rPr lang="en-US" altLang="ko-KR" sz="1200" dirty="0"/>
              <a:t>;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main(){</a:t>
            </a:r>
            <a:br>
              <a:rPr lang="en-US" altLang="ko-KR" sz="1200" dirty="0"/>
            </a:br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sockfd</a:t>
            </a:r>
            <a:r>
              <a:rPr lang="en-US" altLang="ko-KR" sz="1200" dirty="0"/>
              <a:t>;</a:t>
            </a:r>
            <a:br>
              <a:rPr lang="en-US" altLang="ko-KR" sz="1200" dirty="0"/>
            </a:br>
            <a:r>
              <a:rPr lang="en-US" altLang="ko-KR" sz="1200" dirty="0"/>
              <a:t> 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sockaddr_in</a:t>
            </a:r>
            <a:r>
              <a:rPr lang="en-US" altLang="ko-KR" sz="1200" dirty="0"/>
              <a:t> server = {AF_INET, 7000, </a:t>
            </a:r>
            <a:r>
              <a:rPr lang="en-US" altLang="ko-KR" sz="1200" b="1" dirty="0"/>
              <a:t>INADDR_ANY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 if ( (</a:t>
            </a:r>
            <a:r>
              <a:rPr lang="en-US" altLang="ko-KR" sz="1200" dirty="0" err="1"/>
              <a:t>sockfd</a:t>
            </a:r>
            <a:r>
              <a:rPr lang="en-US" altLang="ko-KR" sz="1200" dirty="0"/>
              <a:t> = </a:t>
            </a:r>
            <a:r>
              <a:rPr lang="en-US" altLang="ko-KR" sz="1200" b="1" dirty="0"/>
              <a:t>socket (AF_INET, SOCK_STREAM, 0)</a:t>
            </a:r>
            <a:r>
              <a:rPr lang="en-US" altLang="ko-KR" sz="1200" dirty="0"/>
              <a:t>) == -1){</a:t>
            </a:r>
            <a:br>
              <a:rPr lang="en-US" altLang="ko-KR" sz="1200" dirty="0"/>
            </a:br>
            <a:r>
              <a:rPr lang="en-US" altLang="ko-KR" sz="1200" dirty="0"/>
              <a:t>	 </a:t>
            </a:r>
            <a:r>
              <a:rPr lang="en-US" altLang="ko-KR" sz="1200" dirty="0" err="1"/>
              <a:t>perror</a:t>
            </a:r>
            <a:r>
              <a:rPr lang="en-US" altLang="ko-KR" sz="1200" dirty="0"/>
              <a:t> ("socket call failed"); exit (1);</a:t>
            </a:r>
            <a:br>
              <a:rPr lang="en-US" altLang="ko-KR" sz="1200" dirty="0"/>
            </a:br>
            <a:r>
              <a:rPr lang="en-US" altLang="ko-KR" sz="1200" dirty="0"/>
              <a:t> }</a:t>
            </a:r>
          </a:p>
          <a:p>
            <a:pPr algn="l"/>
            <a:r>
              <a:rPr lang="en-US" altLang="ko-KR" sz="1200" dirty="0"/>
              <a:t> if ( </a:t>
            </a:r>
            <a:r>
              <a:rPr lang="en-US" altLang="ko-KR" sz="1200" b="1" dirty="0"/>
              <a:t>bind(</a:t>
            </a:r>
            <a:r>
              <a:rPr lang="en-US" altLang="ko-KR" sz="1200" b="1" dirty="0" err="1"/>
              <a:t>sockfd</a:t>
            </a:r>
            <a:r>
              <a:rPr lang="en-US" altLang="ko-KR" sz="1200" b="1" dirty="0"/>
              <a:t>, (</a:t>
            </a:r>
            <a:r>
              <a:rPr lang="en-US" altLang="ko-KR" sz="1200" b="1" dirty="0" err="1"/>
              <a:t>struct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sockaddr</a:t>
            </a:r>
            <a:r>
              <a:rPr lang="en-US" altLang="ko-KR" sz="1200" b="1" dirty="0"/>
              <a:t> *)&amp;server, SIZE)</a:t>
            </a:r>
            <a:r>
              <a:rPr lang="en-US" altLang="ko-KR" sz="1200" dirty="0"/>
              <a:t> == -1){</a:t>
            </a:r>
            <a:br>
              <a:rPr lang="en-US" altLang="ko-KR" sz="1200" dirty="0"/>
            </a:br>
            <a:r>
              <a:rPr lang="en-US" altLang="ko-KR" sz="1200" dirty="0"/>
              <a:t>	 </a:t>
            </a:r>
            <a:r>
              <a:rPr lang="en-US" altLang="ko-KR" sz="1200" dirty="0" err="1"/>
              <a:t>perror</a:t>
            </a:r>
            <a:r>
              <a:rPr lang="en-US" altLang="ko-KR" sz="1200" dirty="0"/>
              <a:t> ("bind call failed");	exit (1);</a:t>
            </a:r>
            <a:br>
              <a:rPr lang="en-US" altLang="ko-KR" sz="1200" dirty="0"/>
            </a:br>
            <a:r>
              <a:rPr lang="en-US" altLang="ko-KR" sz="1200" dirty="0"/>
              <a:t> }</a:t>
            </a:r>
          </a:p>
          <a:p>
            <a:pPr algn="l"/>
            <a:r>
              <a:rPr lang="en-US" altLang="ko-KR" sz="1200" dirty="0"/>
              <a:t> if ( </a:t>
            </a:r>
            <a:r>
              <a:rPr lang="en-US" altLang="ko-KR" sz="1200" b="1" dirty="0"/>
              <a:t>listen(</a:t>
            </a:r>
            <a:r>
              <a:rPr lang="en-US" altLang="ko-KR" sz="1200" b="1" dirty="0" err="1"/>
              <a:t>sockfd</a:t>
            </a:r>
            <a:r>
              <a:rPr lang="en-US" altLang="ko-KR" sz="1200" b="1" dirty="0"/>
              <a:t>, 5)</a:t>
            </a:r>
            <a:r>
              <a:rPr lang="en-US" altLang="ko-KR" sz="1200" dirty="0"/>
              <a:t> == -1){</a:t>
            </a:r>
            <a:br>
              <a:rPr lang="en-US" altLang="ko-KR" sz="1200" dirty="0"/>
            </a:br>
            <a:r>
              <a:rPr lang="en-US" altLang="ko-KR" sz="1200" dirty="0"/>
              <a:t>	 </a:t>
            </a:r>
            <a:r>
              <a:rPr lang="en-US" altLang="ko-KR" sz="1200" dirty="0" err="1"/>
              <a:t>perror</a:t>
            </a:r>
            <a:r>
              <a:rPr lang="en-US" altLang="ko-KR" sz="1200" dirty="0"/>
              <a:t> ("listen call failed"); exit (1);</a:t>
            </a:r>
          </a:p>
          <a:p>
            <a:pPr algn="l"/>
            <a:r>
              <a:rPr lang="en-US" altLang="ko-KR" sz="1200" dirty="0"/>
              <a:t> }</a:t>
            </a:r>
          </a:p>
          <a:p>
            <a:pPr algn="l"/>
            <a:r>
              <a:rPr lang="en-US" altLang="ko-KR" sz="1200" dirty="0"/>
              <a:t> for ( ; ;){</a:t>
            </a:r>
          </a:p>
          <a:p>
            <a:pPr algn="l"/>
            <a:r>
              <a:rPr lang="en-US" altLang="ko-KR" sz="1200" dirty="0"/>
              <a:t> 	if ( (</a:t>
            </a:r>
            <a:r>
              <a:rPr lang="en-US" altLang="ko-KR" sz="1200" dirty="0" err="1"/>
              <a:t>newsockfd</a:t>
            </a:r>
            <a:r>
              <a:rPr lang="en-US" altLang="ko-KR" sz="1200" dirty="0"/>
              <a:t> =</a:t>
            </a:r>
            <a:r>
              <a:rPr lang="en-US" altLang="ko-KR" sz="1200" b="1" dirty="0"/>
              <a:t> accept(</a:t>
            </a:r>
            <a:r>
              <a:rPr lang="en-US" altLang="ko-KR" sz="1200" b="1" dirty="0" err="1"/>
              <a:t>sockfd</a:t>
            </a:r>
            <a:r>
              <a:rPr lang="en-US" altLang="ko-KR" sz="1200" b="1" dirty="0"/>
              <a:t>, NULL, NULL)</a:t>
            </a:r>
            <a:r>
              <a:rPr lang="en-US" altLang="ko-KR" sz="1200" dirty="0"/>
              <a:t>) == -1){</a:t>
            </a:r>
            <a:br>
              <a:rPr lang="en-US" altLang="ko-KR" sz="1200" dirty="0"/>
            </a:br>
            <a:r>
              <a:rPr lang="en-US" altLang="ko-KR" sz="1200" dirty="0"/>
              <a:t>		 </a:t>
            </a:r>
            <a:r>
              <a:rPr lang="en-US" altLang="ko-KR" sz="1200" dirty="0" err="1"/>
              <a:t>perror</a:t>
            </a:r>
            <a:r>
              <a:rPr lang="en-US" altLang="ko-KR" sz="1200" dirty="0"/>
              <a:t> ("accept call failed"); continue;</a:t>
            </a:r>
            <a:br>
              <a:rPr lang="en-US" altLang="ko-KR" sz="1200" dirty="0"/>
            </a:br>
            <a:r>
              <a:rPr lang="en-US" altLang="ko-KR" sz="1200" dirty="0"/>
              <a:t>	}</a:t>
            </a:r>
          </a:p>
          <a:p>
            <a:pPr algn="l"/>
            <a:r>
              <a:rPr lang="en-US" altLang="ko-KR" sz="1200" dirty="0"/>
              <a:t> /* </a:t>
            </a:r>
            <a:r>
              <a:rPr lang="ko-KR" altLang="en-US" sz="1200" dirty="0"/>
              <a:t>연결을 처리할 자식을 하나 낳는다</a:t>
            </a:r>
            <a:r>
              <a:rPr lang="en-US" altLang="ko-KR" sz="1200" dirty="0"/>
              <a:t>. </a:t>
            </a:r>
            <a:r>
              <a:rPr lang="ko-KR" altLang="en-US" sz="1200" dirty="0"/>
              <a:t>만일 자식이면 클라이언트와 정보를 보내고 받는다 *</a:t>
            </a:r>
            <a:r>
              <a:rPr lang="en-US" altLang="ko-KR" sz="1200" dirty="0"/>
              <a:t>/</a:t>
            </a:r>
            <a:br>
              <a:rPr lang="en-US" altLang="ko-KR" sz="1200" dirty="0"/>
            </a:br>
            <a:r>
              <a:rPr lang="en-US" altLang="ko-KR" sz="1200" dirty="0"/>
              <a:t> }</a:t>
            </a:r>
          </a:p>
          <a:p>
            <a:pPr algn="l"/>
            <a:r>
              <a:rPr lang="en-US" altLang="ko-KR" sz="1200" dirty="0"/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connect(2)</a:t>
            </a:r>
            <a:r>
              <a:rPr lang="en-US" altLang="ko-KR"/>
              <a:t> system call</a:t>
            </a:r>
            <a:endParaRPr/>
          </a:p>
        </p:txBody>
      </p:sp>
      <p:sp>
        <p:nvSpPr>
          <p:cNvPr id="8724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9138"/>
            <a:ext cx="8229600" cy="4137025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argument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altLang="ko-KR" dirty="0"/>
              <a:t> : sever address</a:t>
            </a:r>
          </a:p>
          <a:p>
            <a:pPr lvl="1"/>
            <a:endParaRPr lang="en-US" altLang="ko-K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BE6D65E6-A6B3-4D29-A127-8F8083180AE0}" type="slidenum">
              <a:rPr lang="en-US" altLang="ko-KR"/>
              <a:pPr>
                <a:defRPr/>
              </a:pPr>
              <a:t>35</a:t>
            </a:fld>
            <a:endParaRPr lang="en-US" altLang="ko-KR"/>
          </a:p>
        </p:txBody>
      </p:sp>
      <p:sp>
        <p:nvSpPr>
          <p:cNvPr id="872452" name="Rectangle 4"/>
          <p:cNvSpPr>
            <a:spLocks noChangeArrowheads="1"/>
          </p:cNvSpPr>
          <p:nvPr/>
        </p:nvSpPr>
        <p:spPr bwMode="auto">
          <a:xfrm>
            <a:off x="414338" y="1017588"/>
            <a:ext cx="8321675" cy="9715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1400"/>
              <a:t>#include &lt;sys/socket.h&gt;</a:t>
            </a:r>
          </a:p>
          <a:p>
            <a:pPr algn="l"/>
            <a:r>
              <a:rPr lang="en-US" altLang="ko-KR" sz="1400"/>
              <a:t>int connect(int sockfd, const struct sockaddr *addr, socklen_t len);</a:t>
            </a:r>
          </a:p>
          <a:p>
            <a:pPr algn="l"/>
            <a:r>
              <a:rPr lang="en-US" altLang="ko-KR" sz="1400"/>
              <a:t>					    Returns: 0 if OK, -1 on error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/>
              <a:t>example p</a:t>
            </a:r>
            <a:r>
              <a:rPr lang="en-US" altLang="ko-KR"/>
              <a:t>.262 (Clinet</a:t>
            </a:r>
            <a:r>
              <a:t> </a:t>
            </a:r>
            <a:r>
              <a:rPr lang="en-US" altLang="ko-KR"/>
              <a:t>process)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618B869C-8E81-450B-9478-E060D9664216}" type="slidenum">
              <a:rPr lang="en-US" altLang="ko-KR"/>
              <a:pPr>
                <a:defRPr/>
              </a:pPr>
              <a:t>36</a:t>
            </a:fld>
            <a:endParaRPr lang="en-US" altLang="ko-KR"/>
          </a:p>
        </p:txBody>
      </p:sp>
      <p:sp>
        <p:nvSpPr>
          <p:cNvPr id="873476" name="Rectangle 4"/>
          <p:cNvSpPr>
            <a:spLocks noChangeArrowheads="1"/>
          </p:cNvSpPr>
          <p:nvPr/>
        </p:nvSpPr>
        <p:spPr bwMode="auto">
          <a:xfrm>
            <a:off x="468313" y="1052513"/>
            <a:ext cx="8207375" cy="5376883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altLang="ko-KR" sz="1200" dirty="0"/>
              <a:t>/* </a:t>
            </a:r>
            <a:r>
              <a:rPr lang="ko-KR" altLang="en-US" sz="1200" dirty="0"/>
              <a:t>클라이언트 프로세스 *</a:t>
            </a:r>
            <a:r>
              <a:rPr lang="en-US" altLang="ko-KR" sz="1200" dirty="0"/>
              <a:t>/</a:t>
            </a:r>
            <a:br>
              <a:rPr lang="en-US" altLang="ko-KR" sz="1200" dirty="0"/>
            </a:br>
            <a:r>
              <a:rPr lang="en-US" altLang="ko-KR" sz="1200" dirty="0"/>
              <a:t>#include &lt;</a:t>
            </a:r>
            <a:r>
              <a:rPr lang="en-US" altLang="ko-KR" sz="1200" dirty="0" err="1"/>
              <a:t>ctype.h</a:t>
            </a:r>
            <a:r>
              <a:rPr lang="en-US" altLang="ko-KR" sz="1200" dirty="0"/>
              <a:t>&gt;</a:t>
            </a:r>
            <a:br>
              <a:rPr lang="en-US" altLang="ko-KR" sz="1200" dirty="0"/>
            </a:br>
            <a:r>
              <a:rPr lang="en-US" altLang="ko-KR" sz="1200" dirty="0"/>
              <a:t>#include &lt;sys/</a:t>
            </a:r>
            <a:r>
              <a:rPr lang="en-US" altLang="ko-KR" sz="1200" dirty="0" err="1"/>
              <a:t>types.h</a:t>
            </a:r>
            <a:r>
              <a:rPr lang="en-US" altLang="ko-KR" sz="1200" dirty="0"/>
              <a:t>&gt;</a:t>
            </a:r>
            <a:br>
              <a:rPr lang="en-US" altLang="ko-KR" sz="1200" dirty="0"/>
            </a:br>
            <a:r>
              <a:rPr lang="en-US" altLang="ko-KR" sz="1200" dirty="0"/>
              <a:t>#include &lt;sys/</a:t>
            </a:r>
            <a:r>
              <a:rPr lang="en-US" altLang="ko-KR" sz="1200" dirty="0" err="1"/>
              <a:t>socket.h</a:t>
            </a:r>
            <a:r>
              <a:rPr lang="en-US" altLang="ko-KR" sz="1200" dirty="0"/>
              <a:t>&gt;</a:t>
            </a:r>
            <a:br>
              <a:rPr lang="en-US" altLang="ko-KR" sz="1200" dirty="0"/>
            </a:br>
            <a:r>
              <a:rPr lang="en-US" altLang="ko-KR" sz="1200" dirty="0"/>
              <a:t>#include &lt;</a:t>
            </a:r>
            <a:r>
              <a:rPr lang="en-US" altLang="ko-KR" sz="1200" dirty="0" err="1"/>
              <a:t>netinet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in.h</a:t>
            </a:r>
            <a:r>
              <a:rPr lang="en-US" altLang="ko-KR" sz="1200" dirty="0"/>
              <a:t>&gt;</a:t>
            </a:r>
          </a:p>
          <a:p>
            <a:pPr algn="l"/>
            <a:r>
              <a:rPr lang="en-US" altLang="ko-KR" sz="1200" dirty="0"/>
              <a:t>#define SIZE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sockaddr_in</a:t>
            </a:r>
            <a:r>
              <a:rPr lang="en-US" altLang="ko-KR" sz="1200" dirty="0"/>
              <a:t>)</a:t>
            </a:r>
          </a:p>
          <a:p>
            <a:pPr algn="l"/>
            <a:r>
              <a:rPr lang="en-US" altLang="ko-KR" sz="1200" dirty="0"/>
              <a:t>main(){</a:t>
            </a:r>
            <a:br>
              <a:rPr lang="en-US" altLang="ko-KR" sz="1200" dirty="0"/>
            </a:br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sockfd</a:t>
            </a:r>
            <a:r>
              <a:rPr lang="en-US" altLang="ko-KR" sz="1200" dirty="0"/>
              <a:t>;</a:t>
            </a:r>
            <a:br>
              <a:rPr lang="en-US" altLang="ko-KR" sz="1200" dirty="0"/>
            </a:br>
            <a:r>
              <a:rPr lang="en-US" altLang="ko-KR" sz="1200" dirty="0"/>
              <a:t> 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sockaddr_in</a:t>
            </a:r>
            <a:r>
              <a:rPr lang="en-US" altLang="ko-KR" sz="1200" dirty="0"/>
              <a:t> server = {AF_INET, 7000};</a:t>
            </a:r>
            <a:br>
              <a:rPr lang="en-US" altLang="ko-KR" sz="1200" dirty="0"/>
            </a:br>
            <a:endParaRPr lang="en-US" altLang="ko-KR" sz="1200" dirty="0"/>
          </a:p>
          <a:p>
            <a:pPr algn="l"/>
            <a:r>
              <a:rPr lang="en-US" altLang="ko-KR" sz="1200" dirty="0"/>
              <a:t> /* </a:t>
            </a:r>
            <a:r>
              <a:rPr lang="ko-KR" altLang="en-US" sz="1200" dirty="0"/>
              <a:t>서버의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주소를 변환하여 저장한다</a:t>
            </a:r>
            <a:r>
              <a:rPr lang="en-US" altLang="ko-KR" sz="1200" dirty="0"/>
              <a:t>. */</a:t>
            </a:r>
            <a:br>
              <a:rPr lang="en-US" altLang="ko-KR" sz="1200" dirty="0"/>
            </a:br>
            <a:r>
              <a:rPr lang="en-US" altLang="ko-KR" sz="1200" dirty="0"/>
              <a:t> </a:t>
            </a:r>
            <a:r>
              <a:rPr lang="en-US" altLang="ko-KR" sz="1200" dirty="0" err="1"/>
              <a:t>server.sin_addr.s_addr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inet_addr</a:t>
            </a:r>
            <a:r>
              <a:rPr lang="en-US" altLang="ko-KR" sz="1200" dirty="0"/>
              <a:t> ("206.45.10.2");</a:t>
            </a:r>
            <a:br>
              <a:rPr lang="en-US" altLang="ko-KR" sz="1200" dirty="0"/>
            </a:br>
            <a:endParaRPr lang="en-US" altLang="ko-KR" sz="1200" dirty="0"/>
          </a:p>
          <a:p>
            <a:pPr algn="l"/>
            <a:r>
              <a:rPr lang="en-US" altLang="ko-KR" sz="1200" dirty="0"/>
              <a:t> /* </a:t>
            </a:r>
            <a:r>
              <a:rPr lang="ko-KR" altLang="en-US" sz="1200" dirty="0"/>
              <a:t>트랜스포트 </a:t>
            </a:r>
            <a:r>
              <a:rPr lang="ko-KR" altLang="en-US" sz="1200" dirty="0" err="1"/>
              <a:t>엔드</a:t>
            </a:r>
            <a:r>
              <a:rPr lang="ko-KR" altLang="en-US" sz="1200" dirty="0"/>
              <a:t> 포인트를 구축한다</a:t>
            </a:r>
            <a:r>
              <a:rPr lang="en-US" altLang="ko-KR" sz="1200" dirty="0"/>
              <a:t>. */</a:t>
            </a:r>
            <a:br>
              <a:rPr lang="en-US" altLang="ko-KR" sz="1200" dirty="0"/>
            </a:br>
            <a:r>
              <a:rPr lang="en-US" altLang="ko-KR" sz="1200" dirty="0"/>
              <a:t> if ( (</a:t>
            </a:r>
            <a:r>
              <a:rPr lang="en-US" altLang="ko-KR" sz="1200" dirty="0" err="1"/>
              <a:t>sockfd</a:t>
            </a:r>
            <a:r>
              <a:rPr lang="en-US" altLang="ko-KR" sz="1200" dirty="0"/>
              <a:t> = </a:t>
            </a:r>
            <a:r>
              <a:rPr lang="en-US" altLang="ko-KR" sz="1200" b="1" dirty="0"/>
              <a:t>socket (AF_INET, SOCK_STREAM, 0))</a:t>
            </a:r>
            <a:r>
              <a:rPr lang="en-US" altLang="ko-KR" sz="1200" dirty="0"/>
              <a:t> == -1){ </a:t>
            </a:r>
            <a:br>
              <a:rPr lang="en-US" altLang="ko-KR" sz="1200" dirty="0"/>
            </a:br>
            <a:r>
              <a:rPr lang="en-US" altLang="ko-KR" sz="1200" dirty="0"/>
              <a:t> 	</a:t>
            </a:r>
            <a:r>
              <a:rPr lang="en-US" altLang="ko-KR" sz="1200" dirty="0" err="1"/>
              <a:t>perror</a:t>
            </a:r>
            <a:r>
              <a:rPr lang="en-US" altLang="ko-KR" sz="1200" dirty="0"/>
              <a:t> ("socket call failed"); exit( 1);</a:t>
            </a:r>
            <a:br>
              <a:rPr lang="en-US" altLang="ko-KR" sz="1200" dirty="0"/>
            </a:br>
            <a:r>
              <a:rPr lang="en-US" altLang="ko-KR" sz="1200" dirty="0"/>
              <a:t> }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 /* </a:t>
            </a:r>
            <a:r>
              <a:rPr lang="ko-KR" altLang="en-US" sz="1200" dirty="0"/>
              <a:t>소켓을 서버의 주소에 연결한다</a:t>
            </a:r>
            <a:r>
              <a:rPr lang="en-US" altLang="ko-KR" sz="1200" dirty="0"/>
              <a:t>. */</a:t>
            </a:r>
          </a:p>
          <a:p>
            <a:pPr algn="l"/>
            <a:r>
              <a:rPr lang="en-US" altLang="ko-KR" sz="1200" dirty="0"/>
              <a:t> if ( ( </a:t>
            </a:r>
            <a:r>
              <a:rPr lang="en-US" altLang="ko-KR" sz="1200" b="1" dirty="0"/>
              <a:t>connect (</a:t>
            </a:r>
            <a:r>
              <a:rPr lang="en-US" altLang="ko-KR" sz="1200" b="1" dirty="0" err="1"/>
              <a:t>sockfd</a:t>
            </a:r>
            <a:r>
              <a:rPr lang="en-US" altLang="ko-KR" sz="1200" b="1" dirty="0"/>
              <a:t>, (</a:t>
            </a:r>
            <a:r>
              <a:rPr lang="en-US" altLang="ko-KR" sz="1200" b="1" dirty="0" err="1"/>
              <a:t>struct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sockaddr</a:t>
            </a:r>
            <a:r>
              <a:rPr lang="en-US" altLang="ko-KR" sz="1200" b="1" dirty="0"/>
              <a:t> *) &amp;server, SIZE)</a:t>
            </a:r>
            <a:r>
              <a:rPr lang="en-US" altLang="ko-KR" sz="1200" dirty="0"/>
              <a:t> == -1){</a:t>
            </a:r>
            <a:br>
              <a:rPr lang="en-US" altLang="ko-KR" sz="1200" dirty="0"/>
            </a:br>
            <a:r>
              <a:rPr lang="en-US" altLang="ko-KR" sz="1200" dirty="0"/>
              <a:t>	 </a:t>
            </a:r>
            <a:r>
              <a:rPr lang="en-US" altLang="ko-KR" sz="1200" dirty="0" err="1"/>
              <a:t>perror</a:t>
            </a:r>
            <a:r>
              <a:rPr lang="en-US" altLang="ko-KR" sz="1200" dirty="0"/>
              <a:t> ("connect call failed");</a:t>
            </a:r>
            <a:br>
              <a:rPr lang="en-US" altLang="ko-KR" sz="1200" dirty="0"/>
            </a:br>
            <a:r>
              <a:rPr lang="en-US" altLang="ko-KR" sz="1200" dirty="0"/>
              <a:t>	 exit (1); </a:t>
            </a:r>
            <a:br>
              <a:rPr lang="en-US" altLang="ko-KR" sz="1200" dirty="0"/>
            </a:br>
            <a:r>
              <a:rPr lang="en-US" altLang="ko-KR" sz="1200" dirty="0"/>
              <a:t> }</a:t>
            </a:r>
          </a:p>
          <a:p>
            <a:pPr algn="l"/>
            <a:r>
              <a:rPr lang="en-US" altLang="ko-KR" sz="1200" dirty="0"/>
              <a:t> /* </a:t>
            </a:r>
            <a:r>
              <a:rPr lang="ko-KR" altLang="en-US" sz="1200" dirty="0"/>
              <a:t>서버와 정보를 보내고 받는다</a:t>
            </a:r>
            <a:r>
              <a:rPr lang="en-US" altLang="ko-KR" sz="1200" dirty="0"/>
              <a:t>. */</a:t>
            </a:r>
          </a:p>
          <a:p>
            <a:pPr algn="l"/>
            <a:r>
              <a:rPr lang="en-US" altLang="ko-KR" sz="1200" dirty="0"/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Sending and receiving data</a:t>
            </a:r>
          </a:p>
        </p:txBody>
      </p:sp>
      <p:sp>
        <p:nvSpPr>
          <p:cNvPr id="8816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/>
          <a:lstStyle/>
          <a:p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flags</a:t>
            </a:r>
            <a:r>
              <a:rPr lang="en-US" altLang="ko-KR" dirty="0">
                <a:latin typeface="Arial" charset="0"/>
                <a:cs typeface="Arial" charset="0"/>
              </a:rPr>
              <a:t> </a:t>
            </a: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== 0 </a:t>
            </a:r>
            <a:r>
              <a:rPr lang="en-US" altLang="ko-KR" dirty="0">
                <a:latin typeface="Arial" charset="0"/>
                <a:cs typeface="Arial" charset="0"/>
                <a:sym typeface="Wingdings" pitchFamily="2" charset="2"/>
              </a:rPr>
              <a:t> </a:t>
            </a:r>
            <a:r>
              <a:rPr lang="en-US" altLang="ko-KR" b="0" dirty="0">
                <a:latin typeface="Courier New" pitchFamily="49" charset="0"/>
                <a:cs typeface="Arial" charset="0"/>
                <a:sym typeface="Wingdings" pitchFamily="2" charset="2"/>
              </a:rPr>
              <a:t>read(), write()</a:t>
            </a:r>
            <a:endParaRPr lang="en-US" altLang="ko-KR" b="0" dirty="0">
              <a:latin typeface="Courier New" pitchFamily="49" charset="0"/>
              <a:cs typeface="Arial" charset="0"/>
            </a:endParaRPr>
          </a:p>
        </p:txBody>
      </p:sp>
      <p:sp>
        <p:nvSpPr>
          <p:cNvPr id="42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FB4FCEFE-3E8D-49FD-9B70-7A64BC686E5E}" type="slidenum">
              <a:rPr lang="en-US" altLang="ko-KR"/>
              <a:pPr>
                <a:defRPr/>
              </a:pPr>
              <a:t>37</a:t>
            </a:fld>
            <a:endParaRPr lang="en-US" altLang="ko-KR"/>
          </a:p>
        </p:txBody>
      </p:sp>
      <p:sp>
        <p:nvSpPr>
          <p:cNvPr id="881668" name="Rectangle 4"/>
          <p:cNvSpPr>
            <a:spLocks noChangeArrowheads="1"/>
          </p:cNvSpPr>
          <p:nvPr/>
        </p:nvSpPr>
        <p:spPr bwMode="auto">
          <a:xfrm>
            <a:off x="414338" y="1017588"/>
            <a:ext cx="8321675" cy="235426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1400"/>
              <a:t>#include &lt;sys/socket.h&gt;</a:t>
            </a:r>
          </a:p>
          <a:p>
            <a:pPr algn="l"/>
            <a:r>
              <a:rPr lang="en-US" altLang="ko-KR" sz="1400"/>
              <a:t>ssize_t recv(int sockfd, void *buf, size_t nbytes, int flags);</a:t>
            </a:r>
          </a:p>
          <a:p>
            <a:pPr algn="l"/>
            <a:r>
              <a:rPr lang="en-US" altLang="ko-KR" sz="1400"/>
              <a:t>	Returns: length of message in bytes, 0 if no messages are available 		     and peer has done an orderly shutdown, or -1 on error</a:t>
            </a:r>
          </a:p>
          <a:p>
            <a:pPr algn="l"/>
            <a:br>
              <a:rPr lang="en-US" altLang="ko-KR" sz="1400"/>
            </a:br>
            <a:r>
              <a:rPr lang="en-US" altLang="ko-KR" sz="1400"/>
              <a:t>ssize_t send(int sockfd, const void *buf, size_t nbytes, int flags);</a:t>
            </a:r>
          </a:p>
          <a:p>
            <a:pPr algn="l"/>
            <a:r>
              <a:rPr lang="en-US" altLang="ko-KR" sz="1400"/>
              <a:t>			  Returns: number of bytes sent if OK, -1 on error</a:t>
            </a:r>
          </a:p>
          <a:p>
            <a:pPr algn="l"/>
            <a:endParaRPr lang="en-US" altLang="ko-KR" sz="1400"/>
          </a:p>
        </p:txBody>
      </p:sp>
      <p:graphicFrame>
        <p:nvGraphicFramePr>
          <p:cNvPr id="881736" name="Group 72"/>
          <p:cNvGraphicFramePr>
            <a:graphicFrameLocks noGrp="1"/>
          </p:cNvGraphicFramePr>
          <p:nvPr/>
        </p:nvGraphicFramePr>
        <p:xfrm>
          <a:off x="684213" y="3873500"/>
          <a:ext cx="7183437" cy="1097280"/>
        </p:xfrm>
        <a:graphic>
          <a:graphicData uri="http://schemas.openxmlformats.org/drawingml/2006/table">
            <a:tbl>
              <a:tblPr/>
              <a:tblGrid>
                <a:gridCol w="1611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flag(</a:t>
                      </a:r>
                      <a:r>
                        <a:rPr kumimoji="1" lang="en-US" altLang="ko-K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recv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MSG_PEEK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Return packet contents without consuming packet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MSG_OOB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Retrieve out-of-band data if supported by protocol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MSG_WAITALL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Wait until all data is available (SOCK_STREAM only).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81737" name="Group 73"/>
          <p:cNvGraphicFramePr>
            <a:graphicFrameLocks noGrp="1"/>
          </p:cNvGraphicFramePr>
          <p:nvPr/>
        </p:nvGraphicFramePr>
        <p:xfrm>
          <a:off x="684213" y="5028903"/>
          <a:ext cx="7186612" cy="1400493"/>
        </p:xfrm>
        <a:graphic>
          <a:graphicData uri="http://schemas.openxmlformats.org/drawingml/2006/table">
            <a:tbl>
              <a:tblPr/>
              <a:tblGrid>
                <a:gridCol w="1611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flag(send)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MSG_DONTWAIT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Enable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nonblocking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operation (equivalent to using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O_NONBLOCK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).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MSG_OOB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Send out-of-band data if supported by protocol.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MSG_DONTROUTE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Don't route packet outside of local network.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MSG_EOR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This is the end of record if supported by protocol.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Closing the connection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Arial" charset="0"/>
                <a:cs typeface="Arial" charset="0"/>
              </a:rPr>
              <a:t>It is very important to deal sensibly with unexpected death of the process at the other end of a socket</a:t>
            </a:r>
          </a:p>
          <a:p>
            <a:endParaRPr lang="en-US" altLang="ko-KR">
              <a:latin typeface="Arial" charset="0"/>
              <a:cs typeface="Arial" charset="0"/>
            </a:endParaRPr>
          </a:p>
          <a:p>
            <a:r>
              <a:rPr lang="en-US" altLang="ko-KR">
                <a:latin typeface="Arial" charset="0"/>
                <a:cs typeface="Arial" charset="0"/>
              </a:rPr>
              <a:t>If a process attempts to </a:t>
            </a:r>
            <a:r>
              <a:rPr lang="en-US" altLang="ko-KR" b="0">
                <a:latin typeface="Courier New" pitchFamily="49" charset="0"/>
                <a:cs typeface="Arial" charset="0"/>
              </a:rPr>
              <a:t>write</a:t>
            </a:r>
            <a:r>
              <a:rPr lang="en-US" altLang="ko-KR">
                <a:latin typeface="Arial" charset="0"/>
                <a:cs typeface="Arial" charset="0"/>
              </a:rPr>
              <a:t> or </a:t>
            </a:r>
            <a:r>
              <a:rPr lang="en-US" altLang="ko-KR" b="0">
                <a:latin typeface="Courier New" pitchFamily="49" charset="0"/>
                <a:cs typeface="Arial" charset="0"/>
              </a:rPr>
              <a:t>send</a:t>
            </a:r>
            <a:r>
              <a:rPr lang="en-US" altLang="ko-KR">
                <a:latin typeface="Arial" charset="0"/>
                <a:cs typeface="Arial" charset="0"/>
              </a:rPr>
              <a:t> data to a socket which has become disconnected it will receive the </a:t>
            </a:r>
            <a:r>
              <a:rPr lang="en-US" altLang="ko-KR" b="0">
                <a:latin typeface="Courier New" pitchFamily="49" charset="0"/>
                <a:cs typeface="Arial" charset="0"/>
              </a:rPr>
              <a:t>SIGPIPE</a:t>
            </a:r>
            <a:r>
              <a:rPr lang="en-US" altLang="ko-KR">
                <a:latin typeface="Arial" charset="0"/>
                <a:cs typeface="Arial" charset="0"/>
              </a:rPr>
              <a:t> signal</a:t>
            </a:r>
          </a:p>
          <a:p>
            <a:endParaRPr lang="en-US" altLang="ko-KR">
              <a:latin typeface="Arial" charset="0"/>
              <a:cs typeface="Arial" charset="0"/>
            </a:endParaRPr>
          </a:p>
          <a:p>
            <a:r>
              <a:rPr lang="en-US" altLang="ko-KR">
                <a:latin typeface="Arial" charset="0"/>
                <a:cs typeface="Arial" charset="0"/>
              </a:rPr>
              <a:t>If </a:t>
            </a:r>
            <a:r>
              <a:rPr lang="en-US" altLang="ko-KR" b="0">
                <a:latin typeface="Courier New" pitchFamily="49" charset="0"/>
                <a:cs typeface="Arial" charset="0"/>
              </a:rPr>
              <a:t>read</a:t>
            </a:r>
            <a:r>
              <a:rPr lang="en-US" altLang="ko-KR">
                <a:latin typeface="Arial" charset="0"/>
                <a:cs typeface="Arial" charset="0"/>
              </a:rPr>
              <a:t> or </a:t>
            </a:r>
            <a:r>
              <a:rPr lang="en-US" altLang="ko-KR" b="0">
                <a:latin typeface="Courier New" pitchFamily="49" charset="0"/>
                <a:cs typeface="Arial" charset="0"/>
              </a:rPr>
              <a:t>recv</a:t>
            </a:r>
            <a:r>
              <a:rPr lang="en-US" altLang="ko-KR">
                <a:latin typeface="Arial" charset="0"/>
                <a:cs typeface="Arial" charset="0"/>
              </a:rPr>
              <a:t> returns zero(0) this indicate end of file and therefore the connection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5637C7D7-F0FF-421F-AAEA-FDE4BFCFA462}" type="slidenum">
              <a:rPr lang="en-US" altLang="ko-KR"/>
              <a:pPr>
                <a:defRPr/>
              </a:pPr>
              <a:t>38</a:t>
            </a:fld>
            <a:endParaRPr lang="en-US" altLang="ko-K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/>
              <a:t>example p</a:t>
            </a:r>
            <a:r>
              <a:rPr lang="en-US" altLang="ko-KR"/>
              <a:t>.265 (Server process) (1/2)</a:t>
            </a:r>
          </a:p>
        </p:txBody>
      </p:sp>
      <p:sp>
        <p:nvSpPr>
          <p:cNvPr id="883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0D242DE1-DF53-46CB-9693-2FB3BCC3BE0A}" type="slidenum">
              <a:rPr lang="en-US" altLang="ko-KR"/>
              <a:pPr>
                <a:defRPr/>
              </a:pPr>
              <a:t>39</a:t>
            </a:fld>
            <a:endParaRPr lang="en-US" altLang="ko-KR"/>
          </a:p>
        </p:txBody>
      </p:sp>
      <p:sp>
        <p:nvSpPr>
          <p:cNvPr id="883716" name="Rectangle 4"/>
          <p:cNvSpPr>
            <a:spLocks noChangeArrowheads="1"/>
          </p:cNvSpPr>
          <p:nvPr/>
        </p:nvSpPr>
        <p:spPr bwMode="auto">
          <a:xfrm>
            <a:off x="468313" y="1000108"/>
            <a:ext cx="8207375" cy="5519759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altLang="ko-KR" sz="1200" dirty="0"/>
              <a:t>#include &lt;</a:t>
            </a:r>
            <a:r>
              <a:rPr lang="en-US" altLang="ko-KR" sz="1200" dirty="0" err="1"/>
              <a:t>ctype.h</a:t>
            </a:r>
            <a:r>
              <a:rPr lang="en-US" altLang="ko-KR" sz="1200" dirty="0"/>
              <a:t>&gt;</a:t>
            </a:r>
            <a:br>
              <a:rPr lang="en-US" altLang="ko-KR" sz="1200" dirty="0"/>
            </a:br>
            <a:r>
              <a:rPr lang="en-US" altLang="ko-KR" sz="1200" dirty="0"/>
              <a:t>#include &lt;sys/</a:t>
            </a:r>
            <a:r>
              <a:rPr lang="en-US" altLang="ko-KR" sz="1200" dirty="0" err="1"/>
              <a:t>types.h</a:t>
            </a:r>
            <a:r>
              <a:rPr lang="en-US" altLang="ko-KR" sz="1200" dirty="0"/>
              <a:t>&gt;</a:t>
            </a:r>
            <a:br>
              <a:rPr lang="en-US" altLang="ko-KR" sz="1200" dirty="0"/>
            </a:br>
            <a:r>
              <a:rPr lang="en-US" altLang="ko-KR" sz="1200" dirty="0"/>
              <a:t>#include &lt;sys/</a:t>
            </a:r>
            <a:r>
              <a:rPr lang="en-US" altLang="ko-KR" sz="1200" dirty="0" err="1"/>
              <a:t>socket.h</a:t>
            </a:r>
            <a:r>
              <a:rPr lang="en-US" altLang="ko-KR" sz="1200" dirty="0"/>
              <a:t>&gt;</a:t>
            </a:r>
            <a:br>
              <a:rPr lang="en-US" altLang="ko-KR" sz="1200" dirty="0"/>
            </a:br>
            <a:r>
              <a:rPr lang="en-US" altLang="ko-KR" sz="1200" dirty="0"/>
              <a:t>#include &lt;</a:t>
            </a:r>
            <a:r>
              <a:rPr lang="en-US" altLang="ko-KR" sz="1200" dirty="0" err="1"/>
              <a:t>netinet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in.h</a:t>
            </a:r>
            <a:r>
              <a:rPr lang="en-US" altLang="ko-KR" sz="1200" dirty="0"/>
              <a:t>&gt;</a:t>
            </a:r>
            <a:br>
              <a:rPr lang="en-US" altLang="ko-KR" sz="1200" dirty="0"/>
            </a:br>
            <a:r>
              <a:rPr lang="en-US" altLang="ko-KR" sz="1200" dirty="0"/>
              <a:t>#include &lt;</a:t>
            </a:r>
            <a:r>
              <a:rPr lang="en-US" altLang="ko-KR" sz="1200" dirty="0" err="1"/>
              <a:t>signal.h</a:t>
            </a:r>
            <a:r>
              <a:rPr lang="en-US" altLang="ko-KR" sz="1200" dirty="0"/>
              <a:t>&gt;</a:t>
            </a:r>
            <a:br>
              <a:rPr lang="en-US" altLang="ko-KR" sz="1200" dirty="0"/>
            </a:br>
            <a:r>
              <a:rPr lang="en-US" altLang="ko-KR" sz="1200" dirty="0"/>
              <a:t>#define SIZE 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sockaddr_in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newsockfd</a:t>
            </a:r>
            <a:r>
              <a:rPr lang="en-US" altLang="ko-KR" sz="1200" dirty="0"/>
              <a:t>;</a:t>
            </a:r>
          </a:p>
          <a:p>
            <a:pPr algn="l"/>
            <a:r>
              <a:rPr lang="en-US" altLang="ko-KR" sz="1200" dirty="0"/>
              <a:t>void catcher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sig){</a:t>
            </a:r>
            <a:br>
              <a:rPr lang="en-US" altLang="ko-KR" sz="1200" dirty="0"/>
            </a:br>
            <a:r>
              <a:rPr lang="en-US" altLang="ko-KR" sz="1200" dirty="0"/>
              <a:t> close (</a:t>
            </a:r>
            <a:r>
              <a:rPr lang="en-US" altLang="ko-KR" sz="1200" dirty="0" err="1"/>
              <a:t>newsockfd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> exit (0);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br>
              <a:rPr lang="en-US" altLang="ko-KR" sz="1200" dirty="0"/>
            </a:br>
            <a:r>
              <a:rPr lang="en-US" altLang="ko-KR" sz="1200" dirty="0"/>
              <a:t>main(){</a:t>
            </a:r>
            <a:br>
              <a:rPr lang="en-US" altLang="ko-KR" sz="1200" dirty="0"/>
            </a:br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sockfd</a:t>
            </a:r>
            <a:r>
              <a:rPr lang="en-US" altLang="ko-KR" sz="1200" dirty="0"/>
              <a:t>;</a:t>
            </a:r>
            <a:br>
              <a:rPr lang="en-US" altLang="ko-KR" sz="1200" dirty="0"/>
            </a:br>
            <a:r>
              <a:rPr lang="en-US" altLang="ko-KR" sz="1200" dirty="0"/>
              <a:t> char c;</a:t>
            </a:r>
            <a:br>
              <a:rPr lang="en-US" altLang="ko-KR" sz="1200" dirty="0"/>
            </a:br>
            <a:r>
              <a:rPr lang="en-US" altLang="ko-KR" sz="1200" dirty="0"/>
              <a:t> 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sockaddr_in</a:t>
            </a:r>
            <a:r>
              <a:rPr lang="en-US" altLang="ko-KR" sz="1200" dirty="0"/>
              <a:t> server = {AF_INET, 7000, INADDR_ANY};</a:t>
            </a:r>
            <a:br>
              <a:rPr lang="en-US" altLang="ko-KR" sz="1200" dirty="0"/>
            </a:br>
            <a:r>
              <a:rPr lang="en-US" altLang="ko-KR" sz="1200" dirty="0"/>
              <a:t> static 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sigaction</a:t>
            </a:r>
            <a:r>
              <a:rPr lang="en-US" altLang="ko-KR" sz="1200" dirty="0"/>
              <a:t> act;</a:t>
            </a:r>
            <a:br>
              <a:rPr lang="en-US" altLang="ko-KR" sz="1200" dirty="0"/>
            </a:br>
            <a:r>
              <a:rPr lang="en-US" altLang="ko-KR" sz="1200" dirty="0"/>
              <a:t> </a:t>
            </a:r>
            <a:r>
              <a:rPr lang="en-US" altLang="ko-KR" sz="1200" dirty="0" err="1"/>
              <a:t>act.sa_handler</a:t>
            </a:r>
            <a:r>
              <a:rPr lang="en-US" altLang="ko-KR" sz="1200" dirty="0"/>
              <a:t> = catcher;</a:t>
            </a:r>
            <a:br>
              <a:rPr lang="en-US" altLang="ko-KR" sz="1200" dirty="0"/>
            </a:br>
            <a:r>
              <a:rPr lang="en-US" altLang="ko-KR" sz="1200" dirty="0"/>
              <a:t> </a:t>
            </a:r>
            <a:r>
              <a:rPr lang="en-US" altLang="ko-KR" sz="1200" dirty="0" err="1"/>
              <a:t>sigfillset</a:t>
            </a:r>
            <a:r>
              <a:rPr lang="en-US" altLang="ko-KR" sz="1200" dirty="0"/>
              <a:t> (&amp;(</a:t>
            </a:r>
            <a:r>
              <a:rPr lang="en-US" altLang="ko-KR" sz="1200" dirty="0" err="1"/>
              <a:t>act.sa_mask</a:t>
            </a:r>
            <a:r>
              <a:rPr lang="en-US" altLang="ko-KR" sz="1200" dirty="0"/>
              <a:t>));</a:t>
            </a:r>
            <a:br>
              <a:rPr lang="en-US" altLang="ko-KR" sz="1200" dirty="0"/>
            </a:br>
            <a:r>
              <a:rPr lang="en-US" altLang="ko-KR" sz="1200" dirty="0"/>
              <a:t> </a:t>
            </a:r>
            <a:r>
              <a:rPr lang="en-US" altLang="ko-KR" sz="1200" dirty="0" err="1"/>
              <a:t>sigaction</a:t>
            </a:r>
            <a:r>
              <a:rPr lang="en-US" altLang="ko-KR" sz="1200" dirty="0"/>
              <a:t> (SIGPIPE, &amp;act, NULL);</a:t>
            </a:r>
          </a:p>
          <a:p>
            <a:pPr algn="l"/>
            <a:r>
              <a:rPr lang="en-US" altLang="ko-KR" sz="1200" dirty="0"/>
              <a:t> if ( (</a:t>
            </a:r>
            <a:r>
              <a:rPr lang="en-US" altLang="ko-KR" sz="1200" dirty="0" err="1"/>
              <a:t>sockfd</a:t>
            </a:r>
            <a:r>
              <a:rPr lang="en-US" altLang="ko-KR" sz="1200" dirty="0"/>
              <a:t> = socket(AF_INET, SOCK_STREAM, 0)) == -1){</a:t>
            </a:r>
            <a:br>
              <a:rPr lang="en-US" altLang="ko-KR" sz="1200" dirty="0"/>
            </a:br>
            <a:r>
              <a:rPr lang="en-US" altLang="ko-KR" sz="1200" dirty="0"/>
              <a:t>	 </a:t>
            </a:r>
            <a:r>
              <a:rPr lang="en-US" altLang="ko-KR" sz="1200" dirty="0" err="1"/>
              <a:t>perror</a:t>
            </a:r>
            <a:r>
              <a:rPr lang="en-US" altLang="ko-KR" sz="1200" dirty="0"/>
              <a:t> ("socket call failed");  exit (1);</a:t>
            </a:r>
            <a:br>
              <a:rPr lang="en-US" altLang="ko-KR" sz="1200" dirty="0"/>
            </a:br>
            <a:r>
              <a:rPr lang="en-US" altLang="ko-KR" sz="1200" dirty="0"/>
              <a:t> }</a:t>
            </a:r>
          </a:p>
          <a:p>
            <a:pPr algn="l"/>
            <a:r>
              <a:rPr lang="en-US" altLang="ko-KR" sz="1200" dirty="0"/>
              <a:t> if (bind (</a:t>
            </a:r>
            <a:r>
              <a:rPr lang="en-US" altLang="ko-KR" sz="1200" dirty="0" err="1"/>
              <a:t>sockfd</a:t>
            </a:r>
            <a:r>
              <a:rPr lang="en-US" altLang="ko-KR" sz="1200" dirty="0"/>
              <a:t>, (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sockaddr</a:t>
            </a:r>
            <a:r>
              <a:rPr lang="en-US" altLang="ko-KR" sz="1200" dirty="0"/>
              <a:t> *) &amp;server, SIZE) == -1) {</a:t>
            </a:r>
            <a:br>
              <a:rPr lang="en-US" altLang="ko-KR" sz="1200" dirty="0"/>
            </a:br>
            <a:r>
              <a:rPr lang="en-US" altLang="ko-KR" sz="1200" dirty="0"/>
              <a:t>	 </a:t>
            </a:r>
            <a:r>
              <a:rPr lang="en-US" altLang="ko-KR" sz="1200" dirty="0" err="1"/>
              <a:t>perror</a:t>
            </a:r>
            <a:r>
              <a:rPr lang="en-US" altLang="ko-KR" sz="1200" dirty="0"/>
              <a:t> ("bind call failed");	 exit (1);  </a:t>
            </a:r>
            <a:br>
              <a:rPr lang="en-US" altLang="ko-KR" sz="1200" dirty="0"/>
            </a:br>
            <a:r>
              <a:rPr lang="en-US" altLang="ko-KR" sz="1200" dirty="0"/>
              <a:t> }</a:t>
            </a:r>
          </a:p>
          <a:p>
            <a:pPr algn="l"/>
            <a:r>
              <a:rPr lang="en-US" altLang="ko-KR" sz="1200" dirty="0"/>
              <a:t> if ( listen(</a:t>
            </a:r>
            <a:r>
              <a:rPr lang="en-US" altLang="ko-KR" sz="1200" dirty="0" err="1"/>
              <a:t>sockfd</a:t>
            </a:r>
            <a:r>
              <a:rPr lang="en-US" altLang="ko-KR" sz="1200" dirty="0"/>
              <a:t>, 5) == -1 ){/* </a:t>
            </a:r>
            <a:r>
              <a:rPr lang="ko-KR" altLang="en-US" sz="1200" dirty="0"/>
              <a:t>들어오는 연결을 듣기 시작한다</a:t>
            </a:r>
            <a:r>
              <a:rPr lang="en-US" altLang="ko-KR" sz="1200" dirty="0"/>
              <a:t>. */ </a:t>
            </a:r>
            <a:br>
              <a:rPr lang="en-US" altLang="ko-KR" sz="1200" dirty="0"/>
            </a:br>
            <a:r>
              <a:rPr lang="en-US" altLang="ko-KR" sz="1200" dirty="0"/>
              <a:t>	 </a:t>
            </a:r>
            <a:r>
              <a:rPr lang="en-US" altLang="ko-KR" sz="1200" dirty="0" err="1"/>
              <a:t>perror</a:t>
            </a:r>
            <a:r>
              <a:rPr lang="en-US" altLang="ko-KR" sz="1200" dirty="0"/>
              <a:t> ("listen call failed"); exit (1); </a:t>
            </a:r>
            <a:br>
              <a:rPr lang="en-US" altLang="ko-KR" sz="1200" dirty="0"/>
            </a:br>
            <a:r>
              <a:rPr lang="en-US" altLang="ko-KR" sz="1200" dirty="0"/>
              <a:t> 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Internet model (TCP/IP protocol suite)(2/2)</a:t>
            </a:r>
            <a:endParaRPr/>
          </a:p>
        </p:txBody>
      </p:sp>
      <p:sp>
        <p:nvSpPr>
          <p:cNvPr id="82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F5B2C73A-1C23-42F7-8007-C93AEE4D9D66}" type="slidenum">
              <a:rPr lang="en-US" altLang="ko-KR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8284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2146300"/>
            <a:ext cx="8043862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/>
              <a:t>example p</a:t>
            </a:r>
            <a:r>
              <a:rPr lang="en-US" altLang="ko-KR"/>
              <a:t>.265 (Server process) (2/2)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B4F10BF7-DD4D-4B8A-BFA8-6F5D3ADC7988}" type="slidenum">
              <a:rPr lang="en-US" altLang="ko-KR"/>
              <a:pPr>
                <a:defRPr/>
              </a:pPr>
              <a:t>40</a:t>
            </a:fld>
            <a:endParaRPr lang="en-US" altLang="ko-KR"/>
          </a:p>
        </p:txBody>
      </p:sp>
      <p:sp>
        <p:nvSpPr>
          <p:cNvPr id="884740" name="Rectangle 4"/>
          <p:cNvSpPr>
            <a:spLocks noChangeArrowheads="1"/>
          </p:cNvSpPr>
          <p:nvPr/>
        </p:nvSpPr>
        <p:spPr bwMode="auto">
          <a:xfrm>
            <a:off x="468313" y="1052513"/>
            <a:ext cx="8207375" cy="374491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altLang="ko-KR" sz="1200" dirty="0"/>
              <a:t>for (;;){</a:t>
            </a:r>
            <a:br>
              <a:rPr lang="en-US" altLang="ko-KR" sz="1200" dirty="0"/>
            </a:br>
            <a:r>
              <a:rPr lang="en-US" altLang="ko-KR" sz="1200" dirty="0"/>
              <a:t>	if ( (</a:t>
            </a:r>
            <a:r>
              <a:rPr lang="en-US" altLang="ko-KR" sz="1200" dirty="0" err="1"/>
              <a:t>newsockfd</a:t>
            </a:r>
            <a:r>
              <a:rPr lang="en-US" altLang="ko-KR" sz="1200" dirty="0"/>
              <a:t> = accept (</a:t>
            </a:r>
            <a:r>
              <a:rPr lang="en-US" altLang="ko-KR" sz="1200" dirty="0" err="1"/>
              <a:t>sockfd</a:t>
            </a:r>
            <a:r>
              <a:rPr lang="en-US" altLang="ko-KR" sz="1200" dirty="0"/>
              <a:t>, NULL, NULL)) == -1){</a:t>
            </a:r>
            <a:br>
              <a:rPr lang="en-US" altLang="ko-KR" sz="1200" dirty="0"/>
            </a:br>
            <a:r>
              <a:rPr lang="en-US" altLang="ko-KR" sz="1200" dirty="0"/>
              <a:t>		 </a:t>
            </a:r>
            <a:r>
              <a:rPr lang="en-US" altLang="ko-KR" sz="1200" dirty="0" err="1"/>
              <a:t>perror</a:t>
            </a:r>
            <a:r>
              <a:rPr lang="en-US" altLang="ko-KR" sz="1200" dirty="0"/>
              <a:t> ("accept call failed");</a:t>
            </a:r>
            <a:br>
              <a:rPr lang="en-US" altLang="ko-KR" sz="1200" dirty="0"/>
            </a:br>
            <a:r>
              <a:rPr lang="en-US" altLang="ko-KR" sz="1200" dirty="0"/>
              <a:t>		 continue;</a:t>
            </a:r>
            <a:br>
              <a:rPr lang="en-US" altLang="ko-KR" sz="1200" dirty="0"/>
            </a:br>
            <a:r>
              <a:rPr lang="en-US" altLang="ko-KR" sz="1200" dirty="0"/>
              <a:t> 	}</a:t>
            </a:r>
          </a:p>
          <a:p>
            <a:pPr algn="l"/>
            <a:r>
              <a:rPr lang="en-US" altLang="ko-KR" sz="1200" dirty="0"/>
              <a:t> 	/* </a:t>
            </a:r>
            <a:r>
              <a:rPr lang="ko-KR" altLang="en-US" sz="1200" dirty="0"/>
              <a:t>연결을 처리할 자식을 하나 낳는다</a:t>
            </a:r>
            <a:r>
              <a:rPr lang="en-US" altLang="ko-KR" sz="1200" dirty="0"/>
              <a:t>. */</a:t>
            </a:r>
            <a:br>
              <a:rPr lang="en-US" altLang="ko-KR" sz="1200" dirty="0"/>
            </a:br>
            <a:r>
              <a:rPr lang="en-US" altLang="ko-KR" sz="1200" dirty="0"/>
              <a:t>	if ( fork() == 0){</a:t>
            </a:r>
            <a:br>
              <a:rPr lang="en-US" altLang="ko-KR" sz="1200" dirty="0"/>
            </a:br>
            <a:r>
              <a:rPr lang="en-US" altLang="ko-KR" sz="1200" dirty="0"/>
              <a:t>		while (</a:t>
            </a:r>
            <a:r>
              <a:rPr lang="en-US" altLang="ko-KR" sz="1200" dirty="0" err="1"/>
              <a:t>recv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newsockfd</a:t>
            </a:r>
            <a:r>
              <a:rPr lang="en-US" altLang="ko-KR" sz="1200" dirty="0"/>
              <a:t>, &amp;c, 1, 0) &gt; 0){</a:t>
            </a:r>
            <a:br>
              <a:rPr lang="en-US" altLang="ko-KR" sz="1200" dirty="0"/>
            </a:br>
            <a:r>
              <a:rPr lang="en-US" altLang="ko-KR" sz="1200" dirty="0"/>
              <a:t>			c = </a:t>
            </a:r>
            <a:r>
              <a:rPr lang="en-US" altLang="ko-KR" sz="1200" dirty="0" err="1"/>
              <a:t>toupper</a:t>
            </a:r>
            <a:r>
              <a:rPr lang="en-US" altLang="ko-KR" sz="1200" dirty="0"/>
              <a:t>(c);</a:t>
            </a:r>
            <a:br>
              <a:rPr lang="en-US" altLang="ko-KR" sz="1200" dirty="0"/>
            </a:br>
            <a:r>
              <a:rPr lang="en-US" altLang="ko-KR" sz="1200" dirty="0"/>
              <a:t>			send (</a:t>
            </a:r>
            <a:r>
              <a:rPr lang="en-US" altLang="ko-KR" sz="1200" dirty="0" err="1"/>
              <a:t>newsockfd</a:t>
            </a:r>
            <a:r>
              <a:rPr lang="en-US" altLang="ko-KR" sz="1200" dirty="0"/>
              <a:t>, &amp;c, 1, 0);</a:t>
            </a:r>
            <a:br>
              <a:rPr lang="en-US" altLang="ko-KR" sz="1200" dirty="0"/>
            </a:br>
            <a:r>
              <a:rPr lang="en-US" altLang="ko-KR" sz="1200" dirty="0"/>
              <a:t>	    	}</a:t>
            </a:r>
          </a:p>
          <a:p>
            <a:pPr algn="l"/>
            <a:r>
              <a:rPr lang="en-US" altLang="ko-KR" sz="1200" dirty="0"/>
              <a:t>		close (</a:t>
            </a:r>
            <a:r>
              <a:rPr lang="en-US" altLang="ko-KR" sz="1200" dirty="0" err="1"/>
              <a:t>newsockfd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>		exit (0);</a:t>
            </a:r>
            <a:br>
              <a:rPr lang="en-US" altLang="ko-KR" sz="1200" dirty="0"/>
            </a:br>
            <a:r>
              <a:rPr lang="en-US" altLang="ko-KR" sz="1200" dirty="0"/>
              <a:t>	}</a:t>
            </a:r>
          </a:p>
          <a:p>
            <a:pPr algn="l"/>
            <a:r>
              <a:rPr lang="en-US" altLang="ko-KR" sz="1200" dirty="0"/>
              <a:t>	/* </a:t>
            </a:r>
            <a:r>
              <a:rPr lang="ko-KR" altLang="en-US" sz="1200" dirty="0"/>
              <a:t>부모는 </a:t>
            </a:r>
            <a:r>
              <a:rPr lang="en-US" altLang="ko-KR" sz="1200" dirty="0" err="1"/>
              <a:t>newsockfd</a:t>
            </a:r>
            <a:r>
              <a:rPr lang="ko-KR" altLang="en-US" sz="1200" dirty="0"/>
              <a:t>를 필요로 하지 않는다</a:t>
            </a:r>
            <a:r>
              <a:rPr lang="en-US" altLang="ko-KR" sz="1200" dirty="0"/>
              <a:t>. */</a:t>
            </a:r>
            <a:br>
              <a:rPr lang="en-US" altLang="ko-KR" sz="1200" dirty="0"/>
            </a:br>
            <a:r>
              <a:rPr lang="en-US" altLang="ko-KR" sz="1200" dirty="0"/>
              <a:t>	close (</a:t>
            </a:r>
            <a:r>
              <a:rPr lang="en-US" altLang="ko-KR" sz="1200" dirty="0" err="1"/>
              <a:t>newsockfd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> }</a:t>
            </a:r>
          </a:p>
          <a:p>
            <a:pPr algn="l"/>
            <a:r>
              <a:rPr lang="en-US" altLang="ko-KR" sz="1200" dirty="0"/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/>
              <a:t>example p</a:t>
            </a:r>
            <a:r>
              <a:rPr lang="en-US" altLang="ko-KR"/>
              <a:t>.267 (Clinet process)</a:t>
            </a:r>
          </a:p>
        </p:txBody>
      </p:sp>
      <p:sp>
        <p:nvSpPr>
          <p:cNvPr id="886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4F19128C-A604-4147-BD4C-C7BADB24BB4C}" type="slidenum">
              <a:rPr lang="en-US" altLang="ko-KR"/>
              <a:pPr>
                <a:defRPr/>
              </a:pPr>
              <a:t>41</a:t>
            </a:fld>
            <a:endParaRPr lang="en-US" altLang="ko-KR"/>
          </a:p>
        </p:txBody>
      </p:sp>
      <p:sp>
        <p:nvSpPr>
          <p:cNvPr id="886788" name="Rectangle 4"/>
          <p:cNvSpPr>
            <a:spLocks noChangeArrowheads="1"/>
          </p:cNvSpPr>
          <p:nvPr/>
        </p:nvSpPr>
        <p:spPr bwMode="auto">
          <a:xfrm>
            <a:off x="468313" y="1052513"/>
            <a:ext cx="8207375" cy="568960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altLang="ko-KR" sz="1200" dirty="0"/>
              <a:t>#include &lt;</a:t>
            </a:r>
            <a:r>
              <a:rPr lang="en-US" altLang="ko-KR" sz="1200" dirty="0" err="1"/>
              <a:t>ctype.h</a:t>
            </a:r>
            <a:r>
              <a:rPr lang="en-US" altLang="ko-KR" sz="1200" dirty="0"/>
              <a:t>&gt;</a:t>
            </a:r>
            <a:br>
              <a:rPr lang="en-US" altLang="ko-KR" sz="1200" dirty="0"/>
            </a:br>
            <a:r>
              <a:rPr lang="en-US" altLang="ko-KR" sz="1200" dirty="0"/>
              <a:t>#include &lt;sys/</a:t>
            </a:r>
            <a:r>
              <a:rPr lang="en-US" altLang="ko-KR" sz="1200" dirty="0" err="1"/>
              <a:t>types.h</a:t>
            </a:r>
            <a:r>
              <a:rPr lang="en-US" altLang="ko-KR" sz="1200" dirty="0"/>
              <a:t>&gt;</a:t>
            </a:r>
            <a:br>
              <a:rPr lang="en-US" altLang="ko-KR" sz="1200" dirty="0"/>
            </a:br>
            <a:r>
              <a:rPr lang="en-US" altLang="ko-KR" sz="1200" dirty="0"/>
              <a:t>#include &lt;sys/</a:t>
            </a:r>
            <a:r>
              <a:rPr lang="en-US" altLang="ko-KR" sz="1200" dirty="0" err="1"/>
              <a:t>socket.h</a:t>
            </a:r>
            <a:r>
              <a:rPr lang="en-US" altLang="ko-KR" sz="1200" dirty="0"/>
              <a:t>&gt;</a:t>
            </a:r>
            <a:br>
              <a:rPr lang="en-US" altLang="ko-KR" sz="1200" dirty="0"/>
            </a:br>
            <a:r>
              <a:rPr lang="en-US" altLang="ko-KR" sz="1200" dirty="0"/>
              <a:t>#include &lt;</a:t>
            </a:r>
            <a:r>
              <a:rPr lang="en-US" altLang="ko-KR" sz="1200" dirty="0" err="1"/>
              <a:t>netinet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in.h</a:t>
            </a:r>
            <a:r>
              <a:rPr lang="en-US" altLang="ko-KR" sz="1200" dirty="0"/>
              <a:t>&gt;</a:t>
            </a:r>
            <a:br>
              <a:rPr lang="en-US" altLang="ko-KR" sz="1200" dirty="0"/>
            </a:br>
            <a:r>
              <a:rPr lang="en-US" altLang="ko-KR" sz="1200" dirty="0"/>
              <a:t>#define SIZE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sockaddr_in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main(){</a:t>
            </a:r>
            <a:br>
              <a:rPr lang="en-US" altLang="ko-KR" sz="1200" dirty="0"/>
            </a:br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sockfd</a:t>
            </a:r>
            <a:r>
              <a:rPr lang="en-US" altLang="ko-KR" sz="1200" dirty="0"/>
              <a:t>;</a:t>
            </a:r>
            <a:br>
              <a:rPr lang="en-US" altLang="ko-KR" sz="1200" dirty="0"/>
            </a:br>
            <a:r>
              <a:rPr lang="en-US" altLang="ko-KR" sz="1200" dirty="0"/>
              <a:t> char c, </a:t>
            </a:r>
            <a:r>
              <a:rPr lang="en-US" altLang="ko-KR" sz="1200" dirty="0" err="1"/>
              <a:t>rc</a:t>
            </a:r>
            <a:r>
              <a:rPr lang="en-US" altLang="ko-KR" sz="1200" dirty="0"/>
              <a:t>;</a:t>
            </a:r>
            <a:br>
              <a:rPr lang="en-US" altLang="ko-KR" sz="1200" dirty="0"/>
            </a:br>
            <a:r>
              <a:rPr lang="en-US" altLang="ko-KR" sz="1200" dirty="0"/>
              <a:t> 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sockaddr_in</a:t>
            </a:r>
            <a:r>
              <a:rPr lang="en-US" altLang="ko-KR" sz="1200" dirty="0"/>
              <a:t> server = {AF_INET, 7000};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 </a:t>
            </a:r>
            <a:r>
              <a:rPr lang="en-US" altLang="ko-KR" sz="1200" dirty="0" err="1"/>
              <a:t>server.sin_addr.s_addr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inet_addr</a:t>
            </a:r>
            <a:r>
              <a:rPr lang="en-US" altLang="ko-KR" sz="1200" dirty="0"/>
              <a:t>("197.45.10.2");</a:t>
            </a:r>
            <a:br>
              <a:rPr lang="en-US" altLang="ko-KR" sz="1200" dirty="0"/>
            </a:br>
            <a:r>
              <a:rPr lang="en-US" altLang="ko-KR" sz="1200" dirty="0"/>
              <a:t> if ( (</a:t>
            </a:r>
            <a:r>
              <a:rPr lang="en-US" altLang="ko-KR" sz="1200" dirty="0" err="1"/>
              <a:t>sockfd</a:t>
            </a:r>
            <a:r>
              <a:rPr lang="en-US" altLang="ko-KR" sz="1200" dirty="0"/>
              <a:t> = socket(AF_INET, SOCK_STREAM, 0)) == -1){</a:t>
            </a:r>
            <a:br>
              <a:rPr lang="en-US" altLang="ko-KR" sz="1200" dirty="0"/>
            </a:br>
            <a:r>
              <a:rPr lang="en-US" altLang="ko-KR" sz="1200" dirty="0"/>
              <a:t>	 </a:t>
            </a:r>
            <a:r>
              <a:rPr lang="en-US" altLang="ko-KR" sz="1200" dirty="0" err="1"/>
              <a:t>perror</a:t>
            </a:r>
            <a:r>
              <a:rPr lang="en-US" altLang="ko-KR" sz="1200" dirty="0"/>
              <a:t> ("socket call failed"); exit (1);</a:t>
            </a:r>
            <a:br>
              <a:rPr lang="en-US" altLang="ko-KR" sz="1200" dirty="0"/>
            </a:br>
            <a:r>
              <a:rPr lang="en-US" altLang="ko-KR" sz="1200" dirty="0"/>
              <a:t> }</a:t>
            </a:r>
          </a:p>
          <a:p>
            <a:pPr algn="l"/>
            <a:r>
              <a:rPr lang="en-US" altLang="ko-KR" sz="1200" dirty="0"/>
              <a:t> if ( connect(</a:t>
            </a:r>
            <a:r>
              <a:rPr lang="en-US" altLang="ko-KR" sz="1200" dirty="0" err="1"/>
              <a:t>sockfd</a:t>
            </a:r>
            <a:r>
              <a:rPr lang="en-US" altLang="ko-KR" sz="1200" dirty="0"/>
              <a:t>, (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sockaddr</a:t>
            </a:r>
            <a:r>
              <a:rPr lang="en-US" altLang="ko-KR" sz="1200" dirty="0"/>
              <a:t> *) &amp;server, SIZE) == -1){</a:t>
            </a:r>
            <a:br>
              <a:rPr lang="en-US" altLang="ko-KR" sz="1200" dirty="0"/>
            </a:br>
            <a:r>
              <a:rPr lang="en-US" altLang="ko-KR" sz="1200" dirty="0"/>
              <a:t>	 </a:t>
            </a:r>
            <a:r>
              <a:rPr lang="en-US" altLang="ko-KR" sz="1200" dirty="0" err="1"/>
              <a:t>perror</a:t>
            </a:r>
            <a:r>
              <a:rPr lang="en-US" altLang="ko-KR" sz="1200" dirty="0"/>
              <a:t> ("connect call failed");</a:t>
            </a:r>
            <a:br>
              <a:rPr lang="en-US" altLang="ko-KR" sz="1200" dirty="0"/>
            </a:br>
            <a:r>
              <a:rPr lang="en-US" altLang="ko-KR" sz="1200" dirty="0"/>
              <a:t>	 exit (1);</a:t>
            </a:r>
            <a:br>
              <a:rPr lang="en-US" altLang="ko-KR" sz="1200" dirty="0"/>
            </a:br>
            <a:r>
              <a:rPr lang="en-US" altLang="ko-KR" sz="1200" dirty="0"/>
              <a:t> } </a:t>
            </a:r>
          </a:p>
          <a:p>
            <a:pPr algn="l"/>
            <a:r>
              <a:rPr lang="en-US" altLang="ko-KR" sz="1200" dirty="0"/>
              <a:t> for (</a:t>
            </a:r>
            <a:r>
              <a:rPr lang="en-US" altLang="ko-KR" sz="1200" dirty="0" err="1"/>
              <a:t>rc</a:t>
            </a:r>
            <a:r>
              <a:rPr lang="en-US" altLang="ko-KR" sz="1200" dirty="0"/>
              <a:t> = '\n‘; ;){</a:t>
            </a:r>
            <a:br>
              <a:rPr lang="en-US" altLang="ko-KR" sz="1200" dirty="0"/>
            </a:br>
            <a:r>
              <a:rPr lang="en-US" altLang="ko-KR" sz="1200" dirty="0"/>
              <a:t>	 if (</a:t>
            </a:r>
            <a:r>
              <a:rPr lang="en-US" altLang="ko-KR" sz="1200" dirty="0" err="1"/>
              <a:t>rc</a:t>
            </a:r>
            <a:r>
              <a:rPr lang="en-US" altLang="ko-KR" sz="1200" dirty="0"/>
              <a:t> == '\n')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 ("Input a lower case character\n");</a:t>
            </a:r>
            <a:br>
              <a:rPr lang="en-US" altLang="ko-KR" sz="1200" dirty="0"/>
            </a:br>
            <a:r>
              <a:rPr lang="en-US" altLang="ko-KR" sz="1200" dirty="0"/>
              <a:t>	 c = </a:t>
            </a:r>
            <a:r>
              <a:rPr lang="en-US" altLang="ko-KR" sz="1200" dirty="0" err="1"/>
              <a:t>getchar</a:t>
            </a:r>
            <a:r>
              <a:rPr lang="en-US" altLang="ko-KR" sz="1200" dirty="0"/>
              <a:t>();</a:t>
            </a:r>
            <a:br>
              <a:rPr lang="en-US" altLang="ko-KR" sz="1200" dirty="0"/>
            </a:br>
            <a:r>
              <a:rPr lang="en-US" altLang="ko-KR" sz="1200" dirty="0"/>
              <a:t>	 send (</a:t>
            </a:r>
            <a:r>
              <a:rPr lang="en-US" altLang="ko-KR" sz="1200" dirty="0" err="1"/>
              <a:t>sockfd</a:t>
            </a:r>
            <a:r>
              <a:rPr lang="en-US" altLang="ko-KR" sz="1200" dirty="0"/>
              <a:t>, &amp;c, 1, 0);</a:t>
            </a:r>
            <a:br>
              <a:rPr lang="en-US" altLang="ko-KR" sz="1200" dirty="0"/>
            </a:br>
            <a:r>
              <a:rPr lang="en-US" altLang="ko-KR" sz="1200" dirty="0"/>
              <a:t>	 if (</a:t>
            </a:r>
            <a:r>
              <a:rPr lang="en-US" altLang="ko-KR" sz="1200" dirty="0" err="1"/>
              <a:t>recv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sockfd</a:t>
            </a:r>
            <a:r>
              <a:rPr lang="en-US" altLang="ko-KR" sz="1200" dirty="0"/>
              <a:t>, &amp;</a:t>
            </a:r>
            <a:r>
              <a:rPr lang="en-US" altLang="ko-KR" sz="1200" dirty="0" err="1"/>
              <a:t>rc</a:t>
            </a:r>
            <a:r>
              <a:rPr lang="en-US" altLang="ko-KR" sz="1200" dirty="0"/>
              <a:t>, 1, 0)&gt;0)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 ("%c", </a:t>
            </a:r>
            <a:r>
              <a:rPr lang="en-US" altLang="ko-KR" sz="1200" dirty="0" err="1"/>
              <a:t>rc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>	 else {</a:t>
            </a:r>
            <a:br>
              <a:rPr lang="en-US" altLang="ko-KR" sz="1200" dirty="0"/>
            </a:br>
            <a:r>
              <a:rPr lang="en-US" altLang="ko-KR" sz="1200" dirty="0"/>
              <a:t>		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 ("server has died\n");</a:t>
            </a:r>
            <a:br>
              <a:rPr lang="en-US" altLang="ko-KR" sz="1200" dirty="0"/>
            </a:br>
            <a:r>
              <a:rPr lang="en-US" altLang="ko-KR" sz="1200" dirty="0"/>
              <a:t>		 close (</a:t>
            </a:r>
            <a:r>
              <a:rPr lang="en-US" altLang="ko-KR" sz="1200" dirty="0" err="1"/>
              <a:t>sockfd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>		 exit (1);</a:t>
            </a:r>
            <a:br>
              <a:rPr lang="en-US" altLang="ko-KR" sz="1200" dirty="0"/>
            </a:br>
            <a:r>
              <a:rPr lang="en-US" altLang="ko-KR" sz="1200" dirty="0"/>
              <a:t>	 }</a:t>
            </a:r>
            <a:br>
              <a:rPr lang="en-US" altLang="ko-KR" sz="1200" dirty="0"/>
            </a:br>
            <a:r>
              <a:rPr lang="en-US" altLang="ko-KR" sz="1200" dirty="0"/>
              <a:t> }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 of Server Operation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C002BE95-D815-4EE4-8D04-EA72FD6A8A6A}" type="slidenum">
              <a:rPr lang="en-US" altLang="ko-KR"/>
              <a:pPr>
                <a:defRPr/>
              </a:pPr>
              <a:t>42</a:t>
            </a:fld>
            <a:endParaRPr lang="en-US" altLang="ko-KR"/>
          </a:p>
        </p:txBody>
      </p:sp>
      <p:sp>
        <p:nvSpPr>
          <p:cNvPr id="874499" name="Rectangle 3"/>
          <p:cNvSpPr>
            <a:spLocks noChangeArrowheads="1"/>
          </p:cNvSpPr>
          <p:nvPr/>
        </p:nvSpPr>
        <p:spPr bwMode="auto">
          <a:xfrm>
            <a:off x="3429000" y="1752600"/>
            <a:ext cx="2209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spcBef>
                <a:spcPct val="0"/>
              </a:spcBef>
            </a:pPr>
            <a:r>
              <a:rPr kumimoji="0" lang="en-US" altLang="ko-KR" sz="2400" b="1">
                <a:solidFill>
                  <a:srgbClr val="000000"/>
                </a:solidFill>
                <a:latin typeface="Comic Sans MS" pitchFamily="66" charset="0"/>
              </a:rPr>
              <a:t>Server</a:t>
            </a:r>
          </a:p>
        </p:txBody>
      </p:sp>
      <p:sp>
        <p:nvSpPr>
          <p:cNvPr id="874500" name="Rectangle 4"/>
          <p:cNvSpPr>
            <a:spLocks noChangeArrowheads="1"/>
          </p:cNvSpPr>
          <p:nvPr/>
        </p:nvSpPr>
        <p:spPr bwMode="auto">
          <a:xfrm>
            <a:off x="6096000" y="3124200"/>
            <a:ext cx="2209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spcBef>
                <a:spcPct val="0"/>
              </a:spcBef>
            </a:pPr>
            <a:r>
              <a:rPr kumimoji="0" lang="en-US" altLang="ko-KR" sz="2400" b="1">
                <a:solidFill>
                  <a:srgbClr val="000000"/>
                </a:solidFill>
                <a:latin typeface="Comic Sans MS" pitchFamily="66" charset="0"/>
              </a:rPr>
              <a:t>Client 1</a:t>
            </a:r>
          </a:p>
        </p:txBody>
      </p:sp>
      <p:sp>
        <p:nvSpPr>
          <p:cNvPr id="874501" name="Line 5"/>
          <p:cNvSpPr>
            <a:spLocks noChangeShapeType="1"/>
          </p:cNvSpPr>
          <p:nvPr/>
        </p:nvSpPr>
        <p:spPr bwMode="auto">
          <a:xfrm flipH="1" flipV="1">
            <a:off x="4953000" y="2362200"/>
            <a:ext cx="152400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74502" name="Rectangle 6"/>
          <p:cNvSpPr>
            <a:spLocks noChangeArrowheads="1"/>
          </p:cNvSpPr>
          <p:nvPr/>
        </p:nvSpPr>
        <p:spPr bwMode="auto">
          <a:xfrm>
            <a:off x="1219200" y="3200400"/>
            <a:ext cx="2209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spcBef>
                <a:spcPct val="0"/>
              </a:spcBef>
            </a:pPr>
            <a:r>
              <a:rPr kumimoji="0" lang="en-US" altLang="ko-KR" sz="2400" b="1">
                <a:solidFill>
                  <a:srgbClr val="000000"/>
                </a:solidFill>
                <a:latin typeface="Comic Sans MS" pitchFamily="66" charset="0"/>
              </a:rPr>
              <a:t>Server 1</a:t>
            </a:r>
          </a:p>
        </p:txBody>
      </p:sp>
      <p:sp>
        <p:nvSpPr>
          <p:cNvPr id="874503" name="Line 7"/>
          <p:cNvSpPr>
            <a:spLocks noChangeShapeType="1"/>
          </p:cNvSpPr>
          <p:nvPr/>
        </p:nvSpPr>
        <p:spPr bwMode="auto">
          <a:xfrm flipH="1">
            <a:off x="3505200" y="3505200"/>
            <a:ext cx="2590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74504" name="Text Box 8"/>
          <p:cNvSpPr txBox="1">
            <a:spLocks noChangeArrowheads="1"/>
          </p:cNvSpPr>
          <p:nvPr/>
        </p:nvSpPr>
        <p:spPr bwMode="auto">
          <a:xfrm>
            <a:off x="5334000" y="2271713"/>
            <a:ext cx="625475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latinLnBrk="0">
              <a:spcBef>
                <a:spcPct val="0"/>
              </a:spcBef>
            </a:pPr>
            <a:r>
              <a:rPr kumimoji="0" lang="en-US" altLang="ko-KR" sz="4800">
                <a:solidFill>
                  <a:schemeClr val="tx2"/>
                </a:solidFill>
                <a:latin typeface="Comic Sans MS" pitchFamily="66" charset="0"/>
              </a:rPr>
              <a:t>X</a:t>
            </a:r>
          </a:p>
        </p:txBody>
      </p:sp>
      <p:sp>
        <p:nvSpPr>
          <p:cNvPr id="874506" name="Rectangle 10"/>
          <p:cNvSpPr>
            <a:spLocks noChangeArrowheads="1"/>
          </p:cNvSpPr>
          <p:nvPr/>
        </p:nvSpPr>
        <p:spPr bwMode="auto">
          <a:xfrm>
            <a:off x="6096000" y="4332288"/>
            <a:ext cx="2209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spcBef>
                <a:spcPct val="0"/>
              </a:spcBef>
            </a:pPr>
            <a:r>
              <a:rPr kumimoji="0" lang="en-US" altLang="ko-KR" sz="2400" b="1">
                <a:solidFill>
                  <a:srgbClr val="000000"/>
                </a:solidFill>
                <a:latin typeface="Comic Sans MS" pitchFamily="66" charset="0"/>
              </a:rPr>
              <a:t>Client 1</a:t>
            </a:r>
          </a:p>
        </p:txBody>
      </p:sp>
      <p:sp>
        <p:nvSpPr>
          <p:cNvPr id="874507" name="Line 11"/>
          <p:cNvSpPr>
            <a:spLocks noChangeShapeType="1"/>
          </p:cNvSpPr>
          <p:nvPr/>
        </p:nvSpPr>
        <p:spPr bwMode="auto">
          <a:xfrm flipH="1" flipV="1">
            <a:off x="4932363" y="2349500"/>
            <a:ext cx="1360487" cy="1981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74508" name="Rectangle 12"/>
          <p:cNvSpPr>
            <a:spLocks noChangeArrowheads="1"/>
          </p:cNvSpPr>
          <p:nvPr/>
        </p:nvSpPr>
        <p:spPr bwMode="auto">
          <a:xfrm>
            <a:off x="1219200" y="4365625"/>
            <a:ext cx="2209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spcBef>
                <a:spcPct val="0"/>
              </a:spcBef>
            </a:pPr>
            <a:r>
              <a:rPr kumimoji="0" lang="en-US" altLang="ko-KR" sz="2400" b="1">
                <a:solidFill>
                  <a:srgbClr val="000000"/>
                </a:solidFill>
                <a:latin typeface="Comic Sans MS" pitchFamily="66" charset="0"/>
              </a:rPr>
              <a:t>Server 2</a:t>
            </a:r>
          </a:p>
        </p:txBody>
      </p:sp>
      <p:sp>
        <p:nvSpPr>
          <p:cNvPr id="874509" name="Line 13"/>
          <p:cNvSpPr>
            <a:spLocks noChangeShapeType="1"/>
          </p:cNvSpPr>
          <p:nvPr/>
        </p:nvSpPr>
        <p:spPr bwMode="auto">
          <a:xfrm flipH="1">
            <a:off x="3505200" y="4652963"/>
            <a:ext cx="2590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74510" name="Text Box 14"/>
          <p:cNvSpPr txBox="1">
            <a:spLocks noChangeArrowheads="1"/>
          </p:cNvSpPr>
          <p:nvPr/>
        </p:nvSpPr>
        <p:spPr bwMode="auto">
          <a:xfrm>
            <a:off x="5026025" y="2533650"/>
            <a:ext cx="6254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latinLnBrk="0">
              <a:spcBef>
                <a:spcPct val="0"/>
              </a:spcBef>
            </a:pPr>
            <a:r>
              <a:rPr kumimoji="0" lang="en-US" altLang="ko-KR" sz="4800">
                <a:solidFill>
                  <a:schemeClr val="tx2"/>
                </a:solidFill>
                <a:latin typeface="Comic Sans MS" pitchFamily="66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4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4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499" grpId="0" animBg="1" autoUpdateAnimBg="0"/>
      <p:bldP spid="874500" grpId="0" animBg="1" autoUpdateAnimBg="0"/>
      <p:bldP spid="874501" grpId="0" animBg="1"/>
      <p:bldP spid="874502" grpId="0" animBg="1" autoUpdateAnimBg="0"/>
      <p:bldP spid="874503" grpId="0" animBg="1"/>
      <p:bldP spid="874504" grpId="0" build="p" autoUpdateAnimBg="0"/>
      <p:bldP spid="874506" grpId="0" animBg="1" autoUpdateAnimBg="0"/>
      <p:bldP spid="874507" grpId="0" animBg="1"/>
      <p:bldP spid="874508" grpId="0" animBg="1" autoUpdateAnimBg="0"/>
      <p:bldP spid="874509" grpId="0" animBg="1"/>
      <p:bldP spid="874510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10.6 Programming the </a:t>
            </a:r>
            <a:r>
              <a:rPr lang="en-US" altLang="ko-KR"/>
              <a:t>connectionless  model</a:t>
            </a:r>
          </a:p>
        </p:txBody>
      </p:sp>
      <p:sp>
        <p:nvSpPr>
          <p:cNvPr id="88576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6782D0DA-ED5B-4722-A340-C79739B12A72}" type="slidenum">
              <a:rPr lang="en-US" altLang="ko-KR"/>
              <a:pPr>
                <a:defRPr/>
              </a:pPr>
              <a:t>43</a:t>
            </a:fld>
            <a:endParaRPr lang="en-US" altLang="ko-K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Sending and receiving messages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789363"/>
            <a:ext cx="8229600" cy="2336800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argument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send_addr</a:t>
            </a:r>
            <a:r>
              <a:rPr lang="en-US" altLang="ko-KR" dirty="0"/>
              <a:t> : the address information of the machine which sent the message.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dest_addr</a:t>
            </a:r>
            <a:r>
              <a:rPr lang="en-US" altLang="ko-KR" dirty="0"/>
              <a:t> : the address of the peer for the message to sent</a:t>
            </a:r>
          </a:p>
          <a:p>
            <a:endParaRPr lang="en-US" altLang="ko-KR" dirty="0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B390BDFB-3F93-4C9C-A3A4-29F22CE7D98A}" type="slidenum">
              <a:rPr lang="en-US" altLang="ko-KR"/>
              <a:pPr>
                <a:defRPr/>
              </a:pPr>
              <a:t>44</a:t>
            </a:fld>
            <a:endParaRPr lang="en-US" altLang="ko-KR"/>
          </a:p>
        </p:txBody>
      </p:sp>
      <p:sp>
        <p:nvSpPr>
          <p:cNvPr id="888836" name="Rectangle 4"/>
          <p:cNvSpPr>
            <a:spLocks noChangeArrowheads="1"/>
          </p:cNvSpPr>
          <p:nvPr/>
        </p:nvSpPr>
        <p:spPr bwMode="auto">
          <a:xfrm>
            <a:off x="414338" y="1017588"/>
            <a:ext cx="8321675" cy="27797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1400"/>
              <a:t>#include &lt;sys/socket.h&gt;</a:t>
            </a:r>
          </a:p>
          <a:p>
            <a:pPr algn="l"/>
            <a:r>
              <a:rPr lang="en-US" altLang="ko-KR" sz="1400"/>
              <a:t>ssize_t recvfrom(int sockfd, void *restrict buf, size_t len, int flags,</a:t>
            </a:r>
          </a:p>
          <a:p>
            <a:pPr algn="l"/>
            <a:r>
              <a:rPr lang="en-US" altLang="ko-KR" sz="1400"/>
              <a:t>          struct sockaddr *restrict send_addr, socklen_t *restrict addrlen);</a:t>
            </a:r>
          </a:p>
          <a:p>
            <a:pPr algn="l"/>
            <a:r>
              <a:rPr lang="en-US" altLang="ko-KR" sz="1400"/>
              <a:t>	Returns: length of message in bytes, 0 if no messages are available 		     and peer has done an orderly shutdown, or -1 on error</a:t>
            </a:r>
          </a:p>
          <a:p>
            <a:pPr algn="l"/>
            <a:r>
              <a:rPr lang="en-US" altLang="ko-KR" sz="1400"/>
              <a:t> </a:t>
            </a:r>
          </a:p>
          <a:p>
            <a:pPr algn="l"/>
            <a:r>
              <a:rPr lang="en-US" altLang="ko-KR" sz="1400"/>
              <a:t>ssize_t sendto(int sockfd, const void *buf, size_t nbytes, int flags,</a:t>
            </a:r>
          </a:p>
          <a:p>
            <a:pPr algn="l"/>
            <a:r>
              <a:rPr lang="en-US" altLang="ko-KR" sz="1400"/>
              <a:t>                       const struct sockaddr *dest_addr, socklen_t destlen);</a:t>
            </a:r>
          </a:p>
          <a:p>
            <a:pPr algn="l"/>
            <a:r>
              <a:rPr lang="en-US" altLang="ko-KR" sz="1400"/>
              <a:t> 			  Returns: number of bytes sent if OK, -1 on error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example p</a:t>
            </a:r>
            <a:r>
              <a:rPr lang="en-US" altLang="ko-KR" dirty="0"/>
              <a:t>.269(364) (Server process)</a:t>
            </a:r>
          </a:p>
        </p:txBody>
      </p:sp>
      <p:sp>
        <p:nvSpPr>
          <p:cNvPr id="889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F80BE113-D6EA-4927-9173-AE9ED8A180C8}" type="slidenum">
              <a:rPr lang="en-US" altLang="ko-KR"/>
              <a:pPr>
                <a:defRPr/>
              </a:pPr>
              <a:t>45</a:t>
            </a:fld>
            <a:endParaRPr lang="en-US" altLang="ko-KR"/>
          </a:p>
        </p:txBody>
      </p:sp>
      <p:sp>
        <p:nvSpPr>
          <p:cNvPr id="889860" name="Rectangle 4"/>
          <p:cNvSpPr>
            <a:spLocks noChangeArrowheads="1"/>
          </p:cNvSpPr>
          <p:nvPr/>
        </p:nvSpPr>
        <p:spPr bwMode="auto">
          <a:xfrm>
            <a:off x="468313" y="1052513"/>
            <a:ext cx="8207375" cy="568960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altLang="ko-KR" sz="1200"/>
              <a:t>#include &lt;ctype.h&gt;</a:t>
            </a:r>
            <a:br>
              <a:rPr lang="en-US" altLang="ko-KR" sz="1200"/>
            </a:br>
            <a:r>
              <a:rPr lang="en-US" altLang="ko-KR" sz="1200"/>
              <a:t>#include &lt;sys/types.h&gt;</a:t>
            </a:r>
            <a:br>
              <a:rPr lang="en-US" altLang="ko-KR" sz="1200"/>
            </a:br>
            <a:r>
              <a:rPr lang="en-US" altLang="ko-KR" sz="1200"/>
              <a:t>#include &lt;sys/socket.h&gt;</a:t>
            </a:r>
            <a:br>
              <a:rPr lang="en-US" altLang="ko-KR" sz="1200"/>
            </a:br>
            <a:r>
              <a:rPr lang="en-US" altLang="ko-KR" sz="1200"/>
              <a:t>#include &lt;netinet/in.h&gt;</a:t>
            </a:r>
            <a:br>
              <a:rPr lang="en-US" altLang="ko-KR" sz="1200"/>
            </a:br>
            <a:r>
              <a:rPr lang="en-US" altLang="ko-KR" sz="1200"/>
              <a:t>#define SIZE sizeof (struct sockaddr_in)</a:t>
            </a:r>
            <a:br>
              <a:rPr lang="en-US" altLang="ko-KR" sz="1200"/>
            </a:br>
            <a:r>
              <a:rPr lang="en-US" altLang="ko-KR" sz="1200"/>
              <a:t>main(){</a:t>
            </a:r>
            <a:br>
              <a:rPr lang="en-US" altLang="ko-KR" sz="1200"/>
            </a:br>
            <a:r>
              <a:rPr lang="en-US" altLang="ko-KR" sz="1200"/>
              <a:t> int sockfd;</a:t>
            </a:r>
            <a:br>
              <a:rPr lang="en-US" altLang="ko-KR" sz="1200"/>
            </a:br>
            <a:r>
              <a:rPr lang="en-US" altLang="ko-KR" sz="1200"/>
              <a:t> char c;</a:t>
            </a:r>
            <a:br>
              <a:rPr lang="en-US" altLang="ko-KR" sz="1200"/>
            </a:br>
            <a:r>
              <a:rPr lang="en-US" altLang="ko-KR" sz="1200"/>
              <a:t> struct sockaddr_in server = {AF_INET, 7000, INADDR_ANY};</a:t>
            </a:r>
            <a:br>
              <a:rPr lang="en-US" altLang="ko-KR" sz="1200"/>
            </a:br>
            <a:r>
              <a:rPr lang="en-US" altLang="ko-KR" sz="1200"/>
              <a:t> struct sockaddr_in client;</a:t>
            </a:r>
            <a:br>
              <a:rPr lang="en-US" altLang="ko-KR" sz="1200"/>
            </a:br>
            <a:r>
              <a:rPr lang="en-US" altLang="ko-KR" sz="1200"/>
              <a:t> int client_len = SIZE;</a:t>
            </a:r>
          </a:p>
          <a:p>
            <a:pPr algn="l"/>
            <a:r>
              <a:rPr lang="en-US" altLang="ko-KR" sz="1200"/>
              <a:t> if ( (sockfd = socket(AF_INET, SOCK_DGRAM, 0)) == -1){</a:t>
            </a:r>
            <a:br>
              <a:rPr lang="en-US" altLang="ko-KR" sz="1200"/>
            </a:br>
            <a:r>
              <a:rPr lang="en-US" altLang="ko-KR" sz="1200"/>
              <a:t> 	perror ("socket call failed");  exit(1);</a:t>
            </a:r>
          </a:p>
          <a:p>
            <a:pPr algn="l"/>
            <a:r>
              <a:rPr lang="en-US" altLang="ko-KR" sz="1200"/>
              <a:t> } </a:t>
            </a:r>
            <a:br>
              <a:rPr lang="en-US" altLang="ko-KR" sz="1200"/>
            </a:br>
            <a:br>
              <a:rPr lang="en-US" altLang="ko-KR" sz="1200"/>
            </a:br>
            <a:r>
              <a:rPr lang="en-US" altLang="ko-KR" sz="1200"/>
              <a:t> if ( bind(sockfd, (struct sockaddr *) &amp;server, SIZE)== -1){</a:t>
            </a:r>
            <a:br>
              <a:rPr lang="en-US" altLang="ko-KR" sz="1200"/>
            </a:br>
            <a:r>
              <a:rPr lang="en-US" altLang="ko-KR" sz="1200"/>
              <a:t>	 perror ("bind call failed"); exit (1);</a:t>
            </a:r>
            <a:br>
              <a:rPr lang="en-US" altLang="ko-KR" sz="1200"/>
            </a:br>
            <a:r>
              <a:rPr lang="en-US" altLang="ko-KR" sz="1200"/>
              <a:t> }</a:t>
            </a:r>
          </a:p>
          <a:p>
            <a:pPr algn="l"/>
            <a:r>
              <a:rPr lang="en-US" altLang="ko-KR" sz="1200"/>
              <a:t> for( ; ;){</a:t>
            </a:r>
            <a:br>
              <a:rPr lang="en-US" altLang="ko-KR" sz="1200"/>
            </a:br>
            <a:r>
              <a:rPr lang="en-US" altLang="ko-KR" sz="1200"/>
              <a:t> 	if (recvfrom(sockfd, &amp;c, 1, 0,&amp;client, &amp;client_len)== -1){</a:t>
            </a:r>
            <a:br>
              <a:rPr lang="en-US" altLang="ko-KR" sz="1200"/>
            </a:br>
            <a:r>
              <a:rPr lang="en-US" altLang="ko-KR" sz="1200"/>
              <a:t>		 perror ("server: receiving"); continue;</a:t>
            </a:r>
            <a:br>
              <a:rPr lang="en-US" altLang="ko-KR" sz="1200"/>
            </a:br>
            <a:r>
              <a:rPr lang="en-US" altLang="ko-KR" sz="1200"/>
              <a:t> 	}</a:t>
            </a:r>
          </a:p>
          <a:p>
            <a:pPr algn="l"/>
            <a:r>
              <a:rPr lang="en-US" altLang="ko-KR" sz="1200"/>
              <a:t>	c = toupper(c);</a:t>
            </a:r>
            <a:br>
              <a:rPr lang="en-US" altLang="ko-KR" sz="1200"/>
            </a:br>
            <a:br>
              <a:rPr lang="en-US" altLang="ko-KR" sz="1200"/>
            </a:br>
            <a:r>
              <a:rPr lang="en-US" altLang="ko-KR" sz="1200"/>
              <a:t>	if ( sendto(sockfd, &amp;c, 1, 0, &amp;client, client_len) == -1){</a:t>
            </a:r>
            <a:br>
              <a:rPr lang="en-US" altLang="ko-KR" sz="1200"/>
            </a:br>
            <a:r>
              <a:rPr lang="en-US" altLang="ko-KR" sz="1200"/>
              <a:t> 		perror ("server: sending"); continue;</a:t>
            </a:r>
            <a:br>
              <a:rPr lang="en-US" altLang="ko-KR" sz="1200"/>
            </a:br>
            <a:r>
              <a:rPr lang="en-US" altLang="ko-KR" sz="1200"/>
              <a:t> 	}</a:t>
            </a:r>
            <a:br>
              <a:rPr lang="en-US" altLang="ko-KR" sz="1200"/>
            </a:br>
            <a:r>
              <a:rPr lang="en-US" altLang="ko-KR" sz="1200"/>
              <a:t> }</a:t>
            </a:r>
            <a:br>
              <a:rPr lang="en-US" altLang="ko-KR" sz="1200"/>
            </a:br>
            <a:r>
              <a:rPr lang="en-US" altLang="ko-KR" sz="1200"/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example p</a:t>
            </a:r>
            <a:r>
              <a:rPr lang="en-US" altLang="ko-KR" dirty="0"/>
              <a:t>.270(365) (Client process)</a:t>
            </a:r>
            <a:endParaRPr dirty="0"/>
          </a:p>
        </p:txBody>
      </p:sp>
      <p:sp>
        <p:nvSpPr>
          <p:cNvPr id="890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5F5AD832-5501-43F0-A0EB-4BEF940CD1C8}" type="slidenum">
              <a:rPr lang="en-US" altLang="ko-KR"/>
              <a:pPr>
                <a:defRPr/>
              </a:pPr>
              <a:t>46</a:t>
            </a:fld>
            <a:endParaRPr lang="en-US" altLang="ko-KR"/>
          </a:p>
        </p:txBody>
      </p:sp>
      <p:sp>
        <p:nvSpPr>
          <p:cNvPr id="890884" name="Rectangle 4"/>
          <p:cNvSpPr>
            <a:spLocks noChangeArrowheads="1"/>
          </p:cNvSpPr>
          <p:nvPr/>
        </p:nvSpPr>
        <p:spPr bwMode="auto">
          <a:xfrm>
            <a:off x="468313" y="1052513"/>
            <a:ext cx="8207375" cy="568960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altLang="ko-KR" sz="1200"/>
              <a:t>#include &lt;ctype.h&gt;</a:t>
            </a:r>
            <a:br>
              <a:rPr lang="en-US" altLang="ko-KR" sz="1200"/>
            </a:br>
            <a:r>
              <a:rPr lang="en-US" altLang="ko-KR" sz="1200"/>
              <a:t>#include &lt;sys/types.h&gt;</a:t>
            </a:r>
            <a:br>
              <a:rPr lang="en-US" altLang="ko-KR" sz="1200"/>
            </a:br>
            <a:r>
              <a:rPr lang="en-US" altLang="ko-KR" sz="1200"/>
              <a:t>#include &lt;sys/socket.h&gt;</a:t>
            </a:r>
            <a:br>
              <a:rPr lang="en-US" altLang="ko-KR" sz="1200"/>
            </a:br>
            <a:r>
              <a:rPr lang="en-US" altLang="ko-KR" sz="1200"/>
              <a:t>#include &lt;netinet/in.h&gt;</a:t>
            </a:r>
            <a:br>
              <a:rPr lang="en-US" altLang="ko-KR" sz="1200"/>
            </a:br>
            <a:r>
              <a:rPr lang="en-US" altLang="ko-KR" sz="1200"/>
              <a:t>#define SIZE sizeof (struct sockaddr_in)</a:t>
            </a:r>
            <a:br>
              <a:rPr lang="en-US" altLang="ko-KR" sz="1200"/>
            </a:br>
            <a:r>
              <a:rPr lang="en-US" altLang="ko-KR" sz="1200"/>
              <a:t>main(){</a:t>
            </a:r>
            <a:br>
              <a:rPr lang="en-US" altLang="ko-KR" sz="1200"/>
            </a:br>
            <a:r>
              <a:rPr lang="en-US" altLang="ko-KR" sz="1200"/>
              <a:t> int sockfd;</a:t>
            </a:r>
            <a:br>
              <a:rPr lang="en-US" altLang="ko-KR" sz="1200"/>
            </a:br>
            <a:r>
              <a:rPr lang="en-US" altLang="ko-KR" sz="1200"/>
              <a:t> char c;</a:t>
            </a:r>
            <a:br>
              <a:rPr lang="en-US" altLang="ko-KR" sz="1200"/>
            </a:br>
            <a:r>
              <a:rPr lang="en-US" altLang="ko-KR" sz="1200"/>
              <a:t> struct sockaddr_in client = {AF_INET, INADDR_ANY, INADDR_ANY};</a:t>
            </a:r>
            <a:br>
              <a:rPr lang="en-US" altLang="ko-KR" sz="1200"/>
            </a:br>
            <a:r>
              <a:rPr lang="en-US" altLang="ko-KR" sz="1200"/>
              <a:t> struct sockaddr_in server = {AF_INET, 7000};</a:t>
            </a:r>
            <a:br>
              <a:rPr lang="en-US" altLang="ko-KR" sz="1200"/>
            </a:br>
            <a:r>
              <a:rPr lang="en-US" altLang="ko-KR" sz="1200"/>
              <a:t> server.sin_addr.s_addr = inet_addr("197.45.10.2");</a:t>
            </a:r>
            <a:br>
              <a:rPr lang="en-US" altLang="ko-KR" sz="1200"/>
            </a:br>
            <a:br>
              <a:rPr lang="en-US" altLang="ko-KR" sz="1200"/>
            </a:br>
            <a:r>
              <a:rPr lang="en-US" altLang="ko-KR" sz="1200"/>
              <a:t> if ( (sockfd = socket(AF_INET, SOCK_DGRAM, 0)) == -1){</a:t>
            </a:r>
            <a:br>
              <a:rPr lang="en-US" altLang="ko-KR" sz="1200"/>
            </a:br>
            <a:r>
              <a:rPr lang="en-US" altLang="ko-KR" sz="1200"/>
              <a:t>	 perror ("socket call failed"); exit (1);</a:t>
            </a:r>
            <a:br>
              <a:rPr lang="en-US" altLang="ko-KR" sz="1200"/>
            </a:br>
            <a:r>
              <a:rPr lang="en-US" altLang="ko-KR" sz="1200"/>
              <a:t> } </a:t>
            </a:r>
          </a:p>
          <a:p>
            <a:pPr algn="l"/>
            <a:r>
              <a:rPr lang="en-US" altLang="ko-KR" sz="1200"/>
              <a:t> if ( bind(sockfd, (struct sockaddr *) &amp;client, SIZE)== -1) {</a:t>
            </a:r>
            <a:br>
              <a:rPr lang="en-US" altLang="ko-KR" sz="1200"/>
            </a:br>
            <a:r>
              <a:rPr lang="en-US" altLang="ko-KR" sz="1200"/>
              <a:t>	 perror ("bind call failed"); exit (1);</a:t>
            </a:r>
          </a:p>
          <a:p>
            <a:pPr algn="l"/>
            <a:r>
              <a:rPr lang="en-US" altLang="ko-KR" sz="1200"/>
              <a:t> }</a:t>
            </a:r>
          </a:p>
          <a:p>
            <a:pPr algn="l"/>
            <a:r>
              <a:rPr lang="en-US" altLang="ko-KR" sz="1200"/>
              <a:t> while ( read(0, &amp;c, 1) != 0){</a:t>
            </a:r>
            <a:br>
              <a:rPr lang="en-US" altLang="ko-KR" sz="1200"/>
            </a:br>
            <a:r>
              <a:rPr lang="en-US" altLang="ko-KR" sz="1200"/>
              <a:t>	 if ( sendto (sockfd, &amp;c, 1, 0, &amp;server, SIZE) == -1){</a:t>
            </a:r>
            <a:br>
              <a:rPr lang="en-US" altLang="ko-KR" sz="1200"/>
            </a:br>
            <a:r>
              <a:rPr lang="en-US" altLang="ko-KR" sz="1200"/>
              <a:t>		 perror ("client: sending"); continue;</a:t>
            </a:r>
            <a:br>
              <a:rPr lang="en-US" altLang="ko-KR" sz="1200"/>
            </a:br>
            <a:r>
              <a:rPr lang="en-US" altLang="ko-KR" sz="1200"/>
              <a:t>	 }</a:t>
            </a:r>
          </a:p>
          <a:p>
            <a:pPr algn="l"/>
            <a:r>
              <a:rPr lang="en-US" altLang="ko-KR" sz="1200"/>
              <a:t>	 if (recv(sockfd, &amp;c, 1, 0)== ―1){</a:t>
            </a:r>
            <a:br>
              <a:rPr lang="en-US" altLang="ko-KR" sz="1200"/>
            </a:br>
            <a:r>
              <a:rPr lang="en-US" altLang="ko-KR" sz="1200"/>
              <a:t>		 perror ("client: receiving"); continue;</a:t>
            </a:r>
            <a:br>
              <a:rPr lang="en-US" altLang="ko-KR" sz="1200"/>
            </a:br>
            <a:r>
              <a:rPr lang="en-US" altLang="ko-KR" sz="1200"/>
              <a:t>	 }</a:t>
            </a:r>
            <a:br>
              <a:rPr lang="en-US" altLang="ko-KR" sz="1200"/>
            </a:br>
            <a:r>
              <a:rPr lang="en-US" altLang="ko-KR" sz="1200"/>
              <a:t>	 write (1, &amp;c, 1);</a:t>
            </a:r>
            <a:br>
              <a:rPr lang="en-US" altLang="ko-KR" sz="1200"/>
            </a:br>
            <a:r>
              <a:rPr lang="en-US" altLang="ko-KR" sz="1200"/>
              <a:t> }</a:t>
            </a:r>
            <a:br>
              <a:rPr lang="en-US" altLang="ko-KR" sz="1200"/>
            </a:br>
            <a:r>
              <a:rPr lang="en-US" altLang="ko-KR" sz="120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>
                <a:solidFill>
                  <a:schemeClr val="tx1"/>
                </a:solidFill>
              </a:rPr>
              <a:t>Port numbers</a:t>
            </a:r>
            <a:endParaRPr kumimoji="0">
              <a:solidFill>
                <a:schemeClr val="tx1"/>
              </a:solidFill>
            </a:endParaRPr>
          </a:p>
        </p:txBody>
      </p:sp>
      <p:sp>
        <p:nvSpPr>
          <p:cNvPr id="83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5841E52E-E712-4C97-9751-9B51FA0BA937}" type="slidenum">
              <a:rPr lang="en-US" altLang="ko-KR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8304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9025" y="4797425"/>
            <a:ext cx="69469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04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5200" y="1196975"/>
            <a:ext cx="7212013" cy="284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UNIX Networking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Arial" charset="0"/>
                <a:cs typeface="Arial" charset="0"/>
              </a:rPr>
              <a:t>UNIX Networking</a:t>
            </a:r>
          </a:p>
          <a:p>
            <a:pPr lvl="1"/>
            <a:r>
              <a:rPr lang="en-US" altLang="ko-KR"/>
              <a:t>BSD (Berkeley)</a:t>
            </a:r>
          </a:p>
          <a:p>
            <a:pPr lvl="2"/>
            <a:r>
              <a:rPr lang="en-US" altLang="ko-KR"/>
              <a:t>in 1982 (4.1cBSD UNIX)</a:t>
            </a:r>
          </a:p>
          <a:p>
            <a:pPr lvl="2"/>
            <a:r>
              <a:rPr lang="en-US" altLang="ko-KR"/>
              <a:t>socket interface</a:t>
            </a:r>
          </a:p>
          <a:p>
            <a:pPr lvl="1"/>
            <a:r>
              <a:rPr lang="en-US" altLang="ko-KR"/>
              <a:t>System V(AT&amp;T)</a:t>
            </a:r>
          </a:p>
          <a:p>
            <a:pPr lvl="2"/>
            <a:r>
              <a:rPr lang="en-US" altLang="ko-KR"/>
              <a:t>in 1986</a:t>
            </a:r>
          </a:p>
          <a:p>
            <a:pPr lvl="2"/>
            <a:r>
              <a:rPr lang="en-US" altLang="ko-KR"/>
              <a:t>Transport Level Interface (TLI)</a:t>
            </a:r>
          </a:p>
          <a:p>
            <a:endParaRPr lang="en-US" altLang="ko-KR">
              <a:latin typeface="Arial" charset="0"/>
              <a:cs typeface="Arial" charset="0"/>
            </a:endParaRPr>
          </a:p>
          <a:p>
            <a:r>
              <a:rPr lang="en-US" altLang="ko-KR">
                <a:latin typeface="Arial" charset="0"/>
                <a:cs typeface="Arial" charset="0"/>
              </a:rPr>
              <a:t>In 2001, POSIX incorporated 4.3BSD sockets and an alternative, XTI. </a:t>
            </a:r>
          </a:p>
          <a:p>
            <a:endParaRPr lang="en-US" altLang="ko-KR">
              <a:latin typeface="Arial" charset="0"/>
              <a:cs typeface="Arial" charset="0"/>
            </a:endParaRPr>
          </a:p>
          <a:p>
            <a:r>
              <a:rPr lang="en-US" altLang="ko-KR">
                <a:latin typeface="Arial" charset="0"/>
                <a:cs typeface="Arial" charset="0"/>
              </a:rPr>
              <a:t>This lecture focuses on socket implementations. </a:t>
            </a:r>
          </a:p>
          <a:p>
            <a:pPr lvl="1"/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4BFCE9A7-329B-40B5-B15E-D7A061FD18C2}" type="slidenum">
              <a:rPr lang="en-US" altLang="ko-KR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Sockets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Arial" charset="0"/>
                <a:cs typeface="Arial" charset="0"/>
              </a:rPr>
              <a:t>A socket is an abstraction of a communication endpoint. </a:t>
            </a:r>
          </a:p>
          <a:p>
            <a:r>
              <a:rPr lang="en-US" altLang="ko-KR">
                <a:latin typeface="Arial" charset="0"/>
                <a:cs typeface="Arial" charset="0"/>
              </a:rPr>
              <a:t>A way to speak to other programs using standard Unix file descriptors.</a:t>
            </a:r>
          </a:p>
          <a:p>
            <a:pPr lvl="1">
              <a:buFontTx/>
              <a:buNone/>
            </a:pPr>
            <a:r>
              <a:rPr lang="en-US" altLang="ko-KR" sz="3600" i="1">
                <a:solidFill>
                  <a:srgbClr val="FF0000"/>
                </a:solidFill>
                <a:latin typeface="Times New Roman" pitchFamily="18" charset="0"/>
              </a:rPr>
              <a:t>“Everything in Unix is a file”</a:t>
            </a:r>
            <a:endParaRPr lang="en-US" altLang="ko-KR" sz="2200" i="1">
              <a:latin typeface="Times New Roman" pitchFamily="18" charset="0"/>
            </a:endParaRPr>
          </a:p>
          <a:p>
            <a:r>
              <a:rPr lang="en-US" altLang="ko-KR">
                <a:latin typeface="Arial" charset="0"/>
                <a:cs typeface="Arial" charset="0"/>
              </a:rPr>
              <a:t>A file descriptor is simply an integer associated with an open file. But (and here's the catch), that file can be a network connection, a FIFO, a pipe, a terminal, a real on-the-disk file, or just about anything else. </a:t>
            </a:r>
          </a:p>
          <a:p>
            <a:endParaRPr lang="en-US" altLang="ko-KR">
              <a:latin typeface="Arial" charset="0"/>
              <a:cs typeface="Arial" charset="0"/>
            </a:endParaRPr>
          </a:p>
          <a:p>
            <a:r>
              <a:rPr lang="en-US" altLang="ko-KR">
                <a:latin typeface="Arial" charset="0"/>
                <a:cs typeface="Arial" charset="0"/>
              </a:rPr>
              <a:t>So when you want to communicate with another program over the Internet you're gonna do it through a file descriptor, you'd better believe it.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F4568425-4884-4210-AF4B-8B7D65D9303F}" type="slidenum">
              <a:rPr lang="en-US" altLang="ko-KR"/>
              <a:pPr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Two Types of Internet Sockets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Arial" charset="0"/>
                <a:cs typeface="Arial" charset="0"/>
              </a:rPr>
              <a:t>Datagram sockets, which use UDP</a:t>
            </a:r>
          </a:p>
          <a:p>
            <a:pPr lvl="1"/>
            <a:r>
              <a:rPr lang="en-US" altLang="ko-KR"/>
              <a:t>connectionless protocol </a:t>
            </a:r>
          </a:p>
          <a:p>
            <a:pPr lvl="1"/>
            <a:r>
              <a:rPr lang="en-US" altLang="ko-KR"/>
              <a:t>no flow and error control (unreliable)</a:t>
            </a:r>
          </a:p>
          <a:p>
            <a:pPr lvl="1"/>
            <a:r>
              <a:rPr lang="en-US" altLang="ko-KR"/>
              <a:t>small message</a:t>
            </a:r>
          </a:p>
          <a:p>
            <a:pPr lvl="1"/>
            <a:r>
              <a:rPr lang="en-US" altLang="ko-KR"/>
              <a:t>Multicast and broadcast</a:t>
            </a:r>
          </a:p>
          <a:p>
            <a:pPr lvl="1"/>
            <a:endParaRPr lang="en-US" altLang="ko-KR"/>
          </a:p>
          <a:p>
            <a:r>
              <a:rPr lang="en-US" altLang="ko-KR">
                <a:latin typeface="Arial" charset="0"/>
                <a:cs typeface="Arial" charset="0"/>
              </a:rPr>
              <a:t>Stream Sockets, which use TCP </a:t>
            </a:r>
          </a:p>
          <a:p>
            <a:pPr lvl="1"/>
            <a:r>
              <a:rPr lang="en-US" altLang="ko-KR"/>
              <a:t>connection-oriented protocol</a:t>
            </a:r>
          </a:p>
          <a:p>
            <a:pPr lvl="1"/>
            <a:r>
              <a:rPr lang="en-US" altLang="ko-KR"/>
              <a:t>uses flow and error control mechanisms (reliable)</a:t>
            </a:r>
          </a:p>
          <a:p>
            <a:pPr lvl="1"/>
            <a:endParaRPr lang="en-US" altLang="ko-KR"/>
          </a:p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BA0BAC2F-1CAD-4398-9E7B-9CE40A493CAE}" type="slidenum">
              <a:rPr lang="en-US" altLang="ko-KR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8263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4652963"/>
            <a:ext cx="503555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서버 와 클라이언트</a:t>
            </a:r>
            <a:r>
              <a:rPr lang="en-US" altLang="ko-KR"/>
              <a:t> </a:t>
            </a:r>
            <a:r>
              <a:rPr lang="ko-KR" altLang="en-US"/>
              <a:t>소켓 구현의 이해 </a:t>
            </a:r>
            <a:r>
              <a:rPr lang="en-US" altLang="ko-KR"/>
              <a:t>TCP</a:t>
            </a:r>
          </a:p>
        </p:txBody>
      </p:sp>
      <p:sp>
        <p:nvSpPr>
          <p:cNvPr id="83456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7A44E255-80F9-4EC9-80A2-5480F41D157A}" type="slidenum">
              <a:rPr lang="en-US" altLang="ko-KR"/>
              <a:pPr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e">
  <a:themeElements>
    <a:clrScheme name="m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ne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굴림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m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CH08_IPC</Template>
  <TotalTime>27427</TotalTime>
  <Words>1784</Words>
  <Application>Microsoft Office PowerPoint</Application>
  <PresentationFormat>화면 슬라이드 쇼(4:3)</PresentationFormat>
  <Paragraphs>478</Paragraphs>
  <Slides>46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61" baseType="lpstr">
      <vt:lpstr>굴림</vt:lpstr>
      <vt:lpstr>맑은 고딕</vt:lpstr>
      <vt:lpstr>Arial</vt:lpstr>
      <vt:lpstr>Book Antiqua</vt:lpstr>
      <vt:lpstr>Comic Sans MS</vt:lpstr>
      <vt:lpstr>Courier New</vt:lpstr>
      <vt:lpstr>Garamond</vt:lpstr>
      <vt:lpstr>Georgia</vt:lpstr>
      <vt:lpstr>Lucida Sans Unicode</vt:lpstr>
      <vt:lpstr>Tahoma</vt:lpstr>
      <vt:lpstr>Times New Roman</vt:lpstr>
      <vt:lpstr>Verdana</vt:lpstr>
      <vt:lpstr>Wingdings</vt:lpstr>
      <vt:lpstr>Wingdings 2</vt:lpstr>
      <vt:lpstr>mine</vt:lpstr>
      <vt:lpstr>CHAPTER 10</vt:lpstr>
      <vt:lpstr>Introduction</vt:lpstr>
      <vt:lpstr>Internet model (TCP/IP protocol suite)(1/2)</vt:lpstr>
      <vt:lpstr>Internet model (TCP/IP protocol suite)(2/2)</vt:lpstr>
      <vt:lpstr>Port numbers</vt:lpstr>
      <vt:lpstr>UNIX Networking</vt:lpstr>
      <vt:lpstr>Sockets</vt:lpstr>
      <vt:lpstr>Two Types of Internet Sockets</vt:lpstr>
      <vt:lpstr>서버 와 클라이언트 소켓 구현의 이해 TCP</vt:lpstr>
      <vt:lpstr>서버 소켓 구현의 이해 (1)</vt:lpstr>
      <vt:lpstr>서버 소켓 구현의 이해 (2)</vt:lpstr>
      <vt:lpstr>서버 소켓 구현의 이해 (3)</vt:lpstr>
      <vt:lpstr>클라이언트 소켓 구현의 이해(1)</vt:lpstr>
      <vt:lpstr>PowerPoint 프레젠테이션</vt:lpstr>
      <vt:lpstr>PowerPoint 프레젠테이션</vt:lpstr>
      <vt:lpstr>PowerPoint 프레젠테이션</vt:lpstr>
      <vt:lpstr>서버 와 클라이언트 소켓 구현의 이해 UDP</vt:lpstr>
      <vt:lpstr>PowerPoint 프레젠테이션</vt:lpstr>
      <vt:lpstr>PowerPoint 프레젠테이션</vt:lpstr>
      <vt:lpstr>10.3 Addressing</vt:lpstr>
      <vt:lpstr>Internet addressing</vt:lpstr>
      <vt:lpstr>Main Structure</vt:lpstr>
      <vt:lpstr>Byte Ordering </vt:lpstr>
      <vt:lpstr>Confusing the byte ordering </vt:lpstr>
      <vt:lpstr>Network byte order</vt:lpstr>
      <vt:lpstr>The byte order functions</vt:lpstr>
      <vt:lpstr>10.4 Socket interface</vt:lpstr>
      <vt:lpstr>The socket(2) system call</vt:lpstr>
      <vt:lpstr>Selecting the Protocol</vt:lpstr>
      <vt:lpstr>10.5 Programming the connection oriented model</vt:lpstr>
      <vt:lpstr>The bind(2) system call</vt:lpstr>
      <vt:lpstr>The listen(2) system call</vt:lpstr>
      <vt:lpstr>The accept(2) system call</vt:lpstr>
      <vt:lpstr>example p.260 (Server process)</vt:lpstr>
      <vt:lpstr>The connect(2) system call</vt:lpstr>
      <vt:lpstr>example p.262 (Clinet process)</vt:lpstr>
      <vt:lpstr>Sending and receiving data</vt:lpstr>
      <vt:lpstr>Closing the connection</vt:lpstr>
      <vt:lpstr>example p.265 (Server process) (1/2)</vt:lpstr>
      <vt:lpstr>example p.265 (Server process) (2/2)</vt:lpstr>
      <vt:lpstr>example p.267 (Clinet process)</vt:lpstr>
      <vt:lpstr>Example of Server Operation</vt:lpstr>
      <vt:lpstr>10.6 Programming the connectionless  model</vt:lpstr>
      <vt:lpstr>Sending and receiving messages</vt:lpstr>
      <vt:lpstr>example p.269(364) (Server process)</vt:lpstr>
      <vt:lpstr>example p.270(365) (Client process)</vt:lpstr>
    </vt:vector>
  </TitlesOfParts>
  <Company>SKHU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[CH10]SOCKET</dc:title>
  <dc:subject>unix</dc:subject>
  <dc:creator>sjw</dc:creator>
  <dc:description>WebDatabase Lab, Inha Univ</dc:description>
  <cp:lastModifiedBy>천성길</cp:lastModifiedBy>
  <cp:revision>359</cp:revision>
  <cp:lastPrinted>2011-12-01T06:19:29Z</cp:lastPrinted>
  <dcterms:created xsi:type="dcterms:W3CDTF">2003-09-04T07:58:09Z</dcterms:created>
  <dcterms:modified xsi:type="dcterms:W3CDTF">2018-09-03T06:41:23Z</dcterms:modified>
</cp:coreProperties>
</file>