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0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CF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17" autoAdjust="0"/>
    <p:restoredTop sz="84579" autoAdjust="0"/>
  </p:normalViewPr>
  <p:slideViewPr>
    <p:cSldViewPr>
      <p:cViewPr varScale="1">
        <p:scale>
          <a:sx n="97" d="100"/>
          <a:sy n="97" d="100"/>
        </p:scale>
        <p:origin x="2238" y="72"/>
      </p:cViewPr>
      <p:guideLst>
        <p:guide orient="horz" pos="320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굴림" pitchFamily="50" charset="-127"/>
              </a:defRPr>
            </a:lvl1pPr>
          </a:lstStyle>
          <a:p>
            <a:fld id="{B922B25C-8545-4C92-9039-A015D7236CE0}" type="datetimeFigureOut">
              <a:rPr lang="ko-KR" altLang="en-US"/>
              <a:pPr/>
              <a:t>2018-09-03</a:t>
            </a:fld>
            <a:endParaRPr lang="en-US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굴림" pitchFamily="50" charset="-127"/>
              </a:defRPr>
            </a:lvl1pPr>
          </a:lstStyle>
          <a:p>
            <a:fld id="{4647590A-8C8E-4446-87CD-232FE499DC1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0401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7590A-8C8E-4446-87CD-232FE499DC1E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951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91004279-1C5D-4E43-A095-14162E10F2C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2A3827EF-5237-4DC3-96E3-25E64CC3E1D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C805917E-1C38-444C-A340-404E283746C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FCF8BE8-EAE2-4AEB-8160-1ADAB0B84072}" type="datetime1">
              <a:rPr lang="ko-KR" altLang="en-US" smtClean="0"/>
              <a:pPr/>
              <a:t>2018-09-03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67982-FC63-4153-8B4E-B146F2598EA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AA877C2E-D5B7-4890-85DA-DEB2DCAB412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ADD6B6D0-1406-4325-94FE-C40128D384F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A688DD1D-4724-4D10-AFDE-D2EFE1800B6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40EAD88F-D761-4D8B-A98B-FCF214FBE9F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EDAC6739-36E4-46E6-92E0-B16C2B4AF0A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E00E47C9-1620-4F03-B8F5-C2208D84AEA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DC25B2A0-D156-480F-AA2B-5800755FB22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920A2FFF-1736-43B0-B837-D6173876904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95288" y="647375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95288" y="6684006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1203" y="6454563"/>
            <a:ext cx="15856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>
                <a:latin typeface="Georgia" pitchFamily="18" charset="0"/>
              </a:rPr>
              <a:t>IN319(Summer</a:t>
            </a:r>
            <a:r>
              <a:rPr lang="en-US" altLang="ko-KR" sz="1000" b="1" i="1" baseline="0" dirty="0">
                <a:latin typeface="Georgia" pitchFamily="18" charset="0"/>
              </a:rPr>
              <a:t> 2011)</a:t>
            </a:r>
            <a:endParaRPr lang="ko-KR" altLang="en-US" sz="1000" b="1" i="1" dirty="0">
              <a:latin typeface="Georg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1578" y="6454563"/>
            <a:ext cx="21114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 i="1" dirty="0">
                <a:latin typeface="Georgia" pitchFamily="18" charset="0"/>
              </a:rPr>
              <a:t>Data Science</a:t>
            </a:r>
            <a:r>
              <a:rPr lang="en-US" altLang="ko-KR" sz="1000" b="1" i="1" baseline="0" dirty="0">
                <a:latin typeface="Georgia" pitchFamily="18" charset="0"/>
              </a:rPr>
              <a:t> Lab,  </a:t>
            </a:r>
            <a:r>
              <a:rPr lang="en-US" altLang="ko-KR" sz="1000" b="1" i="1" baseline="0" dirty="0" err="1">
                <a:latin typeface="Georgia" pitchFamily="18" charset="0"/>
              </a:rPr>
              <a:t>Inha</a:t>
            </a:r>
            <a:r>
              <a:rPr lang="en-US" altLang="ko-KR" sz="1000" b="1" i="1" baseline="0" dirty="0">
                <a:latin typeface="Georgia" pitchFamily="18" charset="0"/>
              </a:rPr>
              <a:t> </a:t>
            </a:r>
            <a:r>
              <a:rPr lang="en-US" altLang="ko-KR" sz="1000" b="1" i="1" baseline="0" dirty="0" err="1">
                <a:latin typeface="Georgia" pitchFamily="18" charset="0"/>
              </a:rPr>
              <a:t>Univ</a:t>
            </a:r>
            <a:endParaRPr lang="ko-KR" altLang="en-US" sz="1000" b="1" i="1" dirty="0">
              <a:latin typeface="Georgia" pitchFamily="18" charset="0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3E067982-FC63-4153-8B4E-B146F2598EA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3" name="Line 7"/>
          <p:cNvSpPr>
            <a:spLocks noChangeShapeType="1"/>
          </p:cNvSpPr>
          <p:nvPr userDrawn="1"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400" b="0">
          <a:solidFill>
            <a:schemeClr val="tx1"/>
          </a:solidFill>
          <a:latin typeface="Book Antiqua" pitchFamily="18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200" b="0">
          <a:solidFill>
            <a:schemeClr val="tx1"/>
          </a:solidFill>
          <a:latin typeface="Book Antiqua" pitchFamily="18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200" b="0">
          <a:solidFill>
            <a:schemeClr val="tx1"/>
          </a:solidFill>
          <a:latin typeface="Book Antiqua" pitchFamily="18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0">
          <a:solidFill>
            <a:schemeClr val="tx1"/>
          </a:solidFill>
          <a:latin typeface="Book Antiqua" pitchFamily="18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uhong@inha.ac.k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3672" y="2571744"/>
            <a:ext cx="8101042" cy="677863"/>
          </a:xfrm>
        </p:spPr>
        <p:txBody>
          <a:bodyPr/>
          <a:lstStyle/>
          <a:p>
            <a:pPr algn="ctr" eaLnBrk="1" hangingPunct="1"/>
            <a:r>
              <a:rPr lang="en-US" altLang="ko-KR" sz="2800" i="1" dirty="0">
                <a:latin typeface="Georgia" pitchFamily="18" charset="0"/>
              </a:rPr>
              <a:t>IN319: Unix </a:t>
            </a:r>
            <a:r>
              <a:rPr lang="en-US" altLang="ko-KR" sz="2800" i="1">
                <a:latin typeface="Georgia" pitchFamily="18" charset="0"/>
              </a:rPr>
              <a:t>Programming (2017)</a:t>
            </a:r>
            <a:endParaRPr lang="en-US" altLang="ko-KR" sz="2800" i="1" dirty="0">
              <a:latin typeface="Georgia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052E2814-3811-4172-906C-5EA5309A3569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1371600" y="5589588"/>
            <a:ext cx="64008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ko-KR" altLang="ko-KR" sz="2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Time &amp; Location</a:t>
            </a:r>
          </a:p>
          <a:p>
            <a:pPr lvl="1"/>
            <a:r>
              <a:rPr lang="en-US" altLang="ko-KR" dirty="0"/>
              <a:t>Theory : two times a week</a:t>
            </a:r>
          </a:p>
          <a:p>
            <a:pPr lvl="1"/>
            <a:r>
              <a:rPr lang="en-US" altLang="ko-KR" dirty="0"/>
              <a:t>Lab : two times a week</a:t>
            </a:r>
          </a:p>
          <a:p>
            <a:pPr lvl="1"/>
            <a:r>
              <a:rPr lang="en-US" altLang="ko-KR" dirty="0"/>
              <a:t>Hi-Tech, #</a:t>
            </a:r>
          </a:p>
          <a:p>
            <a:endParaRPr lang="en-US" altLang="ko-KR" dirty="0"/>
          </a:p>
          <a:p>
            <a:r>
              <a:rPr lang="en-US" altLang="ko-KR" dirty="0"/>
              <a:t>Instructor</a:t>
            </a:r>
          </a:p>
          <a:p>
            <a:pPr lvl="1"/>
            <a:r>
              <a:rPr lang="en-US" altLang="ko-KR" dirty="0" err="1"/>
              <a:t>JuHong</a:t>
            </a:r>
            <a:r>
              <a:rPr lang="en-US" altLang="ko-KR" dirty="0"/>
              <a:t> Lee, Database/</a:t>
            </a:r>
            <a:r>
              <a:rPr lang="en-US" altLang="ko-KR" dirty="0" err="1"/>
              <a:t>DataMining</a:t>
            </a:r>
            <a:r>
              <a:rPr lang="en-US" altLang="ko-KR" dirty="0"/>
              <a:t> Lab</a:t>
            </a:r>
          </a:p>
          <a:p>
            <a:pPr lvl="1"/>
            <a:r>
              <a:rPr lang="en-US" altLang="ko-KR" dirty="0"/>
              <a:t>Hi-Tech, #1404</a:t>
            </a:r>
          </a:p>
          <a:p>
            <a:pPr lvl="1"/>
            <a:r>
              <a:rPr lang="en-US" altLang="ko-KR" dirty="0"/>
              <a:t>Tel. 860-7453, </a:t>
            </a:r>
            <a:r>
              <a:rPr lang="en-US" altLang="ko-KR" dirty="0">
                <a:hlinkClick r:id="rId2"/>
              </a:rPr>
              <a:t>juhong@inha.ac.kr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A877C2E-D5B7-4890-85DA-DEB2DCAB4124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Prerequisites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C/C++ programming skills</a:t>
            </a:r>
          </a:p>
          <a:p>
            <a:endParaRPr lang="en-US" altLang="ko-KR" dirty="0"/>
          </a:p>
          <a:p>
            <a:r>
              <a:rPr lang="en-US" altLang="ko-KR" dirty="0"/>
              <a:t>Cheating</a:t>
            </a:r>
          </a:p>
          <a:p>
            <a:pPr lvl="1"/>
            <a:r>
              <a:rPr lang="en-US" altLang="ko-KR" dirty="0"/>
              <a:t>What is cheating?</a:t>
            </a:r>
          </a:p>
          <a:p>
            <a:pPr lvl="2"/>
            <a:r>
              <a:rPr lang="en-US" altLang="ko-KR" dirty="0"/>
              <a:t>Sharing code: either by copying, retyping, looking at, or supplying a copy of a file.</a:t>
            </a:r>
          </a:p>
          <a:p>
            <a:pPr lvl="1"/>
            <a:r>
              <a:rPr lang="en-US" altLang="ko-KR" dirty="0"/>
              <a:t>What is NOT cheating?</a:t>
            </a:r>
          </a:p>
          <a:p>
            <a:pPr lvl="2"/>
            <a:r>
              <a:rPr lang="en-US" altLang="ko-KR" dirty="0"/>
              <a:t>Helping others use systems or tools.</a:t>
            </a:r>
          </a:p>
          <a:p>
            <a:pPr lvl="2"/>
            <a:r>
              <a:rPr lang="en-US" altLang="ko-KR" dirty="0"/>
              <a:t>Helping others with high-level design issues.</a:t>
            </a:r>
          </a:p>
          <a:p>
            <a:pPr lvl="2"/>
            <a:r>
              <a:rPr lang="en-US" altLang="ko-KR" dirty="0"/>
              <a:t>Helping others debug their code.</a:t>
            </a:r>
          </a:p>
          <a:p>
            <a:pPr lvl="1"/>
            <a:r>
              <a:rPr lang="en-US" altLang="ko-KR" dirty="0"/>
              <a:t>Penalty for cheating:</a:t>
            </a:r>
          </a:p>
          <a:p>
            <a:pPr lvl="2"/>
            <a:r>
              <a:rPr lang="en-US" altLang="ko-KR" dirty="0"/>
              <a:t>Point about that HW is 0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A877C2E-D5B7-4890-85DA-DEB2DCAB4124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Lectures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Topics</a:t>
            </a:r>
          </a:p>
          <a:p>
            <a:pPr lvl="1"/>
            <a:r>
              <a:rPr lang="en-US" sz="2000" dirty="0"/>
              <a:t>File Access Primitives, Standard I/O library</a:t>
            </a:r>
          </a:p>
          <a:p>
            <a:pPr lvl="1"/>
            <a:r>
              <a:rPr lang="en-US" sz="2000" dirty="0"/>
              <a:t>Files in Multi-user environment Files with multiple names</a:t>
            </a:r>
          </a:p>
          <a:p>
            <a:pPr lvl="1"/>
            <a:r>
              <a:rPr lang="en-US" sz="2000" dirty="0"/>
              <a:t>Obtaining file information Programming with directories</a:t>
            </a:r>
          </a:p>
          <a:p>
            <a:pPr lvl="1"/>
            <a:r>
              <a:rPr lang="fr-FR" sz="2000" dirty="0"/>
              <a:t>Unix File systems Unix device files</a:t>
            </a:r>
          </a:p>
          <a:p>
            <a:pPr lvl="1"/>
            <a:r>
              <a:rPr lang="en-US" sz="2000" dirty="0"/>
              <a:t>Creating processes, Running processes, Terminating with exit</a:t>
            </a:r>
          </a:p>
          <a:p>
            <a:pPr lvl="1"/>
            <a:r>
              <a:rPr lang="en-US" sz="2000" dirty="0"/>
              <a:t>Synchronizing Processes</a:t>
            </a:r>
          </a:p>
          <a:p>
            <a:pPr lvl="1"/>
            <a:r>
              <a:rPr lang="en-US" sz="2000" dirty="0"/>
              <a:t>Process attributes</a:t>
            </a:r>
          </a:p>
          <a:p>
            <a:pPr lvl="1"/>
            <a:r>
              <a:rPr lang="en-US" sz="2000" dirty="0"/>
              <a:t>Signal Handling,</a:t>
            </a:r>
          </a:p>
          <a:p>
            <a:pPr lvl="1"/>
            <a:r>
              <a:rPr lang="en-US" sz="2000" dirty="0" err="1"/>
              <a:t>Interprocess</a:t>
            </a:r>
            <a:r>
              <a:rPr lang="en-US" sz="2000" dirty="0"/>
              <a:t> Communication using pipes</a:t>
            </a:r>
          </a:p>
          <a:p>
            <a:pPr lvl="1"/>
            <a:r>
              <a:rPr lang="en-US" sz="2000" dirty="0"/>
              <a:t>Record Locking</a:t>
            </a:r>
          </a:p>
          <a:p>
            <a:pPr lvl="1"/>
            <a:r>
              <a:rPr lang="en-US" sz="2000" dirty="0"/>
              <a:t>Message passing, Semaphores</a:t>
            </a:r>
          </a:p>
          <a:p>
            <a:pPr lvl="1"/>
            <a:r>
              <a:rPr lang="en-US" sz="2000" dirty="0"/>
              <a:t>Shared memory</a:t>
            </a:r>
          </a:p>
          <a:p>
            <a:pPr lvl="1"/>
            <a:r>
              <a:rPr lang="en-US" sz="2000" dirty="0"/>
              <a:t>Socket programming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A877C2E-D5B7-4890-85DA-DEB2DCAB4124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Home works : 20%</a:t>
            </a:r>
          </a:p>
          <a:p>
            <a:r>
              <a:rPr lang="en-US" altLang="ko-KR" dirty="0"/>
              <a:t>Exams(Midterm, Final) : 70%(35%,35%)</a:t>
            </a:r>
          </a:p>
          <a:p>
            <a:r>
              <a:rPr lang="en-US" altLang="ko-KR" dirty="0"/>
              <a:t>Class participation : 10%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A877C2E-D5B7-4890-85DA-DEB2DCAB4124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 Book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5472122" cy="5073650"/>
          </a:xfrm>
        </p:spPr>
        <p:txBody>
          <a:bodyPr/>
          <a:lstStyle/>
          <a:p>
            <a:r>
              <a:rPr lang="en-US" altLang="ko-KR" dirty="0"/>
              <a:t>UNIX SYSTEM PROGRAMMING, Second Edition</a:t>
            </a:r>
          </a:p>
          <a:p>
            <a:pPr lvl="1"/>
            <a:r>
              <a:rPr lang="en-US" altLang="ko-KR" dirty="0"/>
              <a:t>KEITH HAVILAND, DINA GRAY, BEN SALAMA</a:t>
            </a:r>
          </a:p>
          <a:p>
            <a:pPr lvl="1"/>
            <a:r>
              <a:rPr lang="en-US" altLang="ko-KR" dirty="0"/>
              <a:t>ADDISON WESELY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UNIX SYSTEM </a:t>
            </a:r>
            <a:r>
              <a:rPr lang="ko-KR" altLang="en-US" dirty="0"/>
              <a:t>실습과 응용</a:t>
            </a:r>
            <a:endParaRPr lang="en-US" altLang="ko-KR" dirty="0"/>
          </a:p>
          <a:p>
            <a:pPr lvl="1"/>
            <a:r>
              <a:rPr lang="ko-KR" altLang="en-US" dirty="0"/>
              <a:t>김영학</a:t>
            </a:r>
            <a:r>
              <a:rPr lang="en-US" altLang="ko-KR" dirty="0"/>
              <a:t>, </a:t>
            </a:r>
            <a:r>
              <a:rPr lang="ko-KR" altLang="en-US" dirty="0"/>
              <a:t>김태형</a:t>
            </a:r>
            <a:r>
              <a:rPr lang="en-US" altLang="ko-KR" dirty="0"/>
              <a:t>, </a:t>
            </a:r>
            <a:r>
              <a:rPr lang="ko-KR" altLang="en-US" dirty="0"/>
              <a:t>조수현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최태형</a:t>
            </a:r>
            <a:r>
              <a:rPr lang="en-US" altLang="ko-KR" dirty="0"/>
              <a:t>, </a:t>
            </a:r>
            <a:r>
              <a:rPr lang="ko-KR" altLang="en-US" dirty="0"/>
              <a:t>황준하</a:t>
            </a:r>
            <a:endParaRPr lang="en-US" altLang="ko-KR" dirty="0"/>
          </a:p>
          <a:p>
            <a:pPr lvl="1"/>
            <a:r>
              <a:rPr lang="ko-KR" altLang="en-US" dirty="0" err="1"/>
              <a:t>한티미디어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A877C2E-D5B7-4890-85DA-DEB2DCAB4124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1142984"/>
            <a:ext cx="2071702" cy="2499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3907226"/>
            <a:ext cx="2071702" cy="2355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A877C2E-D5B7-4890-85DA-DEB2DCAB4124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1071546"/>
            <a:ext cx="2290854" cy="2428892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5472122" cy="5073650"/>
          </a:xfrm>
        </p:spPr>
        <p:txBody>
          <a:bodyPr/>
          <a:lstStyle/>
          <a:p>
            <a:r>
              <a:rPr lang="en-US" dirty="0"/>
              <a:t>UNIX Systems Programming</a:t>
            </a:r>
            <a:br>
              <a:rPr lang="en-US" dirty="0"/>
            </a:br>
            <a:r>
              <a:rPr lang="en-US" b="0" dirty="0"/>
              <a:t>Communication, Concurrency </a:t>
            </a:r>
            <a:br>
              <a:rPr lang="en-US" b="0" dirty="0"/>
            </a:br>
            <a:r>
              <a:rPr lang="en-US" b="0" dirty="0"/>
              <a:t>and Threads 2nd Edition</a:t>
            </a:r>
            <a:endParaRPr lang="en-US" altLang="ko-KR" b="0" dirty="0"/>
          </a:p>
          <a:p>
            <a:pPr lvl="1"/>
            <a:r>
              <a:rPr lang="en-US" altLang="ko-KR" dirty="0"/>
              <a:t>Kay Robbins, Steve Robbins</a:t>
            </a:r>
          </a:p>
          <a:p>
            <a:pPr lvl="1"/>
            <a:r>
              <a:rPr lang="en-US" altLang="ko-KR" dirty="0"/>
              <a:t>PRENTIC HALL</a:t>
            </a:r>
          </a:p>
          <a:p>
            <a:endParaRPr lang="en-US" altLang="ko-KR" dirty="0"/>
          </a:p>
          <a:p>
            <a:r>
              <a:rPr lang="en-US" dirty="0"/>
              <a:t>Advanced Programming in the UNIX(R) Environment </a:t>
            </a:r>
            <a:br>
              <a:rPr lang="en-US" dirty="0"/>
            </a:br>
            <a:r>
              <a:rPr lang="en-US" dirty="0"/>
              <a:t>(2nd Edition)</a:t>
            </a:r>
          </a:p>
          <a:p>
            <a:pPr lvl="1"/>
            <a:r>
              <a:rPr lang="en-US" altLang="ko-KR" dirty="0"/>
              <a:t>W. Richard Stevens, Stephen A. </a:t>
            </a:r>
            <a:r>
              <a:rPr lang="en-US" altLang="ko-KR" dirty="0" err="1"/>
              <a:t>Rago</a:t>
            </a:r>
            <a:endParaRPr lang="en-US" altLang="ko-KR" dirty="0"/>
          </a:p>
          <a:p>
            <a:pPr lvl="1"/>
            <a:r>
              <a:rPr lang="en-US" altLang="ko-KR" dirty="0"/>
              <a:t>Addison-Wesley </a:t>
            </a:r>
            <a:endParaRPr lang="ko-KR" altLang="en-US" dirty="0"/>
          </a:p>
        </p:txBody>
      </p:sp>
      <p:pic>
        <p:nvPicPr>
          <p:cNvPr id="139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3714752"/>
            <a:ext cx="2286016" cy="2548738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e">
  <a:themeElements>
    <a:clrScheme name="m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ne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굴림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m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CH02</Template>
  <TotalTime>7737</TotalTime>
  <Words>242</Words>
  <Application>Microsoft Office PowerPoint</Application>
  <PresentationFormat>화면 슬라이드 쇼(4:3)</PresentationFormat>
  <Paragraphs>68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굴림</vt:lpstr>
      <vt:lpstr>맑은 고딕</vt:lpstr>
      <vt:lpstr>Arial</vt:lpstr>
      <vt:lpstr>Book Antiqua</vt:lpstr>
      <vt:lpstr>Courier New</vt:lpstr>
      <vt:lpstr>Garamond</vt:lpstr>
      <vt:lpstr>Georgia</vt:lpstr>
      <vt:lpstr>Times New Roman</vt:lpstr>
      <vt:lpstr>mine</vt:lpstr>
      <vt:lpstr>IN319: Unix Programming (2017)</vt:lpstr>
      <vt:lpstr>Introduction</vt:lpstr>
      <vt:lpstr>Prerequisites</vt:lpstr>
      <vt:lpstr>Lectures</vt:lpstr>
      <vt:lpstr>Evaluation</vt:lpstr>
      <vt:lpstr>Text Book</vt:lpstr>
      <vt:lpstr>Reference </vt:lpstr>
    </vt:vector>
  </TitlesOfParts>
  <Company>SKHU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[유닉스강의]SYLLABUS</dc:title>
  <dc:creator>sjw</dc:creator>
  <cp:lastModifiedBy>천성길</cp:lastModifiedBy>
  <cp:revision>312</cp:revision>
  <dcterms:created xsi:type="dcterms:W3CDTF">2003-09-04T07:58:09Z</dcterms:created>
  <dcterms:modified xsi:type="dcterms:W3CDTF">2018-09-03T06:42:01Z</dcterms:modified>
</cp:coreProperties>
</file>