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9" r:id="rId3"/>
    <p:sldId id="272" r:id="rId4"/>
    <p:sldId id="273" r:id="rId5"/>
    <p:sldId id="258" r:id="rId6"/>
    <p:sldId id="264" r:id="rId7"/>
    <p:sldId id="266" r:id="rId8"/>
    <p:sldId id="274" r:id="rId9"/>
    <p:sldId id="277" r:id="rId10"/>
    <p:sldId id="275" r:id="rId11"/>
    <p:sldId id="267" r:id="rId12"/>
    <p:sldId id="268" r:id="rId13"/>
    <p:sldId id="279" r:id="rId14"/>
  </p:sldIdLst>
  <p:sldSz cx="9144000" cy="6858000" type="screen4x3"/>
  <p:notesSz cx="6772275" cy="990282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9">
          <p15:clr>
            <a:srgbClr val="A4A3A4"/>
          </p15:clr>
        </p15:guide>
        <p15:guide id="2" pos="2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87900" autoAdjust="0"/>
  </p:normalViewPr>
  <p:slideViewPr>
    <p:cSldViewPr>
      <p:cViewPr varScale="1">
        <p:scale>
          <a:sx n="87" d="100"/>
          <a:sy n="87" d="100"/>
        </p:scale>
        <p:origin x="90" y="366"/>
      </p:cViewPr>
      <p:guideLst>
        <p:guide orient="horz" pos="1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20" y="114"/>
      </p:cViewPr>
      <p:guideLst>
        <p:guide orient="horz" pos="3119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4653" cy="49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6055" y="0"/>
            <a:ext cx="2934653" cy="49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F97196E-9F4A-4746-96C9-7541C3625210}" type="datetimeFigureOut">
              <a:rPr lang="ko-KR" altLang="en-US"/>
              <a:pPr/>
              <a:t>2019-10-12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2950"/>
            <a:ext cx="4949825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228" y="4703842"/>
            <a:ext cx="5417820" cy="445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5965"/>
            <a:ext cx="2934653" cy="49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6055" y="9405965"/>
            <a:ext cx="2934653" cy="49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12ECBF3-369D-4646-AF4E-0E64533E45D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8120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005FB32F-7B7E-45D4-9811-73F27FA26C5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F873E2B3-B195-431C-A82A-14769BB4206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C966C451-6278-4C01-BA2A-1018C49275E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20A7F1EC-E8E5-4619-8D8A-B47DC60F654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F456EA47-C181-4C0C-A2D5-2E3B292C3AD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30643EE3-BBD8-4E9A-9AA9-ED772D8F8C7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0D7DF6F4-8D07-4BA2-B949-55F3E38CF05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4AFB2E30-6FC5-4359-895D-C885472A870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8EF88909-2DA6-41A3-A597-D21DD0A33FD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1A247F35-1BBB-4D94-8382-ACF7509B960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95288" y="647375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95288" y="6684006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1203" y="6454563"/>
            <a:ext cx="15856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>
                <a:latin typeface="Georgia" pitchFamily="18" charset="0"/>
              </a:rPr>
              <a:t>IN319(Summer</a:t>
            </a:r>
            <a:r>
              <a:rPr lang="en-US" altLang="ko-KR" sz="1000" b="1" i="1" baseline="0" dirty="0">
                <a:latin typeface="Georgia" pitchFamily="18" charset="0"/>
              </a:rPr>
              <a:t> 2011)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1578" y="6454563"/>
            <a:ext cx="2111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i="1" dirty="0">
                <a:latin typeface="Georgia" pitchFamily="18" charset="0"/>
              </a:rPr>
              <a:t>Data Science</a:t>
            </a:r>
            <a:r>
              <a:rPr lang="en-US" altLang="ko-KR" sz="1000" b="1" i="1" baseline="0" dirty="0">
                <a:latin typeface="Georgia" pitchFamily="18" charset="0"/>
              </a:rPr>
              <a:t> Lab,  </a:t>
            </a:r>
            <a:r>
              <a:rPr lang="en-US" altLang="ko-KR" sz="1000" b="1" i="1" baseline="0" dirty="0" err="1">
                <a:latin typeface="Georgia" pitchFamily="18" charset="0"/>
              </a:rPr>
              <a:t>Inha</a:t>
            </a:r>
            <a:r>
              <a:rPr lang="en-US" altLang="ko-KR" sz="1000" b="1" i="1" baseline="0" dirty="0">
                <a:latin typeface="Georgia" pitchFamily="18" charset="0"/>
              </a:rPr>
              <a:t> </a:t>
            </a:r>
            <a:r>
              <a:rPr lang="en-US" altLang="ko-KR" sz="1000" b="1" i="1" baseline="0" dirty="0" err="1">
                <a:latin typeface="Georgia" pitchFamily="18" charset="0"/>
              </a:rPr>
              <a:t>Univ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2" name="Line 7"/>
          <p:cNvSpPr>
            <a:spLocks noChangeShapeType="1"/>
          </p:cNvSpPr>
          <p:nvPr userDrawn="1"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fld id="{3994183A-8A60-4008-B1AC-8FDB5B695A9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400" b="0">
          <a:solidFill>
            <a:schemeClr val="tx1"/>
          </a:solidFill>
          <a:latin typeface="Book Antiqua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11275"/>
            <a:ext cx="7772400" cy="677863"/>
          </a:xfrm>
        </p:spPr>
        <p:txBody>
          <a:bodyPr/>
          <a:lstStyle/>
          <a:p>
            <a:pPr eaLnBrk="1" hangingPunct="1"/>
            <a:r>
              <a:rPr lang="en-US" altLang="ko-KR" b="0" dirty="0">
                <a:latin typeface="Lucida Sans Unicode" pitchFamily="34" charset="0"/>
              </a:rPr>
              <a:t>CHAPTER 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492375"/>
            <a:ext cx="6400800" cy="622300"/>
          </a:xfrm>
        </p:spPr>
        <p:txBody>
          <a:bodyPr/>
          <a:lstStyle/>
          <a:p>
            <a:pPr algn="l" eaLnBrk="1" hangingPunct="1"/>
            <a:r>
              <a:rPr lang="ko-KR" altLang="en-US"/>
              <a:t>B</a:t>
            </a:r>
            <a:r>
              <a:rPr lang="en-US" altLang="ko-KR"/>
              <a:t>asic concepts and terminology</a:t>
            </a:r>
            <a:endParaRPr lang="ko-KR" altLang="ko-KR"/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684213" y="5589240"/>
            <a:ext cx="7212034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2800" i="1" dirty="0">
                <a:latin typeface="Times New Roman" pitchFamily="18" charset="0"/>
                <a:cs typeface="Times New Roman" pitchFamily="18" charset="0"/>
              </a:rPr>
              <a:t>Prof. Ju-Hong Lee, Data Science Lab, </a:t>
            </a:r>
            <a:r>
              <a:rPr lang="en-US" altLang="ko-KR" sz="2800" i="1" dirty="0" err="1">
                <a:latin typeface="Times New Roman" pitchFamily="18" charset="0"/>
                <a:cs typeface="Times New Roman" pitchFamily="18" charset="0"/>
              </a:rPr>
              <a:t>Inha</a:t>
            </a:r>
            <a:r>
              <a:rPr lang="en-US" altLang="ko-KR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800" i="1" dirty="0" err="1">
                <a:latin typeface="Times New Roman" pitchFamily="18" charset="0"/>
                <a:cs typeface="Times New Roman" pitchFamily="18" charset="0"/>
              </a:rPr>
              <a:t>Univ</a:t>
            </a:r>
            <a:endParaRPr lang="ko-KR" altLang="ko-KR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684213" y="3789363"/>
            <a:ext cx="7056437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altLang="ko-KR" sz="2000" dirty="0">
                <a:latin typeface="Tahoma" pitchFamily="34" charset="0"/>
                <a:cs typeface="Times New Roman" pitchFamily="18" charset="0"/>
              </a:rPr>
              <a:t>In this chapter we will briefly review some basic and terminology that we shall make use of throughout this book. We will start by examining the notion of the UNIX </a:t>
            </a:r>
            <a:r>
              <a:rPr lang="en-US" altLang="ko-KR" sz="2000" b="1" dirty="0">
                <a:latin typeface="Tahoma" pitchFamily="34" charset="0"/>
                <a:cs typeface="Times New Roman" pitchFamily="18" charset="0"/>
              </a:rPr>
              <a:t>file.</a:t>
            </a:r>
            <a:endParaRPr lang="ko-KR" altLang="ko-KR" sz="2000" b="1" dirty="0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3501055" y="6429396"/>
            <a:ext cx="2133600" cy="28575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660D4D1-24D0-40A7-99EE-7EF68E670C0C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Unix File Types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endParaRPr lang="en-US" altLang="ko-KR" sz="1800" dirty="0">
              <a:latin typeface="Courier New" pitchFamily="49" charset="0"/>
              <a:ea typeface="신명조" charset="-127"/>
            </a:endParaRPr>
          </a:p>
          <a:p>
            <a:pPr lvl="1" algn="just"/>
            <a:endParaRPr lang="en-US" altLang="ko-KR" sz="1800" dirty="0">
              <a:latin typeface="Courier New" pitchFamily="49" charset="0"/>
              <a:ea typeface="신명조" charset="-127"/>
            </a:endParaRPr>
          </a:p>
          <a:p>
            <a:pPr lvl="1" algn="just"/>
            <a:endParaRPr lang="en-US" altLang="ko-KR" sz="1800" dirty="0">
              <a:latin typeface="Courier New" pitchFamily="49" charset="0"/>
              <a:ea typeface="신명조" charset="-127"/>
            </a:endParaRPr>
          </a:p>
          <a:p>
            <a:pPr lvl="1" algn="just"/>
            <a:endParaRPr lang="en-US" altLang="ko-KR" sz="1800" dirty="0">
              <a:latin typeface="Courier New" pitchFamily="49" charset="0"/>
              <a:ea typeface="신명조" charset="-127"/>
            </a:endParaRPr>
          </a:p>
          <a:p>
            <a:pPr lvl="1" algn="just"/>
            <a:endParaRPr lang="en-US" altLang="ko-KR" sz="1800" dirty="0">
              <a:latin typeface="Courier New" pitchFamily="49" charset="0"/>
              <a:ea typeface="신명조" charset="-127"/>
            </a:endParaRPr>
          </a:p>
          <a:p>
            <a:pPr lvl="1" algn="just"/>
            <a:endParaRPr lang="en-US" altLang="ko-KR" sz="1800" dirty="0">
              <a:latin typeface="Courier New" pitchFamily="49" charset="0"/>
              <a:ea typeface="신명조" charset="-127"/>
            </a:endParaRPr>
          </a:p>
          <a:p>
            <a:pPr lvl="1" algn="just"/>
            <a:endParaRPr lang="en-US" altLang="ko-KR" sz="1800" dirty="0">
              <a:latin typeface="Courier New" pitchFamily="49" charset="0"/>
              <a:ea typeface="신명조" charset="-127"/>
            </a:endParaRPr>
          </a:p>
          <a:p>
            <a:pPr lvl="1" algn="just"/>
            <a:endParaRPr lang="en-US" altLang="ko-KR" sz="1800" dirty="0">
              <a:latin typeface="Courier New" pitchFamily="49" charset="0"/>
              <a:ea typeface="신명조" charset="-127"/>
            </a:endParaRPr>
          </a:p>
          <a:p>
            <a:pPr lvl="1" algn="just"/>
            <a:r>
              <a:rPr lang="en-US" altLang="ko-KR" sz="1800" dirty="0">
                <a:latin typeface="Courier New" pitchFamily="49" charset="0"/>
                <a:ea typeface="신명조" charset="-127"/>
                <a:cs typeface="Courier New" pitchFamily="49" charset="0"/>
              </a:rPr>
              <a:t>d	</a:t>
            </a:r>
            <a:r>
              <a:rPr lang="en-US" altLang="ko-KR" sz="1800" dirty="0">
                <a:latin typeface="Courier New" pitchFamily="49" charset="0"/>
                <a:ea typeface="그래픽" charset="-127"/>
                <a:cs typeface="Courier New" pitchFamily="49" charset="0"/>
              </a:rPr>
              <a:t>: </a:t>
            </a:r>
            <a:r>
              <a:rPr lang="en-US" altLang="ko-KR" sz="1800" dirty="0">
                <a:ea typeface="그래픽" charset="-127"/>
              </a:rPr>
              <a:t>directory</a:t>
            </a:r>
            <a:endParaRPr lang="ko-KR" altLang="en-US" sz="1800" dirty="0">
              <a:ea typeface="그래픽" charset="-127"/>
            </a:endParaRPr>
          </a:p>
          <a:p>
            <a:pPr lvl="1" algn="just"/>
            <a:r>
              <a:rPr lang="en-US" altLang="ko-KR" sz="1800" dirty="0">
                <a:latin typeface="Courier New" pitchFamily="49" charset="0"/>
                <a:ea typeface="신명조" charset="-127"/>
                <a:cs typeface="Courier New" pitchFamily="49" charset="0"/>
              </a:rPr>
              <a:t>l	:</a:t>
            </a:r>
            <a:r>
              <a:rPr lang="en-US" altLang="ko-KR" sz="1800" dirty="0">
                <a:latin typeface="Courier New" pitchFamily="49" charset="0"/>
                <a:ea typeface="신명조" charset="-127"/>
              </a:rPr>
              <a:t> </a:t>
            </a:r>
            <a:r>
              <a:rPr lang="en-US" altLang="ko-KR" sz="1800" dirty="0">
                <a:ea typeface="그래픽" charset="-127"/>
              </a:rPr>
              <a:t>symbolic link</a:t>
            </a:r>
            <a:endParaRPr lang="ko-KR" altLang="en-US" sz="1800" dirty="0">
              <a:ea typeface="그래픽" charset="-127"/>
            </a:endParaRPr>
          </a:p>
          <a:p>
            <a:pPr lvl="1" algn="just"/>
            <a:r>
              <a:rPr lang="en-US" altLang="ko-KR" sz="1800" dirty="0">
                <a:latin typeface="Courier New" pitchFamily="49" charset="0"/>
                <a:ea typeface="신명조" charset="-127"/>
                <a:cs typeface="Courier New" pitchFamily="49" charset="0"/>
              </a:rPr>
              <a:t>b	:</a:t>
            </a:r>
            <a:r>
              <a:rPr lang="en-US" altLang="ko-KR" sz="1800" dirty="0">
                <a:latin typeface="Courier New" pitchFamily="49" charset="0"/>
                <a:ea typeface="그래픽" charset="-127"/>
              </a:rPr>
              <a:t> </a:t>
            </a:r>
            <a:r>
              <a:rPr lang="en-US" altLang="ko-KR" sz="1800" dirty="0">
                <a:ea typeface="그래픽" charset="-127"/>
              </a:rPr>
              <a:t>block special file</a:t>
            </a:r>
          </a:p>
          <a:p>
            <a:pPr lvl="1" algn="just"/>
            <a:r>
              <a:rPr lang="en-US" altLang="ko-KR" sz="1800" dirty="0">
                <a:latin typeface="Courier New" pitchFamily="49" charset="0"/>
                <a:ea typeface="그래픽" charset="-127"/>
              </a:rPr>
              <a:t>c	: </a:t>
            </a:r>
            <a:r>
              <a:rPr lang="en-US" altLang="ko-KR" sz="1800" dirty="0">
                <a:ea typeface="그래픽" charset="-127"/>
              </a:rPr>
              <a:t>character special file</a:t>
            </a:r>
            <a:endParaRPr lang="ko-KR" altLang="en-US" sz="1800" dirty="0">
              <a:ea typeface="그래픽" charset="-127"/>
            </a:endParaRPr>
          </a:p>
          <a:p>
            <a:pPr lvl="1" algn="just"/>
            <a:r>
              <a:rPr lang="en-US" altLang="ko-KR" sz="1800" dirty="0">
                <a:latin typeface="Courier New" pitchFamily="49" charset="0"/>
                <a:ea typeface="그래픽" charset="-127"/>
              </a:rPr>
              <a:t>p	: </a:t>
            </a:r>
            <a:r>
              <a:rPr lang="en-US" altLang="ko-KR" sz="1800" dirty="0">
                <a:ea typeface="그래픽" charset="-127"/>
              </a:rPr>
              <a:t>FIFO</a:t>
            </a:r>
            <a:endParaRPr lang="ko-KR" altLang="en-US" sz="1800" dirty="0">
              <a:ea typeface="그래픽" charset="-127"/>
            </a:endParaRPr>
          </a:p>
          <a:p>
            <a:pPr lvl="1" algn="just"/>
            <a:r>
              <a:rPr lang="en-US" altLang="ko-KR" sz="1800" dirty="0">
                <a:latin typeface="Courier New" pitchFamily="49" charset="0"/>
                <a:ea typeface="신명조" charset="-127"/>
                <a:cs typeface="Courier New" pitchFamily="49" charset="0"/>
              </a:rPr>
              <a:t>-</a:t>
            </a:r>
            <a:r>
              <a:rPr lang="en-US" altLang="ko-KR" sz="1800" dirty="0">
                <a:latin typeface="Courier New" pitchFamily="49" charset="0"/>
                <a:ea typeface="그래픽" charset="-127"/>
              </a:rPr>
              <a:t>: </a:t>
            </a:r>
            <a:r>
              <a:rPr lang="en-US" altLang="ko-KR" sz="1800" dirty="0">
                <a:ea typeface="그래픽" charset="-127"/>
              </a:rPr>
              <a:t>regular file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966C451-6278-4C01-BA2A-1018C49275ED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685800" y="1428736"/>
          <a:ext cx="81534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8" name="VISIO" r:id="rId3" imgW="6890400" imgH="1689840" progId="">
                  <p:embed/>
                </p:oleObj>
              </mc:Choice>
              <mc:Fallback>
                <p:oleObj name="VISIO" r:id="rId3" imgW="6890400" imgH="16898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28736"/>
                        <a:ext cx="81534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Process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Process</a:t>
            </a:r>
          </a:p>
          <a:p>
            <a:pPr lvl="1"/>
            <a:r>
              <a:rPr lang="en-US" altLang="ko-KR" dirty="0"/>
              <a:t>Instance of an executing program.</a:t>
            </a:r>
          </a:p>
          <a:p>
            <a:pPr lvl="2">
              <a:buFontTx/>
              <a:buNone/>
            </a:pPr>
            <a:r>
              <a:rPr lang="en-US" altLang="ko-KR" dirty="0">
                <a:latin typeface="Courier New" pitchFamily="49" charset="0"/>
              </a:rPr>
              <a:t>$ </a:t>
            </a:r>
            <a:r>
              <a:rPr lang="en-US" altLang="ko-KR" dirty="0" err="1">
                <a:latin typeface="Courier New" pitchFamily="49" charset="0"/>
              </a:rPr>
              <a:t>ls</a:t>
            </a:r>
            <a:endParaRPr lang="en-US" altLang="ko-KR" dirty="0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altLang="ko-KR" dirty="0">
                <a:latin typeface="Courier New" pitchFamily="49" charset="0"/>
              </a:rPr>
              <a:t>$ </a:t>
            </a:r>
            <a:r>
              <a:rPr lang="en-US" altLang="ko-KR" dirty="0" err="1">
                <a:latin typeface="Courier New" pitchFamily="49" charset="0"/>
              </a:rPr>
              <a:t>ps</a:t>
            </a:r>
            <a:r>
              <a:rPr lang="en-US" altLang="ko-KR" dirty="0"/>
              <a:t> (display information about processes)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Inter-process communication (IPC)</a:t>
            </a:r>
          </a:p>
          <a:p>
            <a:pPr lvl="1"/>
            <a:r>
              <a:rPr lang="en-US" altLang="ko-KR" dirty="0"/>
              <a:t>Pipe</a:t>
            </a:r>
          </a:p>
          <a:p>
            <a:pPr lvl="1"/>
            <a:r>
              <a:rPr lang="en-US" altLang="ko-KR" dirty="0"/>
              <a:t>FIFO</a:t>
            </a:r>
          </a:p>
          <a:p>
            <a:pPr lvl="1"/>
            <a:r>
              <a:rPr lang="en-US" altLang="ko-KR" dirty="0"/>
              <a:t>Signals</a:t>
            </a:r>
          </a:p>
          <a:p>
            <a:pPr lvl="1"/>
            <a:r>
              <a:rPr lang="en-US" altLang="ko-KR" dirty="0"/>
              <a:t>Shared memory</a:t>
            </a:r>
          </a:p>
          <a:p>
            <a:pPr lvl="1"/>
            <a:r>
              <a:rPr lang="en-US" altLang="ko-KR" dirty="0"/>
              <a:t>Semaphore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Sockets (used for cooperating process across a network)</a:t>
            </a: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966C451-6278-4C01-BA2A-1018C49275ED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and library subroutines(1/2)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System call</a:t>
            </a:r>
          </a:p>
          <a:p>
            <a:pPr lvl="1"/>
            <a:r>
              <a:rPr lang="en-US" altLang="ko-KR" dirty="0"/>
              <a:t>Software developer’s passport into the UNIX kernel</a:t>
            </a:r>
          </a:p>
          <a:p>
            <a:pPr lvl="1"/>
            <a:r>
              <a:rPr lang="en-US" altLang="ko-KR" dirty="0"/>
              <a:t>Programmer would call an ordinary C subroutine or function.</a:t>
            </a:r>
          </a:p>
          <a:p>
            <a:pPr lvl="1"/>
            <a:r>
              <a:rPr lang="en-US" altLang="ko-KR" dirty="0"/>
              <a:t>The real work done inside the kernel.</a:t>
            </a:r>
          </a:p>
          <a:p>
            <a:pPr lvl="1"/>
            <a:endParaRPr lang="en-US" altLang="ko-KR" sz="500" dirty="0"/>
          </a:p>
          <a:p>
            <a:pPr lvl="1">
              <a:buFontTx/>
              <a:buNone/>
            </a:pPr>
            <a:r>
              <a:rPr lang="en-US" altLang="ko-KR" sz="1800" dirty="0" err="1">
                <a:latin typeface="Courier New" pitchFamily="49" charset="0"/>
              </a:rPr>
              <a:t>nread</a:t>
            </a:r>
            <a:r>
              <a:rPr lang="en-US" altLang="ko-KR" sz="1800" dirty="0">
                <a:latin typeface="Courier New" pitchFamily="49" charset="0"/>
              </a:rPr>
              <a:t> = </a:t>
            </a:r>
            <a:r>
              <a:rPr lang="en-US" altLang="ko-KR" sz="1800" dirty="0" err="1">
                <a:latin typeface="Courier New" pitchFamily="49" charset="0"/>
              </a:rPr>
              <a:t>fread</a:t>
            </a:r>
            <a:r>
              <a:rPr lang="en-US" altLang="ko-KR" sz="1800" dirty="0">
                <a:latin typeface="Courier New" pitchFamily="49" charset="0"/>
              </a:rPr>
              <a:t>(</a:t>
            </a:r>
            <a:r>
              <a:rPr lang="en-US" altLang="ko-KR" sz="1800" dirty="0" err="1">
                <a:latin typeface="Courier New" pitchFamily="49" charset="0"/>
              </a:rPr>
              <a:t>inputbuf</a:t>
            </a:r>
            <a:r>
              <a:rPr lang="en-US" altLang="ko-KR" sz="1800" dirty="0">
                <a:latin typeface="Courier New" pitchFamily="49" charset="0"/>
              </a:rPr>
              <a:t>, OBJSIZE, </a:t>
            </a:r>
            <a:r>
              <a:rPr lang="en-US" altLang="ko-KR" sz="1800" dirty="0" err="1">
                <a:latin typeface="Courier New" pitchFamily="49" charset="0"/>
              </a:rPr>
              <a:t>numberobjs</a:t>
            </a:r>
            <a:r>
              <a:rPr lang="en-US" altLang="ko-KR" sz="1800" dirty="0">
                <a:latin typeface="Courier New" pitchFamily="49" charset="0"/>
              </a:rPr>
              <a:t>, </a:t>
            </a:r>
            <a:r>
              <a:rPr lang="en-US" altLang="ko-KR" sz="1800" dirty="0" err="1">
                <a:latin typeface="Courier New" pitchFamily="49" charset="0"/>
              </a:rPr>
              <a:t>fileptr</a:t>
            </a:r>
            <a:r>
              <a:rPr lang="en-US" altLang="ko-KR" sz="1800" dirty="0">
                <a:latin typeface="Courier New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ko-KR" sz="1800" dirty="0" err="1">
                <a:latin typeface="Courier New" pitchFamily="49" charset="0"/>
              </a:rPr>
              <a:t>nread</a:t>
            </a:r>
            <a:r>
              <a:rPr lang="en-US" altLang="ko-KR" sz="1800" dirty="0">
                <a:latin typeface="Courier New" pitchFamily="49" charset="0"/>
              </a:rPr>
              <a:t> = read(</a:t>
            </a:r>
            <a:r>
              <a:rPr lang="en-US" altLang="ko-KR" sz="1800" dirty="0" err="1">
                <a:latin typeface="Courier New" pitchFamily="49" charset="0"/>
              </a:rPr>
              <a:t>filedes</a:t>
            </a:r>
            <a:r>
              <a:rPr lang="en-US" altLang="ko-KR" sz="1800" dirty="0">
                <a:latin typeface="Courier New" pitchFamily="49" charset="0"/>
              </a:rPr>
              <a:t>, </a:t>
            </a:r>
            <a:r>
              <a:rPr lang="en-US" altLang="ko-KR" sz="1800" dirty="0" err="1">
                <a:latin typeface="Courier New" pitchFamily="49" charset="0"/>
              </a:rPr>
              <a:t>inputbuf</a:t>
            </a:r>
            <a:r>
              <a:rPr lang="en-US" altLang="ko-KR" sz="1800" dirty="0">
                <a:latin typeface="Courier New" pitchFamily="49" charset="0"/>
              </a:rPr>
              <a:t>, BUFSIZE);</a:t>
            </a:r>
          </a:p>
        </p:txBody>
      </p:sp>
      <p:grpSp>
        <p:nvGrpSpPr>
          <p:cNvPr id="38942" name="Group 30"/>
          <p:cNvGrpSpPr>
            <a:grpSpLocks/>
          </p:cNvGrpSpPr>
          <p:nvPr/>
        </p:nvGrpSpPr>
        <p:grpSpPr bwMode="auto">
          <a:xfrm>
            <a:off x="212637" y="4071808"/>
            <a:ext cx="3422738" cy="2353821"/>
            <a:chOff x="451" y="2569"/>
            <a:chExt cx="2178" cy="1632"/>
          </a:xfrm>
        </p:grpSpPr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451" y="2569"/>
              <a:ext cx="2178" cy="1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0" name="Line 18"/>
            <p:cNvSpPr>
              <a:spLocks noChangeShapeType="1"/>
            </p:cNvSpPr>
            <p:nvPr/>
          </p:nvSpPr>
          <p:spPr bwMode="auto">
            <a:xfrm>
              <a:off x="451" y="3820"/>
              <a:ext cx="21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1" name="Rectangle 19"/>
            <p:cNvSpPr>
              <a:spLocks noChangeArrowheads="1"/>
            </p:cNvSpPr>
            <p:nvPr/>
          </p:nvSpPr>
          <p:spPr bwMode="auto">
            <a:xfrm>
              <a:off x="587" y="3067"/>
              <a:ext cx="726" cy="3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200"/>
                <a:t>Library routine</a:t>
              </a:r>
              <a:br>
                <a:rPr lang="en-US" altLang="ko-KR" sz="1200"/>
              </a:br>
              <a:r>
                <a:rPr lang="en-US" altLang="ko-KR" sz="1200">
                  <a:latin typeface="Courier New" pitchFamily="49" charset="0"/>
                </a:rPr>
                <a:t>fread</a:t>
              </a:r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1767" y="2614"/>
              <a:ext cx="726" cy="3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200"/>
                <a:t>Program</a:t>
              </a:r>
            </a:p>
            <a:p>
              <a:r>
                <a:rPr lang="en-US" altLang="ko-KR" sz="1200"/>
                <a:t>code</a:t>
              </a:r>
            </a:p>
          </p:txBody>
        </p:sp>
        <p:sp>
          <p:nvSpPr>
            <p:cNvPr id="38934" name="Rectangle 22"/>
            <p:cNvSpPr>
              <a:spLocks noChangeArrowheads="1"/>
            </p:cNvSpPr>
            <p:nvPr/>
          </p:nvSpPr>
          <p:spPr bwMode="auto">
            <a:xfrm>
              <a:off x="1767" y="3502"/>
              <a:ext cx="726" cy="63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200" dirty="0">
                  <a:latin typeface="Courier New" pitchFamily="49" charset="0"/>
                </a:rPr>
                <a:t>read</a:t>
              </a:r>
            </a:p>
            <a:p>
              <a:r>
                <a:rPr lang="en-US" altLang="ko-KR" sz="1200" dirty="0"/>
                <a:t>User code</a:t>
              </a:r>
              <a:br>
                <a:rPr lang="en-US" altLang="ko-KR" sz="1200" dirty="0"/>
              </a:br>
              <a:endParaRPr lang="en-US" altLang="ko-KR" sz="1200" dirty="0"/>
            </a:p>
            <a:p>
              <a:r>
                <a:rPr lang="en-US" altLang="ko-KR" sz="1200" dirty="0">
                  <a:latin typeface="Courier New" pitchFamily="49" charset="0"/>
                </a:rPr>
                <a:t>read</a:t>
              </a:r>
              <a:br>
                <a:rPr lang="en-US" altLang="ko-KR" sz="1200" dirty="0"/>
              </a:br>
              <a:r>
                <a:rPr lang="en-US" altLang="ko-KR" sz="1200" dirty="0"/>
                <a:t>Kernel code</a:t>
              </a:r>
            </a:p>
          </p:txBody>
        </p:sp>
        <p:cxnSp>
          <p:nvCxnSpPr>
            <p:cNvPr id="38935" name="AutoShape 23"/>
            <p:cNvCxnSpPr>
              <a:cxnSpLocks noChangeShapeType="1"/>
              <a:stCxn id="38933" idx="2"/>
              <a:endCxn id="38931" idx="0"/>
            </p:cNvCxnSpPr>
            <p:nvPr/>
          </p:nvCxnSpPr>
          <p:spPr bwMode="auto">
            <a:xfrm flipH="1">
              <a:off x="950" y="2941"/>
              <a:ext cx="1180" cy="11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8936" name="AutoShape 24"/>
            <p:cNvCxnSpPr>
              <a:cxnSpLocks noChangeShapeType="1"/>
              <a:stCxn id="38934" idx="0"/>
              <a:endCxn id="38931" idx="2"/>
            </p:cNvCxnSpPr>
            <p:nvPr/>
          </p:nvCxnSpPr>
          <p:spPr bwMode="auto">
            <a:xfrm flipH="1" flipV="1">
              <a:off x="950" y="3394"/>
              <a:ext cx="1180" cy="9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8937" name="AutoShape 25"/>
            <p:cNvCxnSpPr>
              <a:cxnSpLocks noChangeShapeType="1"/>
              <a:stCxn id="38933" idx="2"/>
              <a:endCxn id="38934" idx="0"/>
            </p:cNvCxnSpPr>
            <p:nvPr/>
          </p:nvCxnSpPr>
          <p:spPr bwMode="auto">
            <a:xfrm>
              <a:off x="2130" y="2941"/>
              <a:ext cx="0" cy="55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462" y="3884"/>
              <a:ext cx="78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b="1"/>
                <a:t>Kernel space</a:t>
              </a:r>
            </a:p>
          </p:txBody>
        </p:sp>
        <p:sp>
          <p:nvSpPr>
            <p:cNvPr id="38940" name="Text Box 28"/>
            <p:cNvSpPr txBox="1">
              <a:spLocks noChangeArrowheads="1"/>
            </p:cNvSpPr>
            <p:nvPr/>
          </p:nvSpPr>
          <p:spPr bwMode="auto">
            <a:xfrm>
              <a:off x="461" y="2614"/>
              <a:ext cx="700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b="1"/>
                <a:t>User space</a:t>
              </a:r>
            </a:p>
          </p:txBody>
        </p:sp>
      </p:grpSp>
      <p:pic>
        <p:nvPicPr>
          <p:cNvPr id="38964" name="Picture 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838" y="4467943"/>
            <a:ext cx="532765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슬라이드 번호 개체 틀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966C451-6278-4C01-BA2A-1018C49275ED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and library subroutines(2/2)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System call involves two context switches(from user to kernel and back)</a:t>
            </a:r>
          </a:p>
          <a:p>
            <a:pPr lvl="1"/>
            <a:r>
              <a:rPr lang="en-US" altLang="ko-KR" dirty="0"/>
              <a:t>It takes much longer than a simple function call within a process’s own address space.</a:t>
            </a:r>
          </a:p>
          <a:p>
            <a:pPr lvl="1"/>
            <a:r>
              <a:rPr lang="en-US" altLang="ko-KR" dirty="0"/>
              <a:t>So it’s a good idea to avoid excessive system calls.</a:t>
            </a:r>
          </a:p>
          <a:p>
            <a:endParaRPr lang="en-US" altLang="ko-KR" dirty="0"/>
          </a:p>
          <a:p>
            <a:r>
              <a:rPr lang="en-US" altLang="ko-KR" dirty="0"/>
              <a:t>Every system call is defined in a header file.</a:t>
            </a:r>
          </a:p>
          <a:p>
            <a:pPr lvl="1"/>
            <a:r>
              <a:rPr lang="en-US" altLang="ko-KR" dirty="0"/>
              <a:t>You have to ensure that you’ve included the correct headers before you make the call.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966C451-6278-4C01-BA2A-1018C49275ED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762300" y="5229200"/>
            <a:ext cx="7488832" cy="1008112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itchFamily="34" charset="0"/>
                <a:ea typeface="굴림" pitchFamily="50" charset="-127"/>
              </a:rPr>
              <a:t>Tip!. There’s no harm in including a header you don’t actually need, so it’s easiest to collect</a:t>
            </a:r>
            <a:r>
              <a:rPr kumimoji="1" lang="en-US" altLang="ko-KR" sz="1800" b="0" i="0" u="none" strike="noStrike" cap="none" normalizeH="0" dirty="0">
                <a:ln>
                  <a:noFill/>
                </a:ln>
                <a:solidFill>
                  <a:srgbClr val="7030A0"/>
                </a:solidFill>
                <a:effectLst/>
                <a:latin typeface="Arial Black" pitchFamily="34" charset="0"/>
                <a:ea typeface="굴림" pitchFamily="50" charset="-127"/>
              </a:rPr>
              <a:t> the most common headers into a master header and just include that.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 Black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323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UNIX Structure</a:t>
            </a:r>
            <a:endParaRPr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pic>
        <p:nvPicPr>
          <p:cNvPr id="26648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4513" y="1052513"/>
            <a:ext cx="5349875" cy="53292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966C451-6278-4C01-BA2A-1018C49275ED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Logging In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Login Name</a:t>
            </a:r>
          </a:p>
          <a:p>
            <a:pPr lvl="1"/>
            <a:r>
              <a:rPr lang="en-US" altLang="ko-KR" dirty="0"/>
              <a:t>When we log in to Unix system we enter our login name</a:t>
            </a:r>
          </a:p>
          <a:p>
            <a:pPr lvl="1"/>
            <a:r>
              <a:rPr lang="en-US" altLang="ko-KR" dirty="0"/>
              <a:t>Followed by our password</a:t>
            </a:r>
          </a:p>
          <a:p>
            <a:pPr lvl="1"/>
            <a:r>
              <a:rPr lang="en-US" altLang="ko-KR" dirty="0">
                <a:latin typeface="Courier New" pitchFamily="49" charset="0"/>
              </a:rPr>
              <a:t>/etc/</a:t>
            </a:r>
            <a:r>
              <a:rPr lang="en-US" altLang="ko-KR" dirty="0" err="1">
                <a:latin typeface="Courier New" pitchFamily="49" charset="0"/>
              </a:rPr>
              <a:t>passwd</a:t>
            </a:r>
            <a:endParaRPr lang="en-US" altLang="ko-KR" dirty="0">
              <a:latin typeface="Courier New" pitchFamily="49" charset="0"/>
            </a:endParaRP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endParaRPr lang="ko-KR" altLang="en-US" dirty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042988" y="3789363"/>
          <a:ext cx="769620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Visio" r:id="rId3" imgW="5560827" imgH="1144034" progId="">
                  <p:embed/>
                </p:oleObj>
              </mc:Choice>
              <mc:Fallback>
                <p:oleObj name="Visio" r:id="rId3" imgW="5560827" imgH="114403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89363"/>
                        <a:ext cx="769620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966C451-6278-4C01-BA2A-1018C49275ED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Logging In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Shells</a:t>
            </a:r>
          </a:p>
          <a:p>
            <a:pPr lvl="1"/>
            <a:r>
              <a:rPr lang="en-US" altLang="ko-KR" dirty="0"/>
              <a:t>Once we log in, we able to enter commands to the shell </a:t>
            </a:r>
          </a:p>
          <a:p>
            <a:pPr lvl="1"/>
            <a:r>
              <a:rPr lang="en-US" altLang="ko-KR" dirty="0"/>
              <a:t>Command line interpreter </a:t>
            </a:r>
            <a:br>
              <a:rPr lang="en-US" altLang="ko-KR" dirty="0"/>
            </a:br>
            <a:r>
              <a:rPr lang="en-US" altLang="ko-KR" dirty="0"/>
              <a:t>(user input and execute command)</a:t>
            </a:r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en-US" altLang="ko-KR" dirty="0"/>
              <a:t>Bourn shell(/bin/</a:t>
            </a:r>
            <a:r>
              <a:rPr lang="en-US" altLang="ko-KR" dirty="0" err="1"/>
              <a:t>sh</a:t>
            </a:r>
            <a:r>
              <a:rPr lang="en-US" altLang="ko-KR" dirty="0"/>
              <a:t>) : </a:t>
            </a:r>
            <a:r>
              <a:rPr lang="en-US" altLang="ko-KR" dirty="0">
                <a:latin typeface="Courier New" pitchFamily="49" charset="0"/>
              </a:rPr>
              <a:t>$</a:t>
            </a: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KornShell</a:t>
            </a:r>
            <a:r>
              <a:rPr lang="en-US" altLang="ko-KR" dirty="0">
                <a:solidFill>
                  <a:srgbClr val="FF0000"/>
                </a:solidFill>
              </a:rPr>
              <a:t>(/bin/</a:t>
            </a:r>
            <a:r>
              <a:rPr lang="en-US" altLang="ko-KR" dirty="0" err="1">
                <a:solidFill>
                  <a:srgbClr val="FF0000"/>
                </a:solidFill>
              </a:rPr>
              <a:t>ksh</a:t>
            </a:r>
            <a:r>
              <a:rPr lang="en-US" altLang="ko-KR" dirty="0">
                <a:solidFill>
                  <a:srgbClr val="FF0000"/>
                </a:solidFill>
              </a:rPr>
              <a:t>)	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latin typeface="Courier New" pitchFamily="49" charset="0"/>
              </a:rPr>
              <a:t>$</a:t>
            </a:r>
          </a:p>
          <a:p>
            <a:pPr lvl="1"/>
            <a:r>
              <a:rPr lang="en-US" altLang="ko-KR" dirty="0"/>
              <a:t>C shell(/bin/</a:t>
            </a:r>
            <a:r>
              <a:rPr lang="en-US" altLang="ko-KR" dirty="0" err="1"/>
              <a:t>csh</a:t>
            </a:r>
            <a:r>
              <a:rPr lang="en-US" altLang="ko-KR" dirty="0"/>
              <a:t>) 	: </a:t>
            </a:r>
            <a:r>
              <a:rPr lang="en-US" altLang="ko-KR" dirty="0">
                <a:latin typeface="Courier New" pitchFamily="49" charset="0"/>
              </a:rPr>
              <a:t>%</a:t>
            </a:r>
            <a:endParaRPr lang="en-US" altLang="ko-KR" b="0" dirty="0">
              <a:latin typeface="Courier New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966C451-6278-4C01-BA2A-1018C49275ED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and Directories (1/2)</a:t>
            </a:r>
            <a:endParaRPr/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457200" y="966788"/>
            <a:ext cx="8229600" cy="5073650"/>
          </a:xfrm>
        </p:spPr>
        <p:txBody>
          <a:bodyPr/>
          <a:lstStyle/>
          <a:p>
            <a:pPr eaLnBrk="1" hangingPunct="1"/>
            <a:r>
              <a:rPr lang="en-US" altLang="ko-KR" dirty="0" err="1">
                <a:latin typeface="Arial" charset="0"/>
                <a:cs typeface="Arial" charset="0"/>
              </a:rPr>
              <a:t>Filesystem</a:t>
            </a:r>
            <a:endParaRPr lang="en-US" altLang="ko-KR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altLang="ko-KR" sz="2200" dirty="0"/>
              <a:t>Unix </a:t>
            </a:r>
            <a:r>
              <a:rPr lang="en-US" altLang="ko-KR" sz="2200" dirty="0" err="1"/>
              <a:t>filesystem</a:t>
            </a:r>
            <a:r>
              <a:rPr lang="en-US" altLang="ko-KR" sz="2200" dirty="0"/>
              <a:t> is a </a:t>
            </a:r>
            <a:r>
              <a:rPr lang="en-US" altLang="ko-KR" sz="2200" dirty="0">
                <a:solidFill>
                  <a:srgbClr val="FF0000"/>
                </a:solidFill>
              </a:rPr>
              <a:t>hierarchical arrangement</a:t>
            </a:r>
            <a:r>
              <a:rPr lang="en-US" altLang="ko-KR" sz="2200" dirty="0"/>
              <a:t> of directories and files.</a:t>
            </a:r>
          </a:p>
          <a:p>
            <a:pPr lvl="1" eaLnBrk="1" hangingPunct="1"/>
            <a:r>
              <a:rPr lang="en-US" altLang="ko-KR" sz="2200" dirty="0"/>
              <a:t>Everything starts in the directory called </a:t>
            </a:r>
            <a:r>
              <a:rPr lang="en-US" altLang="ko-KR" sz="2200" i="1" dirty="0"/>
              <a:t>root </a:t>
            </a:r>
            <a:r>
              <a:rPr lang="en-US" altLang="ko-KR" sz="2200" dirty="0"/>
              <a:t>whose name is the single character </a:t>
            </a:r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/.</a:t>
            </a:r>
          </a:p>
          <a:p>
            <a:pPr lvl="1" eaLnBrk="1" hangingPunct="1"/>
            <a:r>
              <a:rPr lang="en-US" altLang="ko-KR" sz="2200" dirty="0"/>
              <a:t>A </a:t>
            </a:r>
            <a:r>
              <a:rPr lang="en-US" altLang="ko-KR" sz="2200" i="1" dirty="0">
                <a:solidFill>
                  <a:srgbClr val="FF0000"/>
                </a:solidFill>
              </a:rPr>
              <a:t>directory  </a:t>
            </a:r>
            <a:r>
              <a:rPr lang="en-US" altLang="ko-KR" sz="2200" dirty="0">
                <a:solidFill>
                  <a:srgbClr val="FF0000"/>
                </a:solidFill>
              </a:rPr>
              <a:t>is a file </a:t>
            </a:r>
            <a:r>
              <a:rPr lang="en-US" altLang="ko-KR" sz="2200" dirty="0"/>
              <a:t>that contains directory entries.</a:t>
            </a:r>
            <a:br>
              <a:rPr lang="en-US" altLang="ko-KR" sz="2200" dirty="0"/>
            </a:br>
            <a:r>
              <a:rPr lang="en-US" altLang="ko-KR" sz="2200" dirty="0"/>
              <a:t>(directory entry contains i-node and file name)</a:t>
            </a:r>
          </a:p>
          <a:p>
            <a:pPr eaLnBrk="1" hangingPunct="1"/>
            <a:r>
              <a:rPr lang="en-US" altLang="ko-KR" dirty="0">
                <a:latin typeface="Arial" charset="0"/>
                <a:cs typeface="Arial" charset="0"/>
              </a:rPr>
              <a:t>Filename</a:t>
            </a:r>
          </a:p>
          <a:p>
            <a:pPr lvl="1" eaLnBrk="1" hangingPunct="1"/>
            <a:r>
              <a:rPr lang="en-US" altLang="ko-KR" sz="2200" dirty="0"/>
              <a:t>Characters that cannot  appear in a filename</a:t>
            </a:r>
          </a:p>
          <a:p>
            <a:pPr lvl="2"/>
            <a:r>
              <a:rPr lang="en-US" altLang="ko-KR" dirty="0"/>
              <a:t> ‘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ko-KR" dirty="0"/>
              <a:t>’, null character</a:t>
            </a:r>
          </a:p>
          <a:p>
            <a:pPr lvl="1" eaLnBrk="1" hangingPunct="1"/>
            <a:r>
              <a:rPr lang="en-US" altLang="ko-KR" sz="2200" dirty="0"/>
              <a:t>Two filenames are automatically created whenever a new directory is created: ‘</a:t>
            </a:r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ko-KR" sz="2200" dirty="0"/>
              <a:t>’, ’</a:t>
            </a:r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..</a:t>
            </a:r>
            <a:r>
              <a:rPr lang="en-US" altLang="ko-KR" sz="2200" dirty="0"/>
              <a:t>’</a:t>
            </a:r>
          </a:p>
          <a:p>
            <a:pPr lvl="2" eaLnBrk="1" hangingPunct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ko-KR" dirty="0"/>
              <a:t> : current directory</a:t>
            </a:r>
          </a:p>
          <a:p>
            <a:pPr lvl="2" eaLnBrk="1" hangingPunct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..</a:t>
            </a:r>
            <a:r>
              <a:rPr lang="en-US" altLang="ko-KR" dirty="0"/>
              <a:t> : parent directory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966C451-6278-4C01-BA2A-1018C49275ED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File and Directories (2/2)</a:t>
            </a:r>
            <a:endParaRPr/>
          </a:p>
        </p:txBody>
      </p:sp>
      <p:sp>
        <p:nvSpPr>
          <p:cNvPr id="31747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234007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Arial" charset="0"/>
                <a:cs typeface="Arial" charset="0"/>
              </a:rPr>
              <a:t>Pathname</a:t>
            </a:r>
          </a:p>
          <a:p>
            <a:pPr lvl="1" eaLnBrk="1" hangingPunct="1"/>
            <a:r>
              <a:rPr lang="en-US" altLang="ko-KR" i="1" dirty="0"/>
              <a:t>Absolute pathname </a:t>
            </a:r>
            <a:r>
              <a:rPr lang="en-US" altLang="ko-KR" dirty="0"/>
              <a:t>: </a:t>
            </a:r>
            <a:r>
              <a:rPr lang="en-US" altLang="ko-KR" dirty="0">
                <a:latin typeface="Courier New" pitchFamily="49" charset="0"/>
              </a:rPr>
              <a:t>/</a:t>
            </a:r>
            <a:r>
              <a:rPr lang="en-US" altLang="ko-KR" dirty="0" err="1">
                <a:latin typeface="Courier New" pitchFamily="49" charset="0"/>
              </a:rPr>
              <a:t>usr</a:t>
            </a:r>
            <a:r>
              <a:rPr lang="en-US" altLang="ko-KR" dirty="0">
                <a:latin typeface="Courier New" pitchFamily="49" charset="0"/>
              </a:rPr>
              <a:t>/</a:t>
            </a:r>
            <a:r>
              <a:rPr lang="en-US" altLang="ko-KR" dirty="0" err="1">
                <a:latin typeface="Courier New" pitchFamily="49" charset="0"/>
              </a:rPr>
              <a:t>keith</a:t>
            </a:r>
            <a:r>
              <a:rPr lang="en-US" altLang="ko-KR" dirty="0">
                <a:latin typeface="Courier New" pitchFamily="49" charset="0"/>
              </a:rPr>
              <a:t>/file1</a:t>
            </a:r>
          </a:p>
          <a:p>
            <a:pPr lvl="1" eaLnBrk="1" hangingPunct="1"/>
            <a:r>
              <a:rPr lang="en-US" altLang="ko-KR" i="1" dirty="0"/>
              <a:t>Relative pathname </a:t>
            </a:r>
            <a:r>
              <a:rPr lang="en-US" altLang="ko-KR" dirty="0"/>
              <a:t>: </a:t>
            </a:r>
            <a:r>
              <a:rPr lang="en-US" altLang="ko-KR" dirty="0" err="1">
                <a:latin typeface="Courier New" pitchFamily="49" charset="0"/>
              </a:rPr>
              <a:t>keith</a:t>
            </a:r>
            <a:r>
              <a:rPr lang="en-US" altLang="ko-KR" dirty="0">
                <a:latin typeface="Courier New" pitchFamily="49" charset="0"/>
              </a:rPr>
              <a:t>/file1</a:t>
            </a:r>
          </a:p>
          <a:p>
            <a:pPr eaLnBrk="1" hangingPunct="1"/>
            <a:r>
              <a:rPr lang="en-US" altLang="ko-KR" dirty="0">
                <a:latin typeface="Arial" charset="0"/>
                <a:cs typeface="Arial" charset="0"/>
              </a:rPr>
              <a:t>Working Directory</a:t>
            </a:r>
          </a:p>
          <a:p>
            <a:pPr lvl="1" eaLnBrk="1" hangingPunct="1"/>
            <a:r>
              <a:rPr lang="en-US" altLang="ko-KR" dirty="0"/>
              <a:t>Every process has a working directory</a:t>
            </a:r>
            <a:br>
              <a:rPr lang="en-US" altLang="ko-KR" dirty="0"/>
            </a:br>
            <a:r>
              <a:rPr lang="en-US" altLang="ko-KR" dirty="0"/>
              <a:t>(sometimes called the current working directory)</a:t>
            </a:r>
          </a:p>
          <a:p>
            <a:pPr lvl="1" eaLnBrk="1" hangingPunct="1"/>
            <a:r>
              <a:rPr lang="en-US" altLang="ko-KR" dirty="0"/>
              <a:t>This is the directory from which all relative pathnames are interpreted.</a:t>
            </a:r>
          </a:p>
          <a:p>
            <a:pPr lvl="1">
              <a:buNone/>
            </a:pPr>
            <a:r>
              <a:rPr lang="en-US" altLang="ko-KR" dirty="0">
                <a:latin typeface="Courier New" pitchFamily="49" charset="0"/>
              </a:rPr>
              <a:t>% </a:t>
            </a:r>
            <a:r>
              <a:rPr lang="en-US" altLang="ko-KR" dirty="0" err="1">
                <a:latin typeface="Courier New" pitchFamily="49" charset="0"/>
              </a:rPr>
              <a:t>pwd</a:t>
            </a:r>
            <a:r>
              <a:rPr lang="en-US" altLang="ko-KR" dirty="0">
                <a:latin typeface="Courier New" pitchFamily="49" charset="0"/>
              </a:rPr>
              <a:t>  (</a:t>
            </a:r>
            <a:r>
              <a:rPr lang="en-US" altLang="ko-KR" i="1" dirty="0"/>
              <a:t>print working directory</a:t>
            </a:r>
            <a:r>
              <a:rPr lang="en-US" altLang="ko-KR" dirty="0">
                <a:latin typeface="Courier New" pitchFamily="49" charset="0"/>
              </a:rPr>
              <a:t>)</a:t>
            </a:r>
            <a:endParaRPr lang="en-US" altLang="ko-KR" dirty="0"/>
          </a:p>
          <a:p>
            <a:pPr eaLnBrk="1" hangingPunct="1"/>
            <a:r>
              <a:rPr lang="en-US" altLang="ko-KR" dirty="0">
                <a:latin typeface="Arial" charset="0"/>
                <a:cs typeface="Arial" charset="0"/>
              </a:rPr>
              <a:t>Home Directory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ko-KR" dirty="0"/>
              <a:t>When we log in, the working directory is set to our </a:t>
            </a:r>
            <a:r>
              <a:rPr lang="en-US" altLang="ko-KR" i="1" dirty="0"/>
              <a:t>home directory </a:t>
            </a:r>
            <a:r>
              <a:rPr lang="en-US" altLang="ko-KR" dirty="0"/>
              <a:t>(</a:t>
            </a:r>
            <a:r>
              <a:rPr lang="en-US" altLang="ko-KR" dirty="0">
                <a:latin typeface="Courier New" pitchFamily="49" charset="0"/>
              </a:rPr>
              <a:t>/etc/</a:t>
            </a:r>
            <a:r>
              <a:rPr lang="en-US" altLang="ko-KR" dirty="0" err="1">
                <a:latin typeface="Courier New" pitchFamily="49" charset="0"/>
              </a:rPr>
              <a:t>passwd</a:t>
            </a:r>
            <a:r>
              <a:rPr lang="en-US" altLang="ko-KR" dirty="0"/>
              <a:t>)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ko-KR" dirty="0">
                <a:latin typeface="Courier New" pitchFamily="49" charset="0"/>
              </a:rPr>
              <a:t>% </a:t>
            </a:r>
            <a:r>
              <a:rPr lang="en-US" altLang="ko-KR" dirty="0" err="1">
                <a:latin typeface="Courier New" pitchFamily="49" charset="0"/>
              </a:rPr>
              <a:t>cd</a:t>
            </a:r>
            <a:r>
              <a:rPr lang="en-US" altLang="ko-KR" dirty="0">
                <a:latin typeface="Courier New" pitchFamily="49" charset="0"/>
              </a:rPr>
              <a:t> ~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7724775" y="908050"/>
            <a:ext cx="523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800">
                <a:latin typeface="Courier New" pitchFamily="49" charset="0"/>
              </a:rPr>
              <a:t>/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7554913" y="1411288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800">
                <a:latin typeface="Courier New" pitchFamily="49" charset="0"/>
              </a:rPr>
              <a:t>usr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6805613" y="1989138"/>
            <a:ext cx="1079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800">
                <a:latin typeface="Courier New" pitchFamily="49" charset="0"/>
              </a:rPr>
              <a:t>keith</a:t>
            </a: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6229350" y="2427288"/>
            <a:ext cx="1079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800">
                <a:latin typeface="Courier New" pitchFamily="49" charset="0"/>
              </a:rPr>
              <a:t>file1</a:t>
            </a: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6986588" y="2433638"/>
            <a:ext cx="1403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800">
                <a:latin typeface="Courier New" pitchFamily="49" charset="0"/>
              </a:rPr>
              <a:t>file2</a:t>
            </a:r>
          </a:p>
        </p:txBody>
      </p:sp>
      <p:cxnSp>
        <p:nvCxnSpPr>
          <p:cNvPr id="31771" name="AutoShape 27"/>
          <p:cNvCxnSpPr>
            <a:cxnSpLocks noChangeShapeType="1"/>
            <a:stCxn id="31766" idx="2"/>
            <a:endCxn id="31767" idx="0"/>
          </p:cNvCxnSpPr>
          <p:nvPr/>
        </p:nvCxnSpPr>
        <p:spPr bwMode="auto">
          <a:xfrm>
            <a:off x="7986713" y="1274763"/>
            <a:ext cx="0" cy="136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8316913" y="1989138"/>
            <a:ext cx="1079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800">
                <a:latin typeface="Courier New" pitchFamily="49" charset="0"/>
              </a:rPr>
              <a:t>ben</a:t>
            </a:r>
          </a:p>
        </p:txBody>
      </p:sp>
      <p:cxnSp>
        <p:nvCxnSpPr>
          <p:cNvPr id="31773" name="AutoShape 29"/>
          <p:cNvCxnSpPr>
            <a:cxnSpLocks noChangeShapeType="1"/>
            <a:stCxn id="31767" idx="2"/>
            <a:endCxn id="31768" idx="0"/>
          </p:cNvCxnSpPr>
          <p:nvPr/>
        </p:nvCxnSpPr>
        <p:spPr bwMode="auto">
          <a:xfrm flipH="1">
            <a:off x="7345363" y="1778000"/>
            <a:ext cx="641350" cy="211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774" name="AutoShape 30"/>
          <p:cNvCxnSpPr>
            <a:cxnSpLocks noChangeShapeType="1"/>
            <a:stCxn id="31767" idx="2"/>
            <a:endCxn id="31772" idx="0"/>
          </p:cNvCxnSpPr>
          <p:nvPr/>
        </p:nvCxnSpPr>
        <p:spPr bwMode="auto">
          <a:xfrm>
            <a:off x="7986713" y="1778000"/>
            <a:ext cx="869950" cy="211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775" name="AutoShape 31"/>
          <p:cNvCxnSpPr>
            <a:cxnSpLocks noChangeShapeType="1"/>
            <a:stCxn id="31768" idx="2"/>
            <a:endCxn id="31769" idx="0"/>
          </p:cNvCxnSpPr>
          <p:nvPr/>
        </p:nvCxnSpPr>
        <p:spPr bwMode="auto">
          <a:xfrm flipH="1">
            <a:off x="6769100" y="2355850"/>
            <a:ext cx="576263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776" name="AutoShape 32"/>
          <p:cNvCxnSpPr>
            <a:cxnSpLocks noChangeShapeType="1"/>
            <a:stCxn id="31768" idx="2"/>
            <a:endCxn id="31770" idx="0"/>
          </p:cNvCxnSpPr>
          <p:nvPr/>
        </p:nvCxnSpPr>
        <p:spPr bwMode="auto">
          <a:xfrm>
            <a:off x="7345363" y="2355850"/>
            <a:ext cx="342900" cy="77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" name="슬라이드 번호 개체 틀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966C451-6278-4C01-BA2A-1018C49275ED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Generalization of the file concept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UNIX extends the file concept to cover not only normal file (regular files in UNIX terminology) but also peripheral device and inter-process communication channels.</a:t>
            </a:r>
          </a:p>
          <a:p>
            <a:pPr lvl="1"/>
            <a:r>
              <a:rPr lang="en-US" altLang="ko-KR" dirty="0">
                <a:cs typeface="Arial" charset="0"/>
              </a:rPr>
              <a:t>All I/O devices are represented as files</a:t>
            </a:r>
            <a:r>
              <a:rPr lang="en-US" altLang="ko-KR" dirty="0">
                <a:latin typeface="Arial" charset="0"/>
                <a:cs typeface="Arial" charset="0"/>
              </a:rPr>
              <a:t>: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/dev/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, /dev/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, /dev/rmt0 </a:t>
            </a:r>
          </a:p>
          <a:p>
            <a:pPr lvl="1">
              <a:buNone/>
            </a:pPr>
            <a:r>
              <a:rPr lang="en-US" altLang="ko-KR" dirty="0">
                <a:latin typeface="Courier New" pitchFamily="49" charset="0"/>
              </a:rPr>
              <a:t>  $ cat file &gt; /dev/rmt0</a:t>
            </a:r>
            <a:endParaRPr lang="en-US" altLang="ko-KR" dirty="0">
              <a:latin typeface="Arial" charset="0"/>
              <a:cs typeface="Arial" charset="0"/>
            </a:endParaRPr>
          </a:p>
          <a:p>
            <a:pPr lvl="1"/>
            <a:endParaRPr lang="en-US" altLang="ko-KR" dirty="0">
              <a:latin typeface="Arial" charset="0"/>
              <a:cs typeface="Arial" charset="0"/>
            </a:endParaRPr>
          </a:p>
          <a:p>
            <a:pPr lvl="1"/>
            <a:r>
              <a:rPr lang="en-US" altLang="ko-KR" dirty="0">
                <a:cs typeface="Arial" charset="0"/>
              </a:rPr>
              <a:t>Inter-Process Communication channels as a file: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FIFO, PIPE, SOCKET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966C451-6278-4C01-BA2A-1018C49275ED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Unix File Types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Regular file</a:t>
            </a:r>
          </a:p>
          <a:p>
            <a:pPr lvl="1"/>
            <a:r>
              <a:rPr lang="en-US" altLang="ko-KR" dirty="0"/>
              <a:t>Binary or text file</a:t>
            </a:r>
          </a:p>
          <a:p>
            <a:pPr lvl="1"/>
            <a:r>
              <a:rPr lang="en-US" altLang="ko-KR" dirty="0"/>
              <a:t>Unix does not know the difference!</a:t>
            </a:r>
          </a:p>
          <a:p>
            <a:r>
              <a:rPr lang="en-US" altLang="ko-KR" dirty="0"/>
              <a:t>Directory file</a:t>
            </a:r>
          </a:p>
          <a:p>
            <a:pPr lvl="1"/>
            <a:r>
              <a:rPr lang="en-US" altLang="ko-KR" dirty="0"/>
              <a:t>A file that contains the names and locations of other files.</a:t>
            </a:r>
          </a:p>
          <a:p>
            <a:r>
              <a:rPr lang="en-US" altLang="ko-KR" dirty="0"/>
              <a:t>Character special and block special files</a:t>
            </a:r>
          </a:p>
          <a:p>
            <a:pPr lvl="1"/>
            <a:r>
              <a:rPr lang="en-US" altLang="ko-KR" dirty="0"/>
              <a:t>Terminals (character special) and disks (block special)</a:t>
            </a:r>
          </a:p>
          <a:p>
            <a:r>
              <a:rPr lang="en-US" altLang="ko-KR" dirty="0"/>
              <a:t>FIFO (named pipe)</a:t>
            </a:r>
          </a:p>
          <a:p>
            <a:pPr lvl="1"/>
            <a:r>
              <a:rPr lang="en-US" altLang="ko-KR" dirty="0"/>
              <a:t>A file type used for </a:t>
            </a:r>
            <a:r>
              <a:rPr lang="en-US" altLang="ko-KR" dirty="0" err="1"/>
              <a:t>interprocess</a:t>
            </a:r>
            <a:r>
              <a:rPr lang="en-US" altLang="ko-KR" dirty="0"/>
              <a:t> communication</a:t>
            </a:r>
          </a:p>
          <a:p>
            <a:r>
              <a:rPr lang="en-US" altLang="ko-KR" dirty="0"/>
              <a:t>Socket</a:t>
            </a:r>
          </a:p>
          <a:p>
            <a:pPr lvl="1"/>
            <a:r>
              <a:rPr lang="en-US" altLang="ko-KR" dirty="0"/>
              <a:t>A file type used for network communication between processes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966C451-6278-4C01-BA2A-1018C49275ED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Ownership and Permissions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Ownership</a:t>
            </a:r>
          </a:p>
          <a:p>
            <a:pPr lvl="1"/>
            <a:r>
              <a:rPr lang="en-US" altLang="ko-KR" dirty="0"/>
              <a:t>Each file is owned by a particular user</a:t>
            </a:r>
          </a:p>
          <a:p>
            <a:pPr lvl="1"/>
            <a:r>
              <a:rPr lang="en-US" altLang="ko-KR" dirty="0"/>
              <a:t>Owner can choose the permission associated with a file.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Permissions</a:t>
            </a:r>
          </a:p>
          <a:p>
            <a:pPr lvl="1"/>
            <a:r>
              <a:rPr lang="en-US" altLang="ko-KR" dirty="0"/>
              <a:t>Control who can access the file and what way</a:t>
            </a:r>
          </a:p>
          <a:p>
            <a:pPr lvl="1"/>
            <a:r>
              <a:rPr lang="en-US" altLang="ko-KR" dirty="0"/>
              <a:t>Ownership bestows certain rights, one of which is the ability to change another type of file attribute, namely </a:t>
            </a:r>
            <a:r>
              <a:rPr lang="en-US" altLang="ko-KR" b="1" dirty="0"/>
              <a:t>permissions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966C451-6278-4C01-BA2A-1018C49275ED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1432610"/>
      </p:ext>
    </p:extLst>
  </p:cSld>
  <p:clrMapOvr>
    <a:masterClrMapping/>
  </p:clrMapOvr>
</p:sld>
</file>

<file path=ppt/theme/theme1.xml><?xml version="1.0" encoding="utf-8"?>
<a:theme xmlns:a="http://schemas.openxmlformats.org/drawingml/2006/main" name="mine">
  <a:themeElements>
    <a:clrScheme name="m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ne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lnDef>
  </a:objectDefaults>
  <a:extraClrSchemeLst>
    <a:extraClrScheme>
      <a:clrScheme name="m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IPC</Template>
  <TotalTime>3042</TotalTime>
  <Words>616</Words>
  <Application>Microsoft Office PowerPoint</Application>
  <PresentationFormat>화면 슬라이드 쇼(4:3)</PresentationFormat>
  <Paragraphs>137</Paragraphs>
  <Slides>13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7" baseType="lpstr">
      <vt:lpstr>굴림</vt:lpstr>
      <vt:lpstr>맑은 고딕</vt:lpstr>
      <vt:lpstr>Arial</vt:lpstr>
      <vt:lpstr>Arial Black</vt:lpstr>
      <vt:lpstr>Book Antiqua</vt:lpstr>
      <vt:lpstr>Courier New</vt:lpstr>
      <vt:lpstr>Garamond</vt:lpstr>
      <vt:lpstr>Georgia</vt:lpstr>
      <vt:lpstr>Lucida Sans Unicode</vt:lpstr>
      <vt:lpstr>Tahoma</vt:lpstr>
      <vt:lpstr>Times New Roman</vt:lpstr>
      <vt:lpstr>mine</vt:lpstr>
      <vt:lpstr>Visio</vt:lpstr>
      <vt:lpstr>VISIO</vt:lpstr>
      <vt:lpstr>CHAPTER 1</vt:lpstr>
      <vt:lpstr>UNIX Structure</vt:lpstr>
      <vt:lpstr>Logging In (1/2)</vt:lpstr>
      <vt:lpstr>Logging In (2/2)</vt:lpstr>
      <vt:lpstr>File and Directories (1/2)</vt:lpstr>
      <vt:lpstr>File and Directories (2/2)</vt:lpstr>
      <vt:lpstr>Generalization of the file concept</vt:lpstr>
      <vt:lpstr>Unix File Types (1/2)</vt:lpstr>
      <vt:lpstr>Ownership and Permissions</vt:lpstr>
      <vt:lpstr>Unix File Types (2/2)</vt:lpstr>
      <vt:lpstr>Process</vt:lpstr>
      <vt:lpstr>System calls and library subroutines(1/2)</vt:lpstr>
      <vt:lpstr>System calls and library subroutines(2/2)</vt:lpstr>
    </vt:vector>
  </TitlesOfParts>
  <Company>SKHU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[CH01]BasicConcepts</dc:title>
  <dc:subject>unix</dc:subject>
  <dc:creator>sjw</dc:creator>
  <dc:description>WebDatabase Lab, Inha Univ</dc:description>
  <cp:lastModifiedBy>Jung Sim</cp:lastModifiedBy>
  <cp:revision>147</cp:revision>
  <dcterms:created xsi:type="dcterms:W3CDTF">2003-09-04T07:58:09Z</dcterms:created>
  <dcterms:modified xsi:type="dcterms:W3CDTF">2019-10-12T09:51:41Z</dcterms:modified>
</cp:coreProperties>
</file>