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361" r:id="rId4"/>
    <p:sldId id="332" r:id="rId5"/>
    <p:sldId id="334" r:id="rId6"/>
    <p:sldId id="335" r:id="rId7"/>
    <p:sldId id="336" r:id="rId8"/>
    <p:sldId id="337" r:id="rId9"/>
    <p:sldId id="333" r:id="rId10"/>
    <p:sldId id="340" r:id="rId11"/>
    <p:sldId id="338" r:id="rId12"/>
    <p:sldId id="339" r:id="rId13"/>
    <p:sldId id="341" r:id="rId14"/>
    <p:sldId id="342" r:id="rId15"/>
    <p:sldId id="343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344" r:id="rId25"/>
    <p:sldId id="345" r:id="rId26"/>
    <p:sldId id="346" r:id="rId27"/>
    <p:sldId id="347" r:id="rId28"/>
    <p:sldId id="348" r:id="rId29"/>
    <p:sldId id="351" r:id="rId30"/>
    <p:sldId id="349" r:id="rId31"/>
    <p:sldId id="350" r:id="rId32"/>
    <p:sldId id="352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81" r:id="rId42"/>
    <p:sldId id="382" r:id="rId43"/>
    <p:sldId id="383" r:id="rId44"/>
    <p:sldId id="384" r:id="rId45"/>
    <p:sldId id="385" r:id="rId46"/>
    <p:sldId id="386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FDBE7-CE03-4803-85FE-8D47D73E9F9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2C401EB-5ADF-469C-B890-1A81C478248E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01722D3E-D61A-4A9C-A47D-C4E6AD2FE90E}" type="parTrans" cxnId="{1BF996ED-E847-4EE5-B9F8-A2E42F62F4AD}">
      <dgm:prSet/>
      <dgm:spPr/>
      <dgm:t>
        <a:bodyPr/>
        <a:lstStyle/>
        <a:p>
          <a:pPr latinLnBrk="1"/>
          <a:endParaRPr lang="ko-KR" altLang="en-US"/>
        </a:p>
      </dgm:t>
    </dgm:pt>
    <dgm:pt modelId="{BB1B270A-61DF-4AE4-B799-5CF5DF2C9725}" type="sibTrans" cxnId="{1BF996ED-E847-4EE5-B9F8-A2E42F62F4AD}">
      <dgm:prSet/>
      <dgm:spPr/>
      <dgm:t>
        <a:bodyPr/>
        <a:lstStyle/>
        <a:p>
          <a:pPr latinLnBrk="1"/>
          <a:endParaRPr lang="ko-KR" altLang="en-US"/>
        </a:p>
      </dgm:t>
    </dgm:pt>
    <dgm:pt modelId="{89433BB1-0100-4332-9B46-71044B121F10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218C4BCA-6E34-4CFD-9377-D48BBC1900E4}" type="parTrans" cxnId="{5145B954-027E-4A1D-87CF-87EA729A9E8B}">
      <dgm:prSet/>
      <dgm:spPr/>
      <dgm:t>
        <a:bodyPr/>
        <a:lstStyle/>
        <a:p>
          <a:pPr latinLnBrk="1"/>
          <a:endParaRPr lang="ko-KR" altLang="en-US"/>
        </a:p>
      </dgm:t>
    </dgm:pt>
    <dgm:pt modelId="{ED98049C-35C4-4F82-BEB8-D6E3E2B40B4A}" type="sibTrans" cxnId="{5145B954-027E-4A1D-87CF-87EA729A9E8B}">
      <dgm:prSet/>
      <dgm:spPr/>
      <dgm:t>
        <a:bodyPr/>
        <a:lstStyle/>
        <a:p>
          <a:pPr latinLnBrk="1"/>
          <a:endParaRPr lang="ko-KR" altLang="en-US"/>
        </a:p>
      </dgm:t>
    </dgm:pt>
    <dgm:pt modelId="{67C6AB07-7FD5-4FA0-AF6F-4D284B25A450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745D3F0C-F106-455B-AE9E-7E3FD4658615}" type="parTrans" cxnId="{2BC7FF64-CA24-49CC-B92D-6D34297F39FC}">
      <dgm:prSet/>
      <dgm:spPr/>
      <dgm:t>
        <a:bodyPr/>
        <a:lstStyle/>
        <a:p>
          <a:pPr latinLnBrk="1"/>
          <a:endParaRPr lang="ko-KR" altLang="en-US"/>
        </a:p>
      </dgm:t>
    </dgm:pt>
    <dgm:pt modelId="{6A2E75DD-6AFD-4485-A865-E9C943407E21}" type="sibTrans" cxnId="{2BC7FF64-CA24-49CC-B92D-6D34297F39FC}">
      <dgm:prSet/>
      <dgm:spPr/>
      <dgm:t>
        <a:bodyPr/>
        <a:lstStyle/>
        <a:p>
          <a:pPr latinLnBrk="1"/>
          <a:endParaRPr lang="ko-KR" altLang="en-US"/>
        </a:p>
      </dgm:t>
    </dgm:pt>
    <dgm:pt modelId="{8448F8EB-7B31-4323-A59C-645A7C37EEC7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0EA72596-EDBC-4777-8ADC-70763731696B}" type="parTrans" cxnId="{C5DD9E84-7063-4141-A924-514DB0C5E86B}">
      <dgm:prSet/>
      <dgm:spPr/>
      <dgm:t>
        <a:bodyPr/>
        <a:lstStyle/>
        <a:p>
          <a:pPr latinLnBrk="1"/>
          <a:endParaRPr lang="ko-KR" altLang="en-US"/>
        </a:p>
      </dgm:t>
    </dgm:pt>
    <dgm:pt modelId="{96949638-D880-4D26-B82A-A4E8520277CA}" type="sibTrans" cxnId="{C5DD9E84-7063-4141-A924-514DB0C5E86B}">
      <dgm:prSet/>
      <dgm:spPr/>
      <dgm:t>
        <a:bodyPr/>
        <a:lstStyle/>
        <a:p>
          <a:pPr latinLnBrk="1"/>
          <a:endParaRPr lang="ko-KR" altLang="en-US"/>
        </a:p>
      </dgm:t>
    </dgm:pt>
    <dgm:pt modelId="{F8E01D2E-1F4E-4633-959D-CCB0325FAF67}">
      <dgm:prSet phldrT="[텍스트]"/>
      <dgm:spPr/>
      <dgm:t>
        <a:bodyPr/>
        <a:lstStyle/>
        <a:p>
          <a:pPr latinLnBrk="1"/>
          <a:r>
            <a:rPr lang="en-US" altLang="ko-KR" dirty="0"/>
            <a:t>E</a:t>
          </a:r>
          <a:endParaRPr lang="ko-KR" altLang="en-US" dirty="0"/>
        </a:p>
      </dgm:t>
    </dgm:pt>
    <dgm:pt modelId="{6C23D30A-6D75-475B-8315-403F7E1E4FAE}" type="parTrans" cxnId="{A8A202F7-DFF3-4ACE-80BA-50F9939A6425}">
      <dgm:prSet/>
      <dgm:spPr/>
      <dgm:t>
        <a:bodyPr/>
        <a:lstStyle/>
        <a:p>
          <a:pPr latinLnBrk="1"/>
          <a:endParaRPr lang="ko-KR" altLang="en-US"/>
        </a:p>
      </dgm:t>
    </dgm:pt>
    <dgm:pt modelId="{054E23BD-4A2B-46D0-B17F-0157EB629D10}" type="sibTrans" cxnId="{A8A202F7-DFF3-4ACE-80BA-50F9939A6425}">
      <dgm:prSet/>
      <dgm:spPr/>
      <dgm:t>
        <a:bodyPr/>
        <a:lstStyle/>
        <a:p>
          <a:pPr latinLnBrk="1"/>
          <a:endParaRPr lang="ko-KR" altLang="en-US"/>
        </a:p>
      </dgm:t>
    </dgm:pt>
    <dgm:pt modelId="{217E9008-9DD1-4C20-97D1-7EDCCD7EB85F}" type="pres">
      <dgm:prSet presAssocID="{B60FDBE7-CE03-4803-85FE-8D47D73E9F97}" presName="cycle" presStyleCnt="0">
        <dgm:presLayoutVars>
          <dgm:dir/>
          <dgm:resizeHandles val="exact"/>
        </dgm:presLayoutVars>
      </dgm:prSet>
      <dgm:spPr/>
    </dgm:pt>
    <dgm:pt modelId="{DD8A5716-88E1-48A0-A5BC-3A0A05D0297F}" type="pres">
      <dgm:prSet presAssocID="{12C401EB-5ADF-469C-B890-1A81C478248E}" presName="node" presStyleLbl="node1" presStyleIdx="0" presStyleCnt="5">
        <dgm:presLayoutVars>
          <dgm:bulletEnabled val="1"/>
        </dgm:presLayoutVars>
      </dgm:prSet>
      <dgm:spPr/>
    </dgm:pt>
    <dgm:pt modelId="{6B3C4E60-3736-4192-B4A9-5AC14279A339}" type="pres">
      <dgm:prSet presAssocID="{12C401EB-5ADF-469C-B890-1A81C478248E}" presName="spNode" presStyleCnt="0"/>
      <dgm:spPr/>
    </dgm:pt>
    <dgm:pt modelId="{593D1842-8AED-44B0-9B2D-ADB621B0B283}" type="pres">
      <dgm:prSet presAssocID="{BB1B270A-61DF-4AE4-B799-5CF5DF2C9725}" presName="sibTrans" presStyleLbl="sibTrans1D1" presStyleIdx="0" presStyleCnt="5"/>
      <dgm:spPr/>
    </dgm:pt>
    <dgm:pt modelId="{276BE0F7-6095-4F17-87C1-0D0C44C013BF}" type="pres">
      <dgm:prSet presAssocID="{89433BB1-0100-4332-9B46-71044B121F10}" presName="node" presStyleLbl="node1" presStyleIdx="1" presStyleCnt="5">
        <dgm:presLayoutVars>
          <dgm:bulletEnabled val="1"/>
        </dgm:presLayoutVars>
      </dgm:prSet>
      <dgm:spPr/>
    </dgm:pt>
    <dgm:pt modelId="{CD660B98-C886-4977-AD00-F4A2711656F5}" type="pres">
      <dgm:prSet presAssocID="{89433BB1-0100-4332-9B46-71044B121F10}" presName="spNode" presStyleCnt="0"/>
      <dgm:spPr/>
    </dgm:pt>
    <dgm:pt modelId="{67A6B874-2E2D-4707-8623-719996560615}" type="pres">
      <dgm:prSet presAssocID="{ED98049C-35C4-4F82-BEB8-D6E3E2B40B4A}" presName="sibTrans" presStyleLbl="sibTrans1D1" presStyleIdx="1" presStyleCnt="5"/>
      <dgm:spPr/>
    </dgm:pt>
    <dgm:pt modelId="{DE0B68D1-925D-4306-B613-6B810277D148}" type="pres">
      <dgm:prSet presAssocID="{67C6AB07-7FD5-4FA0-AF6F-4D284B25A450}" presName="node" presStyleLbl="node1" presStyleIdx="2" presStyleCnt="5">
        <dgm:presLayoutVars>
          <dgm:bulletEnabled val="1"/>
        </dgm:presLayoutVars>
      </dgm:prSet>
      <dgm:spPr/>
    </dgm:pt>
    <dgm:pt modelId="{9CC1A3A9-DEDB-47BA-AB33-C72F64447AB9}" type="pres">
      <dgm:prSet presAssocID="{67C6AB07-7FD5-4FA0-AF6F-4D284B25A450}" presName="spNode" presStyleCnt="0"/>
      <dgm:spPr/>
    </dgm:pt>
    <dgm:pt modelId="{92ED4251-5092-43AF-A38A-2DF828E80531}" type="pres">
      <dgm:prSet presAssocID="{6A2E75DD-6AFD-4485-A865-E9C943407E21}" presName="sibTrans" presStyleLbl="sibTrans1D1" presStyleIdx="2" presStyleCnt="5"/>
      <dgm:spPr/>
    </dgm:pt>
    <dgm:pt modelId="{26F7974F-DFCE-46BA-B61A-FF25223197ED}" type="pres">
      <dgm:prSet presAssocID="{8448F8EB-7B31-4323-A59C-645A7C37EEC7}" presName="node" presStyleLbl="node1" presStyleIdx="3" presStyleCnt="5">
        <dgm:presLayoutVars>
          <dgm:bulletEnabled val="1"/>
        </dgm:presLayoutVars>
      </dgm:prSet>
      <dgm:spPr/>
    </dgm:pt>
    <dgm:pt modelId="{9421CA4B-E5DC-49D9-8F78-0B48B504566F}" type="pres">
      <dgm:prSet presAssocID="{8448F8EB-7B31-4323-A59C-645A7C37EEC7}" presName="spNode" presStyleCnt="0"/>
      <dgm:spPr/>
    </dgm:pt>
    <dgm:pt modelId="{F1303B65-59A1-4E00-ABDE-B701436D2955}" type="pres">
      <dgm:prSet presAssocID="{96949638-D880-4D26-B82A-A4E8520277CA}" presName="sibTrans" presStyleLbl="sibTrans1D1" presStyleIdx="3" presStyleCnt="5"/>
      <dgm:spPr/>
    </dgm:pt>
    <dgm:pt modelId="{93D9EA7A-87C0-461D-9ADF-4077F4FEF695}" type="pres">
      <dgm:prSet presAssocID="{F8E01D2E-1F4E-4633-959D-CCB0325FAF67}" presName="node" presStyleLbl="node1" presStyleIdx="4" presStyleCnt="5">
        <dgm:presLayoutVars>
          <dgm:bulletEnabled val="1"/>
        </dgm:presLayoutVars>
      </dgm:prSet>
      <dgm:spPr/>
    </dgm:pt>
    <dgm:pt modelId="{46164BC6-BC14-476D-9D04-5E9EFB98ECC3}" type="pres">
      <dgm:prSet presAssocID="{F8E01D2E-1F4E-4633-959D-CCB0325FAF67}" presName="spNode" presStyleCnt="0"/>
      <dgm:spPr/>
    </dgm:pt>
    <dgm:pt modelId="{608EAFD0-290A-442E-8F11-8CBFDCCCA919}" type="pres">
      <dgm:prSet presAssocID="{054E23BD-4A2B-46D0-B17F-0157EB629D10}" presName="sibTrans" presStyleLbl="sibTrans1D1" presStyleIdx="4" presStyleCnt="5"/>
      <dgm:spPr/>
    </dgm:pt>
  </dgm:ptLst>
  <dgm:cxnLst>
    <dgm:cxn modelId="{EE1D8C08-0144-483E-A340-FEE82A681765}" type="presOf" srcId="{F8E01D2E-1F4E-4633-959D-CCB0325FAF67}" destId="{93D9EA7A-87C0-461D-9ADF-4077F4FEF695}" srcOrd="0" destOrd="0" presId="urn:microsoft.com/office/officeart/2005/8/layout/cycle5"/>
    <dgm:cxn modelId="{103F545C-1820-4719-966D-0D931CA937FC}" type="presOf" srcId="{96949638-D880-4D26-B82A-A4E8520277CA}" destId="{F1303B65-59A1-4E00-ABDE-B701436D2955}" srcOrd="0" destOrd="0" presId="urn:microsoft.com/office/officeart/2005/8/layout/cycle5"/>
    <dgm:cxn modelId="{AB046744-24F0-4FE6-B014-B481463E8A6A}" type="presOf" srcId="{67C6AB07-7FD5-4FA0-AF6F-4D284B25A450}" destId="{DE0B68D1-925D-4306-B613-6B810277D148}" srcOrd="0" destOrd="0" presId="urn:microsoft.com/office/officeart/2005/8/layout/cycle5"/>
    <dgm:cxn modelId="{2BC7FF64-CA24-49CC-B92D-6D34297F39FC}" srcId="{B60FDBE7-CE03-4803-85FE-8D47D73E9F97}" destId="{67C6AB07-7FD5-4FA0-AF6F-4D284B25A450}" srcOrd="2" destOrd="0" parTransId="{745D3F0C-F106-455B-AE9E-7E3FD4658615}" sibTransId="{6A2E75DD-6AFD-4485-A865-E9C943407E21}"/>
    <dgm:cxn modelId="{074F6250-BEAC-49A4-A621-FCE6B23CCA1D}" type="presOf" srcId="{BB1B270A-61DF-4AE4-B799-5CF5DF2C9725}" destId="{593D1842-8AED-44B0-9B2D-ADB621B0B283}" srcOrd="0" destOrd="0" presId="urn:microsoft.com/office/officeart/2005/8/layout/cycle5"/>
    <dgm:cxn modelId="{3E698F50-3845-4056-80BA-40889ED6CB83}" type="presOf" srcId="{ED98049C-35C4-4F82-BEB8-D6E3E2B40B4A}" destId="{67A6B874-2E2D-4707-8623-719996560615}" srcOrd="0" destOrd="0" presId="urn:microsoft.com/office/officeart/2005/8/layout/cycle5"/>
    <dgm:cxn modelId="{5145B954-027E-4A1D-87CF-87EA729A9E8B}" srcId="{B60FDBE7-CE03-4803-85FE-8D47D73E9F97}" destId="{89433BB1-0100-4332-9B46-71044B121F10}" srcOrd="1" destOrd="0" parTransId="{218C4BCA-6E34-4CFD-9377-D48BBC1900E4}" sibTransId="{ED98049C-35C4-4F82-BEB8-D6E3E2B40B4A}"/>
    <dgm:cxn modelId="{62143279-A756-4CF2-8690-283E706C50C4}" type="presOf" srcId="{6A2E75DD-6AFD-4485-A865-E9C943407E21}" destId="{92ED4251-5092-43AF-A38A-2DF828E80531}" srcOrd="0" destOrd="0" presId="urn:microsoft.com/office/officeart/2005/8/layout/cycle5"/>
    <dgm:cxn modelId="{C5DD9E84-7063-4141-A924-514DB0C5E86B}" srcId="{B60FDBE7-CE03-4803-85FE-8D47D73E9F97}" destId="{8448F8EB-7B31-4323-A59C-645A7C37EEC7}" srcOrd="3" destOrd="0" parTransId="{0EA72596-EDBC-4777-8ADC-70763731696B}" sibTransId="{96949638-D880-4D26-B82A-A4E8520277CA}"/>
    <dgm:cxn modelId="{2AE7629E-FCA9-481F-8BF7-D57FE9542FD2}" type="presOf" srcId="{8448F8EB-7B31-4323-A59C-645A7C37EEC7}" destId="{26F7974F-DFCE-46BA-B61A-FF25223197ED}" srcOrd="0" destOrd="0" presId="urn:microsoft.com/office/officeart/2005/8/layout/cycle5"/>
    <dgm:cxn modelId="{D613E8B3-8AA8-426A-8AD4-E09F70482958}" type="presOf" srcId="{12C401EB-5ADF-469C-B890-1A81C478248E}" destId="{DD8A5716-88E1-48A0-A5BC-3A0A05D0297F}" srcOrd="0" destOrd="0" presId="urn:microsoft.com/office/officeart/2005/8/layout/cycle5"/>
    <dgm:cxn modelId="{DDE028CE-9A1B-4781-B17F-D1CE4E88E87D}" type="presOf" srcId="{054E23BD-4A2B-46D0-B17F-0157EB629D10}" destId="{608EAFD0-290A-442E-8F11-8CBFDCCCA919}" srcOrd="0" destOrd="0" presId="urn:microsoft.com/office/officeart/2005/8/layout/cycle5"/>
    <dgm:cxn modelId="{E03971DC-8D7F-435E-AA7A-7C633BA4F226}" type="presOf" srcId="{89433BB1-0100-4332-9B46-71044B121F10}" destId="{276BE0F7-6095-4F17-87C1-0D0C44C013BF}" srcOrd="0" destOrd="0" presId="urn:microsoft.com/office/officeart/2005/8/layout/cycle5"/>
    <dgm:cxn modelId="{1BF996ED-E847-4EE5-B9F8-A2E42F62F4AD}" srcId="{B60FDBE7-CE03-4803-85FE-8D47D73E9F97}" destId="{12C401EB-5ADF-469C-B890-1A81C478248E}" srcOrd="0" destOrd="0" parTransId="{01722D3E-D61A-4A9C-A47D-C4E6AD2FE90E}" sibTransId="{BB1B270A-61DF-4AE4-B799-5CF5DF2C9725}"/>
    <dgm:cxn modelId="{A8A202F7-DFF3-4ACE-80BA-50F9939A6425}" srcId="{B60FDBE7-CE03-4803-85FE-8D47D73E9F97}" destId="{F8E01D2E-1F4E-4633-959D-CCB0325FAF67}" srcOrd="4" destOrd="0" parTransId="{6C23D30A-6D75-475B-8315-403F7E1E4FAE}" sibTransId="{054E23BD-4A2B-46D0-B17F-0157EB629D10}"/>
    <dgm:cxn modelId="{626F1EFE-CA11-482A-BADB-84AD5DB89AFB}" type="presOf" srcId="{B60FDBE7-CE03-4803-85FE-8D47D73E9F97}" destId="{217E9008-9DD1-4C20-97D1-7EDCCD7EB85F}" srcOrd="0" destOrd="0" presId="urn:microsoft.com/office/officeart/2005/8/layout/cycle5"/>
    <dgm:cxn modelId="{F0D34A76-759D-4D5A-9CB2-EF44327A0032}" type="presParOf" srcId="{217E9008-9DD1-4C20-97D1-7EDCCD7EB85F}" destId="{DD8A5716-88E1-48A0-A5BC-3A0A05D0297F}" srcOrd="0" destOrd="0" presId="urn:microsoft.com/office/officeart/2005/8/layout/cycle5"/>
    <dgm:cxn modelId="{25F59EDE-E84E-475D-A476-4F2DA45ABD24}" type="presParOf" srcId="{217E9008-9DD1-4C20-97D1-7EDCCD7EB85F}" destId="{6B3C4E60-3736-4192-B4A9-5AC14279A339}" srcOrd="1" destOrd="0" presId="urn:microsoft.com/office/officeart/2005/8/layout/cycle5"/>
    <dgm:cxn modelId="{0974EC63-2D89-460F-94EE-DBC462619906}" type="presParOf" srcId="{217E9008-9DD1-4C20-97D1-7EDCCD7EB85F}" destId="{593D1842-8AED-44B0-9B2D-ADB621B0B283}" srcOrd="2" destOrd="0" presId="urn:microsoft.com/office/officeart/2005/8/layout/cycle5"/>
    <dgm:cxn modelId="{8269C975-2CFF-4572-A606-DFC464429239}" type="presParOf" srcId="{217E9008-9DD1-4C20-97D1-7EDCCD7EB85F}" destId="{276BE0F7-6095-4F17-87C1-0D0C44C013BF}" srcOrd="3" destOrd="0" presId="urn:microsoft.com/office/officeart/2005/8/layout/cycle5"/>
    <dgm:cxn modelId="{35A843D7-61B2-441A-8FAF-E04DDAD52D32}" type="presParOf" srcId="{217E9008-9DD1-4C20-97D1-7EDCCD7EB85F}" destId="{CD660B98-C886-4977-AD00-F4A2711656F5}" srcOrd="4" destOrd="0" presId="urn:microsoft.com/office/officeart/2005/8/layout/cycle5"/>
    <dgm:cxn modelId="{FB01DA90-6AD4-4BC4-9C05-5D32BEC858FE}" type="presParOf" srcId="{217E9008-9DD1-4C20-97D1-7EDCCD7EB85F}" destId="{67A6B874-2E2D-4707-8623-719996560615}" srcOrd="5" destOrd="0" presId="urn:microsoft.com/office/officeart/2005/8/layout/cycle5"/>
    <dgm:cxn modelId="{2F6F12EC-FC1A-40F6-BA01-8467B08ACBEA}" type="presParOf" srcId="{217E9008-9DD1-4C20-97D1-7EDCCD7EB85F}" destId="{DE0B68D1-925D-4306-B613-6B810277D148}" srcOrd="6" destOrd="0" presId="urn:microsoft.com/office/officeart/2005/8/layout/cycle5"/>
    <dgm:cxn modelId="{099BFF5A-97C1-4163-A1BA-CB7CEF3BCC5C}" type="presParOf" srcId="{217E9008-9DD1-4C20-97D1-7EDCCD7EB85F}" destId="{9CC1A3A9-DEDB-47BA-AB33-C72F64447AB9}" srcOrd="7" destOrd="0" presId="urn:microsoft.com/office/officeart/2005/8/layout/cycle5"/>
    <dgm:cxn modelId="{29C9DBB2-5E13-4603-BC80-4799EB1A637E}" type="presParOf" srcId="{217E9008-9DD1-4C20-97D1-7EDCCD7EB85F}" destId="{92ED4251-5092-43AF-A38A-2DF828E80531}" srcOrd="8" destOrd="0" presId="urn:microsoft.com/office/officeart/2005/8/layout/cycle5"/>
    <dgm:cxn modelId="{8105BAE5-99E2-4F3F-B931-882F23F55ECF}" type="presParOf" srcId="{217E9008-9DD1-4C20-97D1-7EDCCD7EB85F}" destId="{26F7974F-DFCE-46BA-B61A-FF25223197ED}" srcOrd="9" destOrd="0" presId="urn:microsoft.com/office/officeart/2005/8/layout/cycle5"/>
    <dgm:cxn modelId="{58FE23DE-FCC1-4CB5-B927-27D7A2E8E40D}" type="presParOf" srcId="{217E9008-9DD1-4C20-97D1-7EDCCD7EB85F}" destId="{9421CA4B-E5DC-49D9-8F78-0B48B504566F}" srcOrd="10" destOrd="0" presId="urn:microsoft.com/office/officeart/2005/8/layout/cycle5"/>
    <dgm:cxn modelId="{17B1B1B0-7C3F-44D4-9DA0-EFC6F4F7748B}" type="presParOf" srcId="{217E9008-9DD1-4C20-97D1-7EDCCD7EB85F}" destId="{F1303B65-59A1-4E00-ABDE-B701436D2955}" srcOrd="11" destOrd="0" presId="urn:microsoft.com/office/officeart/2005/8/layout/cycle5"/>
    <dgm:cxn modelId="{13B45A44-B1E4-4FB0-B118-205C720C9757}" type="presParOf" srcId="{217E9008-9DD1-4C20-97D1-7EDCCD7EB85F}" destId="{93D9EA7A-87C0-461D-9ADF-4077F4FEF695}" srcOrd="12" destOrd="0" presId="urn:microsoft.com/office/officeart/2005/8/layout/cycle5"/>
    <dgm:cxn modelId="{CAE1B62C-5406-44B5-87DA-EBF0A33E4712}" type="presParOf" srcId="{217E9008-9DD1-4C20-97D1-7EDCCD7EB85F}" destId="{46164BC6-BC14-476D-9D04-5E9EFB98ECC3}" srcOrd="13" destOrd="0" presId="urn:microsoft.com/office/officeart/2005/8/layout/cycle5"/>
    <dgm:cxn modelId="{A71EE129-831B-4288-8A4B-0DB8D7CE963F}" type="presParOf" srcId="{217E9008-9DD1-4C20-97D1-7EDCCD7EB85F}" destId="{608EAFD0-290A-442E-8F11-8CBFDCCCA91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A5716-88E1-48A0-A5BC-3A0A05D0297F}">
      <dsp:nvSpPr>
        <dsp:cNvPr id="0" name=""/>
        <dsp:cNvSpPr/>
      </dsp:nvSpPr>
      <dsp:spPr>
        <a:xfrm>
          <a:off x="1437568" y="492919"/>
          <a:ext cx="1163463" cy="75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A</a:t>
          </a:r>
          <a:endParaRPr lang="ko-KR" altLang="en-US" sz="3300" kern="1200" dirty="0"/>
        </a:p>
      </dsp:txBody>
      <dsp:txXfrm>
        <a:off x="1474485" y="529836"/>
        <a:ext cx="1089629" cy="682417"/>
      </dsp:txXfrm>
    </dsp:sp>
    <dsp:sp modelId="{593D1842-8AED-44B0-9B2D-ADB621B0B283}">
      <dsp:nvSpPr>
        <dsp:cNvPr id="0" name=""/>
        <dsp:cNvSpPr/>
      </dsp:nvSpPr>
      <dsp:spPr>
        <a:xfrm>
          <a:off x="508109" y="871045"/>
          <a:ext cx="3022380" cy="3022380"/>
        </a:xfrm>
        <a:custGeom>
          <a:avLst/>
          <a:gdLst/>
          <a:ahLst/>
          <a:cxnLst/>
          <a:rect l="0" t="0" r="0" b="0"/>
          <a:pathLst>
            <a:path>
              <a:moveTo>
                <a:pt x="2248855" y="192271"/>
              </a:moveTo>
              <a:arcTo wR="1511190" hR="1511190" stAng="17953086" swAng="12120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BE0F7-6095-4F17-87C1-0D0C44C013BF}">
      <dsp:nvSpPr>
        <dsp:cNvPr id="0" name=""/>
        <dsp:cNvSpPr/>
      </dsp:nvSpPr>
      <dsp:spPr>
        <a:xfrm>
          <a:off x="2874795" y="1537126"/>
          <a:ext cx="1163463" cy="75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B</a:t>
          </a:r>
          <a:endParaRPr lang="ko-KR" altLang="en-US" sz="3300" kern="1200" dirty="0"/>
        </a:p>
      </dsp:txBody>
      <dsp:txXfrm>
        <a:off x="2911712" y="1574043"/>
        <a:ext cx="1089629" cy="682417"/>
      </dsp:txXfrm>
    </dsp:sp>
    <dsp:sp modelId="{67A6B874-2E2D-4707-8623-719996560615}">
      <dsp:nvSpPr>
        <dsp:cNvPr id="0" name=""/>
        <dsp:cNvSpPr/>
      </dsp:nvSpPr>
      <dsp:spPr>
        <a:xfrm>
          <a:off x="508109" y="871045"/>
          <a:ext cx="3022380" cy="3022380"/>
        </a:xfrm>
        <a:custGeom>
          <a:avLst/>
          <a:gdLst/>
          <a:ahLst/>
          <a:cxnLst/>
          <a:rect l="0" t="0" r="0" b="0"/>
          <a:pathLst>
            <a:path>
              <a:moveTo>
                <a:pt x="3018761" y="1615719"/>
              </a:moveTo>
              <a:arcTo wR="1511190" hR="1511190" stAng="21837980" swAng="13601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B68D1-925D-4306-B613-6B810277D148}">
      <dsp:nvSpPr>
        <dsp:cNvPr id="0" name=""/>
        <dsp:cNvSpPr/>
      </dsp:nvSpPr>
      <dsp:spPr>
        <a:xfrm>
          <a:off x="2325823" y="3226688"/>
          <a:ext cx="1163463" cy="75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C</a:t>
          </a:r>
          <a:endParaRPr lang="ko-KR" altLang="en-US" sz="3300" kern="1200" dirty="0"/>
        </a:p>
      </dsp:txBody>
      <dsp:txXfrm>
        <a:off x="2362740" y="3263605"/>
        <a:ext cx="1089629" cy="682417"/>
      </dsp:txXfrm>
    </dsp:sp>
    <dsp:sp modelId="{92ED4251-5092-43AF-A38A-2DF828E80531}">
      <dsp:nvSpPr>
        <dsp:cNvPr id="0" name=""/>
        <dsp:cNvSpPr/>
      </dsp:nvSpPr>
      <dsp:spPr>
        <a:xfrm>
          <a:off x="508109" y="871045"/>
          <a:ext cx="3022380" cy="3022380"/>
        </a:xfrm>
        <a:custGeom>
          <a:avLst/>
          <a:gdLst/>
          <a:ahLst/>
          <a:cxnLst/>
          <a:rect l="0" t="0" r="0" b="0"/>
          <a:pathLst>
            <a:path>
              <a:moveTo>
                <a:pt x="1696776" y="3010941"/>
              </a:moveTo>
              <a:arcTo wR="1511190" hR="1511190" stAng="4976749" swAng="84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7974F-DFCE-46BA-B61A-FF25223197ED}">
      <dsp:nvSpPr>
        <dsp:cNvPr id="0" name=""/>
        <dsp:cNvSpPr/>
      </dsp:nvSpPr>
      <dsp:spPr>
        <a:xfrm>
          <a:off x="549312" y="3226688"/>
          <a:ext cx="1163463" cy="75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D</a:t>
          </a:r>
          <a:endParaRPr lang="ko-KR" altLang="en-US" sz="3300" kern="1200" dirty="0"/>
        </a:p>
      </dsp:txBody>
      <dsp:txXfrm>
        <a:off x="586229" y="3263605"/>
        <a:ext cx="1089629" cy="682417"/>
      </dsp:txXfrm>
    </dsp:sp>
    <dsp:sp modelId="{F1303B65-59A1-4E00-ABDE-B701436D2955}">
      <dsp:nvSpPr>
        <dsp:cNvPr id="0" name=""/>
        <dsp:cNvSpPr/>
      </dsp:nvSpPr>
      <dsp:spPr>
        <a:xfrm>
          <a:off x="508109" y="871045"/>
          <a:ext cx="3022380" cy="3022380"/>
        </a:xfrm>
        <a:custGeom>
          <a:avLst/>
          <a:gdLst/>
          <a:ahLst/>
          <a:cxnLst/>
          <a:rect l="0" t="0" r="0" b="0"/>
          <a:pathLst>
            <a:path>
              <a:moveTo>
                <a:pt x="160373" y="2188678"/>
              </a:moveTo>
              <a:arcTo wR="1511190" hR="1511190" stAng="9201865" swAng="13601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9EA7A-87C0-461D-9ADF-4077F4FEF695}">
      <dsp:nvSpPr>
        <dsp:cNvPr id="0" name=""/>
        <dsp:cNvSpPr/>
      </dsp:nvSpPr>
      <dsp:spPr>
        <a:xfrm>
          <a:off x="340" y="1537126"/>
          <a:ext cx="1163463" cy="75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300" kern="1200" dirty="0"/>
            <a:t>E</a:t>
          </a:r>
          <a:endParaRPr lang="ko-KR" altLang="en-US" sz="3300" kern="1200" dirty="0"/>
        </a:p>
      </dsp:txBody>
      <dsp:txXfrm>
        <a:off x="37257" y="1574043"/>
        <a:ext cx="1089629" cy="682417"/>
      </dsp:txXfrm>
    </dsp:sp>
    <dsp:sp modelId="{608EAFD0-290A-442E-8F11-8CBFDCCCA919}">
      <dsp:nvSpPr>
        <dsp:cNvPr id="0" name=""/>
        <dsp:cNvSpPr/>
      </dsp:nvSpPr>
      <dsp:spPr>
        <a:xfrm>
          <a:off x="508109" y="871045"/>
          <a:ext cx="3022380" cy="3022380"/>
        </a:xfrm>
        <a:custGeom>
          <a:avLst/>
          <a:gdLst/>
          <a:ahLst/>
          <a:cxnLst/>
          <a:rect l="0" t="0" r="0" b="0"/>
          <a:pathLst>
            <a:path>
              <a:moveTo>
                <a:pt x="363449" y="528140"/>
              </a:moveTo>
              <a:arcTo wR="1511190" hR="1511190" stAng="13234821" swAng="12120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Unix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(Pipe)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</a:t>
            </a:r>
            <a:r>
              <a:rPr lang="en-US" altLang="ko-KR" dirty="0"/>
              <a:t>Full Duplex </a:t>
            </a:r>
            <a:r>
              <a:rPr lang="ko-KR" altLang="en-US" dirty="0"/>
              <a:t>실습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15816" y="2492896"/>
            <a:ext cx="0" cy="3384376"/>
          </a:xfrm>
          <a:prstGeom prst="straightConnector1">
            <a:avLst/>
          </a:prstGeom>
          <a:ln w="1270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372200" y="2492896"/>
            <a:ext cx="0" cy="3384376"/>
          </a:xfrm>
          <a:prstGeom prst="straightConnector1">
            <a:avLst/>
          </a:prstGeom>
          <a:ln w="1270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60212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 프로세스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0530" y="60212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자식 프로세스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87824" y="2564904"/>
            <a:ext cx="3312368" cy="936104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915816" y="4077072"/>
            <a:ext cx="3384376" cy="936104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900000">
            <a:off x="4091974" y="266712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메시지 전송</a:t>
            </a:r>
          </a:p>
        </p:txBody>
      </p:sp>
      <p:sp>
        <p:nvSpPr>
          <p:cNvPr id="15" name="TextBox 14"/>
          <p:cNvSpPr txBox="1"/>
          <p:nvPr/>
        </p:nvSpPr>
        <p:spPr>
          <a:xfrm rot="20700000">
            <a:off x="4019967" y="403527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메시지 반송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6216" y="357301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메시지 출력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5085184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반송된 메시지 </a:t>
            </a:r>
            <a:r>
              <a:rPr lang="ko-KR" altLang="en-US" dirty="0"/>
              <a:t>출력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파이프 </a:t>
            </a:r>
            <a:r>
              <a:rPr lang="en-US" altLang="ko-KR" dirty="0"/>
              <a:t>Full Duplex</a:t>
            </a:r>
            <a:r>
              <a:rPr lang="ko-KR" altLang="en-US" dirty="0"/>
              <a:t> 실습 </a:t>
            </a:r>
            <a:r>
              <a:rPr lang="en-US" altLang="ko-KR" dirty="0"/>
              <a:t>(pipe3.c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8871"/>
            <a:ext cx="4464498" cy="426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783952C-540C-4452-828E-C1D21DD7E5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1842" y="3284984"/>
            <a:ext cx="1944214" cy="432048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43D51B-0B97-4E32-9E6C-647F8A41B9EE}"/>
              </a:ext>
            </a:extLst>
          </p:cNvPr>
          <p:cNvSpPr txBox="1"/>
          <p:nvPr/>
        </p:nvSpPr>
        <p:spPr>
          <a:xfrm>
            <a:off x="5076056" y="306951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거짓을 경우 중단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</a:t>
            </a:r>
            <a:r>
              <a:rPr lang="en-US" altLang="ko-KR" dirty="0"/>
              <a:t>Full Duplex </a:t>
            </a:r>
            <a:r>
              <a:rPr lang="ko-KR" altLang="en-US" dirty="0"/>
              <a:t>실습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164" y="2492897"/>
            <a:ext cx="7913672" cy="383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</a:t>
            </a:r>
            <a:r>
              <a:rPr lang="en-US" altLang="ko-KR" dirty="0"/>
              <a:t>Full Duplex </a:t>
            </a:r>
            <a:r>
              <a:rPr lang="ko-KR" altLang="en-US" dirty="0"/>
              <a:t>실습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15816" y="2492896"/>
            <a:ext cx="0" cy="3384376"/>
          </a:xfrm>
          <a:prstGeom prst="straightConnector1">
            <a:avLst/>
          </a:prstGeom>
          <a:ln w="1270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372200" y="2492896"/>
            <a:ext cx="0" cy="3384376"/>
          </a:xfrm>
          <a:prstGeom prst="straightConnector1">
            <a:avLst/>
          </a:prstGeom>
          <a:ln w="1270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60212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 프로세스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0530" y="60212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자식 프로세스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87824" y="2564904"/>
            <a:ext cx="3312368" cy="180020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915816" y="2564904"/>
            <a:ext cx="3384376" cy="180020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840" y="4437112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프로세스가 동시에 전송</a:t>
            </a:r>
            <a:endParaRPr lang="en-US" altLang="ko-KR" dirty="0"/>
          </a:p>
          <a:p>
            <a:r>
              <a:rPr lang="ko-KR" altLang="en-US" dirty="0"/>
              <a:t>이후 동시에 메시지 출력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파이프 </a:t>
            </a:r>
            <a:r>
              <a:rPr lang="en-US" altLang="ko-KR" dirty="0"/>
              <a:t>Full Duplex </a:t>
            </a:r>
            <a:r>
              <a:rPr lang="ko-KR" altLang="en-US" dirty="0"/>
              <a:t>실습 </a:t>
            </a:r>
            <a:r>
              <a:rPr lang="en-US" altLang="ko-KR" dirty="0"/>
              <a:t>(pipe3.c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56" y="2276872"/>
            <a:ext cx="8297488" cy="426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580112" y="6021288"/>
            <a:ext cx="280831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 </a:t>
            </a:r>
            <a:r>
              <a:rPr lang="ko-KR" altLang="en-US"/>
              <a:t>부분은 생략한 코드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</a:t>
            </a:r>
            <a:r>
              <a:rPr lang="en-US" altLang="ko-KR" dirty="0"/>
              <a:t>Full Duplex </a:t>
            </a:r>
            <a:r>
              <a:rPr lang="ko-KR" altLang="en-US" dirty="0"/>
              <a:t>실습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76" y="3356992"/>
            <a:ext cx="8184248" cy="210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</a:t>
            </a:r>
            <a:r>
              <a:rPr lang="en-US" altLang="ko-KR" dirty="0"/>
              <a:t>(Token Ring)?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1980</a:t>
            </a:r>
            <a:r>
              <a:rPr lang="ko-KR" altLang="en-US" dirty="0"/>
              <a:t>년 초에 쓰였던 네트워크의 일종</a:t>
            </a:r>
            <a:r>
              <a:rPr lang="en-US" altLang="ko-KR" dirty="0"/>
              <a:t>(IEEE 802.5)</a:t>
            </a:r>
          </a:p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화살표 표시</a:t>
            </a:r>
            <a:r>
              <a:rPr lang="en-US" altLang="ko-KR" dirty="0"/>
              <a:t>)</a:t>
            </a:r>
            <a:r>
              <a:rPr lang="ko-KR" altLang="en-US" dirty="0"/>
              <a:t>이 비어 있으면 메시지 전송 가능</a:t>
            </a:r>
            <a:endParaRPr lang="en-US" altLang="ko-KR" dirty="0"/>
          </a:p>
          <a:p>
            <a:r>
              <a:rPr lang="ko-KR" altLang="en-US" dirty="0"/>
              <a:t>전송은 바로 다음 대상에게로만 넘어감</a:t>
            </a:r>
            <a:endParaRPr lang="en-US" altLang="ko-KR" dirty="0"/>
          </a:p>
          <a:p>
            <a:r>
              <a:rPr lang="ko-KR" altLang="en-US" dirty="0"/>
              <a:t>대상이 일치하면 수신</a:t>
            </a:r>
            <a:r>
              <a:rPr lang="en-US" altLang="ko-KR" dirty="0"/>
              <a:t>, </a:t>
            </a:r>
            <a:r>
              <a:rPr lang="ko-KR" altLang="en-US" dirty="0"/>
              <a:t>일치하지 않으면 패스</a:t>
            </a:r>
            <a:endParaRPr lang="en-US" altLang="ko-KR" dirty="0"/>
          </a:p>
          <a:p>
            <a:r>
              <a:rPr lang="ko-KR" altLang="en-US" dirty="0"/>
              <a:t>송신자에게 돌아오면 메시지는 파기된다</a:t>
            </a:r>
            <a:r>
              <a:rPr lang="en-US" altLang="ko-KR" dirty="0"/>
              <a:t>. (</a:t>
            </a:r>
            <a:r>
              <a:rPr lang="ko-KR" altLang="en-US" dirty="0"/>
              <a:t>무한 루프 방지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</p:nvPr>
        </p:nvGraphicFramePr>
        <p:xfrm>
          <a:off x="4648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7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시나리오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75856" y="2924944"/>
            <a:ext cx="2448272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부모 프로세스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5373216"/>
            <a:ext cx="14401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자식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755576" y="2924944"/>
            <a:ext cx="244827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16" name="아래쪽 화살표 15"/>
          <p:cNvSpPr/>
          <p:nvPr/>
        </p:nvSpPr>
        <p:spPr>
          <a:xfrm rot="1800000">
            <a:off x="3419872" y="4005064"/>
            <a:ext cx="64807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19800000">
            <a:off x="5500695" y="4008248"/>
            <a:ext cx="648072" cy="12961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12093" y="2204864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이미 저장된</a:t>
            </a:r>
            <a:r>
              <a:rPr lang="en-US" altLang="ko-KR" dirty="0"/>
              <a:t>) </a:t>
            </a:r>
            <a:r>
              <a:rPr lang="ko-KR" altLang="en-US" dirty="0"/>
              <a:t>콘솔 입력과 일치하면 폐기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strcmp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796136" y="2924944"/>
            <a:ext cx="244827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52120" y="5373216"/>
            <a:ext cx="14401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자식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707904" y="5517232"/>
            <a:ext cx="1872208" cy="820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9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실습 </a:t>
            </a:r>
            <a:r>
              <a:rPr lang="en-US" altLang="ko-KR" dirty="0"/>
              <a:t>– </a:t>
            </a:r>
            <a:r>
              <a:rPr lang="en-US" altLang="ko-KR" dirty="0" err="1"/>
              <a:t>token.c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87241"/>
            <a:ext cx="5040560" cy="424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37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실습 </a:t>
            </a:r>
            <a:r>
              <a:rPr lang="en-US" altLang="ko-KR" dirty="0"/>
              <a:t>– </a:t>
            </a:r>
            <a:r>
              <a:rPr lang="en-US" altLang="ko-KR" dirty="0" err="1"/>
              <a:t>token.c</a:t>
            </a:r>
            <a:r>
              <a:rPr lang="en-US" altLang="ko-KR" dirty="0"/>
              <a:t> 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52006"/>
            <a:ext cx="5472608" cy="451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1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실습에서는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파이프 처리</a:t>
            </a:r>
            <a:endParaRPr lang="en-US" altLang="ko-KR" dirty="0"/>
          </a:p>
          <a:p>
            <a:pPr lvl="1"/>
            <a:r>
              <a:rPr lang="en-US" altLang="ko-KR" dirty="0"/>
              <a:t>open() </a:t>
            </a:r>
            <a:r>
              <a:rPr lang="ko-KR" altLang="en-US" dirty="0"/>
              <a:t>형식 </a:t>
            </a:r>
            <a:r>
              <a:rPr lang="en-US" altLang="ko-KR" dirty="0"/>
              <a:t>: pipe()</a:t>
            </a:r>
          </a:p>
          <a:p>
            <a:pPr lvl="1"/>
            <a:r>
              <a:rPr lang="en-US" altLang="ko-KR" dirty="0" err="1"/>
              <a:t>fopen</a:t>
            </a:r>
            <a:r>
              <a:rPr lang="en-US" altLang="ko-KR" dirty="0"/>
              <a:t>() </a:t>
            </a:r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n-US" altLang="ko-KR" dirty="0" err="1"/>
              <a:t>popen</a:t>
            </a:r>
            <a:r>
              <a:rPr lang="en-US" altLang="ko-KR" dirty="0"/>
              <a:t>(), </a:t>
            </a:r>
            <a:r>
              <a:rPr lang="en-US" altLang="ko-KR" dirty="0" err="1"/>
              <a:t>pclose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토큰 링</a:t>
            </a:r>
            <a:r>
              <a:rPr lang="en-US" altLang="ko-KR" dirty="0"/>
              <a:t>(Token Ring)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FIFO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 err="1"/>
              <a:t>mkfifo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FIFO</a:t>
            </a:r>
            <a:r>
              <a:rPr lang="ko-KR" altLang="en-US" dirty="0"/>
              <a:t>와 </a:t>
            </a:r>
            <a:r>
              <a:rPr lang="en-US" altLang="ko-KR" dirty="0"/>
              <a:t>O_NONBLOCK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lvl="1"/>
            <a:r>
              <a:rPr lang="en-US" altLang="ko-KR" dirty="0"/>
              <a:t>FIFO</a:t>
            </a:r>
            <a:r>
              <a:rPr lang="ko-KR" altLang="en-US" dirty="0"/>
              <a:t>와 시그널</a:t>
            </a:r>
            <a:endParaRPr lang="en-US" altLang="ko-KR" dirty="0"/>
          </a:p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/>
              <a:t>#2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실습 </a:t>
            </a:r>
            <a:r>
              <a:rPr lang="en-US" altLang="ko-KR" dirty="0"/>
              <a:t>– </a:t>
            </a:r>
            <a:r>
              <a:rPr lang="en-US" altLang="ko-KR" dirty="0" err="1"/>
              <a:t>token.c</a:t>
            </a:r>
            <a:r>
              <a:rPr lang="en-US" altLang="ko-KR" dirty="0"/>
              <a:t> 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57414"/>
            <a:ext cx="6624736" cy="450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3284984"/>
            <a:ext cx="38884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[0][1]</a:t>
            </a:r>
            <a:r>
              <a:rPr lang="ko-KR" altLang="en-US" dirty="0"/>
              <a:t>로 보내고 </a:t>
            </a:r>
            <a:r>
              <a:rPr lang="en-US" altLang="ko-KR" dirty="0"/>
              <a:t>[2][0]</a:t>
            </a:r>
            <a:r>
              <a:rPr lang="ko-KR" altLang="en-US" dirty="0"/>
              <a:t>으로 받음</a:t>
            </a:r>
          </a:p>
        </p:txBody>
      </p:sp>
    </p:spTree>
    <p:extLst>
      <p:ext uri="{BB962C8B-B14F-4D97-AF65-F5344CB8AC3E}">
        <p14:creationId xmlns:p14="http://schemas.microsoft.com/office/powerpoint/2010/main" val="38678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실습 </a:t>
            </a:r>
            <a:r>
              <a:rPr lang="en-US" altLang="ko-KR" dirty="0"/>
              <a:t>– </a:t>
            </a:r>
            <a:r>
              <a:rPr lang="en-US" altLang="ko-KR" dirty="0" err="1"/>
              <a:t>token.c</a:t>
            </a:r>
            <a:r>
              <a:rPr lang="en-US" altLang="ko-KR" dirty="0"/>
              <a:t> 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85" y="2204865"/>
            <a:ext cx="8129230" cy="441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2204864"/>
            <a:ext cx="38884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[1][1]</a:t>
            </a:r>
            <a:r>
              <a:rPr lang="ko-KR" altLang="en-US" dirty="0"/>
              <a:t>로 보내고 </a:t>
            </a:r>
            <a:r>
              <a:rPr lang="en-US" altLang="ko-KR" dirty="0"/>
              <a:t>[0][0]</a:t>
            </a:r>
            <a:r>
              <a:rPr lang="ko-KR" altLang="en-US" dirty="0"/>
              <a:t>으로 받음</a:t>
            </a:r>
          </a:p>
        </p:txBody>
      </p:sp>
    </p:spTree>
    <p:extLst>
      <p:ext uri="{BB962C8B-B14F-4D97-AF65-F5344CB8AC3E}">
        <p14:creationId xmlns:p14="http://schemas.microsoft.com/office/powerpoint/2010/main" val="65908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실습 </a:t>
            </a:r>
            <a:r>
              <a:rPr lang="en-US" altLang="ko-KR" dirty="0"/>
              <a:t>– </a:t>
            </a:r>
            <a:r>
              <a:rPr lang="en-US" altLang="ko-KR" dirty="0" err="1"/>
              <a:t>token.c</a:t>
            </a:r>
            <a:r>
              <a:rPr lang="en-US" altLang="ko-KR" dirty="0"/>
              <a:t> 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721" y="2204865"/>
            <a:ext cx="8042558" cy="441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2204864"/>
            <a:ext cx="38884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[2][1]</a:t>
            </a:r>
            <a:r>
              <a:rPr lang="ko-KR" altLang="en-US" dirty="0"/>
              <a:t>로 보내고 </a:t>
            </a:r>
            <a:r>
              <a:rPr lang="en-US" altLang="ko-KR" dirty="0"/>
              <a:t>[1][0]</a:t>
            </a:r>
            <a:r>
              <a:rPr lang="ko-KR" altLang="en-US" dirty="0"/>
              <a:t>으로 받음</a:t>
            </a:r>
          </a:p>
        </p:txBody>
      </p:sp>
    </p:spTree>
    <p:extLst>
      <p:ext uri="{BB962C8B-B14F-4D97-AF65-F5344CB8AC3E}">
        <p14:creationId xmlns:p14="http://schemas.microsoft.com/office/powerpoint/2010/main" val="181119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 링 실습 </a:t>
            </a:r>
            <a:r>
              <a:rPr lang="en-US" altLang="ko-KR" dirty="0"/>
              <a:t>– </a:t>
            </a:r>
            <a:r>
              <a:rPr lang="ko-KR" altLang="en-US" dirty="0"/>
              <a:t>결과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041" y="2564904"/>
            <a:ext cx="8459918" cy="36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046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FILE* </a:t>
            </a:r>
            <a:r>
              <a:rPr lang="en-US" altLang="ko-KR" dirty="0" err="1"/>
              <a:t>popen</a:t>
            </a:r>
            <a:r>
              <a:rPr lang="en-US" altLang="ko-KR" dirty="0"/>
              <a:t>(char* </a:t>
            </a:r>
            <a:r>
              <a:rPr lang="en-US" altLang="ko-KR" dirty="0" err="1"/>
              <a:t>cmd,char</a:t>
            </a:r>
            <a:r>
              <a:rPr lang="en-US" altLang="ko-KR" dirty="0"/>
              <a:t> *type)</a:t>
            </a:r>
          </a:p>
          <a:p>
            <a:pPr lvl="1"/>
            <a:r>
              <a:rPr lang="en-US" altLang="ko-KR" dirty="0" err="1"/>
              <a:t>fopen</a:t>
            </a:r>
            <a:r>
              <a:rPr lang="en-US" altLang="ko-KR" dirty="0"/>
              <a:t>()</a:t>
            </a:r>
            <a:r>
              <a:rPr lang="ko-KR" altLang="en-US" dirty="0"/>
              <a:t>과 비슷한 방식으로 파이프를 생성</a:t>
            </a:r>
            <a:endParaRPr lang="en-US" altLang="ko-KR" dirty="0"/>
          </a:p>
          <a:p>
            <a:pPr lvl="1"/>
            <a:r>
              <a:rPr lang="ko-KR" altLang="en-US" dirty="0"/>
              <a:t>대신 파일이 아니라 명령어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타입</a:t>
            </a:r>
            <a:r>
              <a:rPr lang="en-US" altLang="ko-KR" dirty="0"/>
              <a:t>(type)</a:t>
            </a:r>
            <a:r>
              <a:rPr lang="ko-KR" altLang="en-US" dirty="0"/>
              <a:t>은 </a:t>
            </a:r>
            <a:r>
              <a:rPr lang="en-US" altLang="ko-KR" dirty="0"/>
              <a:t>“r” </a:t>
            </a:r>
            <a:r>
              <a:rPr lang="ko-KR" altLang="en-US" dirty="0"/>
              <a:t>또는 </a:t>
            </a:r>
            <a:r>
              <a:rPr lang="en-US" altLang="ko-KR" dirty="0"/>
              <a:t>“w”</a:t>
            </a:r>
            <a:r>
              <a:rPr lang="ko-KR" altLang="en-US" dirty="0"/>
              <a:t>만 이용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pclose</a:t>
            </a:r>
            <a:r>
              <a:rPr lang="en-US" altLang="ko-KR" dirty="0"/>
              <a:t>(FILE* pipe)</a:t>
            </a:r>
          </a:p>
          <a:p>
            <a:pPr lvl="1"/>
            <a:r>
              <a:rPr lang="en-US" altLang="ko-KR" dirty="0" err="1"/>
              <a:t>fclose</a:t>
            </a:r>
            <a:r>
              <a:rPr lang="en-US" altLang="ko-KR" dirty="0"/>
              <a:t>()</a:t>
            </a:r>
            <a:r>
              <a:rPr lang="ko-KR" altLang="en-US" dirty="0"/>
              <a:t>와 비슷한 방식으로 파이프를 닫음</a:t>
            </a:r>
            <a:endParaRPr lang="en-US" altLang="ko-KR" dirty="0"/>
          </a:p>
          <a:p>
            <a:pPr lvl="1"/>
            <a:r>
              <a:rPr lang="ko-KR" altLang="en-US" dirty="0"/>
              <a:t>파이프를 닫을 때에는 </a:t>
            </a:r>
            <a:r>
              <a:rPr lang="en-US" altLang="ko-KR" dirty="0" err="1"/>
              <a:t>fclose</a:t>
            </a:r>
            <a:r>
              <a:rPr lang="en-US" altLang="ko-KR" dirty="0"/>
              <a:t>() </a:t>
            </a:r>
            <a:r>
              <a:rPr lang="ko-KR" altLang="en-US" dirty="0"/>
              <a:t>사용 불가</a:t>
            </a:r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popen</a:t>
            </a:r>
            <a:r>
              <a:rPr lang="en-US" altLang="ko-KR" dirty="0"/>
              <a:t>() </a:t>
            </a:r>
            <a:r>
              <a:rPr lang="ko-KR" altLang="en-US" dirty="0"/>
              <a:t>파이프 생성 실습 </a:t>
            </a:r>
            <a:r>
              <a:rPr lang="en-US" altLang="ko-KR" dirty="0"/>
              <a:t>(</a:t>
            </a:r>
            <a:r>
              <a:rPr lang="en-US" altLang="ko-KR" dirty="0" err="1"/>
              <a:t>ppipe.c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99506"/>
            <a:ext cx="5760642" cy="442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427984" y="4149080"/>
            <a:ext cx="41764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ls</a:t>
            </a:r>
            <a:r>
              <a:rPr lang="en-US" altLang="ko-KR" dirty="0"/>
              <a:t> –l” </a:t>
            </a:r>
            <a:r>
              <a:rPr lang="ko-KR" altLang="en-US" dirty="0"/>
              <a:t>명령을 파이프 경유로 실행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popen</a:t>
            </a:r>
            <a:r>
              <a:rPr lang="en-US" altLang="ko-KR" dirty="0"/>
              <a:t>() </a:t>
            </a:r>
            <a:r>
              <a:rPr lang="ko-KR" altLang="en-US" dirty="0"/>
              <a:t>파이프 생성 실습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835" y="2276873"/>
            <a:ext cx="7978330" cy="42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355976" y="6093296"/>
            <a:ext cx="41764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ls</a:t>
            </a:r>
            <a:r>
              <a:rPr lang="en-US" altLang="ko-KR" dirty="0"/>
              <a:t> –l” </a:t>
            </a:r>
            <a:r>
              <a:rPr lang="ko-KR" altLang="en-US" dirty="0"/>
              <a:t>명령의 결과가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&lt;sys/</a:t>
            </a:r>
            <a:r>
              <a:rPr lang="en-US" altLang="ko-KR" dirty="0" err="1"/>
              <a:t>stat.h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mkfifo</a:t>
            </a:r>
            <a:r>
              <a:rPr lang="en-US" altLang="ko-KR" dirty="0"/>
              <a:t>(const char *path, </a:t>
            </a:r>
            <a:r>
              <a:rPr lang="en-US" altLang="ko-KR" dirty="0" err="1"/>
              <a:t>mode_t</a:t>
            </a:r>
            <a:r>
              <a:rPr lang="en-US" altLang="ko-KR" dirty="0"/>
              <a:t> mode)</a:t>
            </a:r>
          </a:p>
          <a:p>
            <a:pPr lvl="1"/>
            <a:r>
              <a:rPr lang="en-US" altLang="ko-KR" dirty="0"/>
              <a:t>path</a:t>
            </a:r>
            <a:r>
              <a:rPr lang="ko-KR" altLang="en-US" dirty="0"/>
              <a:t>로 지정된 </a:t>
            </a:r>
            <a:r>
              <a:rPr lang="en-US" altLang="ko-KR" dirty="0"/>
              <a:t>FIFO(First in, First out)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/>
              <a:t>다른 프로그램 사이의 통신을 가능케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FIFO</a:t>
            </a:r>
            <a:r>
              <a:rPr lang="ko-KR" altLang="en-US" dirty="0"/>
              <a:t>는 다시 </a:t>
            </a:r>
            <a:r>
              <a:rPr lang="en-US" altLang="ko-KR" dirty="0"/>
              <a:t>open()</a:t>
            </a:r>
            <a:r>
              <a:rPr lang="ko-KR" altLang="en-US" dirty="0"/>
              <a:t>으로 열어야 함</a:t>
            </a:r>
            <a:endParaRPr lang="en-US" altLang="ko-KR" dirty="0"/>
          </a:p>
          <a:p>
            <a:pPr lvl="1"/>
            <a:r>
              <a:rPr lang="ko-KR" altLang="en-US" dirty="0"/>
              <a:t>결과 값 </a:t>
            </a:r>
            <a:r>
              <a:rPr lang="en-US" altLang="ko-KR" dirty="0"/>
              <a:t>: 0</a:t>
            </a:r>
            <a:r>
              <a:rPr lang="ko-KR" altLang="en-US" dirty="0"/>
              <a:t>이면 성공</a:t>
            </a:r>
            <a:r>
              <a:rPr lang="en-US" altLang="ko-KR" dirty="0"/>
              <a:t>, -1</a:t>
            </a:r>
            <a:r>
              <a:rPr lang="ko-KR" altLang="en-US" dirty="0"/>
              <a:t>이면 실패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</a:t>
            </a:r>
            <a:r>
              <a:rPr lang="ko-KR" altLang="en-US" dirty="0"/>
              <a:t>생성 실습 </a:t>
            </a:r>
            <a:r>
              <a:rPr lang="en-US" altLang="ko-KR" dirty="0"/>
              <a:t>(</a:t>
            </a:r>
            <a:r>
              <a:rPr lang="en-US" altLang="ko-KR" dirty="0" err="1"/>
              <a:t>send.c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40113"/>
            <a:ext cx="4320482" cy="43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3E719-AB79-43B2-B8D0-55100DC0071C}"/>
              </a:ext>
            </a:extLst>
          </p:cNvPr>
          <p:cNvSpPr txBox="1"/>
          <p:nvPr/>
        </p:nvSpPr>
        <p:spPr>
          <a:xfrm>
            <a:off x="2843808" y="2236410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#include &lt;stdio.h&gt;</a:t>
            </a:r>
          </a:p>
          <a:p>
            <a:r>
              <a:rPr lang="ko-KR" altLang="en-US">
                <a:solidFill>
                  <a:srgbClr val="FF0000"/>
                </a:solidFill>
              </a:rPr>
              <a:t>추가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</a:t>
            </a:r>
            <a:r>
              <a:rPr lang="ko-KR" altLang="en-US" dirty="0"/>
              <a:t>생성 실습 </a:t>
            </a:r>
            <a:r>
              <a:rPr lang="en-US" altLang="ko-KR" dirty="0"/>
              <a:t>(</a:t>
            </a:r>
            <a:r>
              <a:rPr lang="en-US" altLang="ko-KR" dirty="0" err="1"/>
              <a:t>send.c</a:t>
            </a:r>
            <a:r>
              <a:rPr lang="en-US" altLang="ko-KR" dirty="0"/>
              <a:t> 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442" y="2636912"/>
            <a:ext cx="7737116" cy="354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출력을 중간 파일이 없이 다른 파일의 입력으로 바로 보냄</a:t>
            </a:r>
            <a:endParaRPr lang="en-US" altLang="ko-KR" dirty="0"/>
          </a:p>
          <a:p>
            <a:r>
              <a:rPr lang="ko-KR" altLang="en-US" dirty="0"/>
              <a:t>필요한 출력을 얻기 위해 명령어들을 연결할 때 사용</a:t>
            </a:r>
          </a:p>
        </p:txBody>
      </p:sp>
    </p:spTree>
    <p:extLst>
      <p:ext uri="{BB962C8B-B14F-4D97-AF65-F5344CB8AC3E}">
        <p14:creationId xmlns:p14="http://schemas.microsoft.com/office/powerpoint/2010/main" val="853882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</a:t>
            </a:r>
            <a:r>
              <a:rPr lang="ko-KR" altLang="en-US" dirty="0"/>
              <a:t>생성 실습 </a:t>
            </a:r>
            <a:r>
              <a:rPr lang="en-US" altLang="ko-KR" dirty="0"/>
              <a:t>(</a:t>
            </a:r>
            <a:r>
              <a:rPr lang="en-US" altLang="ko-KR" dirty="0" err="1"/>
              <a:t>recv.c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3992"/>
            <a:ext cx="5616624" cy="42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796136" y="4077072"/>
            <a:ext cx="302433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O_RDONLY</a:t>
            </a:r>
            <a:r>
              <a:rPr lang="ko-KR" altLang="en-US" dirty="0"/>
              <a:t>로도 해볼 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</a:t>
            </a:r>
            <a:r>
              <a:rPr lang="ko-KR" altLang="en-US" dirty="0"/>
              <a:t>생성 실습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send </a:t>
            </a:r>
            <a:r>
              <a:rPr lang="ko-KR" altLang="en-US" dirty="0"/>
              <a:t>단독 실행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 err="1"/>
              <a:t>recv</a:t>
            </a:r>
            <a:r>
              <a:rPr lang="en-US" altLang="ko-KR" dirty="0"/>
              <a:t> </a:t>
            </a:r>
            <a:r>
              <a:rPr lang="ko-KR" altLang="en-US" dirty="0"/>
              <a:t>단독 실행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776" y="2924944"/>
            <a:ext cx="4244222" cy="71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690" y="2924944"/>
            <a:ext cx="4398494" cy="86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03848" y="3933056"/>
            <a:ext cx="571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O_NONBLOCK (</a:t>
            </a:r>
            <a:r>
              <a:rPr lang="ko-KR" altLang="en-US" dirty="0"/>
              <a:t>블로킹 해제</a:t>
            </a:r>
            <a:r>
              <a:rPr lang="en-US" altLang="ko-KR" dirty="0"/>
              <a:t>) </a:t>
            </a:r>
            <a:r>
              <a:rPr lang="ko-KR" altLang="en-US" dirty="0"/>
              <a:t>모드를 켜지 않았으므로</a:t>
            </a:r>
            <a:endParaRPr lang="en-US" altLang="ko-KR" dirty="0"/>
          </a:p>
          <a:p>
            <a:r>
              <a:rPr lang="ko-KR" altLang="en-US" dirty="0"/>
              <a:t>프롬프트가 나타나지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/>
              <a:t>후술</a:t>
            </a:r>
            <a:r>
              <a:rPr lang="en-US" altLang="ko-KR"/>
              <a:t>)</a:t>
            </a:r>
            <a:endParaRPr lang="en-US" altLang="ko-K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</a:t>
            </a:r>
            <a:r>
              <a:rPr lang="ko-KR" altLang="en-US" dirty="0"/>
              <a:t>생성 실습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Send (Terminal 1)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 err="1"/>
              <a:t>Recv</a:t>
            </a:r>
            <a:r>
              <a:rPr lang="en-US" altLang="ko-KR" dirty="0"/>
              <a:t> (Terminal 2)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79" y="2852936"/>
            <a:ext cx="3945018" cy="129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732" y="2852936"/>
            <a:ext cx="4114410" cy="114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6" y="4221088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Ctrl+D</a:t>
            </a:r>
            <a:r>
              <a:rPr lang="ko-KR" altLang="en-US" dirty="0"/>
              <a:t>로 종료시켜야 </a:t>
            </a:r>
            <a:r>
              <a:rPr lang="en-US" altLang="ko-KR" dirty="0"/>
              <a:t>FIFO</a:t>
            </a:r>
            <a:r>
              <a:rPr lang="ko-KR" altLang="en-US" dirty="0"/>
              <a:t>가 </a:t>
            </a:r>
            <a:r>
              <a:rPr lang="ko-KR" altLang="en-US"/>
              <a:t>정상적으로 삭제됨 </a:t>
            </a:r>
            <a:r>
              <a:rPr lang="en-US" altLang="ko-KR"/>
              <a:t>(EOF)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시그널 처리를 통해 </a:t>
            </a:r>
            <a:r>
              <a:rPr lang="en-US" altLang="ko-KR" dirty="0" err="1"/>
              <a:t>Ctrl+C</a:t>
            </a:r>
            <a:r>
              <a:rPr lang="ko-KR" altLang="en-US" dirty="0"/>
              <a:t>도 처리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터미널 창을 </a:t>
            </a:r>
            <a:r>
              <a:rPr lang="en-US" altLang="ko-KR" dirty="0"/>
              <a:t>2</a:t>
            </a:r>
            <a:r>
              <a:rPr lang="ko-KR" altLang="en-US" dirty="0"/>
              <a:t>개 띄워 실행해보기</a:t>
            </a:r>
            <a:endParaRPr lang="en-US" altLang="ko-KR" dirty="0"/>
          </a:p>
          <a:p>
            <a:r>
              <a:rPr lang="en-US" altLang="ko-KR" dirty="0"/>
              <a:t>(Ctrl+Alt+F1/ Ctrl+Alt+F2)</a:t>
            </a:r>
          </a:p>
          <a:p>
            <a:r>
              <a:rPr lang="ko-KR" altLang="en-US" dirty="0"/>
              <a:t>실행되지 않을 시 </a:t>
            </a:r>
            <a:r>
              <a:rPr lang="en-US" altLang="ko-KR" dirty="0"/>
              <a:t>#define FIFO</a:t>
            </a:r>
            <a:r>
              <a:rPr lang="ko-KR" altLang="en-US" dirty="0"/>
              <a:t>에 있는 </a:t>
            </a:r>
            <a:r>
              <a:rPr lang="en-US" altLang="ko-KR" dirty="0"/>
              <a:t>‘/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fifo</a:t>
            </a:r>
            <a:r>
              <a:rPr lang="en-US" altLang="ko-KR" dirty="0"/>
              <a:t>’</a:t>
            </a:r>
            <a:r>
              <a:rPr lang="ko-KR" altLang="en-US" dirty="0"/>
              <a:t> 삭제</a:t>
            </a:r>
            <a:endParaRPr lang="en-US" altLang="ko-K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Non-blocking </a:t>
            </a:r>
            <a:r>
              <a:rPr lang="ko-KR" altLang="en-US" dirty="0"/>
              <a:t>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읽기</a:t>
            </a:r>
            <a:r>
              <a:rPr lang="en-US" altLang="ko-KR" dirty="0"/>
              <a:t>(O_RDONLY, O_RDWR)</a:t>
            </a:r>
          </a:p>
          <a:p>
            <a:pPr lvl="1"/>
            <a:r>
              <a:rPr lang="ko-KR" altLang="en-US" dirty="0"/>
              <a:t>파일 서술자가 즉시 반환됨</a:t>
            </a:r>
            <a:endParaRPr lang="en-US" altLang="ko-KR" dirty="0"/>
          </a:p>
          <a:p>
            <a:pPr lvl="1"/>
            <a:r>
              <a:rPr lang="ko-KR" altLang="en-US" dirty="0"/>
              <a:t>읽을 것이 없으면</a:t>
            </a:r>
            <a:r>
              <a:rPr lang="en-US" altLang="ko-KR" dirty="0"/>
              <a:t> </a:t>
            </a:r>
            <a:r>
              <a:rPr lang="ko-KR" altLang="en-US" dirty="0"/>
              <a:t>오류 발생</a:t>
            </a:r>
            <a:r>
              <a:rPr lang="en-US" altLang="ko-KR" dirty="0"/>
              <a:t>(EAGAIN)</a:t>
            </a:r>
          </a:p>
          <a:p>
            <a:r>
              <a:rPr lang="ko-KR" altLang="en-US" dirty="0"/>
              <a:t>쓰기</a:t>
            </a:r>
            <a:r>
              <a:rPr lang="en-US" altLang="ko-KR" dirty="0"/>
              <a:t>(O_WRONLY)</a:t>
            </a:r>
          </a:p>
          <a:p>
            <a:pPr lvl="1"/>
            <a:r>
              <a:rPr lang="ko-KR" altLang="en-US" dirty="0"/>
              <a:t>읽는 프로세스가 없으면 오류 발생</a:t>
            </a:r>
            <a:r>
              <a:rPr lang="en-US" altLang="ko-KR" dirty="0"/>
              <a:t>(ENXIO)</a:t>
            </a:r>
          </a:p>
          <a:p>
            <a:r>
              <a:rPr lang="ko-KR" altLang="en-US" dirty="0"/>
              <a:t>오류 정보는 </a:t>
            </a:r>
            <a:r>
              <a:rPr lang="en-US" altLang="ko-KR" dirty="0"/>
              <a:t>&lt;</a:t>
            </a:r>
            <a:r>
              <a:rPr lang="en-US" altLang="ko-KR" dirty="0" err="1"/>
              <a:t>errno.h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변수에 있음</a:t>
            </a:r>
          </a:p>
        </p:txBody>
      </p:sp>
    </p:spTree>
    <p:extLst>
      <p:ext uri="{BB962C8B-B14F-4D97-AF65-F5344CB8AC3E}">
        <p14:creationId xmlns:p14="http://schemas.microsoft.com/office/powerpoint/2010/main" val="363827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Non-blocking </a:t>
            </a:r>
            <a:r>
              <a:rPr lang="ko-KR" altLang="en-US" dirty="0"/>
              <a:t>실습 </a:t>
            </a:r>
            <a:r>
              <a:rPr lang="en-US" altLang="ko-KR" dirty="0"/>
              <a:t>– send2.c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37" y="3356992"/>
            <a:ext cx="8179126" cy="311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2492896"/>
            <a:ext cx="604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실습의 </a:t>
            </a:r>
            <a:r>
              <a:rPr lang="en-US" altLang="ko-KR" dirty="0" err="1"/>
              <a:t>send.c</a:t>
            </a:r>
            <a:r>
              <a:rPr lang="ko-KR" altLang="en-US" dirty="0"/>
              <a:t>에서 수정</a:t>
            </a:r>
            <a:endParaRPr lang="en-US" altLang="ko-KR" dirty="0"/>
          </a:p>
          <a:p>
            <a:r>
              <a:rPr lang="ko-KR" altLang="en-US" dirty="0"/>
              <a:t>파이프를 읽는 프로세스가 없으면 메시지 출력 후 </a:t>
            </a:r>
            <a:r>
              <a:rPr lang="en-US" altLang="ko-KR" dirty="0"/>
              <a:t>1</a:t>
            </a:r>
            <a:r>
              <a:rPr lang="ko-KR" altLang="en-US" dirty="0"/>
              <a:t>초 대기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1920" y="5013176"/>
            <a:ext cx="41764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errno</a:t>
            </a:r>
            <a:r>
              <a:rPr lang="ko-KR" altLang="en-US" dirty="0"/>
              <a:t>는 </a:t>
            </a:r>
            <a:r>
              <a:rPr lang="en-US" altLang="ko-KR" dirty="0"/>
              <a:t>&lt;</a:t>
            </a:r>
            <a:r>
              <a:rPr lang="en-US" altLang="ko-KR" dirty="0" err="1"/>
              <a:t>errno.h</a:t>
            </a:r>
            <a:r>
              <a:rPr lang="en-US" altLang="ko-KR" dirty="0"/>
              <a:t>&gt;</a:t>
            </a:r>
            <a:r>
              <a:rPr lang="ko-KR" altLang="en-US" dirty="0"/>
              <a:t>에서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657488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Non-blocking </a:t>
            </a:r>
            <a:r>
              <a:rPr lang="ko-KR" altLang="en-US" dirty="0"/>
              <a:t>실습 </a:t>
            </a:r>
            <a:r>
              <a:rPr lang="en-US" altLang="ko-KR" dirty="0"/>
              <a:t>– recv2.c</a:t>
            </a:r>
            <a:endParaRPr lang="ko-KR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64633"/>
            <a:ext cx="5472608" cy="449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499992" y="4077072"/>
            <a:ext cx="40324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ENOENT : </a:t>
            </a:r>
            <a:r>
              <a:rPr lang="ko-KR" altLang="en-US" dirty="0"/>
              <a:t>파일이 존재하지 않음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파이프가 없으면 </a:t>
            </a:r>
            <a:r>
              <a:rPr lang="en-US" altLang="ko-KR" dirty="0"/>
              <a:t>1</a:t>
            </a:r>
            <a:r>
              <a:rPr lang="ko-KR" altLang="en-US" dirty="0"/>
              <a:t>초 대기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2996952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O_RDWR</a:t>
            </a:r>
            <a:r>
              <a:rPr lang="ko-KR" altLang="en-US" dirty="0"/>
              <a:t>만 사용할 것</a:t>
            </a:r>
            <a:endParaRPr lang="en-US" altLang="ko-KR" dirty="0"/>
          </a:p>
          <a:p>
            <a:r>
              <a:rPr lang="en-US" altLang="ko-KR" dirty="0"/>
              <a:t>(O_RDONLY</a:t>
            </a:r>
            <a:r>
              <a:rPr lang="ko-KR" altLang="en-US" dirty="0"/>
              <a:t>는 오류 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D338-5978-460C-90B2-F2760D5AFF61}"/>
              </a:ext>
            </a:extLst>
          </p:cNvPr>
          <p:cNvSpPr txBox="1"/>
          <p:nvPr/>
        </p:nvSpPr>
        <p:spPr>
          <a:xfrm>
            <a:off x="4211960" y="4910390"/>
            <a:ext cx="2784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#include &lt;stdio.h&gt;</a:t>
            </a:r>
          </a:p>
          <a:p>
            <a:r>
              <a:rPr lang="en-US" altLang="ko-KR">
                <a:solidFill>
                  <a:srgbClr val="FF0000"/>
                </a:solidFill>
              </a:rPr>
              <a:t>#include &lt;fcntl.h&gt;</a:t>
            </a:r>
          </a:p>
          <a:p>
            <a:r>
              <a:rPr lang="en-US" altLang="ko-KR">
                <a:solidFill>
                  <a:srgbClr val="FF0000"/>
                </a:solidFill>
              </a:rPr>
              <a:t>#include &lt;unistd.h&gt;</a:t>
            </a:r>
          </a:p>
          <a:p>
            <a:r>
              <a:rPr lang="en-US" altLang="ko-KR">
                <a:solidFill>
                  <a:srgbClr val="FF0000"/>
                </a:solidFill>
              </a:rPr>
              <a:t>#define FIFO “/tmp/fifo”</a:t>
            </a:r>
          </a:p>
          <a:p>
            <a:r>
              <a:rPr lang="ko-KR" altLang="en-US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65647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Non-blocking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단독 실행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send2 </a:t>
            </a:r>
            <a:r>
              <a:rPr lang="ko-KR" altLang="en-US" dirty="0"/>
              <a:t>단독 실행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/>
              <a:t>recv2 </a:t>
            </a:r>
            <a:r>
              <a:rPr lang="ko-KR" altLang="en-US" dirty="0"/>
              <a:t>단독 실행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750" y="3284984"/>
            <a:ext cx="4092376" cy="273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889" y="3284985"/>
            <a:ext cx="4243996" cy="273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8433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Non-blocking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연계 실행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send2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ko-KR" dirty="0"/>
              <a:t>recv2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48" y="2780927"/>
            <a:ext cx="6094768" cy="198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014" y="5301208"/>
            <a:ext cx="4517848" cy="114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4508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</a:t>
            </a:r>
            <a:r>
              <a:rPr lang="ko-KR" altLang="en-US" dirty="0"/>
              <a:t>와 시그널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Ctrl+C</a:t>
            </a:r>
            <a:r>
              <a:rPr lang="ko-KR" altLang="en-US" dirty="0"/>
              <a:t>와 </a:t>
            </a:r>
            <a:r>
              <a:rPr lang="en-US" altLang="ko-KR" dirty="0"/>
              <a:t>FIFO</a:t>
            </a:r>
          </a:p>
          <a:p>
            <a:pPr lvl="1"/>
            <a:r>
              <a:rPr lang="ko-KR" altLang="en-US" dirty="0"/>
              <a:t>프로세스를 중단하면 이후의 코드가 수행되지 않음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프로세스가 </a:t>
            </a:r>
            <a:r>
              <a:rPr lang="en-US" altLang="ko-KR" dirty="0"/>
              <a:t>FIFO</a:t>
            </a:r>
            <a:r>
              <a:rPr lang="ko-KR" altLang="en-US" dirty="0"/>
              <a:t>를 삭제할 틈이 없게 된다</a:t>
            </a:r>
            <a:endParaRPr lang="en-US" altLang="ko-KR" dirty="0"/>
          </a:p>
          <a:p>
            <a:r>
              <a:rPr lang="en-US" altLang="ko-KR" dirty="0" err="1"/>
              <a:t>Ctrl+C</a:t>
            </a:r>
            <a:r>
              <a:rPr lang="ko-KR" altLang="en-US" dirty="0"/>
              <a:t>를 써도 정상적으로 되도록 시그널 처리가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485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</a:t>
            </a:r>
            <a:r>
              <a:rPr lang="ko-KR" altLang="en-US" dirty="0"/>
              <a:t>와 시그널 실습 </a:t>
            </a:r>
            <a:r>
              <a:rPr lang="en-US" altLang="ko-KR" dirty="0"/>
              <a:t>– send3.c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047" y="2219282"/>
            <a:ext cx="3326906" cy="458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0511" y="2221590"/>
            <a:ext cx="4593978" cy="458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844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pipe(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[2])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파일 서술자를 파이프로 배정</a:t>
            </a:r>
            <a:endParaRPr lang="en-US" altLang="ko-KR" dirty="0"/>
          </a:p>
          <a:p>
            <a:pPr lvl="1"/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r>
              <a:rPr lang="ko-KR" altLang="en-US" dirty="0"/>
              <a:t>은 읽기 전용</a:t>
            </a:r>
            <a:r>
              <a:rPr lang="en-US" altLang="ko-KR" dirty="0"/>
              <a:t>, </a:t>
            </a:r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r>
              <a:rPr lang="ko-KR" altLang="en-US" dirty="0"/>
              <a:t>은 쓰기 전용으로 배정됨</a:t>
            </a:r>
            <a:endParaRPr lang="en-US" altLang="ko-KR" dirty="0"/>
          </a:p>
          <a:p>
            <a:pPr lvl="2"/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r>
              <a:rPr lang="ko-KR" altLang="en-US" dirty="0"/>
              <a:t>에 쓰면 </a:t>
            </a:r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r>
              <a:rPr lang="ko-KR" altLang="en-US" dirty="0"/>
              <a:t>에서 읽을 수 있음</a:t>
            </a:r>
            <a:endParaRPr lang="en-US" altLang="ko-KR" dirty="0"/>
          </a:p>
          <a:p>
            <a:pPr lvl="1"/>
            <a:r>
              <a:rPr lang="ko-KR" altLang="en-US" dirty="0"/>
              <a:t>결과 값 </a:t>
            </a:r>
            <a:r>
              <a:rPr lang="en-US" altLang="ko-KR" dirty="0"/>
              <a:t>: 0</a:t>
            </a:r>
            <a:r>
              <a:rPr lang="ko-KR" altLang="en-US" dirty="0"/>
              <a:t>이면 성공</a:t>
            </a:r>
            <a:r>
              <a:rPr lang="en-US" altLang="ko-KR" dirty="0"/>
              <a:t>, -1</a:t>
            </a:r>
            <a:r>
              <a:rPr lang="ko-KR" altLang="en-US" dirty="0"/>
              <a:t>이면 실패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</a:t>
            </a:r>
            <a:r>
              <a:rPr lang="ko-KR" altLang="en-US" dirty="0"/>
              <a:t>와 시그널 실습 </a:t>
            </a:r>
            <a:r>
              <a:rPr lang="en-US" altLang="ko-KR" dirty="0"/>
              <a:t>– </a:t>
            </a:r>
            <a:r>
              <a:rPr lang="ko-KR" altLang="en-US" dirty="0"/>
              <a:t>연계 실습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348880"/>
            <a:ext cx="8181895" cy="21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632596"/>
            <a:ext cx="5667581" cy="175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004048" y="2780928"/>
            <a:ext cx="34563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FIFO</a:t>
            </a:r>
            <a:r>
              <a:rPr lang="ko-KR" altLang="en-US" dirty="0"/>
              <a:t>가 정상적으로 삭제되었다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09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구현 프로젝트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기능을 추가</a:t>
            </a:r>
            <a:endParaRPr lang="en-US" altLang="ko-KR" dirty="0"/>
          </a:p>
          <a:p>
            <a:pPr lvl="1"/>
            <a:r>
              <a:rPr lang="en-US" altLang="ko-KR" dirty="0"/>
              <a:t>SIGCHLD</a:t>
            </a:r>
            <a:r>
              <a:rPr lang="ko-KR" altLang="en-US" dirty="0"/>
              <a:t>로 자식 프로세스 </a:t>
            </a:r>
            <a:r>
              <a:rPr lang="en-US" altLang="ko-KR" dirty="0"/>
              <a:t>wait() </a:t>
            </a:r>
            <a:r>
              <a:rPr lang="ko-KR" altLang="en-US" dirty="0"/>
              <a:t>시 프로세스가 온전하게 수행되도록 구현</a:t>
            </a:r>
            <a:endParaRPr lang="en-US" altLang="ko-KR" dirty="0"/>
          </a:p>
          <a:p>
            <a:pPr lvl="1"/>
            <a:r>
              <a:rPr lang="en-US" altLang="ko-KR" dirty="0"/>
              <a:t>^C(SIGINT), ^\(SIGQUIT) </a:t>
            </a:r>
            <a:r>
              <a:rPr lang="ko-KR" altLang="en-US" dirty="0"/>
              <a:t>사용시 </a:t>
            </a:r>
            <a:r>
              <a:rPr lang="ko-KR" altLang="en-US" dirty="0" err="1"/>
              <a:t>쉘이</a:t>
            </a:r>
            <a:r>
              <a:rPr lang="ko-KR" altLang="en-US" dirty="0"/>
              <a:t> 종료되지 않도록</a:t>
            </a:r>
            <a:r>
              <a:rPr lang="en-US" altLang="ko-KR" dirty="0"/>
              <a:t>, Foreground </a:t>
            </a:r>
            <a:r>
              <a:rPr lang="ko-KR" altLang="en-US" dirty="0"/>
              <a:t>프로세스 실행 시 </a:t>
            </a:r>
            <a:r>
              <a:rPr lang="en-US" altLang="ko-KR" dirty="0"/>
              <a:t>SIGINT</a:t>
            </a:r>
            <a:r>
              <a:rPr lang="ko-KR" altLang="en-US" dirty="0"/>
              <a:t>를 받으면 프로세스가 끝나는 것을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305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사항</a:t>
            </a:r>
            <a:endParaRPr lang="en-US" altLang="ko-KR" dirty="0"/>
          </a:p>
          <a:p>
            <a:pPr lvl="1"/>
            <a:r>
              <a:rPr lang="en-US" altLang="ko-KR" dirty="0"/>
              <a:t>Background &amp; Foreground</a:t>
            </a:r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sleep 20 &amp;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sleep 30 &amp;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sleep 50</a:t>
            </a:r>
            <a:br>
              <a:rPr lang="en-US" altLang="ko-KR" dirty="0"/>
            </a:br>
            <a:r>
              <a:rPr lang="en-US" altLang="ko-KR" dirty="0"/>
              <a:t>("sleep 50"</a:t>
            </a:r>
            <a:r>
              <a:rPr lang="ko-KR" altLang="en-US" dirty="0"/>
              <a:t>이 </a:t>
            </a:r>
            <a:r>
              <a:rPr lang="en-US" altLang="ko-KR" dirty="0"/>
              <a:t>"sleep 20 &amp;"</a:t>
            </a:r>
            <a:r>
              <a:rPr lang="ko-KR" altLang="en-US" dirty="0"/>
              <a:t>과 </a:t>
            </a:r>
            <a:r>
              <a:rPr lang="en-US" altLang="ko-KR" dirty="0"/>
              <a:t>"sleep 30 &amp;"</a:t>
            </a:r>
            <a:r>
              <a:rPr lang="ko-KR" altLang="en-US" dirty="0"/>
              <a:t>에 방해 받지 않고 수행되는 것을 확인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ps</a:t>
            </a:r>
            <a:r>
              <a:rPr lang="en-US" altLang="ko-KR" dirty="0"/>
              <a:t> -u 12345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ps</a:t>
            </a:r>
            <a:r>
              <a:rPr lang="ko-KR" altLang="en-US" dirty="0"/>
              <a:t>를 통해 </a:t>
            </a:r>
            <a:r>
              <a:rPr lang="ko-KR" altLang="en-US" dirty="0" err="1"/>
              <a:t>좀비</a:t>
            </a:r>
            <a:r>
              <a:rPr lang="ko-KR" altLang="en-US" dirty="0"/>
              <a:t> 프로세스가 없음을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82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사항</a:t>
            </a:r>
            <a:endParaRPr lang="en-US" altLang="ko-KR" dirty="0"/>
          </a:p>
          <a:p>
            <a:pPr lvl="1"/>
            <a:r>
              <a:rPr lang="ko-KR" altLang="en-US" dirty="0" err="1"/>
              <a:t>쉘</a:t>
            </a:r>
            <a:r>
              <a:rPr lang="ko-KR" altLang="en-US" dirty="0"/>
              <a:t> 프롬프트 상에서의 신호 무시</a:t>
            </a:r>
            <a:endParaRPr lang="en-US" altLang="ko-KR" dirty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^C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무시되는 것을 확인</a:t>
            </a:r>
            <a:r>
              <a:rPr lang="en-US" altLang="ko-KR" dirty="0"/>
              <a:t>, </a:t>
            </a:r>
            <a:r>
              <a:rPr lang="ko-KR" altLang="en-US" dirty="0" err="1"/>
              <a:t>쉘은</a:t>
            </a:r>
            <a:r>
              <a:rPr lang="ko-KR" altLang="en-US" dirty="0"/>
              <a:t> 종료되지 않아야 함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422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사항</a:t>
            </a:r>
            <a:endParaRPr lang="en-US" altLang="ko-KR" dirty="0"/>
          </a:p>
          <a:p>
            <a:pPr lvl="1"/>
            <a:r>
              <a:rPr lang="en-US" altLang="ko-KR" dirty="0"/>
              <a:t>Foreground </a:t>
            </a:r>
            <a:r>
              <a:rPr lang="ko-KR" altLang="en-US" dirty="0"/>
              <a:t>실행 시 </a:t>
            </a:r>
            <a:r>
              <a:rPr lang="en-US" altLang="ko-KR" dirty="0"/>
              <a:t>Interrupt</a:t>
            </a:r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sleep 30</a:t>
            </a:r>
            <a:br>
              <a:rPr lang="en-US" altLang="ko-KR" dirty="0"/>
            </a:br>
            <a:r>
              <a:rPr lang="en-US" altLang="ko-KR" dirty="0"/>
              <a:t>^C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제어키</a:t>
            </a:r>
            <a:r>
              <a:rPr lang="en-US" altLang="ko-KR" dirty="0"/>
              <a:t>(^C, ^\)</a:t>
            </a:r>
            <a:r>
              <a:rPr lang="ko-KR" altLang="en-US" dirty="0"/>
              <a:t>을 받아 </a:t>
            </a:r>
            <a:r>
              <a:rPr lang="ko-KR" altLang="en-US" dirty="0" err="1"/>
              <a:t>포그라운드</a:t>
            </a:r>
            <a:r>
              <a:rPr lang="ko-KR" altLang="en-US" dirty="0"/>
              <a:t> 프로세스 </a:t>
            </a:r>
            <a:r>
              <a:rPr lang="en-US" altLang="ko-KR" dirty="0"/>
              <a:t>sleep</a:t>
            </a:r>
            <a:r>
              <a:rPr lang="ko-KR" altLang="en-US" dirty="0"/>
              <a:t>이 죽는 것을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688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약간의 힌트</a:t>
            </a:r>
            <a:endParaRPr lang="en-US" altLang="ko-KR" dirty="0"/>
          </a:p>
          <a:p>
            <a:pPr lvl="1"/>
            <a:r>
              <a:rPr lang="ko-KR" altLang="en-US" dirty="0" err="1"/>
              <a:t>쉘은</a:t>
            </a:r>
            <a:r>
              <a:rPr lang="ko-KR" altLang="en-US" dirty="0"/>
              <a:t> </a:t>
            </a:r>
            <a:r>
              <a:rPr lang="en-US" altLang="ko-KR" dirty="0" err="1"/>
              <a:t>Ctrl+C</a:t>
            </a:r>
            <a:r>
              <a:rPr lang="en-US" altLang="ko-KR" dirty="0"/>
              <a:t>, Ctrl+\</a:t>
            </a:r>
            <a:r>
              <a:rPr lang="ko-KR" altLang="en-US" dirty="0"/>
              <a:t>를 무시</a:t>
            </a:r>
            <a:endParaRPr lang="en-US" altLang="ko-KR" dirty="0"/>
          </a:p>
          <a:p>
            <a:pPr lvl="2"/>
            <a:r>
              <a:rPr lang="ko-KR" altLang="en-US" dirty="0"/>
              <a:t>힌트 </a:t>
            </a:r>
            <a:r>
              <a:rPr lang="en-US" altLang="ko-KR" dirty="0"/>
              <a:t>: SIGTSTP</a:t>
            </a:r>
            <a:r>
              <a:rPr lang="ko-KR" altLang="en-US" dirty="0"/>
              <a:t>와 </a:t>
            </a:r>
            <a:r>
              <a:rPr lang="en-US" altLang="ko-KR" dirty="0"/>
              <a:t>SIGINT</a:t>
            </a:r>
            <a:r>
              <a:rPr lang="ko-KR" altLang="en-US" dirty="0"/>
              <a:t>를 처리</a:t>
            </a:r>
            <a:endParaRPr lang="en-US" altLang="ko-KR" dirty="0"/>
          </a:p>
          <a:p>
            <a:pPr lvl="1"/>
            <a:r>
              <a:rPr lang="ko-KR" altLang="en-US" dirty="0"/>
              <a:t>실행하는 프로그램은 </a:t>
            </a:r>
            <a:r>
              <a:rPr lang="en-US" altLang="ko-KR" dirty="0" err="1"/>
              <a:t>Ctrl+C</a:t>
            </a:r>
            <a:r>
              <a:rPr lang="en-US" altLang="ko-KR" dirty="0"/>
              <a:t>, Ctrl+\</a:t>
            </a:r>
            <a:r>
              <a:rPr lang="ko-KR" altLang="en-US" dirty="0"/>
              <a:t>을 기본 처리</a:t>
            </a:r>
            <a:endParaRPr lang="en-US" altLang="ko-KR" dirty="0"/>
          </a:p>
          <a:p>
            <a:pPr lvl="2"/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자식 프로세스라면 </a:t>
            </a:r>
            <a:r>
              <a:rPr lang="ko-KR" altLang="en-US" dirty="0" err="1"/>
              <a:t>쉘이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375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참고사항</a:t>
            </a:r>
            <a:endParaRPr lang="en-US" altLang="ko-KR" dirty="0"/>
          </a:p>
          <a:p>
            <a:pPr lvl="1"/>
            <a:r>
              <a:rPr lang="en-US" altLang="ko-KR" dirty="0"/>
              <a:t>ZIP </a:t>
            </a:r>
            <a:r>
              <a:rPr lang="ko-KR" altLang="en-US" dirty="0"/>
              <a:t>파일 제출만 허용</a:t>
            </a:r>
            <a:endParaRPr lang="en-US" altLang="ko-KR" dirty="0"/>
          </a:p>
          <a:p>
            <a:pPr lvl="1"/>
            <a:r>
              <a:rPr lang="ko-KR" altLang="en-US"/>
              <a:t>해당 제출기간에 </a:t>
            </a:r>
            <a:r>
              <a:rPr lang="en-US" altLang="ko-KR"/>
              <a:t>blackboard</a:t>
            </a:r>
            <a:r>
              <a:rPr lang="ko-KR" altLang="en-US"/>
              <a:t>에 </a:t>
            </a:r>
            <a:r>
              <a:rPr lang="ko-KR" altLang="en-US" dirty="0" err="1"/>
              <a:t>업로드할</a:t>
            </a:r>
            <a:r>
              <a:rPr lang="ko-KR" altLang="en-US" dirty="0"/>
              <a:t> 것</a:t>
            </a:r>
            <a:endParaRPr lang="en-US" altLang="ko-KR" dirty="0"/>
          </a:p>
          <a:p>
            <a:pPr lvl="1"/>
            <a:r>
              <a:rPr lang="en-US" altLang="ko-KR"/>
              <a:t>blackboard </a:t>
            </a:r>
            <a:r>
              <a:rPr lang="ko-KR" altLang="en-US" dirty="0"/>
              <a:t>이외의 수단으로 </a:t>
            </a:r>
            <a:r>
              <a:rPr lang="ko-KR" altLang="en-US" dirty="0" err="1"/>
              <a:t>업로드한</a:t>
            </a:r>
            <a:r>
              <a:rPr lang="ko-KR" altLang="en-US" dirty="0"/>
              <a:t> 과제물에 대해선 제출로 인정하지 않음</a:t>
            </a:r>
            <a:r>
              <a:rPr lang="en-US" altLang="ko-KR" dirty="0"/>
              <a:t>(</a:t>
            </a:r>
            <a:r>
              <a:rPr lang="ko-KR" altLang="en-US" dirty="0"/>
              <a:t>게시판</a:t>
            </a:r>
            <a:r>
              <a:rPr lang="en-US" altLang="ko-KR" dirty="0"/>
              <a:t>/</a:t>
            </a:r>
            <a:r>
              <a:rPr lang="ko-KR" altLang="en-US" dirty="0"/>
              <a:t>조교 </a:t>
            </a:r>
            <a:r>
              <a:rPr lang="en-US" altLang="ko-KR" dirty="0"/>
              <a:t>E-mail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보고서는 이전 것에 붙여서 제출</a:t>
            </a:r>
            <a:endParaRPr lang="en-US" altLang="ko-KR" dirty="0"/>
          </a:p>
          <a:p>
            <a:r>
              <a:rPr lang="ko-KR" altLang="en-US" dirty="0"/>
              <a:t>기한 </a:t>
            </a:r>
            <a:r>
              <a:rPr lang="en-US" altLang="ko-KR"/>
              <a:t>: 11/14</a:t>
            </a:r>
            <a:r>
              <a:rPr lang="ko-KR" altLang="en-US"/>
              <a:t>일까지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5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생성 실습 </a:t>
            </a:r>
            <a:r>
              <a:rPr lang="en-US" altLang="ko-KR" dirty="0"/>
              <a:t>(pipe1.c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2199946"/>
            <a:ext cx="7056786" cy="442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생성 실습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40" y="3501009"/>
            <a:ext cx="7935720" cy="182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생성 실습 </a:t>
            </a:r>
            <a:r>
              <a:rPr lang="en-US" altLang="ko-KR" dirty="0"/>
              <a:t>(pipe2.c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2185518"/>
            <a:ext cx="5472610" cy="445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788024" y="2204864"/>
            <a:ext cx="33123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정상적으로 수행될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76056" y="3717032"/>
            <a:ext cx="367240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부모 프로세스에서만 읽을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생성 실습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902" y="3284985"/>
            <a:ext cx="7712196" cy="22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491880" y="4869160"/>
            <a:ext cx="52565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분명 부모 프로세스에서만 읽는데</a:t>
            </a:r>
            <a:r>
              <a:rPr lang="en-US" altLang="ko-KR" dirty="0"/>
              <a:t>, 2</a:t>
            </a:r>
            <a:r>
              <a:rPr lang="ko-KR" altLang="en-US" dirty="0"/>
              <a:t>번 출력되었다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fork()</a:t>
            </a:r>
            <a:r>
              <a:rPr lang="ko-KR" altLang="en-US" dirty="0"/>
              <a:t>와 </a:t>
            </a:r>
            <a:r>
              <a:rPr lang="en-US" altLang="ko-KR" dirty="0"/>
              <a:t>pipe()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이미지에는 파일 서술자의 목록도 포함</a:t>
            </a:r>
            <a:endParaRPr lang="en-US" altLang="ko-KR" dirty="0"/>
          </a:p>
          <a:p>
            <a:r>
              <a:rPr lang="ko-KR" altLang="en-US" dirty="0"/>
              <a:t>프로세스가 복제되면 파이프도 복제</a:t>
            </a:r>
            <a:endParaRPr lang="en-US" altLang="ko-KR" dirty="0"/>
          </a:p>
          <a:p>
            <a:pPr lvl="1"/>
            <a:r>
              <a:rPr lang="ko-KR" altLang="en-US" dirty="0"/>
              <a:t>그러나 사실은 같은 파이프를 공유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Full Duplex </a:t>
            </a:r>
            <a:r>
              <a:rPr lang="ko-KR" altLang="en-US" dirty="0"/>
              <a:t>구현에 단일 파이프는 부적합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파이프를 이용해야 </a:t>
            </a:r>
            <a:r>
              <a:rPr lang="en-US" altLang="ko-KR" dirty="0"/>
              <a:t>Full Duplex</a:t>
            </a:r>
            <a:r>
              <a:rPr lang="ko-KR" altLang="en-US" dirty="0"/>
              <a:t> 구현 가능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4736</TotalTime>
  <Words>1152</Words>
  <Application>Microsoft Office PowerPoint</Application>
  <PresentationFormat>화면 슬라이드 쇼(4:3)</PresentationFormat>
  <Paragraphs>186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Georgia</vt:lpstr>
      <vt:lpstr>Trebuchet MS</vt:lpstr>
      <vt:lpstr>Wingdings 2</vt:lpstr>
      <vt:lpstr>도시</vt:lpstr>
      <vt:lpstr>Unix System Programming</vt:lpstr>
      <vt:lpstr>이번 실습에서는…</vt:lpstr>
      <vt:lpstr>파이프?</vt:lpstr>
      <vt:lpstr>파이프 생성</vt:lpstr>
      <vt:lpstr>파이프 생성 실습 (pipe1.c 작성)</vt:lpstr>
      <vt:lpstr>파이프 생성 실습</vt:lpstr>
      <vt:lpstr>파이프 생성 실습 (pipe2.c 작성)</vt:lpstr>
      <vt:lpstr>파이프 생성 실습</vt:lpstr>
      <vt:lpstr>fork()와 pipe()</vt:lpstr>
      <vt:lpstr>파이프 Full Duplex 실습</vt:lpstr>
      <vt:lpstr>파이프 Full Duplex 실습 (pipe3.c 작성)</vt:lpstr>
      <vt:lpstr>파이프 Full Duplex 실습</vt:lpstr>
      <vt:lpstr>파이프 Full Duplex 실습</vt:lpstr>
      <vt:lpstr>파이프 Full Duplex 실습 (pipe3.c 수정)</vt:lpstr>
      <vt:lpstr>파이프 Full Duplex 실습</vt:lpstr>
      <vt:lpstr>토큰 링(Token Ring)?</vt:lpstr>
      <vt:lpstr>토큰 링 시나리오</vt:lpstr>
      <vt:lpstr>토큰 링 실습 – token.c (1)</vt:lpstr>
      <vt:lpstr>토큰 링 실습 – token.c (2)</vt:lpstr>
      <vt:lpstr>토큰 링 실습 – token.c (3)</vt:lpstr>
      <vt:lpstr>토큰 링 실습 – token.c (4)</vt:lpstr>
      <vt:lpstr>토큰 링 실습 – token.c (5)</vt:lpstr>
      <vt:lpstr>토큰 링 실습 – 결과</vt:lpstr>
      <vt:lpstr>파이프 생성</vt:lpstr>
      <vt:lpstr>popen() 파이프 생성 실습 (ppipe.c 작성)</vt:lpstr>
      <vt:lpstr>popen() 파이프 생성 실습</vt:lpstr>
      <vt:lpstr>FIFO 생성</vt:lpstr>
      <vt:lpstr>FIFO 생성 실습 (send.c)</vt:lpstr>
      <vt:lpstr>FIFO 생성 실습 (send.c 일부)</vt:lpstr>
      <vt:lpstr>FIFO 생성 실습 (recv.c)</vt:lpstr>
      <vt:lpstr>FIFO 생성 실습</vt:lpstr>
      <vt:lpstr>FIFO 생성 실습</vt:lpstr>
      <vt:lpstr>Non-blocking 모드</vt:lpstr>
      <vt:lpstr>Non-blocking 실습 – send2.c</vt:lpstr>
      <vt:lpstr>Non-blocking 실습 – recv2.c</vt:lpstr>
      <vt:lpstr>Non-blocking 실습 – 단독 실행</vt:lpstr>
      <vt:lpstr>Non-blocking 실습 – 연계 실행</vt:lpstr>
      <vt:lpstr>FIFO와 시그널</vt:lpstr>
      <vt:lpstr>FIFO와 시그널 실습 – send3.c</vt:lpstr>
      <vt:lpstr>FIFO와 시그널 실습 – 연계 실습</vt:lpstr>
      <vt:lpstr>쉘 구현 프로젝트 과제 #2</vt:lpstr>
      <vt:lpstr>셸 구현 프로젝트 과제 #2</vt:lpstr>
      <vt:lpstr>셸 구현 프로젝트 과제 #2</vt:lpstr>
      <vt:lpstr>셸 구현 프로젝트 과제 #2</vt:lpstr>
      <vt:lpstr>셸 구현 프로젝트 과제 #2</vt:lpstr>
      <vt:lpstr>셸 구현 프로젝트 과제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cheonsunggil</cp:lastModifiedBy>
  <cp:revision>381</cp:revision>
  <dcterms:created xsi:type="dcterms:W3CDTF">2013-08-29T15:29:36Z</dcterms:created>
  <dcterms:modified xsi:type="dcterms:W3CDTF">2019-11-07T07:05:25Z</dcterms:modified>
</cp:coreProperties>
</file>