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259" r:id="rId14"/>
    <p:sldId id="304" r:id="rId15"/>
    <p:sldId id="260" r:id="rId16"/>
    <p:sldId id="261" r:id="rId17"/>
    <p:sldId id="264" r:id="rId18"/>
    <p:sldId id="262" r:id="rId19"/>
    <p:sldId id="263" r:id="rId20"/>
    <p:sldId id="267" r:id="rId21"/>
    <p:sldId id="268" r:id="rId22"/>
    <p:sldId id="265" r:id="rId23"/>
    <p:sldId id="266" r:id="rId24"/>
    <p:sldId id="269" r:id="rId25"/>
    <p:sldId id="271" r:id="rId26"/>
    <p:sldId id="270" r:id="rId27"/>
    <p:sldId id="273" r:id="rId28"/>
    <p:sldId id="274" r:id="rId29"/>
    <p:sldId id="275" r:id="rId30"/>
    <p:sldId id="276" r:id="rId31"/>
    <p:sldId id="272" r:id="rId32"/>
    <p:sldId id="277" r:id="rId33"/>
    <p:sldId id="280" r:id="rId34"/>
    <p:sldId id="281" r:id="rId35"/>
    <p:sldId id="282" r:id="rId36"/>
    <p:sldId id="279" r:id="rId37"/>
    <p:sldId id="283" r:id="rId38"/>
    <p:sldId id="284" r:id="rId39"/>
    <p:sldId id="285" r:id="rId40"/>
    <p:sldId id="278" r:id="rId41"/>
    <p:sldId id="287" r:id="rId42"/>
    <p:sldId id="288" r:id="rId43"/>
    <p:sldId id="289" r:id="rId44"/>
    <p:sldId id="290" r:id="rId45"/>
    <p:sldId id="291" r:id="rId46"/>
    <p:sldId id="286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2" autoAdjust="0"/>
  </p:normalViewPr>
  <p:slideViewPr>
    <p:cSldViewPr>
      <p:cViewPr varScale="1">
        <p:scale>
          <a:sx n="85" d="100"/>
          <a:sy n="85" d="100"/>
        </p:scale>
        <p:origin x="5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9BDB1D-0E3A-4622-9CDD-48EFCD7DECF9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39BDB1D-0E3A-4622-9CDD-48EFCD7DECF9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Unix System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Week 13 : Unix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r>
              <a:rPr lang="ko-KR" altLang="en-US" dirty="0" smtClean="0"/>
              <a:t>소켓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주소와 바이트 순서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IP</a:t>
            </a:r>
            <a:r>
              <a:rPr lang="ko-KR" altLang="en-US" dirty="0" smtClean="0"/>
              <a:t>주소는 기본적으로 </a:t>
            </a:r>
            <a:r>
              <a:rPr lang="ko-KR" altLang="en-US" b="1" dirty="0" err="1" smtClean="0"/>
              <a:t>빅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엔디언</a:t>
            </a:r>
            <a:r>
              <a:rPr lang="en-US" altLang="ko-KR" dirty="0" smtClean="0"/>
              <a:t>(Big </a:t>
            </a:r>
            <a:r>
              <a:rPr lang="en-US" altLang="ko-KR" dirty="0" err="1" smtClean="0"/>
              <a:t>Endian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그러나 실제 바이트 순서는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 따라 다름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이를 통일시켜줄 수 있는 방법이 필요함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arpa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inet.h</a:t>
            </a:r>
            <a:r>
              <a:rPr lang="en-US" altLang="ko-KR" dirty="0" smtClean="0"/>
              <a:t>&gt;</a:t>
            </a:r>
          </a:p>
          <a:p>
            <a:pPr lvl="1"/>
            <a:r>
              <a:rPr lang="en-US" altLang="ko-KR" dirty="0" err="1" smtClean="0"/>
              <a:t>htonl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htons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ntohl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ntohs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hton</a:t>
            </a:r>
            <a:r>
              <a:rPr lang="en-US" altLang="ko-KR" dirty="0" smtClean="0"/>
              <a:t>_ : </a:t>
            </a:r>
            <a:r>
              <a:rPr lang="ko-KR" altLang="en-US" dirty="0" smtClean="0"/>
              <a:t>호스트 </a:t>
            </a:r>
            <a:r>
              <a:rPr lang="ko-KR" altLang="en-US" dirty="0" err="1" smtClean="0"/>
              <a:t>엔디언을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엔디언으로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ntoh</a:t>
            </a:r>
            <a:r>
              <a:rPr lang="en-US" altLang="ko-KR" dirty="0" smtClean="0"/>
              <a:t>_ : </a:t>
            </a:r>
            <a:r>
              <a:rPr lang="ko-KR" altLang="en-US" dirty="0" err="1" smtClean="0"/>
              <a:t>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엔디언을</a:t>
            </a:r>
            <a:r>
              <a:rPr lang="ko-KR" altLang="en-US" dirty="0" smtClean="0"/>
              <a:t> 호스트 </a:t>
            </a:r>
            <a:r>
              <a:rPr lang="ko-KR" altLang="en-US" dirty="0" err="1" smtClean="0"/>
              <a:t>엔디언으로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____l : 32</a:t>
            </a:r>
            <a:r>
              <a:rPr lang="ko-KR" altLang="en-US" dirty="0" smtClean="0"/>
              <a:t>비트 부호 없는 자연수를 변환</a:t>
            </a:r>
            <a:r>
              <a:rPr lang="en-US" altLang="ko-KR" dirty="0" smtClean="0"/>
              <a:t>(long integer)</a:t>
            </a:r>
          </a:p>
          <a:p>
            <a:pPr lvl="1"/>
            <a:r>
              <a:rPr lang="en-US" altLang="ko-KR" dirty="0" smtClean="0"/>
              <a:t>____s : 32</a:t>
            </a:r>
            <a:r>
              <a:rPr lang="ko-KR" altLang="en-US" dirty="0" smtClean="0"/>
              <a:t>비트 부호 없는 자연수를 변환</a:t>
            </a:r>
            <a:r>
              <a:rPr lang="en-US" altLang="ko-KR" dirty="0" smtClean="0"/>
              <a:t>(short integer)</a:t>
            </a:r>
          </a:p>
        </p:txBody>
      </p:sp>
    </p:spTree>
    <p:extLst>
      <p:ext uri="{BB962C8B-B14F-4D97-AF65-F5344CB8AC3E}">
        <p14:creationId xmlns:p14="http://schemas.microsoft.com/office/powerpoint/2010/main" val="180525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순서 실습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byteorder.c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447" y="2852936"/>
            <a:ext cx="8389106" cy="311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122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순서 실습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346" y="2924944"/>
            <a:ext cx="8319308" cy="124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932040" y="4221088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x86 </a:t>
            </a:r>
            <a:r>
              <a:rPr lang="ko-KR" altLang="en-US" dirty="0" smtClean="0"/>
              <a:t>계열은 기본적으로 </a:t>
            </a:r>
            <a:r>
              <a:rPr lang="ko-KR" altLang="en-US" dirty="0" err="1" smtClean="0"/>
              <a:t>리틀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엔디언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623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Unix</a:t>
            </a:r>
            <a:r>
              <a:rPr lang="ko-KR" altLang="en-US" dirty="0" smtClean="0"/>
              <a:t>에서의 소켓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Unix</a:t>
            </a:r>
            <a:r>
              <a:rPr lang="ko-KR" altLang="en-US" dirty="0" smtClean="0"/>
              <a:t>는 모든 것을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소켓도 하나의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관리된다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파일 서술자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프로세스가 복제되면 소켓 역시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공유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UDP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TCP :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소켓</a:t>
            </a:r>
            <a:r>
              <a:rPr lang="en-US" altLang="ko-KR" dirty="0" smtClean="0"/>
              <a:t>(Stream Socket)</a:t>
            </a:r>
          </a:p>
          <a:p>
            <a:pPr lvl="1"/>
            <a:r>
              <a:rPr lang="en-US" altLang="ko-KR" dirty="0" smtClean="0"/>
              <a:t>Transmission Control Protocol</a:t>
            </a:r>
          </a:p>
          <a:p>
            <a:pPr lvl="1"/>
            <a:r>
              <a:rPr lang="ko-KR" altLang="en-US" dirty="0" smtClean="0"/>
              <a:t>연결이 보장되어야 전송이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연결 지향성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 전송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오류 처리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신뢰성 보장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전화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유사한 원리</a:t>
            </a:r>
            <a:endParaRPr lang="en-US" altLang="ko-KR" dirty="0" smtClean="0"/>
          </a:p>
          <a:p>
            <a:r>
              <a:rPr lang="en-US" altLang="ko-KR" dirty="0" smtClean="0"/>
              <a:t>UDP : </a:t>
            </a:r>
            <a:r>
              <a:rPr lang="ko-KR" altLang="en-US" dirty="0" err="1" smtClean="0"/>
              <a:t>데이터그램</a:t>
            </a:r>
            <a:r>
              <a:rPr lang="ko-KR" altLang="en-US" dirty="0" smtClean="0"/>
              <a:t> 소켓</a:t>
            </a:r>
            <a:r>
              <a:rPr lang="en-US" altLang="ko-KR" dirty="0" smtClean="0"/>
              <a:t>(Datagram Socket)</a:t>
            </a:r>
          </a:p>
          <a:p>
            <a:pPr lvl="1"/>
            <a:r>
              <a:rPr lang="en-US" altLang="ko-KR" dirty="0" smtClean="0"/>
              <a:t>User Datagram Protocol</a:t>
            </a:r>
          </a:p>
          <a:p>
            <a:pPr lvl="1"/>
            <a:r>
              <a:rPr lang="ko-KR" altLang="en-US" dirty="0" smtClean="0"/>
              <a:t>연결을 보장하지 않고 일방적으로 데이터를 보냄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 처리를 수행하지 않음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신뢰도 낮음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우편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유사한 원리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8263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소켓과 전화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전화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소켓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ko-KR" altLang="en-US" dirty="0" smtClean="0"/>
              <a:t>받는 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전화기를 구입한다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전화번호를 할당 받는다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전화기를 연결한다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4. </a:t>
            </a:r>
            <a:r>
              <a:rPr lang="ko-KR" altLang="en-US" dirty="0" smtClean="0"/>
              <a:t>수화기를 든다</a:t>
            </a:r>
            <a:endParaRPr lang="en-US" altLang="ko-KR" dirty="0" smtClean="0"/>
          </a:p>
          <a:p>
            <a:r>
              <a:rPr lang="ko-KR" altLang="en-US" dirty="0" smtClean="0"/>
              <a:t>거는 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전화기를 구입한다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전화번호를 할당 받는다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전화기를 연결한다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4. </a:t>
            </a:r>
            <a:r>
              <a:rPr lang="ko-KR" altLang="en-US" dirty="0" smtClean="0"/>
              <a:t>전화를 건다</a:t>
            </a:r>
            <a:endParaRPr lang="en-US" altLang="ko-KR" dirty="0" smtClean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 smtClean="0"/>
              <a:t>서버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소켓을 생성한다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IP</a:t>
            </a:r>
            <a:r>
              <a:rPr lang="ko-KR" altLang="en-US" dirty="0" smtClean="0"/>
              <a:t>주소를 할당 받는다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연결 요청에 대기한다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4. </a:t>
            </a:r>
            <a:r>
              <a:rPr lang="ko-KR" altLang="en-US" dirty="0" smtClean="0"/>
              <a:t>요청을 수락한다</a:t>
            </a:r>
            <a:endParaRPr lang="en-US" altLang="ko-KR" dirty="0" smtClean="0"/>
          </a:p>
          <a:p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소켓을 생성한다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(IP</a:t>
            </a:r>
            <a:r>
              <a:rPr lang="ko-KR" altLang="en-US" dirty="0" smtClean="0"/>
              <a:t>주소는 이미 있다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네트워크에 연결되어 있다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연결을 요청한다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소켓 생성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&lt;sys/</a:t>
            </a:r>
            <a:r>
              <a:rPr lang="en-US" altLang="ko-KR" dirty="0" err="1" smtClean="0"/>
              <a:t>socket.h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socket(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domain,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type,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protocol)</a:t>
            </a:r>
          </a:p>
          <a:p>
            <a:pPr lvl="1"/>
            <a:r>
              <a:rPr lang="ko-KR" altLang="en-US" dirty="0" smtClean="0"/>
              <a:t>소켓을 생성하여 파일 서술자를 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open()</a:t>
            </a:r>
            <a:r>
              <a:rPr lang="ko-KR" altLang="en-US" dirty="0" smtClean="0"/>
              <a:t>의 소켓 버전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domain : </a:t>
            </a:r>
            <a:r>
              <a:rPr lang="ko-KR" altLang="en-US" dirty="0" smtClean="0"/>
              <a:t>주소 배정 방법을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 : </a:t>
            </a:r>
            <a:r>
              <a:rPr lang="ko-KR" altLang="en-US" dirty="0" smtClean="0"/>
              <a:t>전송할 데이터의 형태를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protocol : TCP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UDP</a:t>
            </a:r>
            <a:r>
              <a:rPr lang="ko-KR" altLang="en-US" dirty="0" smtClean="0"/>
              <a:t>를 지정</a:t>
            </a:r>
            <a:endParaRPr lang="en-US" altLang="ko-KR" dirty="0" smtClean="0"/>
          </a:p>
          <a:p>
            <a:r>
              <a:rPr lang="ko-KR" altLang="en-US" dirty="0" smtClean="0"/>
              <a:t>반환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실패 시 </a:t>
            </a:r>
            <a:r>
              <a:rPr lang="en-US" altLang="ko-KR" dirty="0" smtClean="0"/>
              <a:t>-1, </a:t>
            </a:r>
            <a:r>
              <a:rPr lang="ko-KR" altLang="en-US" dirty="0" smtClean="0"/>
              <a:t>성공 시 임의의 자연수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도메인 일람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80"/>
                <a:gridCol w="3024336"/>
                <a:gridCol w="1584176"/>
                <a:gridCol w="792088"/>
                <a:gridCol w="792088"/>
                <a:gridCol w="8024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통신</a:t>
                      </a:r>
                      <a:r>
                        <a:rPr lang="ko-KR" altLang="en-US" baseline="0" dirty="0" smtClean="0"/>
                        <a:t> 방식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할당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include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RAW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TCP/*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r>
                        <a:rPr lang="en-US" altLang="ko-KR" baseline="0" dirty="0" smtClean="0"/>
                        <a:t> = SOCK_STREAM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socket.h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UDP/*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r>
                        <a:rPr lang="en-US" altLang="ko-KR" baseline="0" dirty="0" smtClean="0"/>
                        <a:t> = SOCK_DGRAM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socket.h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RAW/*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r>
                        <a:rPr lang="en-US" altLang="ko-KR" baseline="0" dirty="0" smtClean="0"/>
                        <a:t> = SOCK_RAW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socket.h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*/IP(v4)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domain</a:t>
                      </a:r>
                      <a:r>
                        <a:rPr lang="en-US" altLang="ko-KR" baseline="0" dirty="0" smtClean="0"/>
                        <a:t> = PF_INET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netinet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in.h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*/IPv6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domain</a:t>
                      </a:r>
                      <a:r>
                        <a:rPr lang="en-US" altLang="ko-KR" baseline="0" dirty="0" smtClean="0"/>
                        <a:t> = PF_INET6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netinet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in.h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*/Unix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domain</a:t>
                      </a:r>
                      <a:r>
                        <a:rPr lang="en-US" altLang="ko-KR" baseline="0" dirty="0" smtClean="0"/>
                        <a:t> = PF_UNIX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sys/</a:t>
                      </a:r>
                      <a:r>
                        <a:rPr lang="en-US" altLang="ko-KR" dirty="0" err="1" smtClean="0"/>
                        <a:t>un.h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*/DDP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domain = PF_APPLETALK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nettalk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at.h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95736" y="5301208"/>
            <a:ext cx="6535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이외에도 많으나 실제 실습에는 </a:t>
            </a:r>
            <a:r>
              <a:rPr lang="en-US" altLang="ko-KR" dirty="0" smtClean="0"/>
              <a:t>TCP/IPv4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UDP/IPv4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en-US" altLang="ko-KR" dirty="0" smtClean="0"/>
              <a:t>(IPv4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arpa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inet.h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도 사용할 수 있음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2. IP</a:t>
            </a:r>
            <a:r>
              <a:rPr lang="ko-KR" altLang="en-US" dirty="0" smtClean="0"/>
              <a:t>주소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&lt;sys/</a:t>
            </a:r>
            <a:r>
              <a:rPr lang="en-US" altLang="ko-KR" dirty="0" err="1" smtClean="0"/>
              <a:t>socket.h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bind(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sockfd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sockaddr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myaddr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socklen_t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addrlen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통신에 필요한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PORT </a:t>
            </a:r>
            <a:r>
              <a:rPr lang="ko-KR" altLang="en-US" dirty="0" smtClean="0"/>
              <a:t>번호를 할당</a:t>
            </a:r>
            <a:r>
              <a:rPr lang="en-US" altLang="ko-KR" dirty="0" smtClean="0"/>
              <a:t>(</a:t>
            </a:r>
            <a:r>
              <a:rPr lang="ko-KR" altLang="en-US" dirty="0" smtClean="0"/>
              <a:t>바인딩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sockfd</a:t>
            </a:r>
            <a:r>
              <a:rPr lang="en-US" altLang="ko-KR" dirty="0" smtClean="0"/>
              <a:t> : socket()</a:t>
            </a:r>
            <a:r>
              <a:rPr lang="ko-KR" altLang="en-US" dirty="0" smtClean="0"/>
              <a:t>으로 열린 파일 서술자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myaddr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바인딩을 시도할 </a:t>
            </a:r>
            <a:r>
              <a:rPr lang="en-US" altLang="ko-KR" u="sng" dirty="0" err="1" smtClean="0"/>
              <a:t>struct</a:t>
            </a:r>
            <a:r>
              <a:rPr lang="en-US" altLang="ko-KR" u="sng" dirty="0" smtClean="0"/>
              <a:t> </a:t>
            </a:r>
            <a:r>
              <a:rPr lang="en-US" altLang="ko-KR" u="sng" dirty="0" err="1" smtClean="0"/>
              <a:t>sockaddr</a:t>
            </a:r>
            <a:r>
              <a:rPr lang="en-US" altLang="ko-KR" u="sng" dirty="0" smtClean="0"/>
              <a:t> </a:t>
            </a:r>
            <a:r>
              <a:rPr lang="ko-KR" altLang="en-US" u="sng" dirty="0" smtClean="0"/>
              <a:t>구조</a:t>
            </a:r>
            <a:endParaRPr lang="en-US" altLang="ko-KR" u="sng" dirty="0" smtClean="0"/>
          </a:p>
          <a:p>
            <a:pPr lvl="1"/>
            <a:r>
              <a:rPr lang="en-US" altLang="ko-KR" dirty="0" err="1" smtClean="0"/>
              <a:t>addrlen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myaddr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실제 크기</a:t>
            </a:r>
            <a:r>
              <a:rPr lang="en-US" altLang="ko-KR" dirty="0" smtClean="0"/>
              <a:t>’</a:t>
            </a:r>
          </a:p>
          <a:p>
            <a:pPr lvl="2"/>
            <a:r>
              <a:rPr lang="en-US" altLang="ko-KR" dirty="0" smtClean="0"/>
              <a:t>IPv4(PF_INET)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INET_ADDRSTRLEN(= 16)</a:t>
            </a:r>
          </a:p>
          <a:p>
            <a:pPr lvl="2"/>
            <a:r>
              <a:rPr lang="en-US" altLang="ko-KR" dirty="0" smtClean="0"/>
              <a:t>IPv6(PF_INET6)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INET6_ADDRSTRLEN(= 46)</a:t>
            </a:r>
          </a:p>
          <a:p>
            <a:r>
              <a:rPr lang="ko-KR" altLang="en-US" dirty="0" smtClean="0"/>
              <a:t>반환 값 </a:t>
            </a:r>
            <a:r>
              <a:rPr lang="en-US" altLang="ko-KR" dirty="0" smtClean="0"/>
              <a:t>: 0 / -1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2.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sockaddr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통신을 위해서는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고유의 주소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고유의 주소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통신 프로토콜에 따라 다를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프로토콜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대해 주소체계를 정의하는 것이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sockaddr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계열</a:t>
            </a:r>
            <a:endParaRPr lang="en-US" altLang="ko-KR" dirty="0" smtClean="0"/>
          </a:p>
          <a:p>
            <a:r>
              <a:rPr lang="ko-KR" altLang="en-US" dirty="0" smtClean="0"/>
              <a:t>맨 앞에는 모두 </a:t>
            </a:r>
            <a:r>
              <a:rPr lang="en-US" altLang="ko-KR" dirty="0" err="1" smtClean="0"/>
              <a:t>sa_family_t</a:t>
            </a:r>
            <a:r>
              <a:rPr lang="ko-KR" altLang="en-US" dirty="0" smtClean="0"/>
              <a:t>를 갖고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실제로는 </a:t>
            </a:r>
            <a:r>
              <a:rPr lang="en-US" altLang="ko-KR" dirty="0" smtClean="0"/>
              <a:t>unsigned short </a:t>
            </a:r>
            <a:r>
              <a:rPr lang="ko-KR" altLang="en-US" dirty="0" smtClean="0"/>
              <a:t>값으로 프로토콜 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나머지는 각 프로토콜 고유의 정보</a:t>
            </a:r>
            <a:endParaRPr lang="en-US" altLang="ko-KR" dirty="0" smtClean="0"/>
          </a:p>
          <a:p>
            <a:r>
              <a:rPr lang="en-US" altLang="ko-KR" dirty="0" smtClean="0"/>
              <a:t>socket()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에 맞게 </a:t>
            </a:r>
            <a:r>
              <a:rPr lang="en-US" altLang="ko-KR" dirty="0" err="1" smtClean="0"/>
              <a:t>sockaddr</a:t>
            </a:r>
            <a:r>
              <a:rPr lang="ko-KR" altLang="en-US" dirty="0" smtClean="0"/>
              <a:t>을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IPv4(PF_INET)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sockaddr_in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netinet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in.h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실습에서는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소켓의 이해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주소와 바이트 순서</a:t>
            </a:r>
            <a:endParaRPr lang="en-US" altLang="ko-KR" dirty="0"/>
          </a:p>
          <a:p>
            <a:r>
              <a:rPr lang="en-US" altLang="ko-KR" dirty="0" smtClean="0"/>
              <a:t>Unix</a:t>
            </a:r>
            <a:r>
              <a:rPr lang="ko-KR" altLang="en-US" dirty="0" smtClean="0"/>
              <a:t>에서의 소켓</a:t>
            </a:r>
            <a:endParaRPr lang="en-US" altLang="ko-KR" dirty="0" smtClean="0"/>
          </a:p>
          <a:p>
            <a:r>
              <a:rPr lang="ko-KR" altLang="en-US" dirty="0" smtClean="0"/>
              <a:t>소켓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프로그램과 클라이언트 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TCP </a:t>
            </a:r>
            <a:r>
              <a:rPr lang="ko-KR" altLang="en-US" dirty="0" smtClean="0"/>
              <a:t>복습 및 </a:t>
            </a:r>
            <a:r>
              <a:rPr lang="en-US" altLang="ko-KR" dirty="0" smtClean="0"/>
              <a:t>UDP</a:t>
            </a:r>
          </a:p>
          <a:p>
            <a:r>
              <a:rPr lang="ko-KR" altLang="en-US" dirty="0" err="1" smtClean="0"/>
              <a:t>셸</a:t>
            </a:r>
            <a:r>
              <a:rPr lang="ko-KR" altLang="en-US" dirty="0" smtClean="0"/>
              <a:t> 구현 프로젝트 과제 </a:t>
            </a:r>
            <a:r>
              <a:rPr lang="en-US" altLang="ko-KR" dirty="0" smtClean="0"/>
              <a:t>#3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2. </a:t>
            </a:r>
            <a:r>
              <a:rPr lang="en-US" altLang="ko-KR" dirty="0" err="1" smtClean="0"/>
              <a:t>sockaddr_in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sa_family_t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sin_family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AF_INET</a:t>
            </a:r>
            <a:r>
              <a:rPr lang="ko-KR" altLang="en-US" dirty="0" smtClean="0"/>
              <a:t>으로 예약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sockaddr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u_int16_t </a:t>
            </a:r>
            <a:r>
              <a:rPr lang="en-US" altLang="ko-KR" dirty="0" err="1" smtClean="0"/>
              <a:t>sin_port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연결에 사용하는 포트 번호 </a:t>
            </a:r>
            <a:r>
              <a:rPr lang="en-US" altLang="ko-KR" dirty="0" smtClean="0"/>
              <a:t>(1~65535)</a:t>
            </a:r>
          </a:p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in_addr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sin_addr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연결의 대상이 되는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r>
              <a:rPr lang="ko-KR" altLang="en-US" dirty="0" smtClean="0"/>
              <a:t>나머지 </a:t>
            </a:r>
            <a:r>
              <a:rPr lang="en-US" altLang="ko-KR" dirty="0" smtClean="0"/>
              <a:t>8</a:t>
            </a:r>
            <a:r>
              <a:rPr lang="ko-KR" altLang="en-US" dirty="0" smtClean="0"/>
              <a:t>바이트는 버퍼로만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버퍼로 사용해도 </a:t>
            </a:r>
            <a:r>
              <a:rPr lang="en-US" altLang="ko-KR" dirty="0" smtClean="0"/>
              <a:t>16 </a:t>
            </a:r>
            <a:r>
              <a:rPr lang="ko-KR" altLang="en-US" dirty="0" smtClean="0"/>
              <a:t>바이트만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192.168.123.234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2. sockaddr_in6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포트 번호 </a:t>
            </a:r>
            <a:r>
              <a:rPr lang="en-US" altLang="ko-KR" dirty="0" smtClean="0"/>
              <a:t>(2)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정보 </a:t>
            </a:r>
            <a:r>
              <a:rPr lang="en-US" altLang="ko-KR" dirty="0" smtClean="0"/>
              <a:t>(4)</a:t>
            </a:r>
            <a:r>
              <a:rPr lang="ko-KR" altLang="en-US" dirty="0" smtClean="0"/>
              <a:t> </a:t>
            </a:r>
            <a:r>
              <a:rPr lang="en-US" altLang="ko-KR" dirty="0" smtClean="0"/>
              <a:t>+ IP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(16) + </a:t>
            </a:r>
            <a:r>
              <a:rPr lang="ko-KR" altLang="en-US" dirty="0" err="1" smtClean="0"/>
              <a:t>스코프</a:t>
            </a:r>
            <a:r>
              <a:rPr lang="ko-KR" altLang="en-US" dirty="0" smtClean="0"/>
              <a:t> </a:t>
            </a:r>
            <a:r>
              <a:rPr lang="en-US" altLang="ko-KR" dirty="0" smtClean="0"/>
              <a:t>ID (4)</a:t>
            </a:r>
          </a:p>
          <a:p>
            <a:r>
              <a:rPr lang="ko-KR" altLang="en-US" dirty="0" smtClean="0"/>
              <a:t>총 </a:t>
            </a:r>
            <a:r>
              <a:rPr lang="en-US" altLang="ko-KR" dirty="0" smtClean="0"/>
              <a:t>28</a:t>
            </a:r>
            <a:r>
              <a:rPr lang="ko-KR" altLang="en-US" dirty="0" smtClean="0"/>
              <a:t>바이트이나 실제로는 </a:t>
            </a:r>
            <a:r>
              <a:rPr lang="en-US" altLang="ko-KR" dirty="0" smtClean="0"/>
              <a:t>46</a:t>
            </a:r>
            <a:r>
              <a:rPr lang="ko-KR" altLang="en-US" dirty="0" smtClean="0"/>
              <a:t>바이트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버퍼에 들어갈 최대 글자 수는 널 문자 포함 </a:t>
            </a:r>
            <a:r>
              <a:rPr lang="en-US" altLang="ko-KR" dirty="0" smtClean="0"/>
              <a:t>46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1111:2222:3333:4444:5555:6666:100.101.102.103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연결 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listen(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sockfd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backlog)</a:t>
            </a:r>
          </a:p>
          <a:p>
            <a:pPr lvl="1"/>
            <a:r>
              <a:rPr lang="en-US" altLang="ko-KR" dirty="0" err="1" smtClean="0"/>
              <a:t>socketfd</a:t>
            </a:r>
            <a:r>
              <a:rPr lang="ko-KR" altLang="en-US" dirty="0" smtClean="0"/>
              <a:t>로 연결된 소켓을 연결 가능하게 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 대기 수는 </a:t>
            </a:r>
            <a:r>
              <a:rPr lang="en-US" altLang="ko-KR" dirty="0" smtClean="0"/>
              <a:t>backlog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r>
              <a:rPr lang="ko-KR" altLang="en-US" dirty="0" smtClean="0"/>
              <a:t>반환 값 </a:t>
            </a:r>
            <a:r>
              <a:rPr lang="en-US" altLang="ko-KR" dirty="0" smtClean="0"/>
              <a:t>: 0 / -1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4. </a:t>
            </a:r>
            <a:r>
              <a:rPr lang="ko-KR" altLang="en-US" dirty="0" smtClean="0"/>
              <a:t>연결 수락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accept(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sockfd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sockaddr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socklen_t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addrlen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listen()</a:t>
            </a:r>
            <a:r>
              <a:rPr lang="ko-KR" altLang="en-US" dirty="0" smtClean="0"/>
              <a:t>중인 </a:t>
            </a:r>
            <a:r>
              <a:rPr lang="en-US" altLang="ko-KR" dirty="0" err="1" smtClean="0"/>
              <a:t>sockfd</a:t>
            </a:r>
            <a:r>
              <a:rPr lang="ko-KR" altLang="en-US" dirty="0" smtClean="0"/>
              <a:t>로 들어온 연결을 수락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addr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bind()</a:t>
            </a:r>
            <a:r>
              <a:rPr lang="ko-KR" altLang="en-US" dirty="0" smtClean="0"/>
              <a:t>때와 같은 구조의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변수에 클라이언트의 주소가 들어감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addrlen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sockaddr</a:t>
            </a:r>
            <a:r>
              <a:rPr lang="ko-KR" altLang="en-US" dirty="0" smtClean="0"/>
              <a:t>의 길이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들어</a:t>
            </a:r>
            <a:r>
              <a:rPr lang="ko-KR" altLang="en-US" b="1" dirty="0" smtClean="0"/>
              <a:t>간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IPv4(PF_INET)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INET_ADDRSTRLEN(= 16)</a:t>
            </a:r>
          </a:p>
          <a:p>
            <a:pPr lvl="2"/>
            <a:r>
              <a:rPr lang="en-US" altLang="ko-KR" dirty="0" smtClean="0"/>
              <a:t>IPv6(PF_INET6)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INET6_ADDRSTRLEN(= 46)</a:t>
            </a:r>
          </a:p>
          <a:p>
            <a:r>
              <a:rPr lang="ko-KR" altLang="en-US" dirty="0" smtClean="0"/>
              <a:t>반환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또 다른 소켓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파일 서술자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/ -1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연결 요청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connect(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sockfd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sockaddr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serv_addr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socklen_t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addrlen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sockfd</a:t>
            </a:r>
            <a:r>
              <a:rPr lang="ko-KR" altLang="en-US" dirty="0" smtClean="0"/>
              <a:t>를 통해 서버에 연결을 요청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통신 시도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serv_addr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연결 정보가 저장된 </a:t>
            </a:r>
            <a:r>
              <a:rPr lang="en-US" altLang="ko-KR" dirty="0" err="1" smtClean="0"/>
              <a:t>sockaddr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addrlen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sockaddr</a:t>
            </a:r>
            <a:r>
              <a:rPr lang="ko-KR" altLang="en-US" dirty="0" smtClean="0"/>
              <a:t>의 실제 크기</a:t>
            </a:r>
            <a:endParaRPr lang="en-US" altLang="ko-KR" dirty="0" smtClean="0"/>
          </a:p>
          <a:p>
            <a:r>
              <a:rPr lang="ko-KR" altLang="en-US" dirty="0" smtClean="0"/>
              <a:t>반환 값 </a:t>
            </a:r>
            <a:r>
              <a:rPr lang="en-US" altLang="ko-KR" dirty="0" smtClean="0"/>
              <a:t>: 0 / -1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 </a:t>
            </a:r>
            <a:r>
              <a:rPr lang="en-US" altLang="ko-KR" dirty="0" smtClean="0"/>
              <a:t>5. </a:t>
            </a:r>
            <a:r>
              <a:rPr lang="ko-KR" altLang="en-US" dirty="0" smtClean="0"/>
              <a:t>유용한 함수들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arpa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inet.h</a:t>
            </a:r>
            <a:r>
              <a:rPr lang="en-US" altLang="ko-KR" dirty="0" smtClean="0"/>
              <a:t>&gt; (</a:t>
            </a:r>
            <a:r>
              <a:rPr lang="en-US" altLang="ko-KR" b="1" dirty="0" smtClean="0"/>
              <a:t>IPv4</a:t>
            </a:r>
            <a:r>
              <a:rPr lang="ko-KR" altLang="en-US" b="1" dirty="0" smtClean="0"/>
              <a:t>에서만 동작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in_addr_t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inet_addr</a:t>
            </a:r>
            <a:r>
              <a:rPr lang="en-US" altLang="ko-KR" dirty="0" smtClean="0"/>
              <a:t>(const char *cp)</a:t>
            </a:r>
          </a:p>
          <a:p>
            <a:pPr lvl="1"/>
            <a:r>
              <a:rPr lang="en-US" altLang="ko-KR" dirty="0" smtClean="0"/>
              <a:t>cp</a:t>
            </a:r>
            <a:r>
              <a:rPr lang="ko-KR" altLang="en-US" dirty="0" smtClean="0"/>
              <a:t>로 지정된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주소를 </a:t>
            </a:r>
            <a:r>
              <a:rPr lang="ko-KR" altLang="en-US" dirty="0" err="1" smtClean="0"/>
              <a:t>정수형으로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“192.168.1.1”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0xC0A80101</a:t>
            </a:r>
          </a:p>
          <a:p>
            <a:pPr lvl="1"/>
            <a:r>
              <a:rPr lang="en-US" altLang="ko-KR" dirty="0" err="1" smtClean="0"/>
              <a:t>htonl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통해 빅 </a:t>
            </a:r>
            <a:r>
              <a:rPr lang="ko-KR" altLang="en-US" dirty="0" err="1" smtClean="0"/>
              <a:t>엔디언으로</a:t>
            </a:r>
            <a:r>
              <a:rPr lang="ko-KR" altLang="en-US" dirty="0" smtClean="0"/>
              <a:t> 변환해야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반환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변환된 정수 값 </a:t>
            </a:r>
            <a:r>
              <a:rPr lang="en-US" altLang="ko-KR" dirty="0" smtClean="0"/>
              <a:t>/ -1</a:t>
            </a:r>
          </a:p>
          <a:p>
            <a:r>
              <a:rPr lang="en-US" altLang="ko-KR" dirty="0" smtClean="0"/>
              <a:t>char *</a:t>
            </a:r>
            <a:r>
              <a:rPr lang="en-US" altLang="ko-KR" dirty="0" err="1" smtClean="0"/>
              <a:t>inet_ntoa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in_addr</a:t>
            </a:r>
            <a:r>
              <a:rPr lang="en-US" altLang="ko-KR" dirty="0" smtClean="0"/>
              <a:t> in)</a:t>
            </a:r>
          </a:p>
          <a:p>
            <a:pPr lvl="1"/>
            <a:r>
              <a:rPr lang="en-US" altLang="ko-KR" dirty="0" smtClean="0"/>
              <a:t>in</a:t>
            </a:r>
            <a:r>
              <a:rPr lang="ko-KR" altLang="en-US" dirty="0" smtClean="0"/>
              <a:t>에 저장된 값을 읽을 수 있는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주소로 변환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0xA5F60A02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“165.246.10.2”</a:t>
            </a:r>
          </a:p>
          <a:p>
            <a:pPr lvl="1"/>
            <a:r>
              <a:rPr lang="ko-KR" altLang="en-US" dirty="0" smtClean="0"/>
              <a:t>반환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변환된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/ (</a:t>
            </a:r>
            <a:r>
              <a:rPr lang="ko-KR" altLang="en-US" dirty="0" smtClean="0"/>
              <a:t>오류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통신 실습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232029"/>
            <a:ext cx="5472608" cy="435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통신 실습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0464" y="2204864"/>
            <a:ext cx="6703072" cy="4413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통신 실습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568" y="2996953"/>
            <a:ext cx="8050864" cy="28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통신 실습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클라이언트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544" y="2276873"/>
            <a:ext cx="7968912" cy="42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소켓의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사전적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꽂거나 끼우는 구멍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전구 따위를 끼우는 소켓</a:t>
            </a:r>
            <a:endParaRPr lang="en-US" altLang="ko-KR" dirty="0" smtClean="0"/>
          </a:p>
          <a:p>
            <a:r>
              <a:rPr lang="ko-KR" altLang="en-US" dirty="0" smtClean="0"/>
              <a:t>전기</a:t>
            </a:r>
            <a:r>
              <a:rPr lang="en-US" altLang="ko-KR" dirty="0" smtClean="0"/>
              <a:t>·</a:t>
            </a:r>
            <a:r>
              <a:rPr lang="ko-KR" altLang="en-US" dirty="0" smtClean="0"/>
              <a:t>전자 공학으로서의 의미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회선이나 전자장치 등을 연결하기 위해 쓰이는 단자</a:t>
            </a:r>
            <a:endParaRPr lang="en-US" altLang="ko-KR" b="1" dirty="0" smtClean="0"/>
          </a:p>
          <a:p>
            <a:r>
              <a:rPr lang="ko-KR" altLang="en-US" dirty="0" smtClean="0"/>
              <a:t>컴퓨터 프로그래밍으로서의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통신을 위해 쓰이는 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인터넷 뿐만 아니라 인트라넷</a:t>
            </a:r>
            <a:r>
              <a:rPr lang="en-US" altLang="ko-KR" dirty="0" smtClean="0"/>
              <a:t>, LAN </a:t>
            </a:r>
            <a:r>
              <a:rPr lang="ko-KR" altLang="en-US" dirty="0" smtClean="0"/>
              <a:t>등도 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011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통신 실습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클라이언트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069" y="2852937"/>
            <a:ext cx="8133862" cy="3117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55776" y="6021288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atoi</a:t>
            </a:r>
            <a:r>
              <a:rPr lang="en-US" altLang="ko-KR" dirty="0" smtClean="0"/>
              <a:t>() : &lt;</a:t>
            </a:r>
            <a:r>
              <a:rPr lang="en-US" altLang="ko-KR" dirty="0" err="1" smtClean="0"/>
              <a:t>stdlib.h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문자열을 정수로 변환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itoa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정반대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통신 실습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80928"/>
            <a:ext cx="522255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9384" y="5013176"/>
            <a:ext cx="5741934" cy="1623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051720" y="4509120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같은 포트는 </a:t>
            </a:r>
            <a:r>
              <a:rPr lang="ko-KR" altLang="en-US" smtClean="0"/>
              <a:t>일정 시간 동안 다시 사용할 수 없음</a:t>
            </a: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UDP </a:t>
            </a:r>
            <a:r>
              <a:rPr lang="ko-KR" altLang="en-US" dirty="0" smtClean="0"/>
              <a:t>소켓과 우편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altLang="ko-KR" dirty="0" smtClean="0"/>
              <a:t>UDP </a:t>
            </a:r>
            <a:r>
              <a:rPr lang="ko-KR" altLang="en-US" dirty="0" smtClean="0"/>
              <a:t>소켓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ko-KR" altLang="en-US" dirty="0" smtClean="0"/>
              <a:t>보내는 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주소를 배정 받는다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우편을 보낸다</a:t>
            </a:r>
            <a:endParaRPr lang="en-US" altLang="ko-KR" dirty="0" smtClean="0"/>
          </a:p>
          <a:p>
            <a:r>
              <a:rPr lang="ko-KR" altLang="en-US" dirty="0" smtClean="0"/>
              <a:t>받는 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주소를 배정 받는다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주소를 알려준다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우편을 받는다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 smtClean="0"/>
              <a:t>보내는 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소켓을 생성한다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메시지를 보낸다</a:t>
            </a:r>
            <a:endParaRPr lang="en-US" altLang="ko-KR" dirty="0" smtClean="0"/>
          </a:p>
          <a:p>
            <a:r>
              <a:rPr lang="ko-KR" altLang="en-US" dirty="0" smtClean="0"/>
              <a:t>받는 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소켓을 생성한다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IP</a:t>
            </a:r>
            <a:r>
              <a:rPr lang="ko-KR" altLang="en-US" dirty="0" smtClean="0"/>
              <a:t>주소를 배정 받는다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메시지를 받는다</a:t>
            </a: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UDP </a:t>
            </a:r>
            <a:r>
              <a:rPr lang="ko-KR" altLang="en-US" dirty="0" smtClean="0"/>
              <a:t>통신과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통신의 차이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listen()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accept()</a:t>
            </a:r>
            <a:r>
              <a:rPr lang="ko-KR" altLang="en-US" dirty="0" smtClean="0"/>
              <a:t>가 없다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접속한 클라이언트가 없어도 쓰기는 실행된다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받기가 쓰기보다 먼저 실행되어야 한다</a:t>
            </a:r>
            <a:endParaRPr lang="en-US" altLang="ko-KR" dirty="0" smtClean="0"/>
          </a:p>
          <a:p>
            <a:r>
              <a:rPr lang="en-US" altLang="ko-KR" dirty="0" err="1" smtClean="0"/>
              <a:t>sendto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recvfrom</a:t>
            </a:r>
            <a:r>
              <a:rPr lang="en-US" altLang="ko-KR" dirty="0" smtClean="0"/>
              <a:t>()</a:t>
            </a:r>
            <a:r>
              <a:rPr lang="ko-KR" altLang="en-US" dirty="0" smtClean="0"/>
              <a:t>도 사용된다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read()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write()</a:t>
            </a:r>
            <a:r>
              <a:rPr lang="ko-KR" altLang="en-US" dirty="0" smtClean="0"/>
              <a:t>는 연결이 되어 있어야만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보내거나 받을 주소를 직접 지정할 수 있다</a:t>
            </a: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UDP </a:t>
            </a:r>
            <a:r>
              <a:rPr lang="ko-KR" altLang="en-US" dirty="0" smtClean="0"/>
              <a:t>통신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메시지 보내기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 smtClean="0"/>
              <a:t>ssize_t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sendto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s, const void *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size_t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flags, const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sockaddr</a:t>
            </a:r>
            <a:r>
              <a:rPr lang="en-US" altLang="ko-KR" dirty="0" smtClean="0"/>
              <a:t> *to, </a:t>
            </a:r>
            <a:r>
              <a:rPr lang="en-US" altLang="ko-KR" dirty="0" err="1" smtClean="0"/>
              <a:t>socklen_t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tolen</a:t>
            </a:r>
            <a:r>
              <a:rPr lang="en-US" altLang="ko-KR" dirty="0" smtClean="0"/>
              <a:t>);</a:t>
            </a:r>
          </a:p>
          <a:p>
            <a:pPr lvl="1"/>
            <a:r>
              <a:rPr lang="en-US" altLang="ko-KR" dirty="0" smtClean="0"/>
              <a:t>write()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connect()</a:t>
            </a:r>
            <a:r>
              <a:rPr lang="ko-KR" altLang="en-US" dirty="0" smtClean="0"/>
              <a:t>를 합친 형태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 : </a:t>
            </a:r>
            <a:r>
              <a:rPr lang="ko-KR" altLang="en-US" dirty="0" smtClean="0"/>
              <a:t>사용할 소켓 파일 서술자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buf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보낼 내용이 들어간 버퍼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len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보낼 내용의 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flags : </a:t>
            </a:r>
            <a:r>
              <a:rPr lang="ko-KR" altLang="en-US" dirty="0" smtClean="0"/>
              <a:t>버퍼를 보낼 때 사용할 옵션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보낼 대상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tolen</a:t>
            </a:r>
            <a:r>
              <a:rPr lang="en-US" altLang="ko-KR" dirty="0" smtClean="0"/>
              <a:t> : to</a:t>
            </a:r>
            <a:r>
              <a:rPr lang="ko-KR" altLang="en-US" dirty="0" smtClean="0"/>
              <a:t>의 크기</a:t>
            </a:r>
            <a:endParaRPr lang="en-US" altLang="ko-KR" dirty="0" smtClean="0"/>
          </a:p>
          <a:p>
            <a:r>
              <a:rPr lang="ko-KR" altLang="en-US" dirty="0" smtClean="0"/>
              <a:t>반환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실제 보낸 바이트 수 </a:t>
            </a:r>
            <a:r>
              <a:rPr lang="en-US" altLang="ko-KR" dirty="0" smtClean="0"/>
              <a:t>/ -1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UDP </a:t>
            </a:r>
            <a:r>
              <a:rPr lang="ko-KR" altLang="en-US" dirty="0" smtClean="0"/>
              <a:t>통신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메시지 받기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 smtClean="0"/>
              <a:t>ssize_t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recvfrom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s, void *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size_t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flags, const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sockaddr</a:t>
            </a:r>
            <a:r>
              <a:rPr lang="en-US" altLang="ko-KR" dirty="0" smtClean="0"/>
              <a:t> *from, </a:t>
            </a:r>
            <a:r>
              <a:rPr lang="en-US" altLang="ko-KR" dirty="0" err="1" smtClean="0"/>
              <a:t>socklen_t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fromlen</a:t>
            </a:r>
            <a:r>
              <a:rPr lang="en-US" altLang="ko-KR" dirty="0" smtClean="0"/>
              <a:t>);</a:t>
            </a:r>
          </a:p>
          <a:p>
            <a:pPr lvl="1"/>
            <a:r>
              <a:rPr lang="en-US" altLang="ko-KR" dirty="0" smtClean="0"/>
              <a:t>read()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connect()</a:t>
            </a:r>
            <a:r>
              <a:rPr lang="ko-KR" altLang="en-US" dirty="0" smtClean="0"/>
              <a:t>를 합친 형태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 : </a:t>
            </a:r>
            <a:r>
              <a:rPr lang="ko-KR" altLang="en-US" dirty="0" smtClean="0"/>
              <a:t>사용할 소켓 파일 서술자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buf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받는 내용이 들어갈 버퍼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len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받을 내용의 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flags : </a:t>
            </a:r>
            <a:r>
              <a:rPr lang="ko-KR" altLang="en-US" dirty="0" smtClean="0"/>
              <a:t>받을 때 사용할 옵션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from : </a:t>
            </a:r>
            <a:r>
              <a:rPr lang="ko-KR" altLang="en-US" dirty="0" smtClean="0"/>
              <a:t>받을 대상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fromlen</a:t>
            </a:r>
            <a:r>
              <a:rPr lang="en-US" altLang="ko-KR" dirty="0" smtClean="0"/>
              <a:t> : from</a:t>
            </a:r>
            <a:r>
              <a:rPr lang="ko-KR" altLang="en-US" dirty="0" smtClean="0"/>
              <a:t>의 크기가 </a:t>
            </a:r>
            <a:r>
              <a:rPr lang="ko-KR" altLang="en-US" b="1" dirty="0" smtClean="0"/>
              <a:t>저장된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r>
              <a:rPr lang="ko-KR" altLang="en-US" dirty="0" smtClean="0"/>
              <a:t>반환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실제 받은 바이트 수 </a:t>
            </a:r>
            <a:r>
              <a:rPr lang="en-US" altLang="ko-KR" dirty="0" smtClean="0"/>
              <a:t>/ -1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UDP </a:t>
            </a:r>
            <a:r>
              <a:rPr lang="ko-KR" altLang="en-US" dirty="0" smtClean="0"/>
              <a:t>통신 실습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보내는 쪽 </a:t>
            </a:r>
            <a:r>
              <a:rPr lang="en-US" altLang="ko-KR" dirty="0" smtClean="0"/>
              <a:t>(2)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sender.c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522" y="2708920"/>
            <a:ext cx="8298956" cy="340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580112" y="6237312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 </a:t>
            </a:r>
            <a:r>
              <a:rPr lang="ko-KR" altLang="en-US" smtClean="0"/>
              <a:t>부분은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실습과 같음</a:t>
            </a:r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UDP </a:t>
            </a:r>
            <a:r>
              <a:rPr lang="ko-KR" altLang="en-US" dirty="0" smtClean="0"/>
              <a:t>통신 실습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보내는 쪽 </a:t>
            </a:r>
            <a:r>
              <a:rPr lang="en-US" altLang="ko-KR" dirty="0" smtClean="0"/>
              <a:t>(3)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sender.c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173" y="2492897"/>
            <a:ext cx="7923654" cy="383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UDP </a:t>
            </a:r>
            <a:r>
              <a:rPr lang="ko-KR" altLang="en-US" dirty="0" smtClean="0"/>
              <a:t>통신 실습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받는 쪽 </a:t>
            </a:r>
            <a:r>
              <a:rPr lang="en-US" altLang="ko-KR" dirty="0" smtClean="0"/>
              <a:t>(2)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receiver.c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885" y="2492896"/>
            <a:ext cx="8136230" cy="383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UDP </a:t>
            </a:r>
            <a:r>
              <a:rPr lang="ko-KR" altLang="en-US" dirty="0" smtClean="0"/>
              <a:t>통신 실습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받는 쪽 </a:t>
            </a:r>
            <a:r>
              <a:rPr lang="en-US" altLang="ko-KR" dirty="0" smtClean="0"/>
              <a:t>(3)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receiver.c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144" y="2492896"/>
            <a:ext cx="8099712" cy="383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인터넷 모델</a:t>
            </a:r>
            <a:r>
              <a:rPr lang="en-US" altLang="ko-KR" dirty="0" smtClean="0"/>
              <a:t> </a:t>
            </a:r>
            <a:r>
              <a:rPr lang="en-US" altLang="ko-KR" dirty="0"/>
              <a:t>(TCP/IP </a:t>
            </a:r>
            <a:r>
              <a:rPr lang="ko-KR" altLang="en-US" dirty="0" smtClean="0"/>
              <a:t>프로토콜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ln/>
        </p:spPr>
        <p:txBody>
          <a:bodyPr/>
          <a:lstStyle/>
          <a:p>
            <a:pPr>
              <a:defRPr/>
            </a:pPr>
            <a:fld id="{EA1083D7-6435-4E18-BE49-F7F4C8F50E45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827396" name="Text Box 4"/>
          <p:cNvSpPr txBox="1">
            <a:spLocks noChangeArrowheads="1"/>
          </p:cNvSpPr>
          <p:nvPr/>
        </p:nvSpPr>
        <p:spPr bwMode="auto">
          <a:xfrm>
            <a:off x="392113" y="5020146"/>
            <a:ext cx="11811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b="1" i="1">
                <a:latin typeface="Times New Roman" pitchFamily="18" charset="0"/>
              </a:rPr>
              <a:t>host-to-host</a:t>
            </a:r>
          </a:p>
        </p:txBody>
      </p:sp>
      <p:sp>
        <p:nvSpPr>
          <p:cNvPr id="827397" name="Text Box 5"/>
          <p:cNvSpPr txBox="1">
            <a:spLocks noChangeArrowheads="1"/>
          </p:cNvSpPr>
          <p:nvPr/>
        </p:nvSpPr>
        <p:spPr bwMode="auto">
          <a:xfrm>
            <a:off x="392113" y="4012083"/>
            <a:ext cx="17240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b="1" i="1">
                <a:latin typeface="Times New Roman" pitchFamily="18" charset="0"/>
              </a:rPr>
              <a:t>process-to-process</a:t>
            </a:r>
          </a:p>
        </p:txBody>
      </p:sp>
      <p:sp>
        <p:nvSpPr>
          <p:cNvPr id="827399" name="Text Box 7"/>
          <p:cNvSpPr txBox="1">
            <a:spLocks noChangeArrowheads="1"/>
          </p:cNvSpPr>
          <p:nvPr/>
        </p:nvSpPr>
        <p:spPr bwMode="auto">
          <a:xfrm>
            <a:off x="392113" y="5667846"/>
            <a:ext cx="12922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b="1" i="1">
                <a:latin typeface="Times New Roman" pitchFamily="18" charset="0"/>
              </a:rPr>
              <a:t>node-to-node</a:t>
            </a:r>
          </a:p>
        </p:txBody>
      </p:sp>
      <p:sp>
        <p:nvSpPr>
          <p:cNvPr id="827400" name="AutoShape 8"/>
          <p:cNvSpPr>
            <a:spLocks noChangeArrowheads="1"/>
          </p:cNvSpPr>
          <p:nvPr/>
        </p:nvSpPr>
        <p:spPr bwMode="auto">
          <a:xfrm>
            <a:off x="969963" y="2969096"/>
            <a:ext cx="5486400" cy="304800"/>
          </a:xfrm>
          <a:prstGeom prst="roundRect">
            <a:avLst>
              <a:gd name="adj" fmla="val 519"/>
            </a:avLst>
          </a:prstGeom>
          <a:solidFill>
            <a:srgbClr val="CCCCFF"/>
          </a:solidFill>
          <a:ln w="936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401" name="AutoShape 9"/>
          <p:cNvSpPr>
            <a:spLocks noChangeArrowheads="1"/>
          </p:cNvSpPr>
          <p:nvPr/>
        </p:nvSpPr>
        <p:spPr bwMode="auto">
          <a:xfrm>
            <a:off x="2265363" y="5559896"/>
            <a:ext cx="2819400" cy="533400"/>
          </a:xfrm>
          <a:prstGeom prst="roundRect">
            <a:avLst>
              <a:gd name="adj" fmla="val 296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402" name="Text Box 10"/>
          <p:cNvSpPr txBox="1">
            <a:spLocks noChangeArrowheads="1"/>
          </p:cNvSpPr>
          <p:nvPr/>
        </p:nvSpPr>
        <p:spPr bwMode="auto">
          <a:xfrm>
            <a:off x="2271713" y="5629746"/>
            <a:ext cx="2817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>
              <a:spcBef>
                <a:spcPct val="0"/>
              </a:spcBef>
              <a:buClr>
                <a:srgbClr val="00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000">
                <a:latin typeface="Verdana" pitchFamily="34" charset="0"/>
              </a:rPr>
              <a:t>Hardware Interface</a:t>
            </a:r>
          </a:p>
        </p:txBody>
      </p:sp>
      <p:sp>
        <p:nvSpPr>
          <p:cNvPr id="827403" name="AutoShape 11"/>
          <p:cNvSpPr>
            <a:spLocks noChangeArrowheads="1"/>
          </p:cNvSpPr>
          <p:nvPr/>
        </p:nvSpPr>
        <p:spPr bwMode="auto">
          <a:xfrm>
            <a:off x="2593975" y="4569296"/>
            <a:ext cx="2098675" cy="533400"/>
          </a:xfrm>
          <a:prstGeom prst="roundRect">
            <a:avLst>
              <a:gd name="adj" fmla="val 296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404" name="AutoShape 12"/>
          <p:cNvSpPr>
            <a:spLocks noChangeArrowheads="1"/>
          </p:cNvSpPr>
          <p:nvPr/>
        </p:nvSpPr>
        <p:spPr bwMode="auto">
          <a:xfrm>
            <a:off x="3367088" y="4642321"/>
            <a:ext cx="439737" cy="396875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>
              <a:spcBef>
                <a:spcPct val="0"/>
              </a:spcBef>
              <a:buClr>
                <a:srgbClr val="00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000">
                <a:latin typeface="Verdana" pitchFamily="34" charset="0"/>
              </a:rPr>
              <a:t>IP</a:t>
            </a:r>
          </a:p>
        </p:txBody>
      </p:sp>
      <p:sp>
        <p:nvSpPr>
          <p:cNvPr id="827405" name="AutoShape 13"/>
          <p:cNvSpPr>
            <a:spLocks noChangeArrowheads="1"/>
          </p:cNvSpPr>
          <p:nvPr/>
        </p:nvSpPr>
        <p:spPr bwMode="auto">
          <a:xfrm>
            <a:off x="1193800" y="3426296"/>
            <a:ext cx="2100263" cy="533400"/>
          </a:xfrm>
          <a:prstGeom prst="roundRect">
            <a:avLst>
              <a:gd name="adj" fmla="val 296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406" name="AutoShape 14"/>
          <p:cNvSpPr>
            <a:spLocks noChangeArrowheads="1"/>
          </p:cNvSpPr>
          <p:nvPr/>
        </p:nvSpPr>
        <p:spPr bwMode="auto">
          <a:xfrm>
            <a:off x="2768600" y="2283296"/>
            <a:ext cx="2100263" cy="533400"/>
          </a:xfrm>
          <a:prstGeom prst="roundRect">
            <a:avLst>
              <a:gd name="adj" fmla="val 296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407" name="AutoShape 15"/>
          <p:cNvSpPr>
            <a:spLocks noChangeArrowheads="1"/>
          </p:cNvSpPr>
          <p:nvPr/>
        </p:nvSpPr>
        <p:spPr bwMode="auto">
          <a:xfrm>
            <a:off x="3817938" y="3426296"/>
            <a:ext cx="2100262" cy="533400"/>
          </a:xfrm>
          <a:prstGeom prst="roundRect">
            <a:avLst>
              <a:gd name="adj" fmla="val 296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408" name="AutoShape 16"/>
          <p:cNvSpPr>
            <a:spLocks noChangeArrowheads="1"/>
          </p:cNvSpPr>
          <p:nvPr/>
        </p:nvSpPr>
        <p:spPr bwMode="auto">
          <a:xfrm>
            <a:off x="436563" y="2283296"/>
            <a:ext cx="2098675" cy="533400"/>
          </a:xfrm>
          <a:prstGeom prst="roundRect">
            <a:avLst>
              <a:gd name="adj" fmla="val 296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409" name="AutoShape 17"/>
          <p:cNvSpPr>
            <a:spLocks noChangeArrowheads="1"/>
          </p:cNvSpPr>
          <p:nvPr/>
        </p:nvSpPr>
        <p:spPr bwMode="auto">
          <a:xfrm>
            <a:off x="5043488" y="2283296"/>
            <a:ext cx="2098675" cy="533400"/>
          </a:xfrm>
          <a:prstGeom prst="roundRect">
            <a:avLst>
              <a:gd name="adj" fmla="val 296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410" name="AutoShape 18"/>
          <p:cNvSpPr>
            <a:spLocks noChangeArrowheads="1"/>
          </p:cNvSpPr>
          <p:nvPr/>
        </p:nvSpPr>
        <p:spPr bwMode="auto">
          <a:xfrm>
            <a:off x="1866900" y="3494558"/>
            <a:ext cx="668338" cy="396875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>
              <a:spcBef>
                <a:spcPct val="0"/>
              </a:spcBef>
              <a:buClr>
                <a:srgbClr val="00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000">
                <a:latin typeface="Verdana" pitchFamily="34" charset="0"/>
              </a:rPr>
              <a:t>TCP</a:t>
            </a:r>
          </a:p>
        </p:txBody>
      </p:sp>
      <p:sp>
        <p:nvSpPr>
          <p:cNvPr id="827411" name="AutoShape 19"/>
          <p:cNvSpPr>
            <a:spLocks noChangeArrowheads="1"/>
          </p:cNvSpPr>
          <p:nvPr/>
        </p:nvSpPr>
        <p:spPr bwMode="auto">
          <a:xfrm>
            <a:off x="4525963" y="3494558"/>
            <a:ext cx="714375" cy="396875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>
              <a:spcBef>
                <a:spcPct val="0"/>
              </a:spcBef>
              <a:buClr>
                <a:srgbClr val="00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000">
                <a:latin typeface="Verdana" pitchFamily="34" charset="0"/>
              </a:rPr>
              <a:t>UDP</a:t>
            </a:r>
          </a:p>
        </p:txBody>
      </p:sp>
      <p:sp>
        <p:nvSpPr>
          <p:cNvPr id="827412" name="AutoShape 20"/>
          <p:cNvSpPr>
            <a:spLocks noChangeArrowheads="1"/>
          </p:cNvSpPr>
          <p:nvPr/>
        </p:nvSpPr>
        <p:spPr bwMode="auto">
          <a:xfrm>
            <a:off x="574675" y="2343621"/>
            <a:ext cx="1806575" cy="396875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>
              <a:spcBef>
                <a:spcPct val="0"/>
              </a:spcBef>
              <a:buClr>
                <a:srgbClr val="00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000">
                <a:latin typeface="Verdana" pitchFamily="34" charset="0"/>
              </a:rPr>
              <a:t>User Process</a:t>
            </a:r>
          </a:p>
        </p:txBody>
      </p:sp>
      <p:sp>
        <p:nvSpPr>
          <p:cNvPr id="827413" name="AutoShape 21"/>
          <p:cNvSpPr>
            <a:spLocks noChangeArrowheads="1"/>
          </p:cNvSpPr>
          <p:nvPr/>
        </p:nvSpPr>
        <p:spPr bwMode="auto">
          <a:xfrm>
            <a:off x="2922588" y="2343621"/>
            <a:ext cx="1806575" cy="396875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>
              <a:spcBef>
                <a:spcPct val="0"/>
              </a:spcBef>
              <a:buClr>
                <a:srgbClr val="00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000">
                <a:latin typeface="Verdana" pitchFamily="34" charset="0"/>
              </a:rPr>
              <a:t>User Process</a:t>
            </a:r>
          </a:p>
        </p:txBody>
      </p:sp>
      <p:sp>
        <p:nvSpPr>
          <p:cNvPr id="827414" name="AutoShape 22"/>
          <p:cNvSpPr>
            <a:spLocks noChangeArrowheads="1"/>
          </p:cNvSpPr>
          <p:nvPr/>
        </p:nvSpPr>
        <p:spPr bwMode="auto">
          <a:xfrm>
            <a:off x="5194300" y="2343621"/>
            <a:ext cx="1806575" cy="396875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>
              <a:spcBef>
                <a:spcPct val="0"/>
              </a:spcBef>
              <a:buClr>
                <a:srgbClr val="00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000">
                <a:latin typeface="Verdana" pitchFamily="34" charset="0"/>
              </a:rPr>
              <a:t>User Process</a:t>
            </a:r>
          </a:p>
        </p:txBody>
      </p:sp>
      <p:cxnSp>
        <p:nvCxnSpPr>
          <p:cNvPr id="827415" name="AutoShape 23"/>
          <p:cNvCxnSpPr>
            <a:cxnSpLocks noChangeShapeType="1"/>
          </p:cNvCxnSpPr>
          <p:nvPr/>
        </p:nvCxnSpPr>
        <p:spPr bwMode="auto">
          <a:xfrm>
            <a:off x="436563" y="3121496"/>
            <a:ext cx="6646862" cy="1587"/>
          </a:xfrm>
          <a:prstGeom prst="straightConnector1">
            <a:avLst/>
          </a:prstGeom>
          <a:noFill/>
          <a:ln w="9360">
            <a:solidFill>
              <a:srgbClr val="000000"/>
            </a:solidFill>
            <a:prstDash val="lgDash"/>
            <a:round/>
            <a:headEnd/>
            <a:tailEnd/>
          </a:ln>
        </p:spPr>
      </p:cxnSp>
      <p:cxnSp>
        <p:nvCxnSpPr>
          <p:cNvPr id="827416" name="AutoShape 24"/>
          <p:cNvCxnSpPr>
            <a:cxnSpLocks noChangeShapeType="1"/>
          </p:cNvCxnSpPr>
          <p:nvPr/>
        </p:nvCxnSpPr>
        <p:spPr bwMode="auto">
          <a:xfrm>
            <a:off x="436563" y="4340696"/>
            <a:ext cx="6646862" cy="1587"/>
          </a:xfrm>
          <a:prstGeom prst="straightConnector1">
            <a:avLst/>
          </a:prstGeom>
          <a:noFill/>
          <a:ln w="9360">
            <a:solidFill>
              <a:srgbClr val="000000"/>
            </a:solidFill>
            <a:prstDash val="lgDash"/>
            <a:round/>
            <a:headEnd/>
            <a:tailEnd/>
          </a:ln>
        </p:spPr>
      </p:cxnSp>
      <p:cxnSp>
        <p:nvCxnSpPr>
          <p:cNvPr id="827417" name="AutoShape 25"/>
          <p:cNvCxnSpPr>
            <a:cxnSpLocks noChangeShapeType="1"/>
          </p:cNvCxnSpPr>
          <p:nvPr/>
        </p:nvCxnSpPr>
        <p:spPr bwMode="auto">
          <a:xfrm>
            <a:off x="436563" y="5331296"/>
            <a:ext cx="6646862" cy="1587"/>
          </a:xfrm>
          <a:prstGeom prst="straightConnector1">
            <a:avLst/>
          </a:prstGeom>
          <a:noFill/>
          <a:ln w="9360">
            <a:solidFill>
              <a:srgbClr val="000000"/>
            </a:solidFill>
            <a:prstDash val="lgDash"/>
            <a:round/>
            <a:headEnd/>
            <a:tailEnd/>
          </a:ln>
        </p:spPr>
      </p:cxnSp>
      <p:sp>
        <p:nvSpPr>
          <p:cNvPr id="827418" name="Line 26"/>
          <p:cNvSpPr>
            <a:spLocks noChangeShapeType="1"/>
          </p:cNvSpPr>
          <p:nvPr/>
        </p:nvSpPr>
        <p:spPr bwMode="auto">
          <a:xfrm flipV="1">
            <a:off x="3643313" y="5101108"/>
            <a:ext cx="1587" cy="4603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27419" name="Line 27"/>
          <p:cNvSpPr>
            <a:spLocks noChangeShapeType="1"/>
          </p:cNvSpPr>
          <p:nvPr/>
        </p:nvSpPr>
        <p:spPr bwMode="auto">
          <a:xfrm flipH="1" flipV="1">
            <a:off x="2243138" y="3958108"/>
            <a:ext cx="1401762" cy="6127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27420" name="Line 28"/>
          <p:cNvSpPr>
            <a:spLocks noChangeShapeType="1"/>
          </p:cNvSpPr>
          <p:nvPr/>
        </p:nvSpPr>
        <p:spPr bwMode="auto">
          <a:xfrm flipV="1">
            <a:off x="3643313" y="3958108"/>
            <a:ext cx="1225550" cy="6127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27421" name="AutoShape 29"/>
          <p:cNvSpPr>
            <a:spLocks noChangeArrowheads="1"/>
          </p:cNvSpPr>
          <p:nvPr/>
        </p:nvSpPr>
        <p:spPr bwMode="auto">
          <a:xfrm>
            <a:off x="7240588" y="2338858"/>
            <a:ext cx="1579562" cy="396875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latinLnBrk="0">
              <a:spcBef>
                <a:spcPct val="0"/>
              </a:spcBef>
              <a:buClr>
                <a:srgbClr val="00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000">
                <a:latin typeface="Verdana" pitchFamily="34" charset="0"/>
              </a:rPr>
              <a:t>Application</a:t>
            </a:r>
          </a:p>
        </p:txBody>
      </p:sp>
      <p:sp>
        <p:nvSpPr>
          <p:cNvPr id="827422" name="AutoShape 30"/>
          <p:cNvSpPr>
            <a:spLocks noChangeArrowheads="1"/>
          </p:cNvSpPr>
          <p:nvPr/>
        </p:nvSpPr>
        <p:spPr bwMode="auto">
          <a:xfrm>
            <a:off x="7240588" y="3585046"/>
            <a:ext cx="1411287" cy="396875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latinLnBrk="0">
              <a:spcBef>
                <a:spcPct val="0"/>
              </a:spcBef>
              <a:buClr>
                <a:srgbClr val="00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000">
                <a:latin typeface="Verdana" pitchFamily="34" charset="0"/>
              </a:rPr>
              <a:t>Transport</a:t>
            </a:r>
          </a:p>
        </p:txBody>
      </p:sp>
      <p:sp>
        <p:nvSpPr>
          <p:cNvPr id="827423" name="AutoShape 31"/>
          <p:cNvSpPr>
            <a:spLocks noChangeArrowheads="1"/>
          </p:cNvSpPr>
          <p:nvPr/>
        </p:nvSpPr>
        <p:spPr bwMode="auto">
          <a:xfrm>
            <a:off x="7240588" y="4632796"/>
            <a:ext cx="1243012" cy="396875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latinLnBrk="0">
              <a:spcBef>
                <a:spcPct val="0"/>
              </a:spcBef>
              <a:buClr>
                <a:srgbClr val="00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000">
                <a:latin typeface="Verdana" pitchFamily="34" charset="0"/>
              </a:rPr>
              <a:t>Network</a:t>
            </a:r>
          </a:p>
        </p:txBody>
      </p:sp>
      <p:sp>
        <p:nvSpPr>
          <p:cNvPr id="827424" name="AutoShape 32"/>
          <p:cNvSpPr>
            <a:spLocks noChangeArrowheads="1"/>
          </p:cNvSpPr>
          <p:nvPr/>
        </p:nvSpPr>
        <p:spPr bwMode="auto">
          <a:xfrm>
            <a:off x="7240588" y="5642446"/>
            <a:ext cx="703262" cy="396875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latinLnBrk="0">
              <a:spcBef>
                <a:spcPct val="0"/>
              </a:spcBef>
              <a:buClr>
                <a:srgbClr val="00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000">
                <a:latin typeface="Verdana" pitchFamily="34" charset="0"/>
              </a:rPr>
              <a:t>Link</a:t>
            </a:r>
          </a:p>
        </p:txBody>
      </p:sp>
      <p:cxnSp>
        <p:nvCxnSpPr>
          <p:cNvPr id="827425" name="AutoShape 33"/>
          <p:cNvCxnSpPr>
            <a:cxnSpLocks noChangeShapeType="1"/>
            <a:stCxn id="827409" idx="2"/>
            <a:endCxn id="827407" idx="0"/>
          </p:cNvCxnSpPr>
          <p:nvPr/>
        </p:nvCxnSpPr>
        <p:spPr bwMode="auto">
          <a:xfrm flipH="1">
            <a:off x="4867275" y="2816696"/>
            <a:ext cx="1223963" cy="609600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rgbClr val="CC0000"/>
            </a:solidFill>
            <a:miter lim="800000"/>
            <a:headEnd/>
            <a:tailEnd/>
          </a:ln>
        </p:spPr>
      </p:cxnSp>
      <p:cxnSp>
        <p:nvCxnSpPr>
          <p:cNvPr id="827426" name="AutoShape 34"/>
          <p:cNvCxnSpPr>
            <a:cxnSpLocks noChangeShapeType="1"/>
            <a:stCxn id="827408" idx="2"/>
            <a:endCxn id="827405" idx="0"/>
          </p:cNvCxnSpPr>
          <p:nvPr/>
        </p:nvCxnSpPr>
        <p:spPr bwMode="auto">
          <a:xfrm>
            <a:off x="1485900" y="2816696"/>
            <a:ext cx="758825" cy="609600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rgbClr val="CC0000"/>
            </a:solidFill>
            <a:miter lim="800000"/>
            <a:headEnd/>
            <a:tailEnd/>
          </a:ln>
        </p:spPr>
      </p:cxnSp>
      <p:cxnSp>
        <p:nvCxnSpPr>
          <p:cNvPr id="827427" name="AutoShape 35"/>
          <p:cNvCxnSpPr>
            <a:cxnSpLocks noChangeShapeType="1"/>
            <a:stCxn id="827406" idx="2"/>
            <a:endCxn id="827405" idx="0"/>
          </p:cNvCxnSpPr>
          <p:nvPr/>
        </p:nvCxnSpPr>
        <p:spPr bwMode="auto">
          <a:xfrm flipH="1">
            <a:off x="2244725" y="2816696"/>
            <a:ext cx="1574800" cy="609600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rgbClr val="CC0000"/>
            </a:solidFill>
            <a:miter lim="800000"/>
            <a:headEnd/>
            <a:tailEnd/>
          </a:ln>
        </p:spPr>
      </p:cxnSp>
      <p:sp>
        <p:nvSpPr>
          <p:cNvPr id="827428" name="AutoShape 36"/>
          <p:cNvSpPr>
            <a:spLocks noChangeArrowheads="1"/>
          </p:cNvSpPr>
          <p:nvPr/>
        </p:nvSpPr>
        <p:spPr bwMode="auto">
          <a:xfrm>
            <a:off x="7185025" y="2934171"/>
            <a:ext cx="1560513" cy="396875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latinLnBrk="0">
              <a:spcBef>
                <a:spcPct val="0"/>
              </a:spcBef>
              <a:buClr>
                <a:srgbClr val="CC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000" i="1">
                <a:solidFill>
                  <a:srgbClr val="CC0000"/>
                </a:solidFill>
                <a:latin typeface="Verdana" pitchFamily="34" charset="0"/>
              </a:rPr>
              <a:t>Socket API</a:t>
            </a:r>
          </a:p>
        </p:txBody>
      </p:sp>
    </p:spTree>
    <p:extLst>
      <p:ext uri="{BB962C8B-B14F-4D97-AF65-F5344CB8AC3E}">
        <p14:creationId xmlns:p14="http://schemas.microsoft.com/office/powerpoint/2010/main" val="214012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UDP </a:t>
            </a:r>
            <a:r>
              <a:rPr lang="ko-KR" altLang="en-US" dirty="0" smtClean="0"/>
              <a:t>통신 실습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보내는 쪽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ko-KR" altLang="en-US" dirty="0" smtClean="0"/>
              <a:t>받는 쪽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80928"/>
            <a:ext cx="641831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4800881"/>
            <a:ext cx="5031090" cy="17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619672" y="4365104"/>
            <a:ext cx="657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같은 포트를 얼마든지 재사용할 수 있음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연결 지향이 아니므로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셸</a:t>
            </a:r>
            <a:r>
              <a:rPr lang="ko-KR" altLang="en-US" dirty="0" smtClean="0"/>
              <a:t> 구현 프로젝트 과제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 기능을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Redirection  </a:t>
            </a:r>
            <a:r>
              <a:rPr lang="ko-KR" altLang="en-US" dirty="0" smtClean="0"/>
              <a:t>처리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파이프 처리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05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셸</a:t>
            </a:r>
            <a:r>
              <a:rPr lang="ko-KR" altLang="en-US" dirty="0" smtClean="0"/>
              <a:t> 구현 프로젝트 과제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테스트 사항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Redirection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2"/>
            <a:r>
              <a:rPr lang="en-US" altLang="ko-KR" dirty="0" err="1"/>
              <a:t>mysh</a:t>
            </a:r>
            <a:r>
              <a:rPr lang="en-US" altLang="ko-KR" dirty="0"/>
              <a:t>&gt; cat &gt; test.txt</a:t>
            </a:r>
            <a:br>
              <a:rPr lang="en-US" altLang="ko-KR" dirty="0"/>
            </a:br>
            <a:r>
              <a:rPr lang="en-US" altLang="ko-KR" dirty="0"/>
              <a:t>XXXXX (</a:t>
            </a:r>
            <a:r>
              <a:rPr lang="ko-KR" altLang="en-US" dirty="0"/>
              <a:t>임의의 내용 입력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XXXXX</a:t>
            </a:r>
            <a:br>
              <a:rPr lang="en-US" altLang="ko-KR" dirty="0"/>
            </a:br>
            <a:r>
              <a:rPr lang="en-US" altLang="ko-KR" dirty="0"/>
              <a:t>^D</a:t>
            </a:r>
            <a:br>
              <a:rPr lang="en-US" altLang="ko-KR" dirty="0"/>
            </a:br>
            <a:r>
              <a:rPr lang="en-US" altLang="ko-KR" dirty="0" err="1"/>
              <a:t>mysh</a:t>
            </a:r>
            <a:r>
              <a:rPr lang="en-US" altLang="ko-KR" dirty="0"/>
              <a:t>&gt; cat &lt; test.txt (</a:t>
            </a:r>
            <a:r>
              <a:rPr lang="ko-KR" altLang="en-US" dirty="0"/>
              <a:t>작성된 </a:t>
            </a:r>
            <a:r>
              <a:rPr lang="en-US" altLang="ko-KR" dirty="0"/>
              <a:t>test.txt </a:t>
            </a:r>
            <a:r>
              <a:rPr lang="ko-KR" altLang="en-US" dirty="0"/>
              <a:t>파일 확인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 err="1"/>
              <a:t>mysh</a:t>
            </a:r>
            <a:r>
              <a:rPr lang="en-US" altLang="ko-KR" dirty="0"/>
              <a:t>&gt; cat &lt; test.txt &gt; test1.txt</a:t>
            </a:r>
            <a:br>
              <a:rPr lang="en-US" altLang="ko-KR" dirty="0"/>
            </a:br>
            <a:r>
              <a:rPr lang="en-US" altLang="ko-KR" dirty="0" err="1"/>
              <a:t>mysh</a:t>
            </a:r>
            <a:r>
              <a:rPr lang="en-US" altLang="ko-KR" dirty="0" smtClean="0"/>
              <a:t>&gt; cat test1.txt</a:t>
            </a:r>
            <a:br>
              <a:rPr lang="en-US" altLang="ko-KR" dirty="0" smtClean="0"/>
            </a:br>
            <a:r>
              <a:rPr lang="en-US" altLang="ko-KR" dirty="0" smtClean="0"/>
              <a:t>(test.txt</a:t>
            </a:r>
            <a:r>
              <a:rPr lang="ko-KR" altLang="en-US" dirty="0" smtClean="0"/>
              <a:t>의 내용이 </a:t>
            </a:r>
            <a:r>
              <a:rPr lang="en-US" altLang="ko-KR" dirty="0" smtClean="0"/>
              <a:t>test1.txt</a:t>
            </a:r>
            <a:r>
              <a:rPr lang="ko-KR" altLang="en-US" dirty="0" smtClean="0"/>
              <a:t>로 출력되었는지 확인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231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셸</a:t>
            </a:r>
            <a:r>
              <a:rPr lang="ko-KR" altLang="en-US" dirty="0" smtClean="0"/>
              <a:t> 구현 프로젝트 과제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테스트 사항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리다이렉션과</a:t>
            </a:r>
            <a:r>
              <a:rPr lang="ko-KR" altLang="en-US" dirty="0" smtClean="0"/>
              <a:t> 파이프 테스트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mysh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–l &gt; ls.txt  (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결과를 </a:t>
            </a:r>
            <a:r>
              <a:rPr lang="en-US" altLang="ko-KR" dirty="0" smtClean="0"/>
              <a:t>ls.txt</a:t>
            </a:r>
            <a:r>
              <a:rPr lang="ko-KR" altLang="en-US" dirty="0" smtClean="0"/>
              <a:t>에 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mysh</a:t>
            </a:r>
            <a:r>
              <a:rPr lang="en-US" altLang="ko-KR" dirty="0" smtClean="0"/>
              <a:t>&gt; cat ls.txt (ls.txt </a:t>
            </a:r>
            <a:r>
              <a:rPr lang="ko-KR" altLang="en-US" dirty="0" smtClean="0"/>
              <a:t>내용 확인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…..</a:t>
            </a:r>
            <a:br>
              <a:rPr lang="en-US" altLang="ko-KR" dirty="0" smtClean="0"/>
            </a:br>
            <a:r>
              <a:rPr lang="en-US" altLang="ko-KR" dirty="0" err="1" smtClean="0"/>
              <a:t>mysh</a:t>
            </a:r>
            <a:r>
              <a:rPr lang="en-US" altLang="ko-KR" dirty="0" smtClean="0"/>
              <a:t>&gt; cat &lt; ls.txt | </a:t>
            </a:r>
            <a:r>
              <a:rPr lang="en-US" altLang="ko-KR" dirty="0" err="1" smtClean="0"/>
              <a:t>grep</a:t>
            </a:r>
            <a:r>
              <a:rPr lang="en-US" altLang="ko-KR" dirty="0" smtClean="0"/>
              <a:t> ^d | </a:t>
            </a:r>
            <a:r>
              <a:rPr lang="en-US" altLang="ko-KR" dirty="0" err="1" smtClean="0"/>
              <a:t>wc</a:t>
            </a:r>
            <a:r>
              <a:rPr lang="en-US" altLang="ko-KR" dirty="0" smtClean="0"/>
              <a:t> –l &gt; dir_num.txt</a:t>
            </a:r>
            <a:br>
              <a:rPr lang="en-US" altLang="ko-KR" dirty="0" smtClean="0"/>
            </a:br>
            <a:r>
              <a:rPr lang="en-US" altLang="ko-KR" dirty="0" smtClean="0"/>
              <a:t>(ls.txt </a:t>
            </a:r>
            <a:r>
              <a:rPr lang="ko-KR" altLang="en-US" dirty="0" smtClean="0"/>
              <a:t>파일을 읽어서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grep</a:t>
            </a:r>
            <a:r>
              <a:rPr lang="en-US" altLang="ko-KR" dirty="0" smtClean="0"/>
              <a:t> ^d”</a:t>
            </a:r>
            <a:r>
              <a:rPr lang="ko-KR" altLang="en-US" dirty="0" smtClean="0"/>
              <a:t>를 통해 디렉터리를 찾고 디렉터리  개수를 </a:t>
            </a:r>
            <a:r>
              <a:rPr lang="en-US" altLang="ko-KR" dirty="0" smtClean="0"/>
              <a:t>dir_num.txt</a:t>
            </a:r>
            <a:r>
              <a:rPr lang="ko-KR" altLang="en-US" dirty="0" smtClean="0"/>
              <a:t>에 저장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mysh</a:t>
            </a:r>
            <a:r>
              <a:rPr lang="en-US" altLang="ko-KR" dirty="0" smtClean="0"/>
              <a:t> &gt; cat dir_num.txt (</a:t>
            </a:r>
            <a:r>
              <a:rPr lang="ko-KR" altLang="en-US" dirty="0" smtClean="0"/>
              <a:t>디렉터리 개수 확인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grep</a:t>
            </a:r>
            <a:r>
              <a:rPr lang="en-US" altLang="ko-KR" dirty="0" smtClean="0"/>
              <a:t> ^d</a:t>
            </a:r>
            <a:r>
              <a:rPr lang="ko-KR" altLang="en-US" dirty="0" smtClean="0"/>
              <a:t>는 첫 문자 </a:t>
            </a:r>
            <a:r>
              <a:rPr lang="en-US" altLang="ko-KR" dirty="0" smtClean="0"/>
              <a:t>d</a:t>
            </a:r>
            <a:r>
              <a:rPr lang="ko-KR" altLang="en-US" dirty="0" smtClean="0"/>
              <a:t>로 시작되는 행들을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하는 것임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ls.txt</a:t>
            </a:r>
            <a:r>
              <a:rPr lang="ko-KR" altLang="en-US" dirty="0" smtClean="0"/>
              <a:t>로부터 디렉터리를 </a:t>
            </a:r>
            <a:r>
              <a:rPr lang="ko-KR" altLang="en-US" dirty="0" err="1" smtClean="0"/>
              <a:t>필터링함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2345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셸</a:t>
            </a:r>
            <a:r>
              <a:rPr lang="ko-KR" altLang="en-US" dirty="0" smtClean="0"/>
              <a:t> 구현 프로젝트 과제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테스트 사항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리다이렉션과</a:t>
            </a:r>
            <a:r>
              <a:rPr lang="ko-KR" altLang="en-US" dirty="0" smtClean="0"/>
              <a:t> 파이프 테스트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백그라운드 </a:t>
            </a:r>
            <a:r>
              <a:rPr lang="ko-KR" altLang="en-US" dirty="0"/>
              <a:t>프로세스에도 처리할 것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ls</a:t>
            </a:r>
            <a:r>
              <a:rPr lang="en-US" altLang="ko-KR" dirty="0"/>
              <a:t> –l &gt; ls.txt &amp; : ls.txt</a:t>
            </a:r>
            <a:r>
              <a:rPr lang="ko-KR" altLang="en-US" dirty="0"/>
              <a:t>로의 출력을 </a:t>
            </a:r>
            <a:r>
              <a:rPr lang="ko-KR" altLang="en-US" dirty="0" smtClean="0"/>
              <a:t>백그라운드로</a:t>
            </a:r>
            <a:endParaRPr lang="en-US" altLang="ko-KR" dirty="0" smtClean="0"/>
          </a:p>
          <a:p>
            <a:r>
              <a:rPr lang="ko-KR" altLang="en-US" dirty="0" smtClean="0"/>
              <a:t>힌트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번은 </a:t>
            </a:r>
            <a:r>
              <a:rPr lang="en-US" altLang="ko-KR" dirty="0" err="1" smtClean="0"/>
              <a:t>stdin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번은 </a:t>
            </a:r>
            <a:r>
              <a:rPr lang="en-US" altLang="ko-KR" dirty="0" err="1" smtClean="0"/>
              <a:t>stdout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번은 </a:t>
            </a:r>
            <a:r>
              <a:rPr lang="en-US" altLang="ko-KR" dirty="0" err="1" smtClean="0"/>
              <a:t>stderr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dup2()</a:t>
            </a:r>
            <a:r>
              <a:rPr lang="ko-KR" altLang="en-US" dirty="0"/>
              <a:t> </a:t>
            </a:r>
            <a:r>
              <a:rPr lang="ko-KR" altLang="en-US" dirty="0" smtClean="0"/>
              <a:t>함수를 이용해보기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주의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한번 닫힌 </a:t>
            </a:r>
            <a:r>
              <a:rPr lang="en-US" altLang="ko-KR" b="1" dirty="0" err="1" smtClean="0"/>
              <a:t>stdin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등은 다시 열리지 않음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1843530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셸</a:t>
            </a:r>
            <a:r>
              <a:rPr lang="ko-KR" altLang="en-US" dirty="0" smtClean="0"/>
              <a:t> 구현 프로젝트 과제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과제 참고사항</a:t>
            </a:r>
            <a:endParaRPr lang="en-US" altLang="ko-KR" dirty="0"/>
          </a:p>
          <a:p>
            <a:pPr lvl="1"/>
            <a:r>
              <a:rPr lang="en-US" altLang="ko-KR" dirty="0"/>
              <a:t>ZIP </a:t>
            </a:r>
            <a:r>
              <a:rPr lang="ko-KR" altLang="en-US" dirty="0"/>
              <a:t>파일 제출만 허용</a:t>
            </a:r>
            <a:endParaRPr lang="en-US" altLang="ko-KR" dirty="0"/>
          </a:p>
          <a:p>
            <a:pPr lvl="1"/>
            <a:r>
              <a:rPr lang="ko-KR" altLang="en-US" dirty="0"/>
              <a:t>모듈화 정도에 따라 </a:t>
            </a:r>
            <a:r>
              <a:rPr lang="ko-KR" altLang="en-US" dirty="0" err="1"/>
              <a:t>가산점</a:t>
            </a:r>
            <a:r>
              <a:rPr lang="ko-KR" altLang="en-US" dirty="0"/>
              <a:t> 부여</a:t>
            </a:r>
            <a:endParaRPr lang="en-US" altLang="ko-KR" dirty="0"/>
          </a:p>
          <a:p>
            <a:pPr lvl="2"/>
            <a:r>
              <a:rPr lang="en-US" altLang="ko-KR" dirty="0" err="1"/>
              <a:t>Makefile</a:t>
            </a:r>
            <a:r>
              <a:rPr lang="ko-KR" altLang="en-US" dirty="0"/>
              <a:t>이나 별도 헤더 파일</a:t>
            </a:r>
            <a:r>
              <a:rPr lang="en-US" altLang="ko-KR" dirty="0"/>
              <a:t>/</a:t>
            </a:r>
            <a:r>
              <a:rPr lang="ko-KR" altLang="en-US" dirty="0"/>
              <a:t>소스 파일이 있는 경우 과제물에 같이 제출</a:t>
            </a:r>
            <a:endParaRPr lang="en-US" altLang="ko-KR" dirty="0"/>
          </a:p>
          <a:p>
            <a:pPr lvl="1"/>
            <a:r>
              <a:rPr lang="ko-KR" altLang="en-US" dirty="0"/>
              <a:t>해당 제출기간에 </a:t>
            </a:r>
            <a:r>
              <a:rPr lang="en-US" altLang="ko-KR" dirty="0"/>
              <a:t>e-Class</a:t>
            </a:r>
            <a:r>
              <a:rPr lang="ko-KR" altLang="en-US" dirty="0"/>
              <a:t>에 </a:t>
            </a:r>
            <a:r>
              <a:rPr lang="ko-KR" altLang="en-US" dirty="0" err="1"/>
              <a:t>업로드할</a:t>
            </a:r>
            <a:r>
              <a:rPr lang="ko-KR" altLang="en-US" dirty="0"/>
              <a:t> 것</a:t>
            </a:r>
            <a:endParaRPr lang="en-US" altLang="ko-KR" dirty="0"/>
          </a:p>
          <a:p>
            <a:pPr lvl="1"/>
            <a:r>
              <a:rPr lang="en-US" altLang="ko-KR" dirty="0"/>
              <a:t>e-Class </a:t>
            </a:r>
            <a:r>
              <a:rPr lang="ko-KR" altLang="en-US" dirty="0"/>
              <a:t>이외의 수단으로 </a:t>
            </a:r>
            <a:r>
              <a:rPr lang="ko-KR" altLang="en-US" dirty="0" err="1"/>
              <a:t>업로드한</a:t>
            </a:r>
            <a:r>
              <a:rPr lang="ko-KR" altLang="en-US" dirty="0"/>
              <a:t> 과제물에 대해선 제출로 인정하지 않음</a:t>
            </a:r>
            <a:r>
              <a:rPr lang="en-US" altLang="ko-KR" dirty="0"/>
              <a:t>(</a:t>
            </a:r>
            <a:r>
              <a:rPr lang="ko-KR" altLang="en-US" dirty="0"/>
              <a:t>게시판</a:t>
            </a:r>
            <a:r>
              <a:rPr lang="en-US" altLang="ko-KR" dirty="0"/>
              <a:t>/</a:t>
            </a:r>
            <a:r>
              <a:rPr lang="ko-KR" altLang="en-US" dirty="0"/>
              <a:t>조교 </a:t>
            </a:r>
            <a:r>
              <a:rPr lang="en-US" altLang="ko-KR" dirty="0"/>
              <a:t>E-mail </a:t>
            </a:r>
            <a:r>
              <a:rPr lang="ko-KR" altLang="en-US" dirty="0"/>
              <a:t>등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보고서는 이전 것에 붙여서 </a:t>
            </a:r>
            <a:r>
              <a:rPr lang="ko-KR" altLang="en-US" dirty="0" smtClean="0"/>
              <a:t>제출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최종 제출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기한 </a:t>
            </a:r>
            <a:r>
              <a:rPr lang="en-US" altLang="ko-KR" dirty="0" smtClean="0"/>
              <a:t>: 12/10</a:t>
            </a:r>
            <a:r>
              <a:rPr lang="ko-KR" altLang="en-US" dirty="0" smtClean="0"/>
              <a:t>일까지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2372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실습은 여기서 종강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수고하셨습니다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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인터넷 모델</a:t>
            </a:r>
            <a:r>
              <a:rPr lang="en-US" altLang="ko-KR" dirty="0" smtClean="0"/>
              <a:t> (TCP/IP </a:t>
            </a:r>
            <a:r>
              <a:rPr lang="ko-KR" altLang="en-US" dirty="0" smtClean="0"/>
              <a:t>프로토콜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24319"/>
            <a:ext cx="8229600" cy="33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3958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소켓과 포트 번호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패킷</a:t>
            </a:r>
            <a:r>
              <a:rPr lang="en-US" altLang="ko-KR" dirty="0" smtClean="0"/>
              <a:t>(Packet)</a:t>
            </a:r>
            <a:r>
              <a:rPr lang="ko-KR" altLang="en-US" dirty="0" smtClean="0"/>
              <a:t>은 기본적으로 데이터와 소켓 번호로 구성</a:t>
            </a:r>
            <a:endParaRPr lang="en-US" altLang="ko-KR" dirty="0" smtClean="0"/>
          </a:p>
          <a:p>
            <a:r>
              <a:rPr lang="ko-KR" altLang="en-US" dirty="0" smtClean="0"/>
              <a:t>소켓 번호는 다시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주소와 포트 번호로 구성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IP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: 165.246.10.2(v4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포트 번호 </a:t>
            </a:r>
            <a:r>
              <a:rPr lang="en-US" altLang="ko-KR" dirty="0" smtClean="0"/>
              <a:t>: 1 ~ 65535</a:t>
            </a:r>
            <a:r>
              <a:rPr lang="ko-KR" altLang="en-US" dirty="0" smtClean="0"/>
              <a:t> 범위 </a:t>
            </a:r>
            <a:r>
              <a:rPr lang="en-US" altLang="ko-KR" dirty="0" smtClean="0"/>
              <a:t>(unsigned short)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50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포트 번호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025" y="5107706"/>
            <a:ext cx="69469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5200" y="2166788"/>
            <a:ext cx="7212013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978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순서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일반적인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엔디언</a:t>
            </a:r>
            <a:r>
              <a:rPr lang="en-US" altLang="ko-KR" dirty="0" smtClean="0"/>
              <a:t>(Big </a:t>
            </a:r>
            <a:r>
              <a:rPr lang="en-US" altLang="ko-KR" dirty="0" err="1" smtClean="0"/>
              <a:t>Endian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큰 자리를 앞 부분에 배정하는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0x12345678 = 12, 34, 56, 78</a:t>
            </a:r>
          </a:p>
          <a:p>
            <a:pPr lvl="1"/>
            <a:r>
              <a:rPr lang="ko-KR" altLang="en-US" dirty="0" smtClean="0"/>
              <a:t>디버깅에 용이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모토로라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 채택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모토로라 포맷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리틀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엔디언</a:t>
            </a:r>
            <a:r>
              <a:rPr lang="en-US" altLang="ko-KR" dirty="0" smtClean="0"/>
              <a:t>(Little </a:t>
            </a:r>
            <a:r>
              <a:rPr lang="en-US" altLang="ko-KR" dirty="0" err="1" smtClean="0"/>
              <a:t>Endian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작은 자리를 앞 부분에 배정하는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0x12345678 = 78, 56, 34, 12</a:t>
            </a:r>
          </a:p>
          <a:p>
            <a:pPr lvl="1"/>
            <a:r>
              <a:rPr lang="ko-KR" altLang="en-US" dirty="0" smtClean="0"/>
              <a:t>하드웨어 구현이 단순함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x86 </a:t>
            </a:r>
            <a:r>
              <a:rPr lang="ko-KR" altLang="en-US" dirty="0" smtClean="0"/>
              <a:t>계열에 채택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인텔 포맷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647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순서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 외의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미들 </a:t>
            </a:r>
            <a:r>
              <a:rPr lang="ko-KR" altLang="en-US" dirty="0" err="1" smtClean="0"/>
              <a:t>엔디언</a:t>
            </a:r>
            <a:r>
              <a:rPr lang="en-US" altLang="ko-KR" dirty="0" smtClean="0"/>
              <a:t>(Middle </a:t>
            </a:r>
            <a:r>
              <a:rPr lang="en-US" altLang="ko-KR" dirty="0" err="1" smtClean="0"/>
              <a:t>Endian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엔디언과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엔디언의</a:t>
            </a:r>
            <a:r>
              <a:rPr lang="ko-KR" altLang="en-US" dirty="0" smtClean="0"/>
              <a:t> 중간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 방법에 따라 차이가 있을 수 있음</a:t>
            </a:r>
            <a:endParaRPr lang="en-US" altLang="ko-KR" dirty="0" smtClean="0"/>
          </a:p>
          <a:p>
            <a:r>
              <a:rPr lang="ko-KR" altLang="en-US" dirty="0" err="1" smtClean="0"/>
              <a:t>바이엔디언</a:t>
            </a:r>
            <a:r>
              <a:rPr lang="en-US" altLang="ko-KR" dirty="0" smtClean="0"/>
              <a:t>(Bi-</a:t>
            </a:r>
            <a:r>
              <a:rPr lang="en-US" altLang="ko-KR" dirty="0" err="1" smtClean="0"/>
              <a:t>endian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엔디언과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엔디언</a:t>
            </a:r>
            <a:r>
              <a:rPr lang="ko-KR" altLang="en-US" dirty="0" smtClean="0"/>
              <a:t> 중 선택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ARM, PowerPC, MIPS, IA-64(</a:t>
            </a:r>
            <a:r>
              <a:rPr lang="ko-KR" altLang="en-US" dirty="0" err="1" smtClean="0"/>
              <a:t>아이테니엄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862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4621</TotalTime>
  <Words>1742</Words>
  <Application>Microsoft Office PowerPoint</Application>
  <PresentationFormat>화면 슬라이드 쇼(4:3)</PresentationFormat>
  <Paragraphs>333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맑은 고딕</vt:lpstr>
      <vt:lpstr>Georgia</vt:lpstr>
      <vt:lpstr>Times New Roman</vt:lpstr>
      <vt:lpstr>Trebuchet MS</vt:lpstr>
      <vt:lpstr>Verdana</vt:lpstr>
      <vt:lpstr>Wingdings</vt:lpstr>
      <vt:lpstr>Wingdings 2</vt:lpstr>
      <vt:lpstr>도시</vt:lpstr>
      <vt:lpstr>Unix System Programming</vt:lpstr>
      <vt:lpstr>이번 실습에서는…</vt:lpstr>
      <vt:lpstr>소켓의 이해</vt:lpstr>
      <vt:lpstr>인터넷 모델 (TCP/IP 프로토콜)</vt:lpstr>
      <vt:lpstr>인터넷 모델 (TCP/IP 프로토콜)</vt:lpstr>
      <vt:lpstr>소켓과 포트 번호</vt:lpstr>
      <vt:lpstr>포트 번호</vt:lpstr>
      <vt:lpstr>바이트 순서 : 일반적인 방법</vt:lpstr>
      <vt:lpstr>바이트 순서 : 그 외의 방법</vt:lpstr>
      <vt:lpstr>IP 주소와 바이트 순서</vt:lpstr>
      <vt:lpstr>바이트 순서 실습 (byteorder.c 작성)</vt:lpstr>
      <vt:lpstr>바이트 순서 실습</vt:lpstr>
      <vt:lpstr>Unix에서의 소켓</vt:lpstr>
      <vt:lpstr>TCP와 UDP</vt:lpstr>
      <vt:lpstr>TCP 소켓과 전화</vt:lpstr>
      <vt:lpstr>공통 1. 소켓 생성</vt:lpstr>
      <vt:lpstr>서버 1. 도메인 일람</vt:lpstr>
      <vt:lpstr>서버 2. IP주소 할당</vt:lpstr>
      <vt:lpstr>서버 2. struct sockaddr 계열?</vt:lpstr>
      <vt:lpstr>서버 2. sockaddr_in?</vt:lpstr>
      <vt:lpstr>서버 2. sockaddr_in6</vt:lpstr>
      <vt:lpstr>서버 3. 연결 대기</vt:lpstr>
      <vt:lpstr>서버 4. 연결 수락</vt:lpstr>
      <vt:lpstr>클라이언트 2. 연결 요청 </vt:lpstr>
      <vt:lpstr>공통 5. 유용한 함수들</vt:lpstr>
      <vt:lpstr>TCP 통신 실습 – 공통 (1)</vt:lpstr>
      <vt:lpstr>TCP 통신 실습 – 서버 (2)</vt:lpstr>
      <vt:lpstr>TCP 통신 실습 – 서버 (3)</vt:lpstr>
      <vt:lpstr>TCP 통신 실습 – 클라이언트 (2)</vt:lpstr>
      <vt:lpstr>TCP 통신 실습 – 클라이언트 (3)</vt:lpstr>
      <vt:lpstr>TCP 통신 실습</vt:lpstr>
      <vt:lpstr>UDP 소켓과 우편</vt:lpstr>
      <vt:lpstr>UDP 통신과 TCP 통신의 차이</vt:lpstr>
      <vt:lpstr>UDP 통신 – 메시지 보내기</vt:lpstr>
      <vt:lpstr>UDP 통신 – 메시지 받기</vt:lpstr>
      <vt:lpstr>UDP 통신 실습 – 보내는 쪽 (2) (sender.c 작성)</vt:lpstr>
      <vt:lpstr>UDP 통신 실습 – 보내는 쪽 (3) (sender.c 작성)</vt:lpstr>
      <vt:lpstr>UDP 통신 실습 – 받는 쪽 (2) (receiver.c 작성)</vt:lpstr>
      <vt:lpstr>UDP 통신 실습 – 받는 쪽 (3) (receiver.c 작성)</vt:lpstr>
      <vt:lpstr>UDP 통신 실습</vt:lpstr>
      <vt:lpstr>셸 구현 프로젝트 과제 #3</vt:lpstr>
      <vt:lpstr>셸 구현 프로젝트 과제 #3</vt:lpstr>
      <vt:lpstr>셸 구현 프로젝트 과제 #3</vt:lpstr>
      <vt:lpstr>셸 구현 프로젝트 과제 #3</vt:lpstr>
      <vt:lpstr>셸 구현 프로젝트 과제 #3</vt:lpstr>
      <vt:lpstr>실습은 여기서 종강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Programming</dc:title>
  <dc:creator>petpro</dc:creator>
  <cp:lastModifiedBy>chonyeon60.egloos.com Xeon</cp:lastModifiedBy>
  <cp:revision>478</cp:revision>
  <dcterms:created xsi:type="dcterms:W3CDTF">2013-08-29T15:29:36Z</dcterms:created>
  <dcterms:modified xsi:type="dcterms:W3CDTF">2015-11-18T16:09:40Z</dcterms:modified>
</cp:coreProperties>
</file>