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538" r:id="rId3"/>
    <p:sldId id="539" r:id="rId4"/>
    <p:sldId id="540" r:id="rId5"/>
    <p:sldId id="542" r:id="rId6"/>
    <p:sldId id="617" r:id="rId7"/>
    <p:sldId id="616" r:id="rId8"/>
    <p:sldId id="513" r:id="rId9"/>
    <p:sldId id="543" r:id="rId10"/>
    <p:sldId id="545" r:id="rId11"/>
    <p:sldId id="544" r:id="rId12"/>
    <p:sldId id="613" r:id="rId13"/>
    <p:sldId id="614" r:id="rId14"/>
    <p:sldId id="546" r:id="rId15"/>
    <p:sldId id="473" r:id="rId16"/>
    <p:sldId id="474" r:id="rId17"/>
    <p:sldId id="480" r:id="rId18"/>
    <p:sldId id="557" r:id="rId19"/>
    <p:sldId id="558" r:id="rId20"/>
    <p:sldId id="481" r:id="rId21"/>
    <p:sldId id="482" r:id="rId22"/>
    <p:sldId id="547" r:id="rId23"/>
    <p:sldId id="548" r:id="rId24"/>
    <p:sldId id="559" r:id="rId25"/>
    <p:sldId id="560" r:id="rId26"/>
    <p:sldId id="561" r:id="rId27"/>
    <p:sldId id="562" r:id="rId28"/>
    <p:sldId id="563" r:id="rId29"/>
    <p:sldId id="567" r:id="rId30"/>
    <p:sldId id="568" r:id="rId31"/>
    <p:sldId id="569" r:id="rId32"/>
    <p:sldId id="581" r:id="rId33"/>
    <p:sldId id="570" r:id="rId34"/>
    <p:sldId id="571" r:id="rId35"/>
    <p:sldId id="572" r:id="rId36"/>
    <p:sldId id="564" r:id="rId37"/>
    <p:sldId id="565" r:id="rId38"/>
    <p:sldId id="566" r:id="rId39"/>
    <p:sldId id="575" r:id="rId40"/>
    <p:sldId id="580" r:id="rId41"/>
    <p:sldId id="577" r:id="rId42"/>
    <p:sldId id="578" r:id="rId43"/>
    <p:sldId id="579" r:id="rId44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7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9" autoAdjust="0"/>
    <p:restoredTop sz="91244" autoAdjust="0"/>
  </p:normalViewPr>
  <p:slideViewPr>
    <p:cSldViewPr showGuides="1">
      <p:cViewPr varScale="1">
        <p:scale>
          <a:sx n="86" d="100"/>
          <a:sy n="86" d="100"/>
        </p:scale>
        <p:origin x="9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fld id="{652FB48A-07CC-4C26-AB94-3E858FDA9173}" type="datetimeFigureOut">
              <a:rPr lang="ko-KR" altLang="en-US"/>
              <a:pPr/>
              <a:t>2019-12-03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fld id="{BB358A7B-2442-4004-86D6-38D7B8F4566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835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시그널이란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 * </a:t>
            </a:r>
            <a:r>
              <a:rPr lang="ko-KR" altLang="en-US" dirty="0"/>
              <a:t>간단히 말해서 </a:t>
            </a:r>
            <a:r>
              <a:rPr lang="en-US" altLang="ko-KR" dirty="0"/>
              <a:t>software</a:t>
            </a:r>
            <a:r>
              <a:rPr lang="en-US" altLang="ko-KR" baseline="0" dirty="0"/>
              <a:t> interrupt</a:t>
            </a:r>
            <a:r>
              <a:rPr lang="ko-KR" altLang="en-US" baseline="0" dirty="0"/>
              <a:t>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흔히 사용하는 시그널은 제어터미널에서 인터럽트 키</a:t>
            </a:r>
            <a:r>
              <a:rPr lang="en-US" altLang="ko-KR" baseline="0" dirty="0"/>
              <a:t>(^C)</a:t>
            </a:r>
            <a:r>
              <a:rPr lang="ko-KR" altLang="en-US" baseline="0" dirty="0"/>
              <a:t>을 누름으로써 확인할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보통 실행되고 있는 프로세스를 종료시킬 때 사용한다</a:t>
            </a:r>
            <a:r>
              <a:rPr lang="en-US" altLang="ko-KR" baseline="0" dirty="0"/>
              <a:t>. ^C</a:t>
            </a:r>
            <a:r>
              <a:rPr lang="ko-KR" altLang="en-US" baseline="0" dirty="0"/>
              <a:t>가 눌러졌을때 </a:t>
            </a:r>
            <a:r>
              <a:rPr lang="ko-KR" altLang="en-US" baseline="0" dirty="0" err="1"/>
              <a:t>커널은</a:t>
            </a:r>
            <a:r>
              <a:rPr lang="ko-KR" altLang="en-US" baseline="0" dirty="0"/>
              <a:t> 인터럽트 캐릭터를 확인하고 </a:t>
            </a:r>
            <a:r>
              <a:rPr lang="ko-KR" altLang="en-US" baseline="0" dirty="0" err="1"/>
              <a:t>포그라운드</a:t>
            </a:r>
            <a:r>
              <a:rPr lang="ko-KR" altLang="en-US" baseline="0" dirty="0"/>
              <a:t> 프로세스 그룹에 </a:t>
            </a:r>
            <a:r>
              <a:rPr lang="en-US" altLang="ko-KR" baseline="0" dirty="0"/>
              <a:t>SIGNAL</a:t>
            </a:r>
            <a:r>
              <a:rPr lang="ko-KR" altLang="en-US" baseline="0" dirty="0"/>
              <a:t>을 보낸다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dirty="0"/>
              <a:t>시그널은 에러가 아니므로 에러처리와 혼동하지 말아야 한다</a:t>
            </a:r>
            <a:r>
              <a:rPr lang="en-US" altLang="ko-KR" dirty="0"/>
              <a:t>. </a:t>
            </a:r>
            <a:r>
              <a:rPr lang="ko-KR" altLang="en-US" dirty="0"/>
              <a:t>프로세스는 시그널을 받으면 시그널을 처리하기 위한 액션을 취해야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8674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7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process signal mask</a:t>
            </a:r>
            <a:r>
              <a:rPr lang="ko-KR" altLang="en-US" dirty="0"/>
              <a:t>는 </a:t>
            </a:r>
            <a:r>
              <a:rPr lang="en-US" altLang="ko-KR" dirty="0"/>
              <a:t>process attribute</a:t>
            </a:r>
            <a:r>
              <a:rPr lang="ko-KR" altLang="en-US" dirty="0"/>
              <a:t>로서 </a:t>
            </a:r>
            <a:r>
              <a:rPr lang="en-US" altLang="ko-KR" dirty="0"/>
              <a:t>signal</a:t>
            </a:r>
            <a:r>
              <a:rPr lang="en-US" altLang="ko-KR" baseline="0" dirty="0"/>
              <a:t> blocking list</a:t>
            </a:r>
            <a:r>
              <a:rPr lang="ko-KR" altLang="en-US" baseline="0" dirty="0"/>
              <a:t>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목록에 있는 시그널들은 </a:t>
            </a:r>
            <a:r>
              <a:rPr lang="en-US" altLang="ko-KR" baseline="0" dirty="0" err="1"/>
              <a:t>bloking</a:t>
            </a:r>
            <a:r>
              <a:rPr lang="ko-KR" altLang="en-US" baseline="0" dirty="0"/>
              <a:t>된다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319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787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예는 </a:t>
            </a:r>
            <a:r>
              <a:rPr lang="en-US" altLang="ko-KR" dirty="0"/>
              <a:t>reliable </a:t>
            </a:r>
            <a:r>
              <a:rPr lang="ko-KR" altLang="en-US" dirty="0"/>
              <a:t>시그널 구현에서만 됨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학교서버는 확인할 수 없음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sigaction</a:t>
            </a:r>
            <a:r>
              <a:rPr lang="ko-KR" altLang="en-US" baseline="0" dirty="0"/>
              <a:t>을 이용해야함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 err="1"/>
              <a:t>signal_blocking.c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설명은</a:t>
            </a:r>
            <a:r>
              <a:rPr lang="ko-KR" altLang="en-US" baseline="0" dirty="0"/>
              <a:t> </a:t>
            </a:r>
            <a:r>
              <a:rPr lang="en-US" altLang="ko-KR" baseline="0" dirty="0"/>
              <a:t>reliable signal</a:t>
            </a:r>
            <a:r>
              <a:rPr lang="ko-KR" altLang="en-US" baseline="0" dirty="0"/>
              <a:t>구현된 시스템에서 수행된다고 가정하고 설명한다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시그널 </a:t>
            </a:r>
            <a:r>
              <a:rPr lang="ko-KR" altLang="en-US" dirty="0" err="1"/>
              <a:t>핸들러가</a:t>
            </a:r>
            <a:r>
              <a:rPr lang="ko-KR" altLang="en-US" dirty="0"/>
              <a:t> 호출될</a:t>
            </a:r>
            <a:r>
              <a:rPr lang="ko-KR" altLang="en-US" baseline="0" dirty="0"/>
              <a:t> 때 프로세스의 시그널 마스크에 변화가 생긴다</a:t>
            </a:r>
            <a:r>
              <a:rPr lang="en-US" altLang="ko-KR" baseline="0" dirty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05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738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sa_flag</a:t>
            </a:r>
            <a:r>
              <a:rPr lang="en-US" altLang="ko-KR" dirty="0"/>
              <a:t> =</a:t>
            </a:r>
            <a:r>
              <a:rPr lang="en-US" altLang="ko-KR" baseline="0" dirty="0"/>
              <a:t> </a:t>
            </a:r>
            <a:r>
              <a:rPr lang="en-US" altLang="ko-KR" sz="1200" b="0" dirty="0">
                <a:latin typeface="Courier New" pitchFamily="49" charset="0"/>
                <a:cs typeface="Arial" charset="0"/>
              </a:rPr>
              <a:t>SA_INTERRUPT | SA_NOCLDSTOP | SA_NOCLDWAIT </a:t>
            </a:r>
            <a:r>
              <a:rPr lang="ko-KR" altLang="en-US" sz="1200" b="0" dirty="0">
                <a:latin typeface="Courier New" pitchFamily="49" charset="0"/>
                <a:cs typeface="Arial" charset="0"/>
              </a:rPr>
              <a:t>과 같이 표현이 가능</a:t>
            </a:r>
            <a:endParaRPr lang="en-US" altLang="ko-KR" sz="1200" b="0" dirty="0">
              <a:latin typeface="맑은 고딕" pitchFamily="50" charset="-127"/>
              <a:cs typeface="+mn-cs"/>
            </a:endParaRPr>
          </a:p>
          <a:p>
            <a:endParaRPr lang="en-US" altLang="ko-KR" sz="1200" b="0" dirty="0">
              <a:latin typeface="맑은 고딕" pitchFamily="50" charset="-127"/>
              <a:cs typeface="+mn-cs"/>
            </a:endParaRPr>
          </a:p>
          <a:p>
            <a:r>
              <a:rPr lang="en-US" altLang="ko-KR" sz="1200" b="0" dirty="0">
                <a:latin typeface="맑은 고딕" pitchFamily="50" charset="-127"/>
                <a:cs typeface="+mn-cs"/>
              </a:rPr>
              <a:t>SA_INTERRUPT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 : </a:t>
            </a:r>
            <a:r>
              <a:rPr lang="ko-KR" altLang="en-US" sz="1200" b="0" baseline="0" dirty="0" err="1">
                <a:latin typeface="맑은 고딕" pitchFamily="50" charset="-127"/>
                <a:cs typeface="+mn-cs"/>
              </a:rPr>
              <a:t>리눅스에서만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 지원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, 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시그널에 의해 </a:t>
            </a:r>
            <a:r>
              <a:rPr lang="ko-KR" altLang="en-US" sz="1200" b="0" baseline="0" dirty="0" err="1">
                <a:latin typeface="맑은 고딕" pitchFamily="50" charset="-127"/>
                <a:cs typeface="+mn-cs"/>
              </a:rPr>
              <a:t>인터럽트된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 시스템 콜은 </a:t>
            </a:r>
            <a:r>
              <a:rPr lang="ko-KR" altLang="en-US" sz="1200" b="0" baseline="0" dirty="0" err="1">
                <a:latin typeface="맑은 고딕" pitchFamily="50" charset="-127"/>
                <a:cs typeface="+mn-cs"/>
              </a:rPr>
              <a:t>재시작되지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 않음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. (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다른 버전들에서는 이 옵션이 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default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임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)</a:t>
            </a:r>
          </a:p>
          <a:p>
            <a:r>
              <a:rPr lang="en-US" altLang="ko-KR" sz="1200" b="0" baseline="0" dirty="0">
                <a:latin typeface="맑은 고딕" pitchFamily="50" charset="-127"/>
                <a:cs typeface="+mn-cs"/>
              </a:rPr>
              <a:t>SA_NOCLDSTOP : SIGCHLD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와 함께 이 옵션을 주면 자식은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,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 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SIGSTOP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를 받았을 때 부모에게 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SIGCHLD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를 보내지 않음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. (</a:t>
            </a:r>
            <a:r>
              <a:rPr lang="en-US" altLang="ko-KR" sz="1200" b="0" baseline="0" dirty="0" err="1">
                <a:latin typeface="맑은 고딕" pitchFamily="50" charset="-127"/>
                <a:cs typeface="+mn-cs"/>
              </a:rPr>
              <a:t>sigstop.c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)</a:t>
            </a:r>
          </a:p>
          <a:p>
            <a:r>
              <a:rPr lang="en-US" altLang="ko-KR" sz="1200" b="0" baseline="0" dirty="0">
                <a:latin typeface="맑은 고딕" pitchFamily="50" charset="-127"/>
                <a:cs typeface="+mn-cs"/>
              </a:rPr>
              <a:t>SA_NOCLDWAIT : 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부모가 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wait()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를 하지 않아도 자식은 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zombie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가 되지 않음</a:t>
            </a:r>
            <a:endParaRPr lang="en-US" altLang="ko-KR" sz="1200" b="0" baseline="0" dirty="0">
              <a:latin typeface="맑은 고딕" pitchFamily="50" charset="-127"/>
              <a:cs typeface="+mn-cs"/>
            </a:endParaRPr>
          </a:p>
          <a:p>
            <a:r>
              <a:rPr lang="en-US" altLang="ko-KR" sz="1200" b="0" dirty="0">
                <a:latin typeface="Courier New" pitchFamily="49" charset="0"/>
                <a:cs typeface="Arial" charset="0"/>
              </a:rPr>
              <a:t>SA_NODEFER : signal</a:t>
            </a:r>
            <a:r>
              <a:rPr lang="ko-KR" altLang="en-US" sz="1200" b="0" dirty="0">
                <a:latin typeface="Courier New" pitchFamily="49" charset="0"/>
                <a:cs typeface="Arial" charset="0"/>
              </a:rPr>
              <a:t>은 </a:t>
            </a:r>
            <a:r>
              <a:rPr lang="en-US" altLang="ko-KR" sz="1200" b="0" dirty="0">
                <a:latin typeface="Courier New" pitchFamily="49" charset="0"/>
                <a:cs typeface="Arial" charset="0"/>
              </a:rPr>
              <a:t>signal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 handler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수행 시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process signal mask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에 포함됨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(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즉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, 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수행 시 해당 시그널은 </a:t>
            </a:r>
            <a:r>
              <a:rPr lang="ko-KR" altLang="en-US" sz="1200" b="0" baseline="0" dirty="0" err="1">
                <a:latin typeface="Courier New" pitchFamily="49" charset="0"/>
                <a:cs typeface="Arial" charset="0"/>
              </a:rPr>
              <a:t>블럭됨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).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그러나 </a:t>
            </a:r>
            <a:r>
              <a:rPr lang="ko-KR" altLang="en-US" sz="1200" b="0" baseline="0" dirty="0" err="1">
                <a:latin typeface="Courier New" pitchFamily="49" charset="0"/>
                <a:cs typeface="Arial" charset="0"/>
              </a:rPr>
              <a:t>이설정을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 하면 해당 시그널을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process signal mask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에 포함되는것을 방지함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(unreliable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해짐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)</a:t>
            </a:r>
          </a:p>
          <a:p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SA_ONSTACK :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시그널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handler</a:t>
            </a:r>
            <a:r>
              <a:rPr lang="ko-KR" altLang="en-US" sz="1200" b="0" baseline="0" dirty="0" err="1">
                <a:latin typeface="Courier New" pitchFamily="49" charset="0"/>
                <a:cs typeface="Arial" charset="0"/>
              </a:rPr>
              <a:t>호출시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는 프로세스의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stack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공간을 사용하지 않고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, </a:t>
            </a:r>
            <a:r>
              <a:rPr lang="en-US" altLang="ko-KR" sz="1200" b="0" baseline="0" dirty="0" err="1">
                <a:latin typeface="Courier New" pitchFamily="49" charset="0"/>
                <a:cs typeface="Arial" charset="0"/>
              </a:rPr>
              <a:t>sigaltstack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(2)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에 의해 연결된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stack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공간을 사용한다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만약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process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에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stack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공간이 부족하게 되면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signal 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가 동작하기 위한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stack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이 할당이 되지 않으므로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가 동작하지 않고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default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로 시그널이 처리된다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</a:t>
            </a:r>
          </a:p>
          <a:p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SA_RESETHAND : signal 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실행 후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, SIG_DFL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로 초기화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SA_SIGINFO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에 등록된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도 초기화</a:t>
            </a:r>
            <a:endParaRPr lang="en-US" altLang="ko-KR" sz="1200" b="0" baseline="0" dirty="0">
              <a:latin typeface="Courier New" pitchFamily="49" charset="0"/>
              <a:cs typeface="Arial" charset="0"/>
            </a:endParaRPr>
          </a:p>
          <a:p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SA_RESTART :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시스템 콜 인터럽트에 의해 수행하던 함수는 완전하게 실행되지 못하고  종료됨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이러한 사항을 방지하기 위한 옵션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</a:t>
            </a:r>
            <a:r>
              <a:rPr lang="ko-KR" altLang="en-US" sz="1200" b="0" baseline="0" dirty="0" err="1">
                <a:latin typeface="Courier New" pitchFamily="49" charset="0"/>
                <a:cs typeface="Arial" charset="0"/>
              </a:rPr>
              <a:t>수행중이던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 함수를 재실행 해줌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(</a:t>
            </a:r>
            <a:r>
              <a:rPr lang="en-US" altLang="ko-KR" sz="1200" b="0" baseline="0" dirty="0" err="1">
                <a:latin typeface="Courier New" pitchFamily="49" charset="0"/>
                <a:cs typeface="Arial" charset="0"/>
              </a:rPr>
              <a:t>sa_siginfo_restart.c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)</a:t>
            </a:r>
          </a:p>
          <a:p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SA_SIGINFO :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추가적인 </a:t>
            </a:r>
            <a:r>
              <a:rPr lang="ko-KR" altLang="en-US" sz="1200" b="0" baseline="0" dirty="0" err="1">
                <a:latin typeface="Courier New" pitchFamily="49" charset="0"/>
                <a:cs typeface="Arial" charset="0"/>
              </a:rPr>
              <a:t>핸들러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(</a:t>
            </a:r>
            <a:r>
              <a:rPr lang="en-US" altLang="ko-KR" sz="1200" b="0" baseline="0" dirty="0" err="1">
                <a:latin typeface="Courier New" pitchFamily="49" charset="0"/>
                <a:cs typeface="Arial" charset="0"/>
              </a:rPr>
              <a:t>sa_siginfo.c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399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시그널 핸들링 함수에 </a:t>
            </a:r>
            <a:r>
              <a:rPr lang="ko-KR" altLang="en-US" dirty="0" err="1"/>
              <a:t>진입할때</a:t>
            </a:r>
            <a:r>
              <a:rPr lang="ko-KR" altLang="en-US" dirty="0"/>
              <a:t> 핸들링 시그널은 프로세스의 </a:t>
            </a:r>
            <a:r>
              <a:rPr lang="en-US" altLang="ko-KR" dirty="0"/>
              <a:t>signal mask</a:t>
            </a:r>
            <a:r>
              <a:rPr lang="ko-KR" altLang="en-US" dirty="0"/>
              <a:t>에 등록되고 </a:t>
            </a:r>
            <a:r>
              <a:rPr lang="ko-KR" altLang="en-US" baseline="0" dirty="0"/>
              <a:t>리턴될 때 </a:t>
            </a:r>
            <a:r>
              <a:rPr lang="en-US" altLang="ko-KR" baseline="0" dirty="0"/>
              <a:t>signal mask</a:t>
            </a:r>
            <a:r>
              <a:rPr lang="ko-KR" altLang="en-US" baseline="0" dirty="0"/>
              <a:t>는 이전 값으로 복귀된다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*</a:t>
            </a:r>
            <a:r>
              <a:rPr lang="ko-KR" altLang="en-US" baseline="0" dirty="0"/>
              <a:t>시그널 </a:t>
            </a:r>
            <a:r>
              <a:rPr lang="ko-KR" altLang="en-US" baseline="0" dirty="0" err="1"/>
              <a:t>핸들러</a:t>
            </a:r>
            <a:r>
              <a:rPr lang="ko-KR" altLang="en-US" baseline="0" dirty="0"/>
              <a:t> 동작은 액션이므로 시그널이 </a:t>
            </a:r>
            <a:r>
              <a:rPr lang="ko-KR" altLang="en-US" baseline="0" dirty="0" err="1"/>
              <a:t>전달된것을</a:t>
            </a:r>
            <a:r>
              <a:rPr lang="ko-KR" altLang="en-US" baseline="0" dirty="0"/>
              <a:t> 의미한다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*</a:t>
            </a:r>
            <a:r>
              <a:rPr lang="ko-KR" altLang="en-US" baseline="0" dirty="0"/>
              <a:t>따라서 시그널 </a:t>
            </a:r>
            <a:r>
              <a:rPr lang="ko-KR" altLang="en-US" baseline="0" dirty="0" err="1"/>
              <a:t>핸들러가</a:t>
            </a:r>
            <a:r>
              <a:rPr lang="ko-KR" altLang="en-US" baseline="0" dirty="0"/>
              <a:t> 동작 중일 때 핸들링 시그널이 프로세스에게 다시 전달되면 </a:t>
            </a:r>
            <a:r>
              <a:rPr lang="en-US" altLang="ko-KR" baseline="0" dirty="0"/>
              <a:t>signal mask</a:t>
            </a:r>
            <a:r>
              <a:rPr lang="ko-KR" altLang="en-US" baseline="0" dirty="0"/>
              <a:t>에 의해 </a:t>
            </a:r>
            <a:r>
              <a:rPr lang="en-US" altLang="ko-KR" baseline="0" dirty="0"/>
              <a:t>blocking</a:t>
            </a:r>
            <a:r>
              <a:rPr lang="ko-KR" altLang="en-US" baseline="0" dirty="0"/>
              <a:t>된다</a:t>
            </a:r>
            <a:r>
              <a:rPr lang="en-US" altLang="ko-KR" baseline="0" dirty="0"/>
              <a:t>. blocking</a:t>
            </a:r>
            <a:r>
              <a:rPr lang="ko-KR" altLang="en-US" baseline="0" dirty="0"/>
              <a:t>된 이 시그널을  </a:t>
            </a:r>
            <a:r>
              <a:rPr lang="en-US" altLang="ko-KR" baseline="0" dirty="0"/>
              <a:t>pending </a:t>
            </a:r>
            <a:r>
              <a:rPr lang="ko-KR" altLang="en-US" baseline="0" dirty="0"/>
              <a:t>시그널이라고 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*</a:t>
            </a:r>
            <a:r>
              <a:rPr lang="ko-KR" altLang="en-US" baseline="0" dirty="0"/>
              <a:t>아직 </a:t>
            </a:r>
            <a:r>
              <a:rPr lang="ko-KR" altLang="en-US" baseline="0" dirty="0" err="1"/>
              <a:t>핸들러의</a:t>
            </a:r>
            <a:r>
              <a:rPr lang="ko-KR" altLang="en-US" baseline="0" dirty="0"/>
              <a:t> 동작이 완료되지 않은 시점에서 다시 또 핸들링 시그널이 전달되면 이 시그널은 </a:t>
            </a:r>
            <a:r>
              <a:rPr lang="en-US" altLang="ko-KR" baseline="0" dirty="0"/>
              <a:t>queue</a:t>
            </a:r>
            <a:r>
              <a:rPr lang="ko-KR" altLang="en-US" baseline="0" dirty="0"/>
              <a:t>되지 않는다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*</a:t>
            </a:r>
            <a:r>
              <a:rPr lang="ko-KR" altLang="en-US" baseline="0" dirty="0"/>
              <a:t>왜냐하면 </a:t>
            </a:r>
            <a:r>
              <a:rPr lang="en-US" altLang="ko-KR" baseline="0" dirty="0"/>
              <a:t>pending bit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pending</a:t>
            </a:r>
            <a:r>
              <a:rPr lang="ko-KR" altLang="en-US" baseline="0" dirty="0"/>
              <a:t>시그널을 표시하기 때문이다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599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sigsetjmp</a:t>
            </a:r>
            <a:r>
              <a:rPr lang="ko-KR" altLang="en-US" dirty="0"/>
              <a:t>는 현재 프로세스의 </a:t>
            </a:r>
            <a:r>
              <a:rPr lang="en-US" altLang="ko-KR" dirty="0" err="1"/>
              <a:t>sigsetjmp</a:t>
            </a:r>
            <a:r>
              <a:rPr lang="ko-KR" altLang="en-US" dirty="0"/>
              <a:t>호출 위치와</a:t>
            </a:r>
            <a:r>
              <a:rPr lang="en-US" altLang="ko-KR" dirty="0"/>
              <a:t> </a:t>
            </a:r>
            <a:r>
              <a:rPr lang="ko-KR" altLang="en-US" dirty="0"/>
              <a:t>이때 </a:t>
            </a:r>
            <a:r>
              <a:rPr lang="en-US" altLang="ko-KR" dirty="0"/>
              <a:t>signal mask</a:t>
            </a:r>
            <a:r>
              <a:rPr lang="ko-KR" altLang="en-US" dirty="0"/>
              <a:t>를 </a:t>
            </a:r>
            <a:r>
              <a:rPr lang="en-US" altLang="ko-KR" dirty="0" err="1"/>
              <a:t>env</a:t>
            </a:r>
            <a:r>
              <a:rPr lang="ko-KR" altLang="en-US" dirty="0"/>
              <a:t>에 저장한다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ko-KR" altLang="en-US" dirty="0" err="1"/>
              <a:t>리턴값은</a:t>
            </a:r>
            <a:r>
              <a:rPr lang="ko-KR" altLang="en-US" dirty="0"/>
              <a:t> 직접적인 </a:t>
            </a:r>
            <a:r>
              <a:rPr lang="en-US" altLang="ko-KR" dirty="0" err="1"/>
              <a:t>sigsetjmp</a:t>
            </a:r>
            <a:r>
              <a:rPr lang="ko-KR" altLang="en-US" dirty="0"/>
              <a:t> 호출에 의한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리턴인지</a:t>
            </a:r>
            <a:r>
              <a:rPr lang="ko-KR" altLang="en-US" dirty="0"/>
              <a:t>  아니면 </a:t>
            </a:r>
            <a:r>
              <a:rPr lang="en-US" altLang="ko-KR" dirty="0" err="1"/>
              <a:t>siglongjmp</a:t>
            </a:r>
            <a:r>
              <a:rPr lang="ko-KR" altLang="en-US" dirty="0"/>
              <a:t>에 의한 리턴인지에 따라 달라진다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1) </a:t>
            </a:r>
            <a:r>
              <a:rPr lang="ko-KR" altLang="en-US" dirty="0"/>
              <a:t>직접호출에 의한 리턴</a:t>
            </a:r>
            <a:r>
              <a:rPr lang="en-US" altLang="ko-KR" dirty="0"/>
              <a:t>: 0</a:t>
            </a:r>
            <a:r>
              <a:rPr lang="ko-KR" altLang="en-US" dirty="0"/>
              <a:t>을 리턴</a:t>
            </a:r>
            <a:endParaRPr lang="en-US" altLang="ko-KR" dirty="0"/>
          </a:p>
          <a:p>
            <a:r>
              <a:rPr lang="en-US" altLang="ko-KR" dirty="0"/>
              <a:t> 2) </a:t>
            </a:r>
            <a:r>
              <a:rPr lang="en-US" altLang="ko-KR" dirty="0" err="1"/>
              <a:t>siglongjmp</a:t>
            </a:r>
            <a:r>
              <a:rPr lang="ko-KR" altLang="en-US" dirty="0"/>
              <a:t>에 의한 리턴</a:t>
            </a:r>
            <a:r>
              <a:rPr lang="en-US" altLang="ko-KR" dirty="0"/>
              <a:t>: </a:t>
            </a:r>
            <a:r>
              <a:rPr lang="en-US" altLang="ko-KR" dirty="0" err="1"/>
              <a:t>siglongjmp</a:t>
            </a:r>
            <a:r>
              <a:rPr lang="ko-KR" altLang="en-US" dirty="0"/>
              <a:t>의 </a:t>
            </a:r>
            <a:r>
              <a:rPr lang="en-US" altLang="ko-KR" dirty="0" err="1"/>
              <a:t>val</a:t>
            </a:r>
            <a:r>
              <a:rPr lang="ko-KR" altLang="en-US" dirty="0"/>
              <a:t>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siglongjmp</a:t>
            </a:r>
            <a:r>
              <a:rPr lang="ko-KR" altLang="en-US" dirty="0"/>
              <a:t>는 </a:t>
            </a:r>
            <a:r>
              <a:rPr lang="en-US" altLang="ko-KR" dirty="0" err="1"/>
              <a:t>sigsetjmp</a:t>
            </a:r>
            <a:r>
              <a:rPr lang="ko-KR" altLang="en-US" dirty="0"/>
              <a:t>에서 저장했던 </a:t>
            </a:r>
            <a:r>
              <a:rPr lang="en-US" altLang="ko-KR" dirty="0" err="1"/>
              <a:t>env</a:t>
            </a:r>
            <a:r>
              <a:rPr lang="ko-KR" altLang="en-US" dirty="0"/>
              <a:t>를 이용해 </a:t>
            </a:r>
            <a:r>
              <a:rPr lang="en-US" altLang="ko-KR" dirty="0"/>
              <a:t>jump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49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Shell</a:t>
            </a:r>
            <a:r>
              <a:rPr lang="ko-KR" altLang="en-US" dirty="0"/>
              <a:t>같은 경우 명령처리 시 에러가 발생하면 다시 입력모드로 돌아가야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에러가 발생한 명령의 처리는 더 이상 진행하지</a:t>
            </a:r>
            <a:r>
              <a:rPr lang="ko-KR" altLang="en-US" baseline="0" dirty="0"/>
              <a:t> 말아야 한다</a:t>
            </a:r>
            <a:r>
              <a:rPr lang="en-US" altLang="ko-KR" baseline="0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이를 위해 </a:t>
            </a:r>
            <a:r>
              <a:rPr lang="en-US" altLang="ko-KR" dirty="0" err="1"/>
              <a:t>setjump</a:t>
            </a:r>
            <a:r>
              <a:rPr lang="en-US" altLang="ko-KR" dirty="0"/>
              <a:t>, </a:t>
            </a:r>
            <a:r>
              <a:rPr lang="en-US" altLang="ko-KR" dirty="0" err="1"/>
              <a:t>longjump</a:t>
            </a:r>
            <a:r>
              <a:rPr lang="ko-KR" altLang="en-US" dirty="0"/>
              <a:t>사용하여 더 이상 에러가 발생한 명령어를 실행하지 않고 입력모드로 점프할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만약 에러 발생에 의한 </a:t>
            </a:r>
            <a:r>
              <a:rPr lang="en-US" altLang="ko-KR" dirty="0"/>
              <a:t>signal</a:t>
            </a:r>
            <a:r>
              <a:rPr lang="en-US" altLang="ko-KR" baseline="0" dirty="0"/>
              <a:t> </a:t>
            </a:r>
            <a:r>
              <a:rPr lang="ko-KR" altLang="en-US" baseline="0" dirty="0"/>
              <a:t>처리 후 입력 </a:t>
            </a:r>
            <a:r>
              <a:rPr lang="ko-KR" altLang="en-US" baseline="0" dirty="0" err="1"/>
              <a:t>모드로가기</a:t>
            </a:r>
            <a:r>
              <a:rPr lang="ko-KR" altLang="en-US" baseline="0" dirty="0"/>
              <a:t> 위해 </a:t>
            </a:r>
            <a:r>
              <a:rPr lang="en-US" altLang="ko-KR" baseline="0" dirty="0" err="1"/>
              <a:t>longjump</a:t>
            </a:r>
            <a:r>
              <a:rPr lang="ko-KR" altLang="en-US" baseline="0" dirty="0"/>
              <a:t>를 하게 되면 </a:t>
            </a:r>
            <a:r>
              <a:rPr lang="en-US" altLang="ko-KR" baseline="0" dirty="0"/>
              <a:t>signal handler()</a:t>
            </a:r>
            <a:r>
              <a:rPr lang="ko-KR" altLang="en-US" baseline="0" dirty="0"/>
              <a:t>로 처리중인 </a:t>
            </a:r>
            <a:r>
              <a:rPr lang="en-US" altLang="ko-KR" baseline="0" dirty="0"/>
              <a:t>signal</a:t>
            </a:r>
            <a:r>
              <a:rPr lang="ko-KR" altLang="en-US" baseline="0" dirty="0"/>
              <a:t>에 대한 </a:t>
            </a:r>
            <a:r>
              <a:rPr lang="en-US" altLang="ko-KR" baseline="0" dirty="0" err="1"/>
              <a:t>hadler</a:t>
            </a:r>
            <a:r>
              <a:rPr lang="en-US" altLang="ko-KR" baseline="0" dirty="0"/>
              <a:t>()</a:t>
            </a:r>
            <a:r>
              <a:rPr lang="ko-KR" altLang="en-US" baseline="0" dirty="0"/>
              <a:t>처리는 할 수 없게 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왜냐 하면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signal_handler</a:t>
            </a:r>
            <a:r>
              <a:rPr lang="en-US" altLang="ko-KR" baseline="0" dirty="0"/>
              <a:t>()</a:t>
            </a:r>
            <a:r>
              <a:rPr lang="ko-KR" altLang="en-US" baseline="0" dirty="0" err="1"/>
              <a:t>진입시</a:t>
            </a:r>
            <a:r>
              <a:rPr lang="ko-KR" altLang="en-US" baseline="0" dirty="0"/>
              <a:t> 해당 시그널이 </a:t>
            </a:r>
            <a:r>
              <a:rPr lang="en-US" altLang="ko-KR" baseline="0" dirty="0"/>
              <a:t>process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block</a:t>
            </a:r>
            <a:r>
              <a:rPr lang="ko-KR" altLang="en-US" baseline="0" dirty="0"/>
              <a:t>리스트에 추가 됨으로 </a:t>
            </a:r>
            <a:r>
              <a:rPr lang="en-US" altLang="ko-KR" baseline="0" dirty="0" err="1"/>
              <a:t>longjump</a:t>
            </a:r>
            <a:r>
              <a:rPr lang="ko-KR" altLang="en-US" baseline="0" dirty="0"/>
              <a:t>이후 그 </a:t>
            </a:r>
            <a:r>
              <a:rPr lang="en-US" altLang="ko-KR" baseline="0" dirty="0"/>
              <a:t>signal</a:t>
            </a:r>
            <a:r>
              <a:rPr lang="ko-KR" altLang="en-US" baseline="0" dirty="0"/>
              <a:t>을 </a:t>
            </a:r>
            <a:r>
              <a:rPr lang="en-US" altLang="ko-KR" baseline="0" dirty="0" err="1"/>
              <a:t>signal_handler</a:t>
            </a:r>
            <a:r>
              <a:rPr lang="en-US" altLang="ko-KR" baseline="0" dirty="0"/>
              <a:t>()</a:t>
            </a:r>
            <a:r>
              <a:rPr lang="ko-KR" altLang="en-US" baseline="0" dirty="0"/>
              <a:t>로 처리할 수 없다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2003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kumimoji="1" lang="en-US" altLang="ko-KR" dirty="0" err="1"/>
              <a:t>canjump</a:t>
            </a:r>
            <a:r>
              <a:rPr kumimoji="1" lang="en-US" altLang="ko-KR" dirty="0"/>
              <a:t> = 1;         /* now </a:t>
            </a:r>
            <a:r>
              <a:rPr kumimoji="1" lang="en-US" altLang="ko-KR" dirty="0" err="1"/>
              <a:t>sigsetjmp</a:t>
            </a:r>
            <a:r>
              <a:rPr kumimoji="1" lang="en-US" altLang="ko-KR" dirty="0"/>
              <a:t>() is OK */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sigsetjmp</a:t>
            </a:r>
            <a:r>
              <a:rPr lang="ko-KR" altLang="en-US" dirty="0"/>
              <a:t>가 설정되었음을 의미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canjump</a:t>
            </a:r>
            <a:r>
              <a:rPr lang="ko-KR" altLang="en-US" dirty="0"/>
              <a:t>를 설정하는 이유는 </a:t>
            </a:r>
            <a:r>
              <a:rPr lang="en-US" altLang="ko-KR" dirty="0" err="1"/>
              <a:t>sigsetjump</a:t>
            </a:r>
            <a:r>
              <a:rPr lang="ko-KR" altLang="en-US" dirty="0"/>
              <a:t>없이 </a:t>
            </a:r>
            <a:r>
              <a:rPr lang="en-US" altLang="ko-KR" dirty="0" err="1"/>
              <a:t>siglongjmp</a:t>
            </a:r>
            <a:r>
              <a:rPr lang="ko-KR" altLang="en-US" dirty="0"/>
              <a:t>호출을 방지하기 위해서임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70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시그널 번호는 </a:t>
            </a:r>
            <a:r>
              <a:rPr lang="en-US" altLang="ko-KR" dirty="0" err="1"/>
              <a:t>signal.h</a:t>
            </a:r>
            <a:r>
              <a:rPr lang="ko-KR" altLang="en-US" dirty="0"/>
              <a:t>에 메크로로 정의되어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98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915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SIGABRT</a:t>
            </a:r>
            <a:r>
              <a:rPr lang="en-US" altLang="ko-KR" baseline="0" dirty="0"/>
              <a:t> : abort(2)</a:t>
            </a:r>
            <a:r>
              <a:rPr lang="ko-KR" altLang="en-US" baseline="0" dirty="0"/>
              <a:t>에 의해 발생된다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호출프로세스 자기 자신에게 </a:t>
            </a:r>
            <a:r>
              <a:rPr lang="en-US" altLang="ko-KR" baseline="0" dirty="0"/>
              <a:t>SIGABRT</a:t>
            </a:r>
            <a:r>
              <a:rPr lang="ko-KR" altLang="en-US" baseline="0" dirty="0"/>
              <a:t>를 날린다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프로세스는 종료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SIGALRM : alarm(2)</a:t>
            </a:r>
            <a:r>
              <a:rPr lang="ko-KR" altLang="en-US" baseline="0" dirty="0"/>
              <a:t>의 의해 발생</a:t>
            </a:r>
            <a:r>
              <a:rPr lang="en-US" altLang="ko-KR" baseline="0" dirty="0"/>
              <a:t>. alarm()</a:t>
            </a:r>
            <a:r>
              <a:rPr lang="ko-KR" altLang="en-US" baseline="0" dirty="0"/>
              <a:t>에 의해 지정된 시간이 만료되면 호출프로세스에게 </a:t>
            </a:r>
            <a:r>
              <a:rPr lang="en-US" altLang="ko-KR" baseline="0" dirty="0"/>
              <a:t>SIGALRM</a:t>
            </a:r>
            <a:r>
              <a:rPr lang="ko-KR" altLang="en-US" baseline="0" dirty="0"/>
              <a:t>을 날린다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프로세스 종료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SIGCHLD : </a:t>
            </a:r>
            <a:r>
              <a:rPr lang="ko-KR" altLang="en-US" baseline="0" dirty="0"/>
              <a:t>자식프로세스가 죽었을 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부모프로세스에게 이를 알리는 시그널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무시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SIGCONT : </a:t>
            </a:r>
            <a:r>
              <a:rPr lang="ko-KR" altLang="en-US" baseline="0" dirty="0"/>
              <a:t>정지했던 프로세스가 재개되었을 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정지했던 프로세스에게 보내는 시그널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프로세스 재개나 무시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SIGFPE : 0</a:t>
            </a:r>
            <a:r>
              <a:rPr lang="ko-KR" altLang="en-US" baseline="0" dirty="0"/>
              <a:t>으로 나누었을 때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종료 및 코어덤프 생성</a:t>
            </a:r>
            <a:endParaRPr lang="en-US" altLang="ko-KR" baseline="0" dirty="0"/>
          </a:p>
          <a:p>
            <a:r>
              <a:rPr lang="en-US" altLang="ko-KR" baseline="0" dirty="0"/>
              <a:t>SIGINT : </a:t>
            </a:r>
            <a:r>
              <a:rPr lang="ko-KR" altLang="en-US" baseline="0" dirty="0"/>
              <a:t>인터럽트 키가 눌러졌을 때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포그라운드</a:t>
            </a:r>
            <a:r>
              <a:rPr lang="ko-KR" altLang="en-US" baseline="0" dirty="0"/>
              <a:t> 프로세스 그룹에 있는 모든 프로세스들에게 시그널을 날린다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디폴트액션은 종료</a:t>
            </a:r>
            <a:endParaRPr lang="en-US" altLang="ko-KR" baseline="0" dirty="0"/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5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SIGKILL : </a:t>
            </a:r>
            <a:r>
              <a:rPr lang="ko-KR" altLang="en-US" dirty="0"/>
              <a:t>프로세스를 죽임</a:t>
            </a:r>
            <a:r>
              <a:rPr lang="en-US" altLang="ko-KR" dirty="0"/>
              <a:t>. </a:t>
            </a:r>
            <a:r>
              <a:rPr lang="ko-KR" altLang="en-US" dirty="0"/>
              <a:t>디폴트 액션은 종료</a:t>
            </a:r>
            <a:r>
              <a:rPr lang="en-US" altLang="ko-KR" dirty="0"/>
              <a:t>(</a:t>
            </a:r>
            <a:r>
              <a:rPr lang="ko-KR" altLang="en-US" dirty="0"/>
              <a:t>디폴트 액션을 변경할 수 없음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SIGPIPE : </a:t>
            </a:r>
            <a:r>
              <a:rPr lang="ko-KR" altLang="en-US" dirty="0"/>
              <a:t>파이프</a:t>
            </a:r>
            <a:r>
              <a:rPr lang="ko-KR" altLang="en-US" baseline="0" dirty="0"/>
              <a:t> </a:t>
            </a:r>
            <a:r>
              <a:rPr lang="en-US" altLang="ko-KR" baseline="0" dirty="0"/>
              <a:t>I/O</a:t>
            </a:r>
            <a:r>
              <a:rPr lang="ko-KR" altLang="en-US" baseline="0" dirty="0"/>
              <a:t>시 발생하는 시그널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종료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SIGSEGV : </a:t>
            </a:r>
            <a:r>
              <a:rPr lang="ko-KR" altLang="en-US" baseline="0" dirty="0"/>
              <a:t>불법적인 메모리 접근 시 발생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종료 및 코어덤프</a:t>
            </a:r>
            <a:endParaRPr lang="en-US" altLang="ko-KR" baseline="0" dirty="0"/>
          </a:p>
          <a:p>
            <a:r>
              <a:rPr lang="en-US" altLang="ko-KR" baseline="0" dirty="0"/>
              <a:t>SIGTERM : </a:t>
            </a:r>
            <a:r>
              <a:rPr lang="ko-KR" altLang="en-US" baseline="0" dirty="0"/>
              <a:t>프로세스 종료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 종료</a:t>
            </a:r>
            <a:endParaRPr lang="en-US" altLang="ko-KR" baseline="0" dirty="0"/>
          </a:p>
          <a:p>
            <a:r>
              <a:rPr lang="en-US" altLang="ko-KR" baseline="0" dirty="0"/>
              <a:t>SIGSTP : ^Z</a:t>
            </a:r>
            <a:r>
              <a:rPr lang="ko-KR" altLang="en-US" baseline="0" dirty="0"/>
              <a:t>시 발생하는 시그널</a:t>
            </a:r>
            <a:r>
              <a:rPr lang="en-US" altLang="ko-KR" baseline="0" dirty="0"/>
              <a:t>. </a:t>
            </a:r>
            <a:r>
              <a:rPr lang="ko-KR" altLang="en-US" baseline="0" dirty="0"/>
              <a:t>프로세스를 멈춤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SIGUSR[1|2] : </a:t>
            </a:r>
            <a:r>
              <a:rPr lang="ko-KR" altLang="en-US" baseline="0" dirty="0"/>
              <a:t>사용자 정의 시그널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종료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94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ㅇ시그널</a:t>
            </a:r>
            <a:r>
              <a:rPr lang="ko-KR" altLang="en-US" dirty="0"/>
              <a:t> 발생 </a:t>
            </a:r>
            <a:r>
              <a:rPr lang="en-US" altLang="ko-KR" dirty="0"/>
              <a:t>: </a:t>
            </a:r>
            <a:r>
              <a:rPr lang="ko-KR" altLang="en-US" dirty="0"/>
              <a:t>시그널을</a:t>
            </a:r>
            <a:r>
              <a:rPr lang="ko-KR" altLang="en-US" baseline="0" dirty="0"/>
              <a:t> 유발하는 이벤트 발생시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시그널 전달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시그널을 받은 프로세스가 액션을 취할 때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시그널 </a:t>
            </a:r>
            <a:r>
              <a:rPr lang="en-US" altLang="ko-KR" dirty="0"/>
              <a:t>lifetime</a:t>
            </a:r>
            <a:r>
              <a:rPr lang="en-US" altLang="ko-KR" baseline="0" dirty="0"/>
              <a:t> : </a:t>
            </a:r>
            <a:r>
              <a:rPr lang="ko-KR" altLang="en-US" baseline="0" dirty="0"/>
              <a:t>시그널 발생에서 전달까지의 기간</a:t>
            </a:r>
            <a:endParaRPr lang="en-US" altLang="ko-KR" baseline="0" dirty="0"/>
          </a:p>
          <a:p>
            <a:r>
              <a:rPr lang="ko-KR" altLang="en-US" baseline="0" dirty="0"/>
              <a:t>시그널 </a:t>
            </a:r>
            <a:r>
              <a:rPr lang="en-US" altLang="ko-KR" baseline="0" dirty="0"/>
              <a:t>pending : </a:t>
            </a:r>
            <a:r>
              <a:rPr lang="ko-KR" altLang="en-US" baseline="0" dirty="0"/>
              <a:t>시그널은 발생되었지만 아직 액션을 취하지 않은 상태</a:t>
            </a:r>
            <a:r>
              <a:rPr lang="en-US" altLang="ko-KR" baseline="0" dirty="0"/>
              <a:t>(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전달이 안된 상태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시그널 </a:t>
            </a:r>
            <a:r>
              <a:rPr lang="en-US" altLang="ko-KR" baseline="0" dirty="0"/>
              <a:t>catch : </a:t>
            </a:r>
            <a:r>
              <a:rPr lang="ko-KR" altLang="en-US" baseline="0" dirty="0"/>
              <a:t>시그널 받은 프로세스가 사용자 정의함수</a:t>
            </a:r>
            <a:r>
              <a:rPr lang="en-US" altLang="ko-KR" baseline="0" dirty="0"/>
              <a:t>(</a:t>
            </a:r>
            <a:r>
              <a:rPr lang="ko-KR" altLang="en-US" baseline="0" dirty="0"/>
              <a:t>시그널 </a:t>
            </a:r>
            <a:r>
              <a:rPr lang="ko-KR" altLang="en-US" baseline="0" dirty="0" err="1"/>
              <a:t>핸들러</a:t>
            </a:r>
            <a:r>
              <a:rPr lang="en-US" altLang="ko-KR" baseline="0" dirty="0"/>
              <a:t>)</a:t>
            </a:r>
            <a:r>
              <a:rPr lang="ko-KR" altLang="en-US" baseline="0" dirty="0"/>
              <a:t>를 이용하여 액션을 취할 경우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시그널 </a:t>
            </a:r>
            <a:r>
              <a:rPr lang="ko-KR" altLang="en-US" baseline="0" dirty="0" err="1"/>
              <a:t>핸들러</a:t>
            </a:r>
            <a:r>
              <a:rPr lang="ko-KR" altLang="en-US" baseline="0" dirty="0"/>
              <a:t> </a:t>
            </a:r>
            <a:r>
              <a:rPr lang="en-US" altLang="ko-KR" baseline="0" dirty="0"/>
              <a:t>install : </a:t>
            </a:r>
            <a:r>
              <a:rPr lang="ko-KR" altLang="en-US" baseline="0" dirty="0"/>
              <a:t>시그널 </a:t>
            </a:r>
            <a:r>
              <a:rPr lang="ko-KR" altLang="en-US" baseline="0" dirty="0" err="1"/>
              <a:t>핸들러</a:t>
            </a:r>
            <a:r>
              <a:rPr lang="ko-KR" altLang="en-US" baseline="0" dirty="0"/>
              <a:t> 등록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831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535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프로세스가 시그널을 받았을 때</a:t>
            </a:r>
            <a:r>
              <a:rPr lang="en-US" altLang="ko-KR" baseline="0" dirty="0"/>
              <a:t> </a:t>
            </a:r>
            <a:r>
              <a:rPr lang="ko-KR" altLang="en-US" baseline="0" dirty="0"/>
              <a:t>반드시 다음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가지 액션 중 하나를 취해야 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Ignore</a:t>
            </a:r>
          </a:p>
          <a:p>
            <a:r>
              <a:rPr lang="en-US" altLang="ko-KR" baseline="0" dirty="0"/>
              <a:t> - signal handler</a:t>
            </a:r>
          </a:p>
          <a:p>
            <a:r>
              <a:rPr lang="en-US" altLang="ko-KR" baseline="0" dirty="0"/>
              <a:t> - default action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553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시그널 </a:t>
            </a:r>
            <a:r>
              <a:rPr lang="ko-KR" altLang="en-US" dirty="0" err="1"/>
              <a:t>핸들러에</a:t>
            </a:r>
            <a:r>
              <a:rPr lang="ko-KR" altLang="en-US" dirty="0"/>
              <a:t> 의한 시그널 처리는 인터럽트 처리 루틴과 유사하다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위의 처리 루틴은 </a:t>
            </a:r>
            <a:r>
              <a:rPr lang="en-US" altLang="ko-KR" dirty="0"/>
              <a:t>signal()</a:t>
            </a:r>
            <a:r>
              <a:rPr lang="ko-KR" altLang="en-US" dirty="0"/>
              <a:t>을 이용할 경우 유닉스 시스템 구현에 따라 다르다</a:t>
            </a:r>
            <a:r>
              <a:rPr lang="en-US" altLang="ko-KR" dirty="0"/>
              <a:t>. BSD</a:t>
            </a:r>
            <a:r>
              <a:rPr lang="ko-KR" altLang="en-US" dirty="0"/>
              <a:t>계열의 경우 위의 경우처럼 </a:t>
            </a:r>
            <a:r>
              <a:rPr lang="en-US" altLang="ko-KR" baseline="0" dirty="0"/>
              <a:t>signal()</a:t>
            </a:r>
            <a:r>
              <a:rPr lang="ko-KR" altLang="en-US" baseline="0" dirty="0"/>
              <a:t>처리를 위의 그림과 같은 </a:t>
            </a:r>
            <a:r>
              <a:rPr lang="en-US" altLang="ko-KR" baseline="0" dirty="0"/>
              <a:t>reliable</a:t>
            </a:r>
            <a:r>
              <a:rPr lang="ko-KR" altLang="en-US" baseline="0" dirty="0"/>
              <a:t>하게 처리한다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</a:t>
            </a:r>
            <a:r>
              <a:rPr lang="en-US" altLang="ko-KR" baseline="0" dirty="0"/>
              <a:t>UNIX System V</a:t>
            </a:r>
            <a:r>
              <a:rPr lang="ko-KR" altLang="en-US" baseline="0" dirty="0"/>
              <a:t>의 경우 </a:t>
            </a:r>
            <a:r>
              <a:rPr lang="en-US" altLang="ko-KR" baseline="0" dirty="0" err="1"/>
              <a:t>signla</a:t>
            </a:r>
            <a:r>
              <a:rPr lang="en-US" altLang="ko-KR" baseline="0" dirty="0"/>
              <a:t>()</a:t>
            </a:r>
            <a:r>
              <a:rPr lang="ko-KR" altLang="en-US" baseline="0" dirty="0"/>
              <a:t>의 구현을 </a:t>
            </a:r>
            <a:r>
              <a:rPr lang="en-US" altLang="ko-KR" baseline="0" dirty="0"/>
              <a:t>unreliable</a:t>
            </a:r>
            <a:r>
              <a:rPr lang="ko-KR" altLang="en-US" baseline="0" dirty="0"/>
              <a:t>하게 처리한다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위에서처럼 </a:t>
            </a:r>
            <a:r>
              <a:rPr lang="ko-KR" altLang="en-US" baseline="0" dirty="0" err="1"/>
              <a:t>핸들러가</a:t>
            </a:r>
            <a:r>
              <a:rPr lang="ko-KR" altLang="en-US" baseline="0" dirty="0"/>
              <a:t> 동작하는 동안 </a:t>
            </a:r>
            <a:r>
              <a:rPr lang="en-US" altLang="ko-KR" baseline="0" dirty="0"/>
              <a:t>signal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block</a:t>
            </a:r>
            <a:r>
              <a:rPr lang="ko-KR" altLang="en-US" baseline="0" dirty="0"/>
              <a:t>되지 않는다</a:t>
            </a:r>
            <a:r>
              <a:rPr lang="en-US" altLang="ko-KR" baseline="0" dirty="0"/>
              <a:t>. </a:t>
            </a:r>
          </a:p>
          <a:p>
            <a:pPr>
              <a:buFont typeface="Arial" charset="0"/>
              <a:buChar char="•"/>
            </a:pPr>
            <a:r>
              <a:rPr lang="en-US" altLang="ko-KR" baseline="0" dirty="0"/>
              <a:t> unreliable</a:t>
            </a:r>
            <a:r>
              <a:rPr lang="ko-KR" altLang="en-US" baseline="0" dirty="0"/>
              <a:t>구현은 시그널 </a:t>
            </a:r>
            <a:r>
              <a:rPr lang="ko-KR" altLang="en-US" baseline="0" dirty="0" err="1"/>
              <a:t>핸들러</a:t>
            </a:r>
            <a:r>
              <a:rPr lang="ko-KR" altLang="en-US" baseline="0" dirty="0"/>
              <a:t> 수행 시 핸들링 시그널이 </a:t>
            </a:r>
            <a:r>
              <a:rPr lang="en-US" altLang="ko-KR" baseline="0" dirty="0"/>
              <a:t>blocking</a:t>
            </a:r>
            <a:r>
              <a:rPr lang="ko-KR" altLang="en-US" baseline="0" dirty="0"/>
              <a:t>되지 않고 </a:t>
            </a:r>
            <a:r>
              <a:rPr lang="ko-KR" altLang="en-US" baseline="0" dirty="0" err="1"/>
              <a:t>클리어된다</a:t>
            </a:r>
            <a:r>
              <a:rPr lang="en-US" altLang="ko-KR" baseline="0" dirty="0"/>
              <a:t>(</a:t>
            </a:r>
            <a:r>
              <a:rPr lang="ko-KR" altLang="en-US" baseline="0" dirty="0"/>
              <a:t>핸들링 시그널에 대한 액션이 디폴트로 변경된다는 말임</a:t>
            </a:r>
            <a:r>
              <a:rPr lang="en-US" altLang="ko-KR" baseline="0" dirty="0"/>
              <a:t>).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시그널 </a:t>
            </a:r>
            <a:r>
              <a:rPr lang="ko-KR" altLang="en-US" baseline="0" dirty="0" err="1"/>
              <a:t>핸들러가</a:t>
            </a:r>
            <a:r>
              <a:rPr lang="ko-KR" altLang="en-US" baseline="0" dirty="0"/>
              <a:t> 동작하는 동안에 현재 핸들링 중인 시그널이 도착하게 되면 프로세스는 시그널을 받고 디폴트 액션을 수행한다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프로세스는 종료하게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이를 해결하기 위해 </a:t>
            </a:r>
            <a:r>
              <a:rPr lang="en-US" altLang="ko-KR" baseline="0" dirty="0"/>
              <a:t>unreliable</a:t>
            </a:r>
            <a:r>
              <a:rPr lang="ko-KR" altLang="en-US" baseline="0" dirty="0"/>
              <a:t>구현은 시그널 </a:t>
            </a:r>
            <a:r>
              <a:rPr lang="ko-KR" altLang="en-US" baseline="0" dirty="0" err="1"/>
              <a:t>핸들러</a:t>
            </a:r>
            <a:r>
              <a:rPr lang="ko-KR" altLang="en-US" baseline="0" dirty="0"/>
              <a:t> 진입 시점에 시그널 </a:t>
            </a:r>
            <a:r>
              <a:rPr lang="ko-KR" altLang="en-US" baseline="0" dirty="0" err="1"/>
              <a:t>핸들러를</a:t>
            </a:r>
            <a:r>
              <a:rPr lang="ko-KR" altLang="en-US" baseline="0" dirty="0"/>
              <a:t> 재등록 해주어야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이렇게 처리한다고 해서 </a:t>
            </a:r>
            <a:r>
              <a:rPr lang="en-US" altLang="ko-KR" baseline="0" dirty="0"/>
              <a:t>reliable</a:t>
            </a:r>
            <a:r>
              <a:rPr lang="ko-KR" altLang="en-US" baseline="0" dirty="0"/>
              <a:t>하게 처리 되는 것은 아님</a:t>
            </a:r>
            <a:r>
              <a:rPr lang="en-US" altLang="ko-KR" baseline="0" dirty="0"/>
              <a:t>. </a:t>
            </a:r>
            <a:r>
              <a:rPr lang="ko-KR" altLang="en-US" baseline="0" dirty="0"/>
              <a:t>시그널 </a:t>
            </a:r>
            <a:r>
              <a:rPr lang="ko-KR" altLang="en-US" baseline="0" dirty="0" err="1"/>
              <a:t>핸들러가</a:t>
            </a:r>
            <a:r>
              <a:rPr lang="ko-KR" altLang="en-US" baseline="0" dirty="0"/>
              <a:t> 중첩되어 처리됨</a:t>
            </a:r>
            <a:r>
              <a:rPr lang="en-US" altLang="ko-KR" baseline="0" dirty="0"/>
              <a:t>.</a:t>
            </a:r>
          </a:p>
          <a:p>
            <a:pPr>
              <a:buFont typeface="Arial" charset="0"/>
              <a:buNone/>
            </a:pPr>
            <a:endParaRPr lang="en-US" altLang="ko-KR" baseline="0" dirty="0"/>
          </a:p>
          <a:p>
            <a:pPr>
              <a:buFont typeface="Arial" charset="0"/>
              <a:buChar char="•"/>
            </a:pPr>
            <a:r>
              <a:rPr lang="en-US" altLang="ko-KR" baseline="0" dirty="0"/>
              <a:t> </a:t>
            </a:r>
            <a:r>
              <a:rPr lang="en-US" altLang="ko-KR" baseline="0" dirty="0" err="1"/>
              <a:t>linux</a:t>
            </a:r>
            <a:r>
              <a:rPr lang="ko-KR" altLang="en-US" baseline="0" dirty="0"/>
              <a:t>나 </a:t>
            </a:r>
            <a:r>
              <a:rPr lang="en-US" altLang="ko-KR" baseline="0" dirty="0" err="1"/>
              <a:t>Bsd</a:t>
            </a:r>
            <a:r>
              <a:rPr lang="ko-KR" altLang="en-US" baseline="0" dirty="0"/>
              <a:t>계열의 경우 위 그림과 같이 </a:t>
            </a:r>
            <a:r>
              <a:rPr lang="en-US" altLang="ko-KR" baseline="0" dirty="0"/>
              <a:t>signal</a:t>
            </a:r>
            <a:r>
              <a:rPr lang="ko-KR" altLang="en-US" baseline="0" dirty="0"/>
              <a:t>이 처리된다</a:t>
            </a:r>
            <a:r>
              <a:rPr lang="en-US" altLang="ko-KR" baseline="0" dirty="0"/>
              <a:t>.</a:t>
            </a:r>
          </a:p>
          <a:p>
            <a:pPr>
              <a:buFont typeface="Arial" charset="0"/>
              <a:buChar char="•"/>
            </a:pPr>
            <a:endParaRPr lang="en-US" altLang="ko-KR" baseline="0" dirty="0"/>
          </a:p>
          <a:p>
            <a:pPr>
              <a:buFont typeface="Arial" charset="0"/>
              <a:buNone/>
            </a:pPr>
            <a:r>
              <a:rPr lang="en-US" altLang="ko-KR" baseline="0" dirty="0"/>
              <a:t>*</a:t>
            </a:r>
            <a:r>
              <a:rPr lang="ko-KR" altLang="en-US" baseline="0" dirty="0"/>
              <a:t>학교 시스템의 경우 </a:t>
            </a:r>
            <a:r>
              <a:rPr lang="en-US" altLang="ko-KR" baseline="0" dirty="0"/>
              <a:t>unreliable</a:t>
            </a:r>
            <a:r>
              <a:rPr lang="ko-KR" altLang="en-US" baseline="0" dirty="0"/>
              <a:t>한 시스템임</a:t>
            </a:r>
            <a:r>
              <a:rPr lang="en-US" altLang="ko-KR" baseline="0" dirty="0"/>
              <a:t>. </a:t>
            </a:r>
          </a:p>
          <a:p>
            <a:pPr>
              <a:buFont typeface="Arial" charset="0"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4579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64A46D-8BDA-4527-9D4F-7765FB21691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9B597ED7-E358-4E74-ADB1-1C0C812C8C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8307E00F-4903-4CD6-95AC-B144F395E6C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8D4EEB-5973-4CA1-B24A-C0DE88295455}" type="datetime1">
              <a:rPr lang="ko-KR" altLang="en-US" smtClean="0"/>
              <a:pPr/>
              <a:t>2019-12-03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4270B-65F5-4FD8-92F6-AC5F2721AFE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E8F4A3C-E77A-4D77-B66B-4D195FFA17E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C3AF0BE3-B5A3-470D-B354-EC24311D969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FDFBA0FA-DD72-44EA-8D61-928AC8352EC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2F7BD154-68B1-404A-8F37-4FCA888ED0B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4D26940E-E160-4E5E-9DC0-9A98751562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B2E7E9EE-F867-44FC-A223-DCC44429B05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F64C9B8F-6949-47A3-AF4A-84C5086516D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D964EF85-A3C3-4560-A6DF-6D9054990FE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83" y="6454563"/>
            <a:ext cx="1585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2011)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80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164270B-65F5-4FD8-92F6-AC5F2721AFE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4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har char="»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11275"/>
            <a:ext cx="7772400" cy="677863"/>
          </a:xfrm>
        </p:spPr>
        <p:txBody>
          <a:bodyPr/>
          <a:lstStyle/>
          <a:p>
            <a:r>
              <a:rPr lang="en-US" altLang="ko-KR" b="0" dirty="0">
                <a:latin typeface="Lucida Sans Unicode" pitchFamily="34" charset="0"/>
              </a:rPr>
              <a:t>CHAPTER 6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492375"/>
            <a:ext cx="6400800" cy="622300"/>
          </a:xfrm>
        </p:spPr>
        <p:txBody>
          <a:bodyPr/>
          <a:lstStyle/>
          <a:p>
            <a:pPr algn="l"/>
            <a:r>
              <a:rPr lang="en-US" altLang="ko-KR" dirty="0"/>
              <a:t>Signal and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E2E4E269-CDA7-445B-A4B0-5B44F2A1FD84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371600" y="5589588"/>
            <a:ext cx="6400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Prof. Ju-Hong Lee, Data Science Lab,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Inha</a:t>
            </a: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Univ</a:t>
            </a:r>
            <a:endParaRPr lang="ko-KR" altLang="ko-K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684213" y="3789363"/>
            <a:ext cx="80645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ko-KR" sz="1800">
                <a:latin typeface="Tahom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9122" y="3635384"/>
            <a:ext cx="80645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ko-KR" sz="2000" b="0" dirty="0">
                <a:latin typeface="Tahoma" pitchFamily="34" charset="0"/>
                <a:cs typeface="Times New Roman" pitchFamily="18" charset="0"/>
              </a:rPr>
              <a:t>Signals are software interrupts. Most nontrivial application programs need to deal with signals. Signals provide a way of handling asynchronous events: a user at a terminal typing the interrupt key to stop a program or the next program in a pipeline terminating prematurely.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6.2 Signal handling</a:t>
            </a:r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5EC45B1-9616-46C6-893B-54F9F56CCD81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 handling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052513"/>
            <a:ext cx="8401080" cy="5073650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Do one of three thing when a signal occurs</a:t>
            </a:r>
          </a:p>
          <a:p>
            <a:pPr lvl="1"/>
            <a:r>
              <a:rPr lang="en-US" altLang="ko-KR" b="1" dirty="0">
                <a:latin typeface="Arial" charset="0"/>
                <a:cs typeface="Arial" charset="0"/>
              </a:rPr>
              <a:t>Ignore action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cs typeface="Arial" charset="0"/>
              </a:rPr>
              <a:t>but two signals can never be ignored: 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SIGKILL</a:t>
            </a:r>
            <a:r>
              <a:rPr lang="en-US" altLang="ko-KR" dirty="0">
                <a:solidFill>
                  <a:srgbClr val="FF0000"/>
                </a:solidFill>
                <a:cs typeface="Arial" charset="0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SIGSTOP</a:t>
            </a:r>
            <a:endParaRPr lang="en-US" altLang="ko-KR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ko-KR" b="1" dirty="0">
                <a:latin typeface="Arial" charset="0"/>
                <a:cs typeface="Arial" charset="0"/>
              </a:rPr>
              <a:t>User-defined action.</a:t>
            </a:r>
          </a:p>
          <a:p>
            <a:pPr lvl="2"/>
            <a:r>
              <a:rPr lang="en-US" altLang="ko-KR" dirty="0">
                <a:cs typeface="Arial" charset="0"/>
              </a:rPr>
              <a:t>To do this, we tell the kernel to call a function of ours whenever the signal occurs. (signal handler)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cs typeface="Arial" charset="0"/>
              </a:rPr>
              <a:t>Note that the two signals 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SIGKILL</a:t>
            </a:r>
            <a:r>
              <a:rPr lang="en-US" altLang="ko-KR" dirty="0">
                <a:solidFill>
                  <a:srgbClr val="FF0000"/>
                </a:solidFill>
                <a:cs typeface="Arial" charset="0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SIGSTOP</a:t>
            </a:r>
            <a:r>
              <a:rPr lang="en-US" altLang="ko-KR" dirty="0">
                <a:solidFill>
                  <a:srgbClr val="FF0000"/>
                </a:solidFill>
                <a:cs typeface="Arial" charset="0"/>
              </a:rPr>
              <a:t> can't be caught.</a:t>
            </a:r>
            <a:endParaRPr lang="en-US" altLang="ko-KR" sz="1800" b="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ko-KR" b="1" dirty="0">
                <a:latin typeface="Arial" charset="0"/>
                <a:cs typeface="Arial" charset="0"/>
              </a:rPr>
              <a:t>Default action. </a:t>
            </a:r>
          </a:p>
          <a:p>
            <a:pPr lvl="2"/>
            <a:r>
              <a:rPr lang="en-US" altLang="ko-KR" dirty="0">
                <a:cs typeface="Arial" charset="0"/>
              </a:rPr>
              <a:t>Every signal has a default action, </a:t>
            </a:r>
          </a:p>
          <a:p>
            <a:pPr lvl="2"/>
            <a:r>
              <a:rPr lang="en-US" altLang="ko-KR" dirty="0">
                <a:cs typeface="Arial" charset="0"/>
              </a:rPr>
              <a:t>The default action is normally to terminate process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F8EE7091-C298-4A2A-AAAB-0B10B4D1E6AD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handling : </a:t>
            </a:r>
            <a:r>
              <a:rPr lang="en-US" altLang="ko-KR" dirty="0">
                <a:latin typeface="Arial" charset="0"/>
                <a:cs typeface="Arial" charset="0"/>
              </a:rPr>
              <a:t>User-defined action (1/2)</a:t>
            </a:r>
            <a:endParaRPr lang="en-US" altLang="ko-KR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ko-KR" sz="2400" dirty="0">
                <a:latin typeface="Arial" charset="0"/>
                <a:cs typeface="Arial" charset="0"/>
              </a:rPr>
              <a:t>When a signal that is being caught is handled by a process, the normal sequence of instructions being executed by the process is </a:t>
            </a:r>
            <a:r>
              <a:rPr lang="en-US" altLang="ko-KR" sz="2400" dirty="0">
                <a:solidFill>
                  <a:srgbClr val="FF0000"/>
                </a:solidFill>
                <a:latin typeface="Arial" charset="0"/>
                <a:cs typeface="Arial" charset="0"/>
              </a:rPr>
              <a:t>temporarily interrupted by the signal handler</a:t>
            </a:r>
            <a:r>
              <a:rPr lang="en-US" altLang="ko-KR" sz="2400" dirty="0">
                <a:latin typeface="Arial" charset="0"/>
                <a:cs typeface="Arial" charset="0"/>
              </a:rPr>
              <a:t>. 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The process then continues executing, but the </a:t>
            </a:r>
            <a:r>
              <a:rPr lang="en-US" altLang="ko-KR" sz="2400" dirty="0">
                <a:solidFill>
                  <a:srgbClr val="FF0000"/>
                </a:solidFill>
                <a:latin typeface="Arial" charset="0"/>
                <a:cs typeface="Arial" charset="0"/>
              </a:rPr>
              <a:t>instructions in the signal handler are now executed</a:t>
            </a:r>
            <a:r>
              <a:rPr lang="en-US" altLang="ko-KR" sz="2400" dirty="0">
                <a:latin typeface="Arial" charset="0"/>
                <a:cs typeface="Arial" charset="0"/>
              </a:rPr>
              <a:t>. </a:t>
            </a:r>
          </a:p>
          <a:p>
            <a:endParaRPr lang="en-US" altLang="ko-KR" sz="2400" dirty="0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22ADC1A7-2B60-4F72-9334-0D3CFD3ADD1A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505200" y="39576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331704" y="3500438"/>
            <a:ext cx="23503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Book Antiqua" pitchFamily="18" charset="0"/>
              </a:rPr>
              <a:t>An executing process, </a:t>
            </a:r>
            <a:r>
              <a:rPr lang="en-US" altLang="ko-KR" b="0" i="1" dirty="0">
                <a:latin typeface="Book Antiqua" pitchFamily="18" charset="0"/>
              </a:rPr>
              <a:t>q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667000" y="4414838"/>
            <a:ext cx="762000" cy="381000"/>
          </a:xfrm>
          <a:prstGeom prst="lightningBol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232139" y="4033838"/>
            <a:ext cx="19111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Book Antiqua" pitchFamily="18" charset="0"/>
              </a:rPr>
              <a:t>Raise</a:t>
            </a:r>
            <a:r>
              <a:rPr lang="en-US" altLang="ko-KR" b="0" dirty="0">
                <a:ea typeface="굴림" pitchFamily="50" charset="-127"/>
              </a:rPr>
              <a:t> SIG# </a:t>
            </a:r>
            <a:r>
              <a:rPr lang="en-US" altLang="ko-KR" b="0" dirty="0">
                <a:latin typeface="Book Antiqua" pitchFamily="18" charset="0"/>
              </a:rPr>
              <a:t>for</a:t>
            </a:r>
            <a:r>
              <a:rPr lang="en-US" altLang="ko-KR" b="0" dirty="0">
                <a:ea typeface="굴림" pitchFamily="50" charset="-127"/>
              </a:rPr>
              <a:t> </a:t>
            </a:r>
            <a:r>
              <a:rPr lang="en-US" altLang="ko-KR" b="0" i="1" dirty="0">
                <a:latin typeface="Book Antiqua" pitchFamily="18" charset="0"/>
              </a:rPr>
              <a:t>q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3505200" y="4795838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172200" y="47958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324600" y="4795838"/>
            <a:ext cx="20617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 err="1">
                <a:latin typeface="Courier New" pitchFamily="49" charset="0"/>
                <a:ea typeface="굴림" pitchFamily="50" charset="-127"/>
              </a:rPr>
              <a:t>sig_hndlr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0" dirty="0">
                <a:latin typeface="Book Antiqua" pitchFamily="18" charset="0"/>
              </a:rPr>
              <a:t>runs in</a:t>
            </a:r>
          </a:p>
          <a:p>
            <a:r>
              <a:rPr lang="en-US" altLang="ko-KR" b="0" i="1" dirty="0" err="1">
                <a:latin typeface="Book Antiqua" pitchFamily="18" charset="0"/>
              </a:rPr>
              <a:t>q</a:t>
            </a:r>
            <a:r>
              <a:rPr lang="en-US" altLang="ko-KR" b="0" dirty="0" err="1">
                <a:latin typeface="Book Antiqua" pitchFamily="18" charset="0"/>
              </a:rPr>
              <a:t>’s</a:t>
            </a:r>
            <a:r>
              <a:rPr lang="en-US" altLang="ko-KR" b="0" dirty="0">
                <a:latin typeface="Book Antiqua" pitchFamily="18" charset="0"/>
              </a:rPr>
              <a:t> address space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505200" y="5634038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505200" y="5634038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3505200" y="47958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464295" y="4948238"/>
            <a:ext cx="17123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ea typeface="굴림" pitchFamily="50" charset="-127"/>
              </a:rPr>
              <a:t>SIG# </a:t>
            </a:r>
            <a:r>
              <a:rPr lang="en-US" altLang="ko-KR" b="0" dirty="0">
                <a:latin typeface="Book Antiqua" pitchFamily="18" charset="0"/>
              </a:rPr>
              <a:t>is blocked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071538" y="5786438"/>
            <a:ext cx="20329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i="1" dirty="0">
                <a:latin typeface="Book Antiqua" pitchFamily="18" charset="0"/>
              </a:rPr>
              <a:t>q</a:t>
            </a:r>
            <a:r>
              <a:rPr lang="en-US" altLang="ko-KR" b="0" dirty="0">
                <a:latin typeface="Book Antiqua" pitchFamily="18" charset="0"/>
              </a:rPr>
              <a:t> resumes execution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handling :</a:t>
            </a:r>
            <a:r>
              <a:rPr lang="en-US" altLang="ko-KR" dirty="0">
                <a:latin typeface="Arial" charset="0"/>
                <a:cs typeface="Arial" charset="0"/>
              </a:rPr>
              <a:t> User-defined action </a:t>
            </a:r>
            <a:r>
              <a:rPr lang="en-US" altLang="ko-KR" dirty="0"/>
              <a:t>(2/2)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ko-KR" sz="2400" dirty="0">
                <a:latin typeface="Arial" charset="0"/>
                <a:cs typeface="Arial" charset="0"/>
              </a:rPr>
              <a:t>If the signal handler returns (instead of calling </a:t>
            </a:r>
            <a:r>
              <a:rPr lang="en-US" altLang="ko-KR" sz="2400" b="0" dirty="0">
                <a:latin typeface="Courier New" pitchFamily="49" charset="0"/>
                <a:cs typeface="Arial" charset="0"/>
              </a:rPr>
              <a:t>exit</a:t>
            </a:r>
            <a:r>
              <a:rPr lang="en-US" altLang="ko-KR" sz="2400" dirty="0">
                <a:latin typeface="Arial" charset="0"/>
                <a:cs typeface="Arial" charset="0"/>
              </a:rPr>
              <a:t> or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longjmp</a:t>
            </a:r>
            <a:r>
              <a:rPr lang="en-US" altLang="ko-KR" sz="2400" dirty="0">
                <a:latin typeface="Arial" charset="0"/>
                <a:cs typeface="Arial" charset="0"/>
              </a:rPr>
              <a:t>, for example), then the normal sequence of instructions that the process was executing when the signal was caught continues executing. </a:t>
            </a:r>
          </a:p>
          <a:p>
            <a:endParaRPr lang="en-US" altLang="ko-KR" sz="2400" dirty="0">
              <a:latin typeface="Arial" charset="0"/>
              <a:cs typeface="Arial" charset="0"/>
            </a:endParaRPr>
          </a:p>
          <a:p>
            <a:r>
              <a:rPr lang="en-US" altLang="ko-KR" sz="2400" dirty="0">
                <a:latin typeface="Arial" charset="0"/>
                <a:cs typeface="Arial" charset="0"/>
              </a:rPr>
              <a:t>But in the signal handler, we can't tell where the process was executing when the signal was caught. </a:t>
            </a:r>
            <a:endParaRPr lang="ko-KR" altLang="en-US" sz="2400" dirty="0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22ADC1A7-2B60-4F72-9334-0D3CFD3ADD1A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/>
              <a:t>Process signal mask – process attribute </a:t>
            </a:r>
            <a:endParaRPr/>
          </a:p>
        </p:txBody>
      </p:sp>
      <p:sp>
        <p:nvSpPr>
          <p:cNvPr id="5201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The action taken when a signal is generated depends on the current signal handler for that signal and on the process signal mask.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The signal mask contains a 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list of signals which will be blocked</a:t>
            </a:r>
            <a:r>
              <a:rPr lang="en-US" altLang="ko-KR" dirty="0">
                <a:latin typeface="Arial" charset="0"/>
                <a:cs typeface="Arial" charset="0"/>
              </a:rPr>
              <a:t>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A program blocks a signal by changing its process signal mask, using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sigprocmask</a:t>
            </a:r>
            <a:r>
              <a:rPr lang="en-US" altLang="ko-KR" dirty="0">
                <a:latin typeface="Arial" charset="0"/>
                <a:cs typeface="Arial" charset="0"/>
              </a:rPr>
              <a:t>. 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Processes inherit the signal mask after both </a:t>
            </a:r>
            <a:r>
              <a:rPr lang="en-US" altLang="ko-KR" b="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fork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 and </a:t>
            </a:r>
            <a:r>
              <a:rPr lang="en-US" altLang="ko-KR" b="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exec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endParaRPr lang="ko-KR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35A79E00-3AF9-4AB3-A044-D9A45EC469BB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4000496" y="5000636"/>
            <a:ext cx="928694" cy="100013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indent="0" algn="l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400" b="0" dirty="0"/>
              <a:t>SIGINT</a:t>
            </a:r>
            <a:br>
              <a:rPr lang="en-US" altLang="ko-KR" sz="1400" b="0" dirty="0"/>
            </a:br>
            <a:r>
              <a:rPr lang="en-US" altLang="ko-KR" sz="1400" b="0" dirty="0"/>
              <a:t>SIGQUIT</a:t>
            </a:r>
            <a:br>
              <a:rPr lang="en-US" altLang="ko-KR" sz="1400" b="0" dirty="0"/>
            </a:br>
            <a:r>
              <a:rPr lang="en-US" altLang="ko-KR" sz="1400" b="0" dirty="0"/>
              <a:t>…</a:t>
            </a:r>
            <a:br>
              <a:rPr lang="en-US" altLang="ko-KR" sz="1400" b="0" dirty="0"/>
            </a:br>
            <a:endParaRPr lang="en-US" altLang="ko-KR" sz="1400" b="0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279772" y="5422920"/>
            <a:ext cx="792162" cy="792162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0" dirty="0"/>
              <a:t>proc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signal(2)</a:t>
            </a:r>
            <a:r>
              <a:rPr lang="en-US" altLang="ko-KR"/>
              <a:t> system call (1/2)</a:t>
            </a:r>
            <a:endParaRPr/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08275"/>
            <a:ext cx="8229600" cy="3744913"/>
          </a:xfrm>
        </p:spPr>
        <p:txBody>
          <a:bodyPr/>
          <a:lstStyle/>
          <a:p>
            <a:r>
              <a:rPr lang="en-US" altLang="ko-KR" sz="2300" dirty="0">
                <a:latin typeface="Arial" charset="0"/>
                <a:cs typeface="Arial" charset="0"/>
              </a:rPr>
              <a:t>The </a:t>
            </a:r>
            <a:r>
              <a:rPr lang="en-US" altLang="ko-KR" sz="2300" b="0" dirty="0">
                <a:latin typeface="Courier New" pitchFamily="49" charset="0"/>
                <a:cs typeface="Arial" charset="0"/>
              </a:rPr>
              <a:t>signal</a:t>
            </a:r>
            <a:r>
              <a:rPr lang="en-US" altLang="ko-KR" sz="2300" dirty="0">
                <a:latin typeface="Arial" charset="0"/>
                <a:cs typeface="Arial" charset="0"/>
              </a:rPr>
              <a:t> function is defined by ISO C, which doesn't involve multiple processes, process groups, terminal I/O, and the like.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Because the semantics of </a:t>
            </a:r>
            <a:r>
              <a:rPr lang="en-US" altLang="ko-KR" sz="2300" b="0" dirty="0">
                <a:latin typeface="Courier New" pitchFamily="49" charset="0"/>
                <a:cs typeface="Arial" charset="0"/>
              </a:rPr>
              <a:t>signal</a:t>
            </a:r>
            <a:r>
              <a:rPr lang="en-US" altLang="ko-KR" sz="2300" dirty="0">
                <a:latin typeface="Arial" charset="0"/>
                <a:cs typeface="Arial" charset="0"/>
              </a:rPr>
              <a:t> differ among implementations, it is better to use the </a:t>
            </a:r>
            <a:r>
              <a:rPr lang="en-US" altLang="ko-KR" sz="2300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sz="2300" dirty="0">
                <a:latin typeface="Arial" charset="0"/>
                <a:cs typeface="Arial" charset="0"/>
              </a:rPr>
              <a:t> function instead.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This function provides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backward compatibility</a:t>
            </a:r>
            <a:r>
              <a:rPr lang="en-US" altLang="ko-KR" sz="2300" dirty="0">
                <a:latin typeface="Arial" charset="0"/>
                <a:cs typeface="Arial" charset="0"/>
              </a:rPr>
              <a:t> for applications that require the older semantics.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New applications should not use these unreliable signals. </a:t>
            </a:r>
            <a:endParaRPr lang="ko-KR" altLang="en-US" sz="2300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1A4D63DD-D317-41A1-B199-46DCCAF39DA3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439738" y="1095375"/>
            <a:ext cx="8280400" cy="14700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signal.h</a:t>
            </a:r>
            <a:r>
              <a:rPr lang="en-US" altLang="ko-KR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b="0" dirty="0"/>
          </a:p>
          <a:p>
            <a:pPr algn="l">
              <a:spcBef>
                <a:spcPct val="0"/>
              </a:spcBef>
            </a:pPr>
            <a:r>
              <a:rPr lang="en-US" altLang="ko-KR" b="0" dirty="0"/>
              <a:t>void (*signal(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signo</a:t>
            </a:r>
            <a:r>
              <a:rPr lang="en-US" altLang="ko-KR" b="0" dirty="0"/>
              <a:t>, void (*</a:t>
            </a:r>
            <a:r>
              <a:rPr lang="en-US" altLang="ko-KR" b="0" dirty="0" err="1"/>
              <a:t>func</a:t>
            </a:r>
            <a:r>
              <a:rPr lang="en-US" altLang="ko-KR" b="0" dirty="0"/>
              <a:t>)(</a:t>
            </a:r>
            <a:r>
              <a:rPr lang="en-US" altLang="ko-KR" b="0" dirty="0" err="1"/>
              <a:t>int</a:t>
            </a:r>
            <a:r>
              <a:rPr lang="en-US" altLang="ko-KR" b="0" dirty="0"/>
              <a:t>)))(</a:t>
            </a:r>
            <a:r>
              <a:rPr lang="en-US" altLang="ko-KR" b="0" dirty="0" err="1"/>
              <a:t>int</a:t>
            </a:r>
            <a:r>
              <a:rPr lang="en-US" altLang="ko-KR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Returns: previous disposition of signal (see following) if OK, </a:t>
            </a:r>
            <a:br>
              <a:rPr lang="en-US" altLang="ko-KR" b="0" dirty="0"/>
            </a:br>
            <a:r>
              <a:rPr lang="en-US" altLang="ko-KR" b="0" dirty="0"/>
              <a:t>						     SIG_ERR on error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93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signal(2)</a:t>
            </a:r>
            <a:r>
              <a:rPr lang="en-US" altLang="ko-KR"/>
              <a:t> system call (2/2)</a:t>
            </a:r>
            <a:endParaRPr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329642" cy="5073650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signo</a:t>
            </a:r>
            <a:r>
              <a:rPr lang="en-US" altLang="ko-KR" dirty="0"/>
              <a:t> : just the name of the signal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altLang="ko-KR" dirty="0"/>
              <a:t> : </a:t>
            </a:r>
            <a:r>
              <a:rPr lang="en-US" altLang="ko-KR" b="0" dirty="0">
                <a:latin typeface="Courier New" pitchFamily="49" charset="0"/>
              </a:rPr>
              <a:t>SIG_IGN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SIG_DFL</a:t>
            </a:r>
            <a:r>
              <a:rPr lang="en-US" altLang="ko-KR" dirty="0"/>
              <a:t>, signal handler(signal-catching function)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r>
              <a:rPr lang="en-US" altLang="ko-KR" dirty="0">
                <a:latin typeface="Arial" charset="0"/>
                <a:cs typeface="Arial" charset="0"/>
              </a:rPr>
              <a:t>The prototype for the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signal() </a:t>
            </a:r>
            <a:r>
              <a:rPr lang="en-US" altLang="ko-KR" dirty="0">
                <a:latin typeface="Arial" charset="0"/>
                <a:cs typeface="Arial" charset="0"/>
              </a:rPr>
              <a:t>states that the function requires two arguments and returns a pointer to a function that returns nothing (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dirty="0">
                <a:latin typeface="Arial" charset="0"/>
                <a:cs typeface="Arial" charset="0"/>
              </a:rPr>
              <a:t>)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208068AE-55DC-4872-9BB1-EC940F17EC60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755650" y="5429264"/>
            <a:ext cx="3484563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ko-KR" b="0" dirty="0" err="1"/>
              <a:t>typedef</a:t>
            </a:r>
            <a:r>
              <a:rPr lang="en-US" altLang="ko-KR" b="0" dirty="0"/>
              <a:t> void </a:t>
            </a:r>
            <a:r>
              <a:rPr lang="en-US" altLang="ko-KR" b="0" dirty="0" err="1"/>
              <a:t>Sigfunc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);</a:t>
            </a:r>
            <a:r>
              <a:rPr lang="en-US" altLang="ko-KR" dirty="0"/>
              <a:t> </a:t>
            </a: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755650" y="5781675"/>
            <a:ext cx="421798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ko-KR" b="0" dirty="0" err="1"/>
              <a:t>Sigfunc</a:t>
            </a:r>
            <a:r>
              <a:rPr lang="en-US" altLang="ko-KR" b="0" dirty="0"/>
              <a:t> *signal(</a:t>
            </a:r>
            <a:r>
              <a:rPr lang="en-US" altLang="ko-KR" b="0" dirty="0" err="1"/>
              <a:t>int</a:t>
            </a:r>
            <a:r>
              <a:rPr lang="en-US" altLang="ko-KR" b="0" dirty="0"/>
              <a:t>, </a:t>
            </a:r>
            <a:r>
              <a:rPr lang="en-US" altLang="ko-KR" b="0" dirty="0" err="1"/>
              <a:t>Sigfunc</a:t>
            </a:r>
            <a:r>
              <a:rPr lang="en-US" altLang="ko-KR" b="0" dirty="0"/>
              <a:t> *);</a:t>
            </a:r>
            <a:r>
              <a:rPr lang="en-US" altLang="ko-KR" dirty="0"/>
              <a:t> </a:t>
            </a:r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1620838" y="2786058"/>
            <a:ext cx="5614987" cy="11922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a-DK" altLang="ko-KR" b="0" dirty="0"/>
              <a:t>&lt;signal.h&gt;</a:t>
            </a:r>
          </a:p>
          <a:p>
            <a:pPr algn="l"/>
            <a:r>
              <a:rPr lang="da-DK" altLang="ko-KR" b="0" dirty="0"/>
              <a:t>#define SIG_ERR (void (*)())-1</a:t>
            </a:r>
            <a:br>
              <a:rPr lang="da-DK" altLang="ko-KR" b="0" dirty="0"/>
            </a:br>
            <a:r>
              <a:rPr lang="da-DK" altLang="ko-KR" b="0" dirty="0"/>
              <a:t>#define SIG_DFL (void (*)())0</a:t>
            </a:r>
            <a:br>
              <a:rPr lang="da-DK" altLang="ko-KR" b="0" dirty="0"/>
            </a:br>
            <a:r>
              <a:rPr lang="da-DK" altLang="ko-KR" b="0" dirty="0"/>
              <a:t>#define SIG_IGN (void (*)())1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</a:t>
            </a:r>
            <a:r>
              <a:rPr lang="en-US" altLang="ko-KR"/>
              <a:t> 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9D8BC6CE-86F2-4152-8054-2CB438DAED53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395288" y="2564904"/>
            <a:ext cx="8277225" cy="417646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main(void)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(signal(SIGUSR1, </a:t>
            </a:r>
            <a:r>
              <a:rPr lang="en-US" altLang="ko-KR" sz="1400" b="0" dirty="0" err="1"/>
              <a:t>sig_usr</a:t>
            </a:r>
            <a:r>
              <a:rPr lang="en-US" altLang="ko-KR" sz="1400" b="0" dirty="0"/>
              <a:t>) == SIG_ERR)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fatal("can't catch SIGUSR1");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(signal(SIGUSR2, </a:t>
            </a:r>
            <a:r>
              <a:rPr lang="en-US" altLang="ko-KR" sz="1400" b="0" dirty="0" err="1"/>
              <a:t>sig_usr</a:t>
            </a:r>
            <a:r>
              <a:rPr lang="en-US" altLang="ko-KR" sz="1400" b="0" dirty="0"/>
              <a:t>) == SIG_ERR)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fatal("can't catch SIGUSR2");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for ( ; ; 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static void </a:t>
            </a:r>
            <a:r>
              <a:rPr lang="en-US" altLang="ko-KR" sz="1400" b="0" dirty="0" err="1"/>
              <a:t>sig_usr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){ /* argument is signal number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 == SIGUSR1)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("received SIGUSR1\n");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else if (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 == SIGUSR2)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("received SIGUSR2\n");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else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("received signal %d\n", 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exit(1);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}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437254" name="Rectangle 6"/>
          <p:cNvSpPr>
            <a:spLocks noChangeArrowheads="1"/>
          </p:cNvSpPr>
          <p:nvPr/>
        </p:nvSpPr>
        <p:spPr bwMode="auto">
          <a:xfrm>
            <a:off x="390293" y="764704"/>
            <a:ext cx="8284923" cy="17927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1300" b="0" dirty="0"/>
              <a:t>$ ./</a:t>
            </a:r>
            <a:r>
              <a:rPr lang="en-US" altLang="ko-KR" sz="1300" b="0" dirty="0" err="1"/>
              <a:t>a.out</a:t>
            </a:r>
            <a:r>
              <a:rPr lang="en-US" altLang="ko-KR" sz="1300" b="0" dirty="0"/>
              <a:t> &amp;   	  </a:t>
            </a:r>
            <a:r>
              <a:rPr lang="en-US" altLang="ko-KR" sz="1300" b="0" i="1" dirty="0"/>
              <a:t>start process in background</a:t>
            </a:r>
            <a:br>
              <a:rPr lang="en-US" altLang="ko-KR" sz="1300" b="0" i="1" dirty="0"/>
            </a:br>
            <a:r>
              <a:rPr lang="en-US" altLang="ko-KR" sz="1300" b="0" dirty="0"/>
              <a:t>[1]      7216 	  </a:t>
            </a:r>
            <a:r>
              <a:rPr lang="en-US" altLang="ko-KR" sz="1300" b="0" i="1" dirty="0"/>
              <a:t>Job-control shell prints job number and process ID</a:t>
            </a:r>
          </a:p>
          <a:p>
            <a:pPr algn="l"/>
            <a:r>
              <a:rPr lang="en-US" altLang="ko-KR" sz="1300" b="0" dirty="0"/>
              <a:t>$ kill -USR1 7216	  </a:t>
            </a:r>
            <a:r>
              <a:rPr lang="en-US" altLang="ko-KR" sz="1300" b="0" i="1" dirty="0"/>
              <a:t>send it SIGUSR1</a:t>
            </a:r>
            <a:br>
              <a:rPr lang="en-US" altLang="ko-KR" sz="1300" b="0" i="1" dirty="0"/>
            </a:br>
            <a:r>
              <a:rPr lang="en-US" altLang="ko-KR" sz="1300" b="0" dirty="0"/>
              <a:t>received SIGUSR1</a:t>
            </a:r>
            <a:br>
              <a:rPr lang="en-US" altLang="ko-KR" sz="1300" b="0" dirty="0"/>
            </a:br>
            <a:r>
              <a:rPr lang="en-US" altLang="ko-KR" sz="1300" b="0" dirty="0"/>
              <a:t>$ kill -USR2 7216	  </a:t>
            </a:r>
            <a:r>
              <a:rPr lang="en-US" altLang="ko-KR" sz="1300" b="0" i="1" dirty="0"/>
              <a:t>send it SIGUSR2</a:t>
            </a:r>
            <a:br>
              <a:rPr lang="en-US" altLang="ko-KR" sz="1300" b="0" i="1" dirty="0"/>
            </a:br>
            <a:r>
              <a:rPr lang="en-US" altLang="ko-KR" sz="1300" b="0" dirty="0"/>
              <a:t>received SIGUSR2</a:t>
            </a:r>
            <a:br>
              <a:rPr lang="en-US" altLang="ko-KR" sz="1300" b="0" dirty="0"/>
            </a:br>
            <a:r>
              <a:rPr lang="en-US" altLang="ko-KR" sz="1300" b="0" dirty="0"/>
              <a:t>$ kill 7216     	  </a:t>
            </a:r>
            <a:r>
              <a:rPr lang="en-US" altLang="ko-KR" sz="1300" b="0" i="1" dirty="0"/>
              <a:t>now send it SIGTERM</a:t>
            </a:r>
            <a:br>
              <a:rPr lang="en-US" altLang="ko-KR" sz="1300" b="0" i="1" dirty="0"/>
            </a:br>
            <a:r>
              <a:rPr lang="en-US" altLang="ko-KR" sz="1300" b="0" dirty="0"/>
              <a:t>[1]+  Terminated    ./</a:t>
            </a:r>
            <a:r>
              <a:rPr lang="en-US" altLang="ko-KR" sz="1300" b="0" dirty="0" err="1"/>
              <a:t>a.out</a:t>
            </a:r>
            <a:endParaRPr lang="en-US" altLang="ko-KR" sz="1300" b="0" dirty="0"/>
          </a:p>
        </p:txBody>
      </p:sp>
      <p:sp>
        <p:nvSpPr>
          <p:cNvPr id="7" name="직사각형 6"/>
          <p:cNvSpPr/>
          <p:nvPr/>
        </p:nvSpPr>
        <p:spPr>
          <a:xfrm>
            <a:off x="5319484" y="2708920"/>
            <a:ext cx="3240360" cy="954107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void fatal(char* 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)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perror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exit(1);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2198393-150B-46E3-8871-160C25EEB9EF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395288" y="2947816"/>
            <a:ext cx="8277225" cy="3454421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signal.h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void </a:t>
            </a:r>
            <a:r>
              <a:rPr lang="en-US" altLang="ko-KR" sz="1400" b="0" dirty="0" err="1"/>
              <a:t>sig_int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("in SIGINT handler()\n");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signal(SIGINT, </a:t>
            </a:r>
            <a:r>
              <a:rPr lang="en-US" altLang="ko-KR" sz="1400" b="0" dirty="0" err="1"/>
              <a:t>sig_int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("step 1\n");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("step 2\n");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("step 3\n");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("step 4\n");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401166" y="1016000"/>
            <a:ext cx="8274050" cy="189282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1300" b="0" dirty="0"/>
              <a:t>$ ./</a:t>
            </a:r>
            <a:r>
              <a:rPr lang="en-US" altLang="ko-KR" sz="1300" b="0" dirty="0" err="1"/>
              <a:t>a.out</a:t>
            </a:r>
            <a:br>
              <a:rPr lang="en-US" altLang="ko-KR" sz="1300" b="0" dirty="0"/>
            </a:br>
            <a:r>
              <a:rPr lang="en-US" altLang="ko-KR" sz="1300" b="0" dirty="0"/>
              <a:t>step 1 ^C</a:t>
            </a:r>
            <a:br>
              <a:rPr lang="en-US" altLang="ko-KR" sz="1300" b="0" dirty="0"/>
            </a:br>
            <a:r>
              <a:rPr lang="en-US" altLang="ko-KR" sz="1300" b="0" dirty="0"/>
              <a:t>in SIGINT handler()</a:t>
            </a:r>
            <a:br>
              <a:rPr lang="en-US" altLang="ko-KR" sz="1300" b="0" dirty="0"/>
            </a:br>
            <a:r>
              <a:rPr lang="en-US" altLang="ko-KR" sz="1300" b="0" dirty="0"/>
              <a:t>step 2 ^C</a:t>
            </a:r>
            <a:br>
              <a:rPr lang="en-US" altLang="ko-KR" sz="1300" b="0" dirty="0"/>
            </a:br>
            <a:r>
              <a:rPr lang="en-US" altLang="ko-KR" sz="1300" b="0" dirty="0"/>
              <a:t>in SIGINT handler()</a:t>
            </a:r>
            <a:br>
              <a:rPr lang="en-US" altLang="ko-KR" sz="1300" b="0" dirty="0"/>
            </a:br>
            <a:r>
              <a:rPr lang="en-US" altLang="ko-KR" sz="1300" b="0" dirty="0"/>
              <a:t>step 3 ^C</a:t>
            </a:r>
            <a:br>
              <a:rPr lang="en-US" altLang="ko-KR" sz="1300" b="0" dirty="0"/>
            </a:br>
            <a:r>
              <a:rPr lang="en-US" altLang="ko-KR" sz="1300" b="0" dirty="0"/>
              <a:t>in SIGINT handler()</a:t>
            </a:r>
            <a:br>
              <a:rPr lang="en-US" altLang="ko-KR" sz="1300" b="0" dirty="0"/>
            </a:br>
            <a:r>
              <a:rPr lang="en-US" altLang="ko-KR" sz="1300" b="0" dirty="0"/>
              <a:t>step 4 ^C</a:t>
            </a:r>
            <a:br>
              <a:rPr lang="en-US" altLang="ko-KR" sz="1300" b="0" dirty="0"/>
            </a:br>
            <a:r>
              <a:rPr lang="en-US" altLang="ko-KR" sz="1300" b="0" dirty="0"/>
              <a:t>in SIGINT handler()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block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686800" cy="5073650"/>
          </a:xfrm>
        </p:spPr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  <a:latin typeface="Arial" charset="0"/>
                <a:cs typeface="Arial" charset="0"/>
              </a:rPr>
              <a:t>process signal mask</a:t>
            </a:r>
            <a:r>
              <a:rPr lang="en-US" altLang="ko-KR" sz="2400" dirty="0">
                <a:latin typeface="Arial" charset="0"/>
                <a:cs typeface="Arial" charset="0"/>
              </a:rPr>
              <a:t> == a list of signals which will be blocked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add to the signal mask of the process before the signal-catching function is called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43311346-D956-43AB-B6BC-D8529BF697BC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395288" y="2644768"/>
            <a:ext cx="4024312" cy="37449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#include &lt;signal.h&gt;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void sig_int(int signo)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printf("in SIGINT handler()\n");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sleep(5);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main()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signal(SIGINT, sig_int);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 1 pause()\n");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 2 pause()\n");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  <p:sp>
        <p:nvSpPr>
          <p:cNvPr id="537605" name="Rectangle 5"/>
          <p:cNvSpPr>
            <a:spLocks noChangeArrowheads="1"/>
          </p:cNvSpPr>
          <p:nvPr/>
        </p:nvSpPr>
        <p:spPr bwMode="auto">
          <a:xfrm>
            <a:off x="4572000" y="4660893"/>
            <a:ext cx="3960813" cy="17287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$ ./a.out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1 pause() ^C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 SIGINT handler() ^C^C^C^C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 SIGINT handler()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2 pause() ^C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 SIGINT handler() ^C^C^C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 SIGINT handler()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$</a:t>
            </a:r>
          </a:p>
        </p:txBody>
      </p:sp>
      <p:sp>
        <p:nvSpPr>
          <p:cNvPr id="537606" name="Rectangle 6"/>
          <p:cNvSpPr>
            <a:spLocks noChangeArrowheads="1"/>
          </p:cNvSpPr>
          <p:nvPr/>
        </p:nvSpPr>
        <p:spPr bwMode="auto">
          <a:xfrm>
            <a:off x="4500563" y="4143368"/>
            <a:ext cx="4175125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</a:rPr>
              <a:t>Do not queue</a:t>
            </a:r>
            <a:r>
              <a:rPr lang="en-US" altLang="ko-KR" sz="1400">
                <a:solidFill>
                  <a:schemeClr val="accent2"/>
                </a:solidFill>
                <a:latin typeface="Comic Sans MS" pitchFamily="66" charset="0"/>
              </a:rPr>
              <a:t> signals</a:t>
            </a:r>
            <a:br>
              <a:rPr lang="en-US" altLang="ko-KR" sz="14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altLang="ko-KR" sz="1400">
                <a:solidFill>
                  <a:schemeClr val="accent2"/>
                </a:solidFill>
                <a:latin typeface="Comic Sans MS" pitchFamily="66" charset="0"/>
              </a:rPr>
              <a:t>UNIX kernel </a:t>
            </a:r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</a:rPr>
              <a:t>simply delivers the signal once</a:t>
            </a:r>
            <a:endParaRPr lang="ko-KR" altLang="en-US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37607" name="Line 7"/>
          <p:cNvSpPr>
            <a:spLocks noChangeShapeType="1"/>
          </p:cNvSpPr>
          <p:nvPr/>
        </p:nvSpPr>
        <p:spPr bwMode="auto">
          <a:xfrm>
            <a:off x="468313" y="3436930"/>
            <a:ext cx="3743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37608" name="Text Box 8"/>
          <p:cNvSpPr txBox="1">
            <a:spLocks noChangeArrowheads="1"/>
          </p:cNvSpPr>
          <p:nvPr/>
        </p:nvSpPr>
        <p:spPr bwMode="auto">
          <a:xfrm>
            <a:off x="5003800" y="2428868"/>
            <a:ext cx="309721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400" dirty="0">
                <a:solidFill>
                  <a:schemeClr val="accent2"/>
                </a:solidFill>
                <a:latin typeface="Comic Sans MS" pitchFamily="66" charset="0"/>
              </a:rPr>
              <a:t>SIGINT is added to the process signal mask (SIGINT block)</a:t>
            </a:r>
          </a:p>
        </p:txBody>
      </p:sp>
      <p:cxnSp>
        <p:nvCxnSpPr>
          <p:cNvPr id="537609" name="AutoShape 9"/>
          <p:cNvCxnSpPr>
            <a:cxnSpLocks noChangeShapeType="1"/>
            <a:stCxn id="537607" idx="1"/>
            <a:endCxn id="537608" idx="1"/>
          </p:cNvCxnSpPr>
          <p:nvPr/>
        </p:nvCxnSpPr>
        <p:spPr bwMode="auto">
          <a:xfrm rot="5400000" flipH="1" flipV="1">
            <a:off x="4225925" y="2673343"/>
            <a:ext cx="763588" cy="792162"/>
          </a:xfrm>
          <a:prstGeom prst="curvedConnector4">
            <a:avLst>
              <a:gd name="adj1" fmla="val -3329"/>
              <a:gd name="adj2" fmla="val 50102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7610" name="Line 10"/>
          <p:cNvSpPr>
            <a:spLocks noChangeShapeType="1"/>
          </p:cNvSpPr>
          <p:nvPr/>
        </p:nvSpPr>
        <p:spPr bwMode="auto">
          <a:xfrm>
            <a:off x="468313" y="4084630"/>
            <a:ext cx="3743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37611" name="Text Box 11"/>
          <p:cNvSpPr txBox="1">
            <a:spLocks noChangeArrowheads="1"/>
          </p:cNvSpPr>
          <p:nvPr/>
        </p:nvSpPr>
        <p:spPr bwMode="auto">
          <a:xfrm>
            <a:off x="5003800" y="3436930"/>
            <a:ext cx="3168650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400">
                <a:solidFill>
                  <a:schemeClr val="accent2"/>
                </a:solidFill>
                <a:latin typeface="Comic Sans MS" pitchFamily="66" charset="0"/>
              </a:rPr>
              <a:t>SIGINT is deleted to the process signal mask (SIGINT unblock)</a:t>
            </a:r>
          </a:p>
        </p:txBody>
      </p:sp>
      <p:cxnSp>
        <p:nvCxnSpPr>
          <p:cNvPr id="537612" name="AutoShape 12"/>
          <p:cNvCxnSpPr>
            <a:cxnSpLocks noChangeShapeType="1"/>
            <a:stCxn id="537610" idx="1"/>
            <a:endCxn id="537611" idx="1"/>
          </p:cNvCxnSpPr>
          <p:nvPr/>
        </p:nvCxnSpPr>
        <p:spPr bwMode="auto">
          <a:xfrm rot="5400000" flipH="1" flipV="1">
            <a:off x="4406106" y="3501225"/>
            <a:ext cx="403225" cy="792162"/>
          </a:xfrm>
          <a:prstGeom prst="curvedConnector4">
            <a:avLst>
              <a:gd name="adj1" fmla="val 35037"/>
              <a:gd name="adj2" fmla="val 77352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6.1 Introduction</a:t>
            </a:r>
          </a:p>
        </p:txBody>
      </p:sp>
      <p:sp>
        <p:nvSpPr>
          <p:cNvPr id="50995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ADC9F82-1CA0-4E5E-9572-488234B49EAC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 handling &amp; </a:t>
            </a:r>
            <a:r>
              <a:rPr lang="en-US" altLang="ko-KR" b="0">
                <a:latin typeface="Courier New" pitchFamily="49" charset="0"/>
              </a:rPr>
              <a:t>exec </a:t>
            </a:r>
            <a:r>
              <a:rPr lang="en-US" altLang="ko-KR"/>
              <a:t>(1/2)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When a program is executed, the status of all signals is either default or ignore.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Naturally, a signal that is being caught by a process that calls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exec</a:t>
            </a:r>
            <a:r>
              <a:rPr lang="en-US" altLang="ko-KR" dirty="0">
                <a:latin typeface="Arial" charset="0"/>
                <a:cs typeface="Arial" charset="0"/>
              </a:rPr>
              <a:t> cannot be caught by the same function in the new program, </a:t>
            </a:r>
          </a:p>
          <a:p>
            <a:pPr lvl="1"/>
            <a:r>
              <a:rPr lang="en-US" altLang="ko-KR" dirty="0"/>
              <a:t>since the address of the signal-catching function in the caller probably has no meaning in the new program file that is executed.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When a process calls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fork</a:t>
            </a:r>
            <a:r>
              <a:rPr lang="en-US" altLang="ko-KR" dirty="0">
                <a:latin typeface="Arial" charset="0"/>
                <a:cs typeface="Arial" charset="0"/>
              </a:rPr>
              <a:t>, the child inherits the parent's signal dispositions. </a:t>
            </a:r>
          </a:p>
          <a:p>
            <a:pPr lvl="1"/>
            <a:r>
              <a:rPr lang="en-US" altLang="ko-KR" dirty="0"/>
              <a:t>Here, since the child starts off with a copy of the parent's memory image, the address of a signal-catching function has meaning in the child.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86FA786C-1C72-4548-8A95-5CCC85B8E7A0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 handling &amp; </a:t>
            </a:r>
            <a:r>
              <a:rPr lang="en-US" altLang="ko-KR" b="0">
                <a:latin typeface="Courier New" pitchFamily="49" charset="0"/>
              </a:rPr>
              <a:t>exec </a:t>
            </a:r>
            <a:r>
              <a:rPr lang="en-US" altLang="ko-KR"/>
              <a:t>(2/2)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300757A1-0D3C-4AC4-89E1-1330788479EE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395288" y="1052513"/>
            <a:ext cx="4681537" cy="37449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#include &lt;signal.h&gt;	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&lt;unistd.h&gt;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/* signal_exec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main(int argc, char** argv)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void sig_int(int signo);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signal(SIGINT, sig_int);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execl(argv[1], argv[1], (char*)0);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return 0;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void sig_int(int signo){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printf("SIGINT!! %d\n", signo);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395288" y="4868863"/>
            <a:ext cx="4681537" cy="180022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#include &lt;unistd.h&gt;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/* exprog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main()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printf("executed program\n");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while(1)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5653088" y="2405063"/>
            <a:ext cx="3022600" cy="2170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b="0"/>
              <a:t># ./signal_exec exprog</a:t>
            </a:r>
          </a:p>
          <a:p>
            <a:pPr algn="l"/>
            <a:r>
              <a:rPr lang="en-US" altLang="ko-KR" b="0"/>
              <a:t>^C</a:t>
            </a:r>
            <a:endParaRPr lang="ko-KR" altLang="en-US" b="0"/>
          </a:p>
          <a:p>
            <a:pPr algn="l"/>
            <a:r>
              <a:rPr lang="en-US" altLang="ko-KR" b="0"/>
              <a:t>SIGINT!! 2</a:t>
            </a:r>
          </a:p>
          <a:p>
            <a:pPr algn="l"/>
            <a:r>
              <a:rPr lang="en-US" altLang="ko-KR" b="0"/>
              <a:t>executed program</a:t>
            </a:r>
          </a:p>
          <a:p>
            <a:pPr algn="l"/>
            <a:r>
              <a:rPr lang="en-US" altLang="ko-KR" b="0"/>
              <a:t>^C</a:t>
            </a:r>
          </a:p>
          <a:p>
            <a:pPr algn="l"/>
            <a:r>
              <a:rPr lang="en-US" altLang="ko-KR" b="0"/>
              <a:t># </a:t>
            </a:r>
          </a:p>
        </p:txBody>
      </p:sp>
      <p:sp>
        <p:nvSpPr>
          <p:cNvPr id="439303" name="Line 7"/>
          <p:cNvSpPr>
            <a:spLocks noChangeShapeType="1"/>
          </p:cNvSpPr>
          <p:nvPr/>
        </p:nvSpPr>
        <p:spPr bwMode="auto">
          <a:xfrm>
            <a:off x="1979613" y="2924175"/>
            <a:ext cx="37449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39304" name="Line 8"/>
          <p:cNvSpPr>
            <a:spLocks noChangeShapeType="1"/>
          </p:cNvSpPr>
          <p:nvPr/>
        </p:nvSpPr>
        <p:spPr bwMode="auto">
          <a:xfrm flipV="1">
            <a:off x="1979613" y="4076700"/>
            <a:ext cx="3744912" cy="2160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 handling &amp; </a:t>
            </a:r>
            <a:r>
              <a:rPr lang="en-US" altLang="ko-KR" b="0">
                <a:latin typeface="Courier New" pitchFamily="49" charset="0"/>
              </a:rPr>
              <a:t>exec </a:t>
            </a:r>
            <a:r>
              <a:rPr lang="en-US" altLang="ko-KR"/>
              <a:t>(</a:t>
            </a:r>
            <a:r>
              <a:t>실습</a:t>
            </a:r>
            <a:r>
              <a:rPr lang="en-US" altLang="ko-KR"/>
              <a:t>1/2)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0EAFBF62-6462-4419-ACC5-56626634EC56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395288" y="1052513"/>
            <a:ext cx="8429625" cy="537688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>
                <a:solidFill>
                  <a:srgbClr val="FF0000"/>
                </a:solidFill>
              </a:rPr>
              <a:t>/* main.c */</a:t>
            </a:r>
          </a:p>
          <a:p>
            <a:pPr algn="l">
              <a:spcBef>
                <a:spcPct val="0"/>
              </a:spcBef>
            </a:pPr>
            <a:endParaRPr lang="ko-KR" altLang="en-US" sz="1400" b="0">
              <a:solidFill>
                <a:srgbClr val="FF000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&lt;stdio.h&gt;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&lt;sys/types.h&gt;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&lt;unistd.h&gt;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&lt;signal.h&gt;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&lt;sys/wait.h&gt;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void sig_usr1(int signo)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printf("BEFORE EXEC : in SIGUSR handler\n");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main(int argc, char** argv)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/*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argv[1] : exec filename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signal(SIGINT, SIG_IGN);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signal(SIGUSR1, sig_usr1);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printf("BEFORE EXEC : puase()\n");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execl(argv[1], argv[1], (char*)0);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 handling &amp; </a:t>
            </a:r>
            <a:r>
              <a:rPr lang="en-US" altLang="ko-KR" b="0">
                <a:latin typeface="Courier New" pitchFamily="49" charset="0"/>
              </a:rPr>
              <a:t>exec </a:t>
            </a:r>
            <a:r>
              <a:rPr lang="en-US" altLang="ko-KR"/>
              <a:t>(</a:t>
            </a:r>
            <a:r>
              <a:t>실습</a:t>
            </a:r>
            <a:r>
              <a:rPr lang="en-US" altLang="ko-KR"/>
              <a:t>2/2)</a:t>
            </a: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22C5B857-F7E2-445B-B156-A368576400EE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522243" name="Rectangle 3"/>
          <p:cNvSpPr>
            <a:spLocks noChangeArrowheads="1"/>
          </p:cNvSpPr>
          <p:nvPr/>
        </p:nvSpPr>
        <p:spPr bwMode="auto">
          <a:xfrm>
            <a:off x="395288" y="1052513"/>
            <a:ext cx="8429625" cy="287655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/* </a:t>
            </a:r>
            <a:r>
              <a:rPr lang="en-US" altLang="ko-KR" sz="1400" b="0" dirty="0" err="1"/>
              <a:t>exec.c</a:t>
            </a:r>
            <a:r>
              <a:rPr lang="en-US" altLang="ko-KR" sz="1400" b="0" dirty="0"/>
              <a:t>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stdio.h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&lt;sys/</a:t>
            </a:r>
            <a:r>
              <a:rPr lang="en-US" altLang="ko-KR" sz="1400" b="0" dirty="0" err="1"/>
              <a:t>types.h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unistd.h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signal.h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&lt;sys/</a:t>
            </a:r>
            <a:r>
              <a:rPr lang="en-US" altLang="ko-KR" sz="1400" b="0" dirty="0" err="1"/>
              <a:t>wait.h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("EXEC : START PROGRAM\n");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("EXEC : RUN pause()\n"); 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395288" y="4035447"/>
            <a:ext cx="4176712" cy="239394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dirty="0" err="1"/>
              <a:t>gcc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main.c</a:t>
            </a:r>
            <a:r>
              <a:rPr lang="en-US" altLang="ko-KR" sz="1300" b="0" dirty="0"/>
              <a:t> –o main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dirty="0" err="1"/>
              <a:t>gcc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exec.c</a:t>
            </a:r>
            <a:r>
              <a:rPr lang="en-US" altLang="ko-KR" sz="1300" b="0" dirty="0"/>
              <a:t> –o exec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./main exec &amp;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[1] 1828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BEFORE EXEC : </a:t>
            </a:r>
            <a:r>
              <a:rPr lang="en-US" altLang="ko-KR" sz="1300" b="0" dirty="0" err="1"/>
              <a:t>puase</a:t>
            </a:r>
            <a:r>
              <a:rPr lang="en-US" altLang="ko-KR" sz="1300" b="0" dirty="0"/>
              <a:t>()    </a:t>
            </a:r>
            <a:r>
              <a:rPr lang="en-US" altLang="ko-KR" sz="1300" b="0" i="1" dirty="0"/>
              <a:t>ignore SIGINT</a:t>
            </a:r>
            <a:r>
              <a:rPr lang="en-US" altLang="ko-KR" sz="1300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kill –INT 1828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dirty="0" err="1"/>
              <a:t>ps</a:t>
            </a: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PID TTY          TIME CMD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1306 pts/1    00:00:00 bash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1828 pts/1    00:00:00 main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1829 pts/1    00:00:00 </a:t>
            </a:r>
            <a:r>
              <a:rPr lang="en-US" altLang="ko-KR" sz="1300" b="0" dirty="0" err="1"/>
              <a:t>ps</a:t>
            </a:r>
            <a:endParaRPr lang="en-US" altLang="ko-KR" sz="1300" b="0" dirty="0"/>
          </a:p>
        </p:txBody>
      </p:sp>
      <p:sp>
        <p:nvSpPr>
          <p:cNvPr id="522245" name="Rectangle 5"/>
          <p:cNvSpPr>
            <a:spLocks noChangeArrowheads="1"/>
          </p:cNvSpPr>
          <p:nvPr/>
        </p:nvSpPr>
        <p:spPr bwMode="auto">
          <a:xfrm>
            <a:off x="4635500" y="4035447"/>
            <a:ext cx="4176713" cy="239394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$ kill –USR1 1828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BEFORE EXEC : in SIGUSR handler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EXEC : START PROGRAM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EXEC : RUN pause()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kill -INT 1828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dirty="0" err="1"/>
              <a:t>ps</a:t>
            </a: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… (</a:t>
            </a:r>
            <a:r>
              <a:rPr lang="ko-KR" altLang="en-US" sz="1300" b="0" dirty="0"/>
              <a:t>결과를 작성하시오</a:t>
            </a:r>
            <a:r>
              <a:rPr lang="en-US" altLang="ko-KR" sz="1300" b="0" dirty="0"/>
              <a:t>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kill –USR1 1828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dirty="0" err="1"/>
              <a:t>ps</a:t>
            </a: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… (</a:t>
            </a:r>
            <a:r>
              <a:rPr lang="ko-KR" altLang="en-US" sz="1300" b="0" dirty="0"/>
              <a:t>결과를 작성하시오</a:t>
            </a:r>
            <a:r>
              <a:rPr lang="en-US" altLang="ko-KR" sz="1300" b="0" dirty="0"/>
              <a:t>)</a:t>
            </a:r>
          </a:p>
        </p:txBody>
      </p:sp>
      <p:sp>
        <p:nvSpPr>
          <p:cNvPr id="522246" name="Text Box 6"/>
          <p:cNvSpPr txBox="1">
            <a:spLocks noChangeArrowheads="1"/>
          </p:cNvSpPr>
          <p:nvPr/>
        </p:nvSpPr>
        <p:spPr bwMode="auto">
          <a:xfrm>
            <a:off x="5292725" y="3357562"/>
            <a:ext cx="3241675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ko-KR" altLang="en-US" dirty="0"/>
              <a:t>아래 순서에 따라 실행하고</a:t>
            </a:r>
            <a:r>
              <a:rPr lang="en-US" altLang="ko-KR" dirty="0"/>
              <a:t>, </a:t>
            </a:r>
            <a:r>
              <a:rPr lang="ko-KR" altLang="en-US" dirty="0"/>
              <a:t>실습 결과에 대해 고찰해 본다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Sets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149725"/>
            <a:ext cx="8329642" cy="1976438"/>
          </a:xfrm>
        </p:spPr>
        <p:txBody>
          <a:bodyPr/>
          <a:lstStyle/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We need a data type to represent multiple signals a signal set</a:t>
            </a:r>
          </a:p>
          <a:p>
            <a:r>
              <a:rPr lang="en-US" sz="2100" dirty="0"/>
              <a:t>We'll use this with such functions as </a:t>
            </a:r>
            <a:r>
              <a:rPr lang="en-US" sz="2100" b="0" dirty="0" err="1">
                <a:latin typeface="Courier New" pitchFamily="49" charset="0"/>
                <a:cs typeface="Courier New" pitchFamily="49" charset="0"/>
              </a:rPr>
              <a:t>sigprocmask</a:t>
            </a:r>
            <a:r>
              <a:rPr lang="en-US" sz="2100" dirty="0"/>
              <a:t> (in the next section) to tell the kernel not to allow any of the signals in the set to occur. </a:t>
            </a:r>
            <a:endParaRPr lang="ko-KR" altLang="en-US" sz="2100" dirty="0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14952972-846C-492D-8E56-EC85829AC94D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439738" y="1095375"/>
            <a:ext cx="8280400" cy="3054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/>
              <a:t>#include &lt;signal.h&gt;</a:t>
            </a:r>
          </a:p>
          <a:p>
            <a:pPr algn="l">
              <a:spcBef>
                <a:spcPct val="0"/>
              </a:spcBef>
            </a:pPr>
            <a:endParaRPr lang="en-US" altLang="ko-KR" b="0"/>
          </a:p>
          <a:p>
            <a:pPr algn="l">
              <a:spcBef>
                <a:spcPct val="0"/>
              </a:spcBef>
            </a:pPr>
            <a:r>
              <a:rPr lang="en-US" altLang="ko-KR" b="0"/>
              <a:t>int sigemptyset(sigset_t *set);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int sigfillset(sigset_t *set);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int sigaddset(sigset_t *set, int signo);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int sigdelset(sigset_t *set, int signo);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			       All four return: 0 if OK, -1 on error</a:t>
            </a:r>
          </a:p>
          <a:p>
            <a:pPr algn="l">
              <a:spcBef>
                <a:spcPct val="0"/>
              </a:spcBef>
            </a:pPr>
            <a:endParaRPr lang="en-US" altLang="ko-KR" b="0"/>
          </a:p>
          <a:p>
            <a:pPr algn="l">
              <a:spcBef>
                <a:spcPct val="0"/>
              </a:spcBef>
            </a:pPr>
            <a:r>
              <a:rPr lang="en-US" altLang="ko-KR" b="0"/>
              <a:t>int sigismember(const sigset_t *set, int signo);</a:t>
            </a:r>
          </a:p>
          <a:p>
            <a:pPr algn="l">
              <a:spcBef>
                <a:spcPct val="0"/>
              </a:spcBef>
            </a:pPr>
            <a:endParaRPr lang="en-US" altLang="ko-KR" b="0"/>
          </a:p>
          <a:p>
            <a:pPr algn="l">
              <a:spcBef>
                <a:spcPct val="0"/>
              </a:spcBef>
            </a:pPr>
            <a:r>
              <a:rPr lang="en-US" altLang="ko-KR" b="0"/>
              <a:t>			 Returns: 1 if true, 0 if false, -1 on error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12786" y="4286256"/>
            <a:ext cx="7416800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b="0" dirty="0"/>
              <a:t>#define </a:t>
            </a:r>
            <a:r>
              <a:rPr lang="en-US" altLang="ko-KR" b="0" dirty="0" err="1"/>
              <a:t>sigemptyset</a:t>
            </a:r>
            <a:r>
              <a:rPr lang="en-US" altLang="ko-KR" b="0" dirty="0"/>
              <a:t>(</a:t>
            </a:r>
            <a:r>
              <a:rPr lang="en-US" altLang="ko-KR" b="0" dirty="0" err="1"/>
              <a:t>ptr</a:t>
            </a:r>
            <a:r>
              <a:rPr lang="en-US" altLang="ko-KR" b="0" dirty="0"/>
              <a:t>)   (*(</a:t>
            </a:r>
            <a:r>
              <a:rPr lang="en-US" altLang="ko-KR" b="0" dirty="0" err="1"/>
              <a:t>ptr</a:t>
            </a:r>
            <a:r>
              <a:rPr lang="en-US" altLang="ko-KR" b="0" dirty="0"/>
              <a:t>) = 0)</a:t>
            </a:r>
            <a:br>
              <a:rPr lang="en-US" altLang="ko-KR" b="0" dirty="0"/>
            </a:br>
            <a:r>
              <a:rPr lang="en-US" altLang="ko-KR" b="0" dirty="0"/>
              <a:t>#define </a:t>
            </a:r>
            <a:r>
              <a:rPr lang="en-US" altLang="ko-KR" b="0" dirty="0" err="1"/>
              <a:t>sigfillset</a:t>
            </a:r>
            <a:r>
              <a:rPr lang="en-US" altLang="ko-KR" b="0" dirty="0"/>
              <a:t>(</a:t>
            </a:r>
            <a:r>
              <a:rPr lang="en-US" altLang="ko-KR" b="0" dirty="0" err="1"/>
              <a:t>ptr</a:t>
            </a:r>
            <a:r>
              <a:rPr lang="en-US" altLang="ko-KR" b="0" dirty="0"/>
              <a:t>)    (*(</a:t>
            </a:r>
            <a:r>
              <a:rPr lang="en-US" altLang="ko-KR" b="0" dirty="0" err="1"/>
              <a:t>ptr</a:t>
            </a:r>
            <a:r>
              <a:rPr lang="en-US" altLang="ko-KR" b="0" dirty="0"/>
              <a:t>) = ~(</a:t>
            </a:r>
            <a:r>
              <a:rPr lang="en-US" altLang="ko-KR" b="0" dirty="0" err="1"/>
              <a:t>sigset_t</a:t>
            </a:r>
            <a:r>
              <a:rPr lang="en-US" altLang="ko-KR" b="0" dirty="0"/>
              <a:t>)0, 0)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</a:t>
            </a:r>
            <a:endParaRPr i="1"/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C84CDCEE-CC9F-4508-AA06-1E8B41A41522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395288" y="1016301"/>
            <a:ext cx="8277225" cy="541309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#include     &lt;signal.h&gt;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    &lt;errno.h&gt;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/* &lt;signal.h&gt; usually defines NSIG to include signal number 0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#define SIGBAD(signo)   ((signo) &lt;= 0 || (signo) &gt;= NSIG)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sigaddset(sigset_t *set, int signo){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if (SIGBAD(signo)) { errno = EINVAL; return(-1); 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*set |= 1 &lt;&lt; (signo - 1);       /* turn bit on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return(0);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sigdelset(sigset_t *set, int signo){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if (SIGBAD(signo)) { errno = EINVAL; return(-1); 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*set &amp;= ~(1 &lt;&lt; (signo - 1));    /* turn bit off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return(0);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sigismember(const sigset_t *set, int signo){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if (SIGBAD(signo)) { errno = EINVAL; return(-1); 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return((*set &amp; (1 &lt;&lt; (signo - 1))) != 0);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sigaction(2)</a:t>
            </a:r>
            <a:r>
              <a:rPr lang="en-US" altLang="ko-KR"/>
              <a:t> system call (1/3)</a:t>
            </a:r>
            <a:endParaRPr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08275"/>
            <a:ext cx="8229600" cy="3417888"/>
          </a:xfrm>
        </p:spPr>
        <p:txBody>
          <a:bodyPr/>
          <a:lstStyle/>
          <a:p>
            <a:r>
              <a:rPr lang="en-US" altLang="ko-KR" sz="2300" dirty="0">
                <a:latin typeface="Arial" charset="0"/>
                <a:cs typeface="Arial" charset="0"/>
              </a:rPr>
              <a:t>The </a:t>
            </a:r>
            <a:r>
              <a:rPr lang="en-US" altLang="ko-KR" sz="2300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sz="2300" dirty="0">
                <a:latin typeface="Arial" charset="0"/>
                <a:cs typeface="Arial" charset="0"/>
              </a:rPr>
              <a:t> function allows us to examine or modify (or both) the action associated with a particular signal.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This function supersedes the </a:t>
            </a:r>
            <a:r>
              <a:rPr lang="en-US" altLang="ko-KR" sz="2300" b="0" dirty="0">
                <a:latin typeface="Courier New" pitchFamily="49" charset="0"/>
                <a:cs typeface="Arial" charset="0"/>
              </a:rPr>
              <a:t>signal</a:t>
            </a:r>
            <a:r>
              <a:rPr lang="en-US" altLang="ko-KR" sz="2300" dirty="0">
                <a:latin typeface="Arial" charset="0"/>
                <a:cs typeface="Arial" charset="0"/>
              </a:rPr>
              <a:t> function from earlier releases of the UNIX System.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sz="2200" dirty="0" err="1">
                <a:latin typeface="Courier New" pitchFamily="49" charset="0"/>
                <a:cs typeface="Courier New" pitchFamily="49" charset="0"/>
              </a:rPr>
              <a:t>signo</a:t>
            </a:r>
            <a:r>
              <a:rPr lang="en-US" altLang="ko-KR" sz="2200" dirty="0"/>
              <a:t> : </a:t>
            </a:r>
            <a:r>
              <a:rPr lang="en-US" altLang="ko-KR" sz="2200" b="0" dirty="0"/>
              <a:t>signal number</a:t>
            </a:r>
          </a:p>
          <a:p>
            <a:pPr lvl="1"/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act</a:t>
            </a:r>
            <a:r>
              <a:rPr lang="en-US" altLang="ko-KR" sz="2200" dirty="0"/>
              <a:t> : </a:t>
            </a:r>
            <a:r>
              <a:rPr lang="en-US" altLang="ko-KR" sz="2200" b="0" dirty="0"/>
              <a:t>we are modifying the action </a:t>
            </a:r>
          </a:p>
          <a:p>
            <a:pPr lvl="1"/>
            <a:r>
              <a:rPr lang="en-US" altLang="ko-KR" sz="2200" dirty="0" err="1">
                <a:latin typeface="Courier New" pitchFamily="49" charset="0"/>
                <a:cs typeface="Courier New" pitchFamily="49" charset="0"/>
              </a:rPr>
              <a:t>oact</a:t>
            </a:r>
            <a:r>
              <a:rPr lang="en-US" altLang="ko-KR" sz="2200" dirty="0"/>
              <a:t> : </a:t>
            </a:r>
            <a:r>
              <a:rPr lang="en-US" altLang="ko-KR" sz="2200" b="0" dirty="0"/>
              <a:t>previous action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02178275-D9FE-4BB2-841A-54D717F1615C}" type="slidenum">
              <a:rPr lang="en-US" altLang="ko-KR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439738" y="1095375"/>
            <a:ext cx="8280400" cy="154146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signal.h</a:t>
            </a:r>
            <a:r>
              <a:rPr lang="en-US" altLang="ko-KR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b="0" dirty="0"/>
          </a:p>
          <a:p>
            <a:pPr algn="l"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sigaction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signo</a:t>
            </a:r>
            <a:r>
              <a:rPr lang="en-US" altLang="ko-KR" b="0" dirty="0"/>
              <a:t>, const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sigaction</a:t>
            </a:r>
            <a:r>
              <a:rPr lang="en-US" altLang="ko-KR" b="0" dirty="0"/>
              <a:t> *restrict act,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		                 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sigaction</a:t>
            </a:r>
            <a:r>
              <a:rPr lang="en-US" altLang="ko-KR" b="0" dirty="0"/>
              <a:t> *restrict </a:t>
            </a:r>
            <a:r>
              <a:rPr lang="en-US" altLang="ko-KR" b="0" dirty="0" err="1"/>
              <a:t>oact</a:t>
            </a:r>
            <a:r>
              <a:rPr lang="en-US" altLang="ko-KR" b="0" dirty="0"/>
              <a:t>);</a:t>
            </a:r>
          </a:p>
          <a:p>
            <a:pPr algn="l">
              <a:spcBef>
                <a:spcPct val="0"/>
              </a:spcBef>
            </a:pPr>
            <a:endParaRPr lang="en-US" altLang="ko-KR" b="0" dirty="0"/>
          </a:p>
          <a:p>
            <a:pPr algn="l">
              <a:spcBef>
                <a:spcPct val="0"/>
              </a:spcBef>
            </a:pPr>
            <a:r>
              <a:rPr lang="en-US" altLang="ko-KR" b="0" dirty="0"/>
              <a:t>					Returns: 0 if OK, -1 on error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sigaction(2)</a:t>
            </a:r>
            <a:r>
              <a:rPr lang="en-US" altLang="ko-KR"/>
              <a:t> system call (2/3)</a:t>
            </a:r>
            <a:endParaRPr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84538"/>
            <a:ext cx="8686800" cy="3024187"/>
          </a:xfrm>
        </p:spPr>
        <p:txBody>
          <a:bodyPr/>
          <a:lstStyle/>
          <a:p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sa_handler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: address of a signal-catching function </a:t>
            </a:r>
            <a:br>
              <a:rPr lang="en-US" altLang="ko-KR" sz="2000" b="0" dirty="0">
                <a:latin typeface="Book Antiqua" pitchFamily="18" charset="0"/>
                <a:cs typeface="Arial" charset="0"/>
              </a:rPr>
            </a:br>
            <a:r>
              <a:rPr lang="en-US" altLang="ko-KR" sz="2000" b="0" dirty="0">
                <a:latin typeface="Arial" charset="0"/>
                <a:cs typeface="Arial" charset="0"/>
              </a:rPr>
              <a:t>		  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(as opposed to the constants</a:t>
            </a:r>
            <a:r>
              <a:rPr lang="en-US" altLang="ko-KR" sz="2000" b="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Courier New" pitchFamily="49" charset="0"/>
                <a:cs typeface="Arial" charset="0"/>
              </a:rPr>
              <a:t>SIG_IGN</a:t>
            </a:r>
            <a:r>
              <a:rPr lang="en-US" altLang="ko-KR" sz="2000" b="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or</a:t>
            </a:r>
            <a:r>
              <a:rPr lang="en-US" altLang="ko-KR" sz="2000" b="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Courier New" pitchFamily="49" charset="0"/>
                <a:cs typeface="Arial" charset="0"/>
              </a:rPr>
              <a:t>SIG_DFL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) </a:t>
            </a:r>
          </a:p>
          <a:p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sa_mask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: a set of signals that are added to the signal mask of the</a:t>
            </a:r>
            <a:r>
              <a:rPr lang="en-US" altLang="ko-KR" sz="2000" b="0" dirty="0">
                <a:latin typeface="Arial" charset="0"/>
                <a:cs typeface="Arial" charset="0"/>
              </a:rPr>
              <a:t> </a:t>
            </a:r>
            <a:br>
              <a:rPr lang="en-US" altLang="ko-KR" sz="2000" b="0" dirty="0">
                <a:latin typeface="Arial" charset="0"/>
                <a:cs typeface="Arial" charset="0"/>
              </a:rPr>
            </a:br>
            <a:r>
              <a:rPr lang="en-US" altLang="ko-KR" sz="2000" b="0" dirty="0">
                <a:latin typeface="Arial" charset="0"/>
                <a:cs typeface="Arial" charset="0"/>
              </a:rPr>
              <a:t>		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process before the signal-catching function is called. </a:t>
            </a:r>
          </a:p>
          <a:p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sa_flags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: various options for the handling of this signal </a:t>
            </a:r>
            <a:r>
              <a:rPr lang="en-US" altLang="ko-KR" sz="1600" b="0" dirty="0">
                <a:latin typeface="Courier New" pitchFamily="49" charset="0"/>
                <a:cs typeface="Arial" charset="0"/>
              </a:rPr>
              <a:t>SA_INTERRUPT,SA_NOCLDSTOP,SA_NOCLDWAIT,SA_NODEFER,SA_ONSTACK,</a:t>
            </a:r>
            <a:br>
              <a:rPr lang="en-US" altLang="ko-KR" sz="1600" b="0" dirty="0">
                <a:latin typeface="Courier New" pitchFamily="49" charset="0"/>
                <a:cs typeface="Arial" charset="0"/>
              </a:rPr>
            </a:br>
            <a:r>
              <a:rPr lang="en-US" altLang="ko-KR" sz="1600" b="0" dirty="0">
                <a:latin typeface="Courier New" pitchFamily="49" charset="0"/>
                <a:cs typeface="Arial" charset="0"/>
              </a:rPr>
              <a:t>SA_RESETHAND,SA_RESTART,SA_SIGINFO</a:t>
            </a:r>
          </a:p>
          <a:p>
            <a:pPr lvl="1"/>
            <a:endParaRPr lang="en-US" altLang="ko-KR" sz="1600" b="0" dirty="0">
              <a:latin typeface="Courier New" pitchFamily="49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3F024FC-E600-4270-9A80-B497D7E2A111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439738" y="1052513"/>
            <a:ext cx="8280400" cy="227171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sigaction</a:t>
            </a:r>
            <a:r>
              <a:rPr lang="en-US" altLang="ko-KR" b="0" dirty="0"/>
              <a:t> {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void (*</a:t>
            </a:r>
            <a:r>
              <a:rPr lang="en-US" altLang="ko-KR" b="0" dirty="0" err="1"/>
              <a:t>sa_handler</a:t>
            </a:r>
            <a:r>
              <a:rPr lang="en-US" altLang="ko-KR" b="0" dirty="0"/>
              <a:t>)(</a:t>
            </a:r>
            <a:r>
              <a:rPr lang="en-US" altLang="ko-KR" b="0" dirty="0" err="1"/>
              <a:t>int</a:t>
            </a:r>
            <a:r>
              <a:rPr lang="en-US" altLang="ko-KR" b="0" dirty="0"/>
              <a:t>);   /* </a:t>
            </a:r>
            <a:r>
              <a:rPr lang="en-US" altLang="ko-KR" b="0" dirty="0" err="1"/>
              <a:t>addr</a:t>
            </a:r>
            <a:r>
              <a:rPr lang="en-US" altLang="ko-KR" b="0" dirty="0"/>
              <a:t> of signal handler,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                           /* or SIG_IGN, or SIG_DFL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</a:t>
            </a:r>
            <a:r>
              <a:rPr lang="en-US" altLang="ko-KR" b="0" dirty="0" err="1"/>
              <a:t>sigset_t</a:t>
            </a:r>
            <a:r>
              <a:rPr lang="en-US" altLang="ko-KR" b="0" dirty="0"/>
              <a:t> </a:t>
            </a:r>
            <a:r>
              <a:rPr lang="en-US" altLang="ko-KR" b="0" dirty="0" err="1"/>
              <a:t>sa_mask</a:t>
            </a:r>
            <a:r>
              <a:rPr lang="en-US" altLang="ko-KR" b="0" dirty="0"/>
              <a:t>;          /* additional signals to block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sa_flags</a:t>
            </a:r>
            <a:r>
              <a:rPr lang="en-US" altLang="ko-KR" b="0" dirty="0"/>
              <a:t>;              /* signal options, Figure 10.16 */</a:t>
            </a:r>
          </a:p>
          <a:p>
            <a:pPr algn="l">
              <a:spcBef>
                <a:spcPct val="0"/>
              </a:spcBef>
            </a:pPr>
            <a:endParaRPr lang="en-US" altLang="ko-KR" b="0" dirty="0"/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/* alternate handler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void (*</a:t>
            </a:r>
            <a:r>
              <a:rPr lang="en-US" altLang="ko-KR" b="0" dirty="0" err="1"/>
              <a:t>sa_sigaction</a:t>
            </a:r>
            <a:r>
              <a:rPr lang="en-US" altLang="ko-KR" b="0" dirty="0"/>
              <a:t>)(</a:t>
            </a:r>
            <a:r>
              <a:rPr lang="en-US" altLang="ko-KR" b="0" dirty="0" err="1"/>
              <a:t>int</a:t>
            </a:r>
            <a:r>
              <a:rPr lang="en-US" altLang="ko-KR" b="0" dirty="0"/>
              <a:t>, </a:t>
            </a:r>
            <a:r>
              <a:rPr lang="en-US" altLang="ko-KR" b="0" dirty="0" err="1"/>
              <a:t>siginfo_t</a:t>
            </a:r>
            <a:r>
              <a:rPr lang="en-US" altLang="ko-KR" b="0" dirty="0"/>
              <a:t> *, void *);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};</a:t>
            </a:r>
          </a:p>
        </p:txBody>
      </p:sp>
      <p:sp>
        <p:nvSpPr>
          <p:cNvPr id="543749" name="Rectangle 5"/>
          <p:cNvSpPr>
            <a:spLocks noChangeArrowheads="1"/>
          </p:cNvSpPr>
          <p:nvPr/>
        </p:nvSpPr>
        <p:spPr bwMode="auto">
          <a:xfrm>
            <a:off x="773113" y="5575321"/>
            <a:ext cx="7596187" cy="8540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Note that we must use </a:t>
            </a:r>
            <a:r>
              <a:rPr lang="en-US" altLang="ko-KR" b="0">
                <a:solidFill>
                  <a:schemeClr val="accent2"/>
                </a:solidFill>
              </a:rPr>
              <a:t>sigemptyset</a:t>
            </a:r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 to initialize the </a:t>
            </a:r>
            <a:r>
              <a:rPr lang="en-US" altLang="ko-KR" b="0">
                <a:solidFill>
                  <a:schemeClr val="accent2"/>
                </a:solidFill>
              </a:rPr>
              <a:t>sa_mask</a:t>
            </a:r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 member of the structure. We're not guaranteed that </a:t>
            </a:r>
            <a:r>
              <a:rPr lang="en-US" altLang="ko-KR" b="0">
                <a:solidFill>
                  <a:schemeClr val="accent2"/>
                </a:solidFill>
              </a:rPr>
              <a:t>act.sa_mask = 0; </a:t>
            </a:r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does the same thing.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latin typeface="Courier New" pitchFamily="49" charset="0"/>
              </a:rPr>
              <a:t>sigaction</a:t>
            </a:r>
            <a:r>
              <a:rPr lang="en-US" altLang="ko-KR" b="0" dirty="0">
                <a:latin typeface="Courier New" pitchFamily="49" charset="0"/>
              </a:rPr>
              <a:t>(2)</a:t>
            </a:r>
            <a:r>
              <a:rPr lang="en-US" altLang="ko-KR" dirty="0"/>
              <a:t> system call (3/3)</a:t>
            </a:r>
            <a:endParaRPr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435975" cy="5545137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sa_sigaction</a:t>
            </a:r>
            <a:r>
              <a:rPr lang="en-US" altLang="ko-KR" dirty="0">
                <a:latin typeface="Arial" charset="0"/>
                <a:cs typeface="Arial" charset="0"/>
              </a:rPr>
              <a:t> field is an alternate signal handler used when the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SA_SIGINFO</a:t>
            </a:r>
            <a:r>
              <a:rPr lang="en-US" altLang="ko-KR" dirty="0">
                <a:latin typeface="Arial" charset="0"/>
                <a:cs typeface="Arial" charset="0"/>
              </a:rPr>
              <a:t> flag is used with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dirty="0">
                <a:latin typeface="Arial" charset="0"/>
                <a:cs typeface="Arial" charset="0"/>
              </a:rPr>
              <a:t>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Implementations might use the same storage for both 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sa_sigaction</a:t>
            </a:r>
            <a:r>
              <a:rPr lang="en-US" altLang="ko-KR" dirty="0">
                <a:latin typeface="Arial" charset="0"/>
                <a:cs typeface="Arial" charset="0"/>
              </a:rPr>
              <a:t> field and 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sa_handler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dirty="0">
                <a:latin typeface="Arial" charset="0"/>
                <a:cs typeface="Arial" charset="0"/>
              </a:rPr>
              <a:t>field, so applications can use 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only one</a:t>
            </a:r>
            <a:r>
              <a:rPr lang="en-US" altLang="ko-KR" dirty="0">
                <a:latin typeface="Arial" charset="0"/>
                <a:cs typeface="Arial" charset="0"/>
              </a:rPr>
              <a:t> of these fields at a time.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Normally, the signal handler is called as</a:t>
            </a:r>
          </a:p>
          <a:p>
            <a:pPr lvl="1">
              <a:buFontTx/>
              <a:buNone/>
            </a:pPr>
            <a:r>
              <a:rPr lang="en-US" altLang="ko-KR" sz="1800" b="0" dirty="0">
                <a:latin typeface="Courier New" pitchFamily="49" charset="0"/>
              </a:rPr>
              <a:t>void handler(</a:t>
            </a:r>
            <a:r>
              <a:rPr lang="en-US" altLang="ko-KR" sz="1800" b="0" dirty="0" err="1">
                <a:latin typeface="Courier New" pitchFamily="49" charset="0"/>
              </a:rPr>
              <a:t>int</a:t>
            </a:r>
            <a:r>
              <a:rPr lang="en-US" altLang="ko-KR" sz="1800" b="0" dirty="0">
                <a:latin typeface="Courier New" pitchFamily="49" charset="0"/>
              </a:rPr>
              <a:t> </a:t>
            </a:r>
            <a:r>
              <a:rPr lang="en-US" altLang="ko-KR" sz="1800" b="0" dirty="0" err="1">
                <a:latin typeface="Courier New" pitchFamily="49" charset="0"/>
              </a:rPr>
              <a:t>signo</a:t>
            </a:r>
            <a:r>
              <a:rPr lang="en-US" altLang="ko-KR" sz="1800" b="0" dirty="0">
                <a:latin typeface="Courier New" pitchFamily="49" charset="0"/>
              </a:rPr>
              <a:t>);</a:t>
            </a:r>
            <a:endParaRPr lang="en-US" altLang="ko-KR" sz="1800" dirty="0"/>
          </a:p>
          <a:p>
            <a:pPr lvl="1">
              <a:buFontTx/>
              <a:buNone/>
            </a:pPr>
            <a:endParaRPr lang="en-US" altLang="ko-KR" sz="900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but if the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SA_SIGINFO</a:t>
            </a:r>
            <a:r>
              <a:rPr lang="en-US" altLang="ko-KR" dirty="0">
                <a:latin typeface="Arial" charset="0"/>
                <a:cs typeface="Arial" charset="0"/>
              </a:rPr>
              <a:t> flag is set, the signal handler is called as </a:t>
            </a:r>
          </a:p>
          <a:p>
            <a:pPr lvl="1">
              <a:buFontTx/>
              <a:buNone/>
            </a:pPr>
            <a:r>
              <a:rPr lang="en-US" altLang="ko-KR" sz="1800" b="0" dirty="0">
                <a:latin typeface="Courier New" pitchFamily="49" charset="0"/>
              </a:rPr>
              <a:t>void handler(</a:t>
            </a:r>
            <a:r>
              <a:rPr lang="en-US" altLang="ko-KR" sz="1800" b="0" dirty="0" err="1">
                <a:latin typeface="Courier New" pitchFamily="49" charset="0"/>
              </a:rPr>
              <a:t>int</a:t>
            </a:r>
            <a:r>
              <a:rPr lang="en-US" altLang="ko-KR" sz="1800" b="0" dirty="0">
                <a:latin typeface="Courier New" pitchFamily="49" charset="0"/>
              </a:rPr>
              <a:t> </a:t>
            </a:r>
            <a:r>
              <a:rPr lang="en-US" altLang="ko-KR" sz="1800" b="0" dirty="0" err="1">
                <a:latin typeface="Courier New" pitchFamily="49" charset="0"/>
              </a:rPr>
              <a:t>signo</a:t>
            </a:r>
            <a:r>
              <a:rPr lang="en-US" altLang="ko-KR" sz="1800" b="0" dirty="0">
                <a:latin typeface="Courier New" pitchFamily="49" charset="0"/>
              </a:rPr>
              <a:t>, </a:t>
            </a:r>
            <a:r>
              <a:rPr lang="en-US" altLang="ko-KR" sz="1800" b="0" dirty="0" err="1">
                <a:latin typeface="Courier New" pitchFamily="49" charset="0"/>
              </a:rPr>
              <a:t>siginfo_t</a:t>
            </a:r>
            <a:r>
              <a:rPr lang="en-US" altLang="ko-KR" sz="1800" b="0" dirty="0">
                <a:latin typeface="Courier New" pitchFamily="49" charset="0"/>
              </a:rPr>
              <a:t> *info, void *context);</a:t>
            </a:r>
          </a:p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0AC84F9D-D926-46B4-8B6F-438E6FC4E99E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i="1" dirty="0"/>
              <a:t>Example 1: catching </a:t>
            </a:r>
            <a:r>
              <a:rPr lang="en-US" altLang="ko-KR" sz="2800" b="0" dirty="0">
                <a:latin typeface="Courier New" pitchFamily="49" charset="0"/>
              </a:rPr>
              <a:t>SIGINT</a:t>
            </a:r>
            <a:r>
              <a:rPr lang="en-US" altLang="ko-KR" sz="2800" i="1" dirty="0"/>
              <a:t> p</a:t>
            </a:r>
            <a:r>
              <a:rPr lang="en-US" altLang="ko-KR" sz="2800" dirty="0"/>
              <a:t>.135 (184)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89108AF2-AF68-4D91-B99F-CDD42255497D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548868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537688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signal.h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main()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static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sigaction</a:t>
            </a:r>
            <a:r>
              <a:rPr lang="en-US" altLang="ko-KR" sz="1300" b="0" dirty="0"/>
              <a:t> act; /* </a:t>
            </a:r>
            <a:r>
              <a:rPr lang="ko-KR" altLang="en-US" sz="1300" b="0" dirty="0"/>
              <a:t>왜 </a:t>
            </a:r>
            <a:r>
              <a:rPr lang="en-US" altLang="ko-KR" sz="1300" b="0" dirty="0"/>
              <a:t>static </a:t>
            </a:r>
            <a:r>
              <a:rPr lang="ko-KR" altLang="en-US" sz="1300" b="0" dirty="0"/>
              <a:t>키워드를 사용하는가 </a:t>
            </a:r>
            <a:r>
              <a:rPr lang="en-US" altLang="ko-KR" sz="1300" b="0" dirty="0"/>
              <a:t>? */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void </a:t>
            </a:r>
            <a:r>
              <a:rPr lang="en-US" altLang="ko-KR" sz="1300" b="0" dirty="0" err="1"/>
              <a:t>catchint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); /* </a:t>
            </a:r>
            <a:r>
              <a:rPr lang="en-US" altLang="ko-KR" sz="1300" b="0" dirty="0" err="1"/>
              <a:t>catchint</a:t>
            </a:r>
            <a:r>
              <a:rPr lang="ko-KR" altLang="en-US" sz="1300" b="0" dirty="0"/>
              <a:t>를 선언한다</a:t>
            </a:r>
            <a:r>
              <a:rPr lang="en-US" altLang="ko-KR" sz="1300" b="0" dirty="0"/>
              <a:t>. </a:t>
            </a:r>
            <a:r>
              <a:rPr lang="ko-KR" altLang="en-US" sz="1300" b="0" dirty="0"/>
              <a:t>후에 </a:t>
            </a:r>
            <a:r>
              <a:rPr lang="ko-KR" altLang="en-US" sz="1300" b="0" dirty="0" err="1"/>
              <a:t>핸들러로</a:t>
            </a:r>
            <a:r>
              <a:rPr lang="ko-KR" altLang="en-US" sz="1300" b="0" dirty="0"/>
              <a:t> 사용된다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act.sa_handler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catchint</a:t>
            </a:r>
            <a:r>
              <a:rPr lang="en-US" altLang="ko-KR" sz="1300" b="0" dirty="0"/>
              <a:t>; /* SIGINT</a:t>
            </a:r>
            <a:r>
              <a:rPr lang="ko-KR" altLang="en-US" sz="1300" b="0" dirty="0"/>
              <a:t>를 수신했을 때 취해질 행동을 지정한다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sigfillset</a:t>
            </a:r>
            <a:r>
              <a:rPr lang="en-US" altLang="ko-KR" sz="1300" b="0" dirty="0"/>
              <a:t>(&amp;(</a:t>
            </a:r>
            <a:r>
              <a:rPr lang="en-US" altLang="ko-KR" sz="1300" b="0" dirty="0" err="1"/>
              <a:t>act.sa_mask</a:t>
            </a:r>
            <a:r>
              <a:rPr lang="en-US" altLang="ko-KR" sz="1300" b="0" dirty="0"/>
              <a:t>)); /* </a:t>
            </a:r>
            <a:r>
              <a:rPr lang="ko-KR" altLang="en-US" sz="1300" b="0" dirty="0"/>
              <a:t>완전히 찬 마스크를 하나 생성한다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/* </a:t>
            </a:r>
            <a:r>
              <a:rPr lang="en-US" altLang="ko-KR" sz="1300" b="0" dirty="0" err="1"/>
              <a:t>sigaction</a:t>
            </a:r>
            <a:r>
              <a:rPr lang="en-US" altLang="ko-KR" sz="1300" b="0" dirty="0"/>
              <a:t> </a:t>
            </a:r>
            <a:r>
              <a:rPr lang="ko-KR" altLang="en-US" sz="1300" b="0" dirty="0" err="1"/>
              <a:t>호출전에는</a:t>
            </a:r>
            <a:r>
              <a:rPr lang="en-US" altLang="ko-KR" sz="1300" b="0" dirty="0"/>
              <a:t>, SIGINT</a:t>
            </a:r>
            <a:r>
              <a:rPr lang="ko-KR" altLang="en-US" sz="1300" b="0" dirty="0"/>
              <a:t>가 프로세스를 종료시킨다</a:t>
            </a:r>
            <a:r>
              <a:rPr lang="en-US" altLang="ko-KR" sz="1300" b="0" dirty="0"/>
              <a:t>(</a:t>
            </a:r>
            <a:r>
              <a:rPr lang="ko-KR" altLang="en-US" sz="1300" b="0" dirty="0"/>
              <a:t>디폴트 행동</a:t>
            </a:r>
            <a:r>
              <a:rPr lang="en-US" altLang="ko-KR" sz="1300" b="0" dirty="0"/>
              <a:t>)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sigaction</a:t>
            </a:r>
            <a:r>
              <a:rPr lang="en-US" altLang="ko-KR" sz="1300" b="0" dirty="0"/>
              <a:t>(SIGINT, &amp;act, NULL);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/* SIGINT</a:t>
            </a:r>
            <a:r>
              <a:rPr lang="ko-KR" altLang="en-US" sz="1300" b="0" dirty="0"/>
              <a:t>를 수신하면 제어가 </a:t>
            </a:r>
            <a:r>
              <a:rPr lang="en-US" altLang="ko-KR" sz="1300" b="0" dirty="0" err="1"/>
              <a:t>catchint</a:t>
            </a:r>
            <a:r>
              <a:rPr lang="ko-KR" altLang="en-US" sz="1300" b="0" dirty="0"/>
              <a:t>로 전달될 것이다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("sleep call #1\n");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sleep (1);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("sleep call #2\n");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sleep (1);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("sleep call #3\n");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sleep (1);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("sleep call #4\n");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sleep (1);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("Exiting\n");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exit (0);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(1/6)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543956" cy="5472112"/>
          </a:xfrm>
        </p:spPr>
        <p:txBody>
          <a:bodyPr/>
          <a:lstStyle/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sz="1600" dirty="0">
              <a:latin typeface="Arial" charset="0"/>
              <a:cs typeface="Arial" charset="0"/>
            </a:endParaRPr>
          </a:p>
          <a:p>
            <a:r>
              <a:rPr lang="en-US" altLang="ko-KR" sz="2400" dirty="0">
                <a:latin typeface="Arial" charset="0"/>
                <a:cs typeface="Arial" charset="0"/>
              </a:rPr>
              <a:t>What happen in kernel</a:t>
            </a:r>
          </a:p>
          <a:p>
            <a:pPr lvl="1"/>
            <a:r>
              <a:rPr lang="en-US" altLang="ko-KR" sz="2000" dirty="0"/>
              <a:t>kernel responsible for keyboard input sees the interrupt character.</a:t>
            </a:r>
          </a:p>
          <a:p>
            <a:pPr lvl="1"/>
            <a:r>
              <a:rPr lang="en-US" altLang="ko-KR" sz="2000" dirty="0"/>
              <a:t>send a signal called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SIGINT</a:t>
            </a:r>
            <a:r>
              <a:rPr lang="en-US" altLang="ko-KR" sz="2000" dirty="0"/>
              <a:t> to all processes (in foreground group)</a:t>
            </a:r>
          </a:p>
          <a:p>
            <a:pPr lvl="1"/>
            <a:r>
              <a:rPr lang="en-US" altLang="ko-KR" sz="2000" dirty="0"/>
              <a:t>When </a:t>
            </a:r>
            <a:r>
              <a:rPr lang="en-US" altLang="ko-KR" sz="2000" b="0" dirty="0">
                <a:latin typeface="Courier New" pitchFamily="49" charset="0"/>
              </a:rPr>
              <a:t>cc</a:t>
            </a:r>
            <a:r>
              <a:rPr lang="en-US" altLang="ko-KR" sz="2000" dirty="0"/>
              <a:t> receives the signal, it performs the default action associated with </a:t>
            </a:r>
            <a:r>
              <a:rPr lang="en-US" altLang="ko-KR" sz="2000" b="0" dirty="0">
                <a:latin typeface="Courier New" pitchFamily="49" charset="0"/>
              </a:rPr>
              <a:t>SIGINT</a:t>
            </a:r>
            <a:r>
              <a:rPr lang="en-US" altLang="ko-KR" sz="2000" dirty="0"/>
              <a:t> and terminates.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Signals are software interrupts. 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Signals provide a way of handling asynchronous events .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The process can't simply test a variable (such as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errno</a:t>
            </a:r>
            <a:r>
              <a:rPr lang="en-US" altLang="ko-KR" sz="2400" dirty="0">
                <a:latin typeface="Arial" charset="0"/>
                <a:cs typeface="Arial" charset="0"/>
              </a:rPr>
              <a:t>) to see whether a signal has occurred; </a:t>
            </a:r>
          </a:p>
          <a:p>
            <a:pPr lvl="1"/>
            <a:r>
              <a:rPr lang="en-US" altLang="ko-KR" sz="2000" dirty="0"/>
              <a:t>instead, the process has to tell the kernel "if and when this signal occurs, do the following." </a:t>
            </a:r>
            <a:endParaRPr lang="ko-KR" altLang="en-US" sz="20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ADAFC07-7A91-4C78-AE22-C4EBFE1334C6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12006" name="Rectangle 6"/>
          <p:cNvSpPr>
            <a:spLocks noChangeArrowheads="1"/>
          </p:cNvSpPr>
          <p:nvPr/>
        </p:nvSpPr>
        <p:spPr bwMode="auto">
          <a:xfrm>
            <a:off x="414338" y="1069975"/>
            <a:ext cx="8321675" cy="7318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b="0"/>
              <a:t>$ cc verybigprog.c	</a:t>
            </a:r>
            <a:r>
              <a:rPr lang="en-US" altLang="ko-KR" b="0" i="1"/>
              <a:t>long time compiling</a:t>
            </a:r>
          </a:p>
          <a:p>
            <a:pPr algn="l"/>
            <a:r>
              <a:rPr lang="en-US" altLang="ko-KR" b="0"/>
              <a:t>^C	(Crtl-C, </a:t>
            </a:r>
            <a:r>
              <a:rPr lang="en-US" altLang="ko-KR"/>
              <a:t>interrupt key</a:t>
            </a:r>
            <a:r>
              <a:rPr lang="en-US" altLang="ko-KR" b="0"/>
              <a:t>)</a:t>
            </a:r>
            <a:endParaRPr lang="ko-KR" altLang="en-US" b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sz="2800" i="1" dirty="0"/>
              <a:t>Example 1: catching </a:t>
            </a:r>
            <a:r>
              <a:rPr lang="en-US" altLang="ko-KR" sz="2800" b="0" dirty="0">
                <a:latin typeface="Courier New" pitchFamily="49" charset="0"/>
              </a:rPr>
              <a:t>SIGINT</a:t>
            </a:r>
            <a:r>
              <a:rPr lang="en-US" altLang="ko-KR" sz="2800" i="1" dirty="0"/>
              <a:t> p</a:t>
            </a:r>
            <a:r>
              <a:rPr lang="en-US" altLang="ko-KR" sz="2800" dirty="0"/>
              <a:t>.135 (184)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494F254A-C427-40CE-85FD-4F57483FE140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549893" name="Rectangle 5"/>
          <p:cNvSpPr>
            <a:spLocks noChangeArrowheads="1"/>
          </p:cNvSpPr>
          <p:nvPr/>
        </p:nvSpPr>
        <p:spPr bwMode="auto">
          <a:xfrm>
            <a:off x="395288" y="1052513"/>
            <a:ext cx="8277225" cy="1728787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/>
              <a:t>/* SIGINT</a:t>
            </a:r>
            <a:r>
              <a:rPr lang="ko-KR" altLang="en-US" sz="1300" b="0"/>
              <a:t>를 처리하는 간단한 함수 *</a:t>
            </a:r>
            <a:r>
              <a:rPr lang="en-US" altLang="ko-KR" sz="1300" b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void catchint (int signo)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printf ("\nCATCHINT: signo=%d\n", signo);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 printf("CATCHINT: returning\n\n");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9" y="3212976"/>
            <a:ext cx="4032695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i="1" dirty="0" err="1"/>
              <a:t>sigex</a:t>
            </a:r>
            <a:endParaRPr lang="en-US" altLang="ko-KR" sz="1300" b="0" i="1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#1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#2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#3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#4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Exiting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44007" y="3212976"/>
            <a:ext cx="4028505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i="1" dirty="0" err="1"/>
              <a:t>sigex</a:t>
            </a:r>
            <a:endParaRPr lang="en-US" altLang="ko-KR" sz="1300" b="0" i="1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#1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&lt;interrupt&gt;	</a:t>
            </a:r>
            <a:r>
              <a:rPr lang="en-US" altLang="ko-KR" sz="1300" b="0" dirty="0">
                <a:latin typeface="Book Antiqua" pitchFamily="18" charset="0"/>
              </a:rPr>
              <a:t>(user process interrupt key)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CATCHINT: </a:t>
            </a:r>
            <a:r>
              <a:rPr lang="en-US" altLang="ko-KR" sz="1300" b="0" dirty="0" err="1"/>
              <a:t>signo</a:t>
            </a:r>
            <a:r>
              <a:rPr lang="en-US" altLang="ko-KR" sz="1300" b="0" dirty="0"/>
              <a:t>=2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CATCHINT: </a:t>
            </a:r>
            <a:r>
              <a:rPr lang="en-US" altLang="ko-KR" sz="1300" b="0" dirty="0" err="1"/>
              <a:t>returing</a:t>
            </a:r>
            <a:endParaRPr lang="en-US" altLang="ko-KR" sz="1300" b="0" dirty="0"/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#2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#3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#4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Exiting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633412"/>
          </a:xfrm>
        </p:spPr>
        <p:txBody>
          <a:bodyPr/>
          <a:lstStyle/>
          <a:p>
            <a:r>
              <a:rPr lang="en-US" altLang="ko-KR" sz="2800" i="1" dirty="0"/>
              <a:t>Example 3: restoring a previous action p.137(186)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7E3C3876-6094-4F9B-A8FE-AC73B955C9CB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550916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33131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/>
              <a:t>#include &lt;signal.h&gt;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static struct sigaction act, oact;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 SIGTERM</a:t>
            </a:r>
            <a:r>
              <a:rPr lang="ko-KR" altLang="en-US" sz="1300" b="0"/>
              <a:t>을 위한 과거의 행동을 남겨둔다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sigaction(SIGTERM, NULL, &amp;oact);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 SIGTERM</a:t>
            </a:r>
            <a:r>
              <a:rPr lang="ko-KR" altLang="en-US" sz="1300" b="0"/>
              <a:t>을 위한 새로운 행동을 지정한다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act.sa_handler = SIG_IGN;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sigaction(SIGTERM, &amp;act, NULL);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 </a:t>
            </a:r>
            <a:r>
              <a:rPr lang="ko-KR" altLang="en-US" sz="1300" b="0"/>
              <a:t>여기서 무언가 작업을 수행한다 </a:t>
            </a:r>
            <a:r>
              <a:rPr lang="en-US" altLang="ko-KR" sz="1300" b="0"/>
              <a:t>... */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 </a:t>
            </a:r>
            <a:r>
              <a:rPr lang="ko-KR" altLang="en-US" sz="1300" b="0"/>
              <a:t>이제 과거의 행동을 복원한다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sigaction(SIGTERM, &amp;oact, NULL);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i="1" dirty="0"/>
              <a:t>Example 4: a graceful exit p.138 (188)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B12114DD-2D5B-4884-BC91-4D64A74F33B2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43926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/>
              <a:t>/* </a:t>
            </a:r>
            <a:r>
              <a:rPr lang="ko-KR" altLang="en-US" sz="1300" b="0"/>
              <a:t>프로그램으로부터 우아하게 퇴장</a:t>
            </a:r>
            <a:r>
              <a:rPr lang="en-US" altLang="ko-KR" sz="1300" b="0"/>
              <a:t>(exit)</a:t>
            </a:r>
            <a:r>
              <a:rPr lang="ko-KR" altLang="en-US" sz="1300" b="0"/>
              <a:t>한다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#include &lt;stdio.h&gt;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#include &lt;stdlib.h&gt;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void g_exit(int s)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unlink ("tempfile");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fprintf (stderr, "Interrupted -- exiting\n");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exit (1);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ko-KR" altLang="en-US" sz="1300" b="0"/>
              <a:t>이 루틴은 다음과 같이 특정 시그널과 연관될 수 있다</a:t>
            </a:r>
            <a:r>
              <a:rPr lang="en-US" altLang="ko-KR" sz="1300" b="0"/>
              <a:t>: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extern void g_exit(int);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.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.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.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static struct sigaction act;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act.sa_handler = g_exit;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sigaction(SIGINT, &amp;act, NULL);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Signals and system calls (1/3)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61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if a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process is sent a signal when it is executing a system call</a:t>
            </a:r>
            <a:r>
              <a:rPr lang="en-US" altLang="ko-KR" sz="2200" dirty="0">
                <a:latin typeface="Arial" charset="0"/>
                <a:cs typeface="Arial" charset="0"/>
              </a:rPr>
              <a:t>, the signal has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no effect</a:t>
            </a:r>
            <a:r>
              <a:rPr lang="en-US" altLang="ko-KR" sz="2200" dirty="0">
                <a:latin typeface="Arial" charset="0"/>
                <a:cs typeface="Arial" charset="0"/>
              </a:rPr>
              <a:t> until system call completes.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if a process caught a signal while the process was blocked in a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"slow" system call</a:t>
            </a:r>
            <a:r>
              <a:rPr lang="en-US" altLang="ko-KR" sz="2200" dirty="0">
                <a:latin typeface="Arial" charset="0"/>
                <a:cs typeface="Arial" charset="0"/>
              </a:rPr>
              <a:t>, the system call was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interrupted</a:t>
            </a:r>
            <a:r>
              <a:rPr lang="en-US" altLang="ko-KR" sz="2200" dirty="0">
                <a:latin typeface="Arial" charset="0"/>
                <a:cs typeface="Arial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The system call returned an error and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errno</a:t>
            </a:r>
            <a:r>
              <a:rPr lang="en-US" altLang="ko-KR" sz="2200" dirty="0">
                <a:latin typeface="Arial" charset="0"/>
                <a:cs typeface="Arial" charset="0"/>
              </a:rPr>
              <a:t> was set to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EINTR</a:t>
            </a:r>
            <a:r>
              <a:rPr lang="en-US" altLang="ko-KR" sz="2200" dirty="0">
                <a:latin typeface="Arial" charset="0"/>
                <a:cs typeface="Arial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The system calls are divided into two categories: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"slow" system calls(are those that can block forever)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pipes, terminal devices, and network devices, 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>
                <a:latin typeface="Courier New" pitchFamily="49" charset="0"/>
              </a:rPr>
              <a:t>pause()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Courier New" pitchFamily="49" charset="0"/>
              </a:rPr>
              <a:t>wait()</a:t>
            </a:r>
            <a:r>
              <a:rPr lang="en-US" altLang="ko-KR" sz="18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Certain </a:t>
            </a:r>
            <a:r>
              <a:rPr lang="en-US" altLang="ko-KR" sz="1800" dirty="0" err="1">
                <a:latin typeface="Courier New" pitchFamily="49" charset="0"/>
              </a:rPr>
              <a:t>ioctl</a:t>
            </a:r>
            <a:r>
              <a:rPr lang="en-US" altLang="ko-KR" sz="1800" dirty="0"/>
              <a:t> operations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Some of the </a:t>
            </a:r>
            <a:r>
              <a:rPr lang="en-US" altLang="ko-KR" sz="1800" dirty="0" err="1"/>
              <a:t>interprocess</a:t>
            </a:r>
            <a:r>
              <a:rPr lang="en-US" altLang="ko-KR" sz="1800" dirty="0"/>
              <a:t> communication functions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All the other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The notable exception to these slow system calls is anything related to disk I/O. </a:t>
            </a:r>
          </a:p>
          <a:p>
            <a:pPr lvl="1">
              <a:lnSpc>
                <a:spcPct val="90000"/>
              </a:lnSpc>
            </a:pPr>
            <a:endParaRPr lang="ko-KR" altLang="en-US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3047550C-B043-4174-94DD-D171EADC851C}" type="slidenum">
              <a:rPr lang="en-US" altLang="ko-KR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Signals and system calls (2/3)</a:t>
            </a:r>
            <a:endParaRPr/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80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The problem with interrupted system calls is that we now have to handle the error return explicitly.</a:t>
            </a: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To prevent applications from having to handle interrupted system calls, 4.2BSD introduced the automatic restarting of certain interrupted system calls.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Automatically restarted system calls </a:t>
            </a:r>
          </a:p>
          <a:p>
            <a:pPr lvl="1">
              <a:lnSpc>
                <a:spcPct val="90000"/>
              </a:lnSpc>
            </a:pPr>
            <a:r>
              <a:rPr lang="en-US" altLang="ko-KR" sz="2000" b="0" dirty="0" err="1">
                <a:latin typeface="Courier New" pitchFamily="49" charset="0"/>
              </a:rPr>
              <a:t>ioctl</a:t>
            </a:r>
            <a:r>
              <a:rPr lang="en-US" altLang="ko-KR" sz="2000" dirty="0"/>
              <a:t>, </a:t>
            </a:r>
            <a:r>
              <a:rPr lang="en-US" altLang="ko-KR" sz="2000" b="0" dirty="0">
                <a:latin typeface="Courier New" pitchFamily="49" charset="0"/>
              </a:rPr>
              <a:t>read</a:t>
            </a:r>
            <a:r>
              <a:rPr lang="en-US" altLang="ko-KR" sz="2000" dirty="0"/>
              <a:t>, </a:t>
            </a:r>
            <a:r>
              <a:rPr lang="en-US" altLang="ko-KR" sz="2000" b="0" dirty="0" err="1">
                <a:latin typeface="Courier New" pitchFamily="49" charset="0"/>
              </a:rPr>
              <a:t>readv</a:t>
            </a:r>
            <a:r>
              <a:rPr lang="en-US" altLang="ko-KR" sz="2000" dirty="0"/>
              <a:t>, </a:t>
            </a:r>
            <a:r>
              <a:rPr lang="en-US" altLang="ko-KR" sz="2000" b="0" dirty="0">
                <a:latin typeface="Courier New" pitchFamily="49" charset="0"/>
              </a:rPr>
              <a:t>write</a:t>
            </a:r>
            <a:r>
              <a:rPr lang="en-US" altLang="ko-KR" sz="2000" dirty="0"/>
              <a:t>, </a:t>
            </a:r>
            <a:r>
              <a:rPr lang="en-US" altLang="ko-KR" sz="2000" b="0" dirty="0" err="1">
                <a:latin typeface="Courier New" pitchFamily="49" charset="0"/>
              </a:rPr>
              <a:t>writev</a:t>
            </a:r>
            <a:r>
              <a:rPr lang="en-US" altLang="ko-KR" sz="2000" dirty="0"/>
              <a:t>, </a:t>
            </a:r>
            <a:r>
              <a:rPr lang="en-US" altLang="ko-KR" sz="2000" b="0" dirty="0">
                <a:latin typeface="Courier New" pitchFamily="49" charset="0"/>
              </a:rPr>
              <a:t>wait</a:t>
            </a:r>
            <a:r>
              <a:rPr lang="en-US" altLang="ko-KR" sz="2000" dirty="0"/>
              <a:t>, and </a:t>
            </a:r>
            <a:r>
              <a:rPr lang="en-US" altLang="ko-KR" sz="2000" b="0" dirty="0" err="1">
                <a:latin typeface="Courier New" pitchFamily="49" charset="0"/>
              </a:rPr>
              <a:t>waitpid</a:t>
            </a:r>
            <a:r>
              <a:rPr lang="en-US" altLang="ko-KR" sz="20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As we've mentioned, the first five of these functions are interrupted by a signal only if they are operating on a slow device; </a:t>
            </a:r>
          </a:p>
          <a:p>
            <a:pPr lvl="1">
              <a:lnSpc>
                <a:spcPct val="90000"/>
              </a:lnSpc>
            </a:pPr>
            <a:r>
              <a:rPr lang="en-US" altLang="ko-KR" sz="2000" b="0" dirty="0">
                <a:latin typeface="Courier New" pitchFamily="49" charset="0"/>
              </a:rPr>
              <a:t>wait</a:t>
            </a:r>
            <a:r>
              <a:rPr lang="en-US" altLang="ko-KR" sz="2000" dirty="0"/>
              <a:t> and </a:t>
            </a:r>
            <a:r>
              <a:rPr lang="en-US" altLang="ko-KR" sz="2000" b="0" dirty="0" err="1">
                <a:latin typeface="Courier New" pitchFamily="49" charset="0"/>
              </a:rPr>
              <a:t>waitpid</a:t>
            </a:r>
            <a:r>
              <a:rPr lang="en-US" altLang="ko-KR" sz="2000" dirty="0"/>
              <a:t> are always interrupted when a signal is caught. </a:t>
            </a:r>
            <a:endParaRPr lang="ko-KR" altLang="en-US" sz="20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9A568FD0-17A0-48F2-A55E-7A8AD3CBFFAA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962025" y="1758950"/>
            <a:ext cx="7196138" cy="143986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again: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if ((n = read(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buf</a:t>
            </a:r>
            <a:r>
              <a:rPr lang="en-US" altLang="ko-KR" sz="1400" b="0" dirty="0"/>
              <a:t>, BUFFSIZE)) &lt; 0)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if (</a:t>
            </a:r>
            <a:r>
              <a:rPr lang="en-US" altLang="ko-KR" sz="1400" b="0" dirty="0" err="1"/>
              <a:t>errno</a:t>
            </a:r>
            <a:r>
              <a:rPr lang="en-US" altLang="ko-KR" sz="1400" b="0" dirty="0"/>
              <a:t> == EINTR)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</a:t>
            </a:r>
            <a:r>
              <a:rPr lang="en-US" altLang="ko-KR" sz="1400" b="0" dirty="0" err="1"/>
              <a:t>goto</a:t>
            </a:r>
            <a:r>
              <a:rPr lang="en-US" altLang="ko-KR" sz="1400" b="0" dirty="0"/>
              <a:t> again;     /* just an interrupted system call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/* handle other errors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Signals and system calls (3/3)</a:t>
            </a:r>
            <a:endParaRPr/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sz="2200" dirty="0">
                <a:latin typeface="Arial" charset="0"/>
                <a:cs typeface="Arial" charset="0"/>
              </a:rPr>
              <a:t> allows you to automatically restart the system call if it is interrupted in this way.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This is achieved by setting the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sa_flags</a:t>
            </a:r>
            <a:r>
              <a:rPr lang="en-US" altLang="ko-KR" sz="2200" dirty="0">
                <a:latin typeface="Arial" charset="0"/>
                <a:cs typeface="Arial" charset="0"/>
              </a:rPr>
              <a:t> variable in the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struct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sz="2200" dirty="0">
                <a:latin typeface="Arial" charset="0"/>
                <a:cs typeface="Arial" charset="0"/>
              </a:rPr>
              <a:t> to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SA_RESTART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If this flag is set then the system call will restart and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errno</a:t>
            </a:r>
            <a:r>
              <a:rPr lang="en-US" altLang="ko-KR" sz="2200" dirty="0">
                <a:latin typeface="Arial" charset="0"/>
                <a:cs typeface="Arial" charset="0"/>
              </a:rPr>
              <a:t> will not be set.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E55B9E7F-275C-4DA8-8F41-B80DF9B7B6CE}" type="slidenum">
              <a:rPr lang="en-US" altLang="ko-KR"/>
              <a:pPr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signal handler of </a:t>
            </a:r>
            <a:r>
              <a:rPr lang="en-US" altLang="ko-KR" b="0" dirty="0" err="1">
                <a:latin typeface="Courier New" pitchFamily="49" charset="0"/>
              </a:rPr>
              <a:t>sigaction</a:t>
            </a:r>
            <a:r>
              <a:rPr lang="en-US" altLang="ko-KR" b="0" dirty="0">
                <a:latin typeface="Courier New" pitchFamily="49" charset="0"/>
              </a:rPr>
              <a:t>(2)</a:t>
            </a:r>
            <a:r>
              <a:rPr lang="en-US" altLang="ko-KR" dirty="0"/>
              <a:t> 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b="0" dirty="0">
                <a:latin typeface="Courier New" pitchFamily="49" charset="0"/>
                <a:cs typeface="Arial" charset="0"/>
              </a:rPr>
              <a:t>void handler(</a:t>
            </a:r>
            <a:r>
              <a:rPr lang="en-US" altLang="ko-KR" sz="1800" b="0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ko-KR" sz="1800" b="0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sz="1800" b="0" dirty="0" err="1">
                <a:latin typeface="Courier New" pitchFamily="49" charset="0"/>
                <a:cs typeface="Arial" charset="0"/>
              </a:rPr>
              <a:t>signo</a:t>
            </a:r>
            <a:r>
              <a:rPr lang="en-US" altLang="ko-KR" sz="1800" b="0" dirty="0">
                <a:latin typeface="Courier New" pitchFamily="49" charset="0"/>
                <a:cs typeface="Arial" charset="0"/>
              </a:rPr>
              <a:t>, </a:t>
            </a:r>
            <a:r>
              <a:rPr lang="en-US" altLang="ko-KR" sz="1800" b="0" dirty="0" err="1">
                <a:latin typeface="Courier New" pitchFamily="49" charset="0"/>
                <a:cs typeface="Arial" charset="0"/>
              </a:rPr>
              <a:t>siginfo_t</a:t>
            </a:r>
            <a:r>
              <a:rPr lang="en-US" altLang="ko-KR" sz="1800" b="0" dirty="0">
                <a:latin typeface="Courier New" pitchFamily="49" charset="0"/>
                <a:cs typeface="Arial" charset="0"/>
              </a:rPr>
              <a:t> *info, void *context);</a:t>
            </a:r>
            <a:endParaRPr lang="en-US" altLang="ko-KR" sz="1800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siginfo_t</a:t>
            </a:r>
            <a:r>
              <a:rPr lang="en-US" altLang="ko-KR" dirty="0">
                <a:latin typeface="Arial" charset="0"/>
                <a:cs typeface="Arial" charset="0"/>
              </a:rPr>
              <a:t> structure contains information about why the signal was generated.</a:t>
            </a: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8339EEE9-A2F2-4551-96F2-BB09B860DCC9}" type="slidenum">
              <a:rPr lang="en-US" altLang="ko-KR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439738" y="2736850"/>
            <a:ext cx="8280400" cy="285273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siginfo</a:t>
            </a:r>
            <a:r>
              <a:rPr lang="en-US" altLang="ko-KR" b="0" dirty="0"/>
              <a:t> {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   </a:t>
            </a:r>
            <a:r>
              <a:rPr lang="en-US" altLang="ko-KR" b="0" dirty="0" err="1"/>
              <a:t>si_signo</a:t>
            </a:r>
            <a:r>
              <a:rPr lang="en-US" altLang="ko-KR" b="0" dirty="0"/>
              <a:t>;  /* signal number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   </a:t>
            </a:r>
            <a:r>
              <a:rPr lang="en-US" altLang="ko-KR" b="0" dirty="0" err="1"/>
              <a:t>si_errno</a:t>
            </a:r>
            <a:r>
              <a:rPr lang="en-US" altLang="ko-KR" b="0" dirty="0"/>
              <a:t>;  /* if nonzero, </a:t>
            </a:r>
            <a:r>
              <a:rPr lang="en-US" altLang="ko-KR" b="0" dirty="0" err="1"/>
              <a:t>errno</a:t>
            </a:r>
            <a:r>
              <a:rPr lang="en-US" altLang="ko-KR" b="0" dirty="0"/>
              <a:t> value from &lt;</a:t>
            </a:r>
            <a:r>
              <a:rPr lang="en-US" altLang="ko-KR" b="0" dirty="0" err="1"/>
              <a:t>errno.h</a:t>
            </a:r>
            <a:r>
              <a:rPr lang="en-US" altLang="ko-KR" b="0" dirty="0"/>
              <a:t>&gt;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   </a:t>
            </a:r>
            <a:r>
              <a:rPr lang="en-US" altLang="ko-KR" b="0" dirty="0" err="1"/>
              <a:t>si_code</a:t>
            </a:r>
            <a:r>
              <a:rPr lang="en-US" altLang="ko-KR" b="0" dirty="0"/>
              <a:t>;   /* additional info (depends on signal)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pid_t</a:t>
            </a:r>
            <a:r>
              <a:rPr lang="en-US" altLang="ko-KR" b="0" dirty="0"/>
              <a:t>  </a:t>
            </a:r>
            <a:r>
              <a:rPr lang="en-US" altLang="ko-KR" b="0" dirty="0" err="1"/>
              <a:t>si_pid</a:t>
            </a:r>
            <a:r>
              <a:rPr lang="en-US" altLang="ko-KR" b="0" dirty="0"/>
              <a:t>;    /* sending process ID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uid_t</a:t>
            </a:r>
            <a:r>
              <a:rPr lang="en-US" altLang="ko-KR" b="0" dirty="0"/>
              <a:t>  </a:t>
            </a:r>
            <a:r>
              <a:rPr lang="en-US" altLang="ko-KR" b="0" dirty="0" err="1"/>
              <a:t>si_uid</a:t>
            </a:r>
            <a:r>
              <a:rPr lang="en-US" altLang="ko-KR" b="0" dirty="0"/>
              <a:t>;    /* sending process real user ID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void  *</a:t>
            </a:r>
            <a:r>
              <a:rPr lang="en-US" altLang="ko-KR" b="0" dirty="0" err="1"/>
              <a:t>si_addr</a:t>
            </a:r>
            <a:r>
              <a:rPr lang="en-US" altLang="ko-KR" b="0" dirty="0"/>
              <a:t>;   /* address that caused the fault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   </a:t>
            </a:r>
            <a:r>
              <a:rPr lang="en-US" altLang="ko-KR" b="0" dirty="0" err="1"/>
              <a:t>si_status</a:t>
            </a:r>
            <a:r>
              <a:rPr lang="en-US" altLang="ko-KR" b="0" dirty="0"/>
              <a:t>; /* exit value or signal number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long   </a:t>
            </a:r>
            <a:r>
              <a:rPr lang="en-US" altLang="ko-KR" b="0" dirty="0" err="1"/>
              <a:t>si_band</a:t>
            </a:r>
            <a:r>
              <a:rPr lang="en-US" altLang="ko-KR" b="0" dirty="0"/>
              <a:t>;   /* band number for SIGPOLL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/* possibly other fields also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};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CE93598E-D9A8-46F3-A9D9-148BC28C950C}" type="slidenum">
              <a:rPr lang="en-US" altLang="ko-KR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395288" y="195262"/>
            <a:ext cx="8429625" cy="6234134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signal.h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void </a:t>
            </a:r>
            <a:r>
              <a:rPr lang="en-US" altLang="ko-KR" sz="1400" b="0" dirty="0" err="1"/>
              <a:t>sig_handler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sig, </a:t>
            </a:r>
            <a:r>
              <a:rPr lang="en-US" altLang="ko-KR" sz="1400" b="0" dirty="0" err="1"/>
              <a:t>siginfo_t</a:t>
            </a:r>
            <a:r>
              <a:rPr lang="en-US" altLang="ko-KR" sz="1400" b="0" dirty="0"/>
              <a:t> *</a:t>
            </a:r>
            <a:r>
              <a:rPr lang="en-US" altLang="ko-KR" sz="1400" b="0" dirty="0" err="1"/>
              <a:t>siginfo</a:t>
            </a:r>
            <a:r>
              <a:rPr lang="en-US" altLang="ko-KR" sz="1400" b="0" dirty="0"/>
              <a:t>, void* param2){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("[parent:%d] : RECEIVE a signal from child %d!!\n",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						</a:t>
            </a:r>
            <a:r>
              <a:rPr lang="en-US" altLang="ko-KR" sz="1400" b="0" dirty="0" err="1"/>
              <a:t>getpid</a:t>
            </a:r>
            <a:r>
              <a:rPr lang="en-US" altLang="ko-KR" sz="1400" b="0" dirty="0"/>
              <a:t>(),</a:t>
            </a:r>
            <a:r>
              <a:rPr lang="en-US" altLang="ko-KR" sz="1400" b="0" dirty="0" err="1"/>
              <a:t>siginfo</a:t>
            </a:r>
            <a:r>
              <a:rPr lang="en-US" altLang="ko-KR" sz="1400" b="0" dirty="0"/>
              <a:t>-&gt;</a:t>
            </a:r>
            <a:r>
              <a:rPr lang="en-US" altLang="ko-KR" sz="1400" b="0" dirty="0" err="1"/>
              <a:t>si_pid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pid_t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sigaction</a:t>
            </a:r>
            <a:r>
              <a:rPr lang="en-US" altLang="ko-KR" sz="1400" b="0" dirty="0"/>
              <a:t> act;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=0;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memset</a:t>
            </a:r>
            <a:r>
              <a:rPr lang="en-US" altLang="ko-KR" sz="1400" b="0" dirty="0"/>
              <a:t>(&amp;act, 0, </a:t>
            </a:r>
            <a:r>
              <a:rPr lang="en-US" altLang="ko-KR" sz="1400" b="0" dirty="0" err="1"/>
              <a:t>sizeof</a:t>
            </a:r>
            <a:r>
              <a:rPr lang="en-US" altLang="ko-KR" sz="1400" b="0" dirty="0"/>
              <a:t>(act));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/* </a:t>
            </a:r>
            <a:r>
              <a:rPr lang="en-US" altLang="ko-KR" sz="1400" b="0" dirty="0" err="1"/>
              <a:t>act.sa_handler</a:t>
            </a:r>
            <a:r>
              <a:rPr lang="en-US" altLang="ko-KR" sz="1400" b="0" dirty="0"/>
              <a:t> = </a:t>
            </a:r>
            <a:r>
              <a:rPr lang="en-US" altLang="ko-KR" sz="1400" b="0" dirty="0" err="1"/>
              <a:t>sig_handler</a:t>
            </a:r>
            <a:r>
              <a:rPr lang="en-US" altLang="ko-KR" sz="1400" b="0" dirty="0"/>
              <a:t>;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act.sa_sigaction</a:t>
            </a:r>
            <a:r>
              <a:rPr lang="en-US" altLang="ko-KR" sz="1400" b="0" dirty="0"/>
              <a:t> = </a:t>
            </a:r>
            <a:r>
              <a:rPr lang="en-US" altLang="ko-KR" sz="1400" b="0" dirty="0" err="1"/>
              <a:t>sig_handler</a:t>
            </a:r>
            <a:r>
              <a:rPr lang="en-US" altLang="ko-KR" sz="1400" b="0" dirty="0"/>
              <a:t>;  /* </a:t>
            </a:r>
            <a:r>
              <a:rPr lang="ko-KR" altLang="en-US" sz="1400" b="0" dirty="0"/>
              <a:t>시그널 </a:t>
            </a:r>
            <a:r>
              <a:rPr lang="ko-KR" altLang="en-US" sz="1400" b="0" dirty="0" err="1"/>
              <a:t>핸들러</a:t>
            </a:r>
            <a:r>
              <a:rPr lang="ko-KR" altLang="en-US" sz="1400" b="0" dirty="0"/>
              <a:t> 등록</a:t>
            </a:r>
            <a:r>
              <a:rPr lang="en-US" altLang="ko-KR" sz="1400" b="0" dirty="0"/>
              <a:t>(</a:t>
            </a:r>
            <a:r>
              <a:rPr lang="ko-KR" altLang="en-US" sz="1400" b="0" dirty="0" err="1"/>
              <a:t>파라메터가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있을때</a:t>
            </a:r>
            <a:r>
              <a:rPr lang="en-US" altLang="ko-KR" sz="1400" b="0" dirty="0"/>
              <a:t>)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act.sa_flags</a:t>
            </a:r>
            <a:r>
              <a:rPr lang="en-US" altLang="ko-KR" sz="1400" b="0" dirty="0"/>
              <a:t> = SA_SIGINFO;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sigfillset</a:t>
            </a:r>
            <a:r>
              <a:rPr lang="en-US" altLang="ko-KR" sz="1400" b="0" dirty="0"/>
              <a:t>(&amp;</a:t>
            </a:r>
            <a:r>
              <a:rPr lang="en-US" altLang="ko-KR" sz="1400" b="0" dirty="0" err="1"/>
              <a:t>act.sa_mask</a:t>
            </a:r>
            <a:r>
              <a:rPr lang="en-US" altLang="ko-KR" sz="1400" b="0" dirty="0"/>
              <a:t>);     /* </a:t>
            </a:r>
            <a:r>
              <a:rPr lang="ko-KR" altLang="en-US" sz="1400" b="0" dirty="0"/>
              <a:t>시그널 집합 초기화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sigaction</a:t>
            </a:r>
            <a:r>
              <a:rPr lang="en-US" altLang="ko-KR" sz="1400" b="0" dirty="0"/>
              <a:t>(SIGUSR1, &amp;act, 0);  /* </a:t>
            </a:r>
            <a:r>
              <a:rPr lang="ko-KR" altLang="en-US" sz="1400" b="0" dirty="0"/>
              <a:t>사용자정의 시그널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=0;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while(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=fork())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("[parent:%d] : CREATE child %d\n\n", </a:t>
            </a:r>
            <a:r>
              <a:rPr lang="en-US" altLang="ko-KR" sz="1400" b="0" dirty="0" err="1"/>
              <a:t>getpid</a:t>
            </a:r>
            <a:r>
              <a:rPr lang="en-US" altLang="ko-KR" sz="1400" b="0" dirty="0"/>
              <a:t>(),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if(++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==3) break;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}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if(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&gt; 0){      /* </a:t>
            </a:r>
            <a:r>
              <a:rPr lang="ko-KR" altLang="en-US" sz="1400" b="0" dirty="0"/>
              <a:t>부모 루틴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</a:t>
            </a:r>
            <a:r>
              <a:rPr lang="en-US" altLang="ko-KR" sz="1400" b="0" dirty="0" err="1"/>
              <a:t>getchar</a:t>
            </a:r>
            <a:r>
              <a:rPr lang="en-US" altLang="ko-KR" sz="1400" b="0" dirty="0"/>
              <a:t>();     /* </a:t>
            </a:r>
            <a:r>
              <a:rPr lang="ko-KR" altLang="en-US" sz="1400" b="0" dirty="0" err="1"/>
              <a:t>아무키나</a:t>
            </a:r>
            <a:r>
              <a:rPr lang="ko-KR" altLang="en-US" sz="1400" b="0" dirty="0"/>
              <a:t> 누르면 부모는 종료됨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} else {          /* </a:t>
            </a:r>
            <a:r>
              <a:rPr lang="ko-KR" altLang="en-US" sz="1400" b="0" dirty="0"/>
              <a:t>자식 루틴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kill(</a:t>
            </a:r>
            <a:r>
              <a:rPr lang="en-US" altLang="ko-KR" sz="1400" b="0" dirty="0" err="1"/>
              <a:t>getppid</a:t>
            </a:r>
            <a:r>
              <a:rPr lang="en-US" altLang="ko-KR" sz="1400" b="0" dirty="0"/>
              <a:t>(), SIGUSR1);  /* </a:t>
            </a:r>
            <a:r>
              <a:rPr lang="ko-KR" altLang="en-US" sz="1400" b="0" dirty="0"/>
              <a:t>부모에게 </a:t>
            </a:r>
            <a:r>
              <a:rPr lang="en-US" altLang="ko-KR" sz="1400" b="0" dirty="0"/>
              <a:t>SIGUSR1 </a:t>
            </a:r>
            <a:r>
              <a:rPr lang="ko-KR" altLang="en-US" sz="1400" b="0" dirty="0"/>
              <a:t>시그널을 날림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}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Additional information about the signal</a:t>
            </a:r>
            <a:endParaRPr/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328815"/>
          </a:xfrm>
        </p:spPr>
        <p:txBody>
          <a:bodyPr/>
          <a:lstStyle/>
          <a:p>
            <a:r>
              <a:rPr lang="en-US" altLang="ko-KR" sz="2300" dirty="0">
                <a:latin typeface="Arial" charset="0"/>
                <a:cs typeface="Arial" charset="0"/>
              </a:rPr>
              <a:t>If and when the signal-catching function returns, the signal mask of the process is reset to its previous value.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We are able to block certain signals whenever a signal handler is invoked. (</a:t>
            </a:r>
            <a:r>
              <a:rPr lang="en-US" altLang="ko-KR" sz="2300" b="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23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300" b="0" dirty="0" err="1">
                <a:latin typeface="Courier New" pitchFamily="49" charset="0"/>
                <a:cs typeface="Courier New" pitchFamily="49" charset="0"/>
              </a:rPr>
              <a:t>sigaction.sa_mask</a:t>
            </a:r>
            <a:r>
              <a:rPr lang="en-US" altLang="ko-KR" sz="2300" b="0" dirty="0"/>
              <a:t>)</a:t>
            </a:r>
            <a:endParaRPr lang="en-US" altLang="ko-KR" sz="2300" dirty="0">
              <a:latin typeface="Arial" charset="0"/>
              <a:cs typeface="Arial" charset="0"/>
            </a:endParaRPr>
          </a:p>
          <a:p>
            <a:r>
              <a:rPr lang="en-US" altLang="ko-KR" sz="2300" dirty="0">
                <a:latin typeface="Arial" charset="0"/>
                <a:cs typeface="Arial" charset="0"/>
              </a:rPr>
              <a:t>The operating system includes the signal being delivered in the signal mask when the handler is invoked.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Hence, we are guaranteed that whenever we are processing a given signal, another occurrence of that same signal is blocked until we're finished processing the first occurrence.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Additional occurrences of the same signal are usually not queued.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3DB93B4F-553E-4C0E-97FD-C41D34D16B8D}" type="slidenum">
              <a:rPr lang="en-US" altLang="ko-KR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sigsetjmp(3)</a:t>
            </a:r>
            <a:r>
              <a:rPr lang="en-US" altLang="ko-KR"/>
              <a:t> and </a:t>
            </a:r>
            <a:r>
              <a:rPr lang="en-US" altLang="ko-KR" b="0">
                <a:latin typeface="Courier New" pitchFamily="49" charset="0"/>
              </a:rPr>
              <a:t>siglongjmp(3) </a:t>
            </a:r>
            <a:r>
              <a:rPr lang="en-US" altLang="ko-KR"/>
              <a:t>(1/2)</a:t>
            </a:r>
            <a:endParaRPr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13100"/>
            <a:ext cx="8229600" cy="2913063"/>
          </a:xfrm>
        </p:spPr>
        <p:txBody>
          <a:bodyPr/>
          <a:lstStyle/>
          <a:p>
            <a:r>
              <a:rPr lang="en-US" altLang="ko-KR" sz="2400" dirty="0">
                <a:latin typeface="Arial" charset="0"/>
                <a:cs typeface="Arial" charset="0"/>
              </a:rPr>
              <a:t>These two functions should always be used when branching from a signal handler. 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If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savemask</a:t>
            </a:r>
            <a:r>
              <a:rPr lang="en-US" altLang="ko-KR" sz="2400" dirty="0">
                <a:latin typeface="Arial" charset="0"/>
                <a:cs typeface="Arial" charset="0"/>
              </a:rPr>
              <a:t> is nonzero, then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sigsetjmp</a:t>
            </a:r>
            <a:r>
              <a:rPr lang="en-US" altLang="ko-KR" sz="2400" dirty="0">
                <a:latin typeface="Arial" charset="0"/>
                <a:cs typeface="Arial" charset="0"/>
              </a:rPr>
              <a:t> also saves the current signal mask of the process in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env</a:t>
            </a:r>
            <a:r>
              <a:rPr lang="en-US" altLang="ko-KR" sz="2400" dirty="0">
                <a:latin typeface="Arial" charset="0"/>
                <a:cs typeface="Arial" charset="0"/>
              </a:rPr>
              <a:t>. 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When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siglongjmp</a:t>
            </a:r>
            <a:r>
              <a:rPr lang="en-US" altLang="ko-KR" sz="2400" dirty="0">
                <a:latin typeface="Arial" charset="0"/>
                <a:cs typeface="Arial" charset="0"/>
              </a:rPr>
              <a:t> is called, if the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env</a:t>
            </a:r>
            <a:r>
              <a:rPr lang="en-US" altLang="ko-KR" sz="2400" dirty="0">
                <a:latin typeface="Arial" charset="0"/>
                <a:cs typeface="Arial" charset="0"/>
              </a:rPr>
              <a:t> argument was saved by a call to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sigsetjmp</a:t>
            </a:r>
            <a:r>
              <a:rPr lang="en-US" altLang="ko-KR" sz="2400" dirty="0">
                <a:latin typeface="Arial" charset="0"/>
                <a:cs typeface="Arial" charset="0"/>
              </a:rPr>
              <a:t> with a nonzero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savemask</a:t>
            </a:r>
            <a:r>
              <a:rPr lang="en-US" altLang="ko-KR" sz="2400" dirty="0">
                <a:latin typeface="Arial" charset="0"/>
                <a:cs typeface="Arial" charset="0"/>
              </a:rPr>
              <a:t>, then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siglongjmp</a:t>
            </a:r>
            <a:r>
              <a:rPr lang="en-US" altLang="ko-KR" sz="2400" dirty="0">
                <a:latin typeface="Arial" charset="0"/>
                <a:cs typeface="Arial" charset="0"/>
              </a:rPr>
              <a:t> restores the saved signal mask. </a:t>
            </a:r>
            <a:endParaRPr lang="ko-KR" altLang="en-US" sz="2400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549F672-BD9F-4C59-A32C-A0E9D8603920}" type="slidenum">
              <a:rPr lang="en-US" altLang="ko-KR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439738" y="1095375"/>
            <a:ext cx="8280400" cy="21177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setjmp.h</a:t>
            </a:r>
            <a:r>
              <a:rPr lang="en-US" altLang="ko-KR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b="0" dirty="0"/>
          </a:p>
          <a:p>
            <a:pPr algn="l"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sigsetjmp</a:t>
            </a:r>
            <a:r>
              <a:rPr lang="en-US" altLang="ko-KR" b="0" dirty="0"/>
              <a:t>(</a:t>
            </a:r>
            <a:r>
              <a:rPr lang="en-US" altLang="ko-KR" b="0" dirty="0" err="1"/>
              <a:t>sigjmp_buf</a:t>
            </a:r>
            <a:r>
              <a:rPr lang="en-US" altLang="ko-KR" b="0" dirty="0"/>
              <a:t> </a:t>
            </a:r>
            <a:r>
              <a:rPr lang="en-US" altLang="ko-KR" b="0" dirty="0" err="1"/>
              <a:t>env</a:t>
            </a:r>
            <a:r>
              <a:rPr lang="en-US" altLang="ko-KR" b="0" dirty="0"/>
              <a:t>,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savemask</a:t>
            </a:r>
            <a:r>
              <a:rPr lang="en-US" altLang="ko-KR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				      Returns: 0 if called directly, </a:t>
            </a:r>
            <a:br>
              <a:rPr lang="en-US" altLang="ko-KR" b="0" dirty="0"/>
            </a:br>
            <a:r>
              <a:rPr lang="en-US" altLang="ko-KR" b="0" dirty="0"/>
              <a:t>                    nonzero if returning from a call to </a:t>
            </a:r>
            <a:r>
              <a:rPr lang="en-US" altLang="ko-KR" b="0" dirty="0" err="1"/>
              <a:t>siglongjmp</a:t>
            </a:r>
            <a:r>
              <a:rPr lang="en-US" altLang="ko-KR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void </a:t>
            </a:r>
            <a:r>
              <a:rPr lang="en-US" altLang="ko-KR" b="0" dirty="0" err="1"/>
              <a:t>siglongjmp</a:t>
            </a:r>
            <a:r>
              <a:rPr lang="en-US" altLang="ko-KR" b="0" dirty="0"/>
              <a:t>(</a:t>
            </a:r>
            <a:r>
              <a:rPr lang="en-US" altLang="ko-KR" b="0" dirty="0" err="1"/>
              <a:t>sigjmp_buf</a:t>
            </a:r>
            <a:r>
              <a:rPr lang="en-US" altLang="ko-KR" b="0" dirty="0"/>
              <a:t> </a:t>
            </a:r>
            <a:r>
              <a:rPr lang="en-US" altLang="ko-KR" b="0" dirty="0" err="1"/>
              <a:t>env</a:t>
            </a:r>
            <a:r>
              <a:rPr lang="en-US" altLang="ko-KR" b="0" dirty="0"/>
              <a:t>,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val</a:t>
            </a:r>
            <a:r>
              <a:rPr lang="en-US" altLang="ko-KR" b="0" dirty="0"/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(2/6)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475297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Every signal has a name. These names all begin with the three characters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SIG</a:t>
            </a:r>
            <a:r>
              <a:rPr lang="en-US" altLang="ko-KR" dirty="0">
                <a:latin typeface="Arial" charset="0"/>
                <a:cs typeface="Arial" charset="0"/>
              </a:rPr>
              <a:t>(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SIGABRT</a:t>
            </a:r>
            <a:r>
              <a:rPr lang="en-US" altLang="ko-KR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ko-KR" dirty="0"/>
              <a:t>These names are all defined by positive integer constants (the signal number) in the header </a:t>
            </a:r>
            <a:r>
              <a:rPr lang="en-US" altLang="ko-KR" b="0" dirty="0">
                <a:latin typeface="Courier New" pitchFamily="49" charset="0"/>
              </a:rPr>
              <a:t>&lt;</a:t>
            </a:r>
            <a:r>
              <a:rPr lang="en-US" altLang="ko-KR" b="0" dirty="0" err="1">
                <a:latin typeface="Courier New" pitchFamily="49" charset="0"/>
              </a:rPr>
              <a:t>signal.h</a:t>
            </a:r>
            <a:r>
              <a:rPr lang="en-US" altLang="ko-KR" b="0" dirty="0">
                <a:latin typeface="Courier New" pitchFamily="49" charset="0"/>
              </a:rPr>
              <a:t>&gt;. </a:t>
            </a:r>
          </a:p>
          <a:p>
            <a:endParaRPr lang="en-US" altLang="ko-KR" sz="1100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Numerous conditions can generate a signal.</a:t>
            </a:r>
          </a:p>
          <a:p>
            <a:pPr lvl="1"/>
            <a:r>
              <a:rPr lang="en-US" altLang="ko-KR" dirty="0"/>
              <a:t>The terminal-generated signals (Control-C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b="0" dirty="0">
                <a:latin typeface="Courier New" pitchFamily="49" charset="0"/>
              </a:rPr>
              <a:t>SIGINT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Hardware exceptions generate signals (divide by 0) 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kill(2)</a:t>
            </a:r>
            <a:r>
              <a:rPr lang="en-US" altLang="ko-KR" dirty="0"/>
              <a:t> function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kill(1)</a:t>
            </a:r>
            <a:r>
              <a:rPr lang="en-US" altLang="ko-KR" dirty="0"/>
              <a:t> command ( </a:t>
            </a:r>
            <a:r>
              <a:rPr lang="en-US" altLang="ko-KR" b="0" dirty="0">
                <a:latin typeface="Courier New" pitchFamily="49" charset="0"/>
              </a:rPr>
              <a:t>kill -9 #</a:t>
            </a:r>
            <a:r>
              <a:rPr lang="en-US" altLang="ko-KR" b="0" dirty="0" err="1">
                <a:latin typeface="Courier New" pitchFamily="49" charset="0"/>
              </a:rPr>
              <a:t>pid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Software conditions (</a:t>
            </a:r>
            <a:r>
              <a:rPr lang="en-US" altLang="ko-KR" b="0" dirty="0">
                <a:latin typeface="Courier New" pitchFamily="49" charset="0"/>
              </a:rPr>
              <a:t>SIGURG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SIGPIPE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SIGALRM</a:t>
            </a:r>
            <a:r>
              <a:rPr lang="en-US" altLang="ko-KR" dirty="0"/>
              <a:t> …)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4495073-8DEF-4B5B-855C-703C3675D6DA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sigsetjmp(3)</a:t>
            </a:r>
            <a:r>
              <a:rPr lang="en-US" altLang="ko-KR"/>
              <a:t> and </a:t>
            </a:r>
            <a:r>
              <a:rPr lang="en-US" altLang="ko-KR" b="0">
                <a:latin typeface="Courier New" pitchFamily="49" charset="0"/>
              </a:rPr>
              <a:t>siglongjmp(3) </a:t>
            </a:r>
            <a:r>
              <a:rPr lang="en-US" altLang="ko-KR"/>
              <a:t>(2/2)</a:t>
            </a:r>
            <a:endParaRPr/>
          </a:p>
        </p:txBody>
      </p:sp>
      <p:sp>
        <p:nvSpPr>
          <p:cNvPr id="568323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E42150C-567B-4F7A-98F6-A2FA32AFAE84}" type="slidenum">
              <a:rPr lang="en-US" altLang="ko-KR"/>
              <a:pPr>
                <a:defRPr/>
              </a:pPr>
              <a:t>40</a:t>
            </a:fld>
            <a:endParaRPr lang="en-US" altLang="ko-KR"/>
          </a:p>
        </p:txBody>
      </p:sp>
      <p:pic>
        <p:nvPicPr>
          <p:cNvPr id="5683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060575"/>
            <a:ext cx="4248150" cy="26892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pic>
        <p:nvPicPr>
          <p:cNvPr id="5683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9000" y="2133600"/>
            <a:ext cx="4265613" cy="24209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97342ECD-D558-4267-8F85-A0A0C08B1B89}" type="slidenum">
              <a:rPr lang="en-US" altLang="ko-KR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563204" name="Rectangle 4"/>
          <p:cNvSpPr>
            <a:spLocks noChangeArrowheads="1"/>
          </p:cNvSpPr>
          <p:nvPr/>
        </p:nvSpPr>
        <p:spPr bwMode="auto">
          <a:xfrm>
            <a:off x="395288" y="87313"/>
            <a:ext cx="8429625" cy="663257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static void                         sig_usr1(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), </a:t>
            </a:r>
            <a:r>
              <a:rPr lang="en-US" altLang="ko-KR" sz="1400" b="0" dirty="0" err="1"/>
              <a:t>sig_alrm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static </a:t>
            </a:r>
            <a:r>
              <a:rPr lang="en-US" altLang="ko-KR" sz="1400" b="0" dirty="0" err="1"/>
              <a:t>sigjmp_buf</a:t>
            </a:r>
            <a:r>
              <a:rPr lang="en-US" altLang="ko-KR" sz="1400" b="0" dirty="0"/>
              <a:t>                   </a:t>
            </a:r>
            <a:r>
              <a:rPr lang="en-US" altLang="ko-KR" sz="1400" b="0" dirty="0" err="1"/>
              <a:t>jmpbuf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static volatile </a:t>
            </a:r>
            <a:r>
              <a:rPr lang="en-US" altLang="ko-KR" sz="1400" b="0" dirty="0" err="1"/>
              <a:t>sig_atomic_t</a:t>
            </a:r>
            <a:r>
              <a:rPr lang="en-US" altLang="ko-KR" sz="1400" b="0" dirty="0"/>
              <a:t>        </a:t>
            </a:r>
            <a:r>
              <a:rPr lang="en-US" altLang="ko-KR" sz="1400" b="0" dirty="0" err="1"/>
              <a:t>canjump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main(void){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(signal(SIGUSR1, sig_usr1) == SIG_ERR)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fatal("signal(SIGUSR1) error");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(signal(SIGALRM, </a:t>
            </a:r>
            <a:r>
              <a:rPr lang="en-US" altLang="ko-KR" sz="1400" b="0" dirty="0" err="1"/>
              <a:t>sig_alrm</a:t>
            </a:r>
            <a:r>
              <a:rPr lang="en-US" altLang="ko-KR" sz="1400" b="0" dirty="0"/>
              <a:t>) == SIG_ERR)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fatal("signal(SIGALRM) error");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("starting main: ");     /* ppt-p.9 */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sigsetjmp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jmpbuf</a:t>
            </a:r>
            <a:r>
              <a:rPr lang="en-US" altLang="ko-KR" sz="1400" b="0" dirty="0"/>
              <a:t>, 1))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("ending main: ");  exit(0);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}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canjump</a:t>
            </a:r>
            <a:r>
              <a:rPr lang="en-US" altLang="ko-KR" sz="1400" b="0" dirty="0"/>
              <a:t> = 1;         /* now </a:t>
            </a:r>
            <a:r>
              <a:rPr lang="en-US" altLang="ko-KR" sz="1400" b="0" dirty="0" err="1"/>
              <a:t>sigsetjmp</a:t>
            </a:r>
            <a:r>
              <a:rPr lang="en-US" altLang="ko-KR" sz="1400" b="0" dirty="0"/>
              <a:t>() is OK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for ( ; ; )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static void sig_usr1(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time_t</a:t>
            </a:r>
            <a:r>
              <a:rPr lang="en-US" altLang="ko-KR" sz="1400" b="0" dirty="0"/>
              <a:t>  </a:t>
            </a:r>
            <a:r>
              <a:rPr lang="en-US" altLang="ko-KR" sz="1400" b="0" dirty="0" err="1"/>
              <a:t>starttime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canjump</a:t>
            </a:r>
            <a:r>
              <a:rPr lang="en-US" altLang="ko-KR" sz="1400" b="0" dirty="0"/>
              <a:t> == 0)   return;     /* unexpected signal, ignore */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("starting sig_usr1: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alarm(3);               /* SIGALRM in 3 seconds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starttime</a:t>
            </a:r>
            <a:r>
              <a:rPr lang="en-US" altLang="ko-KR" sz="1400" b="0" dirty="0"/>
              <a:t> = time(NULL);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for ( ; ; )             /* busy wait for 5 seconds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if (time(NULL) &gt; </a:t>
            </a:r>
            <a:r>
              <a:rPr lang="en-US" altLang="ko-KR" sz="1400" b="0" dirty="0" err="1"/>
              <a:t>starttime</a:t>
            </a:r>
            <a:r>
              <a:rPr lang="en-US" altLang="ko-KR" sz="1400" b="0" dirty="0"/>
              <a:t> + 5)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    break;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("finishing sig_usr1: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canjump</a:t>
            </a:r>
            <a:r>
              <a:rPr lang="en-US" altLang="ko-KR" sz="1400" b="0" dirty="0"/>
              <a:t> = 0;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siglongjmp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jmpbuf</a:t>
            </a:r>
            <a:r>
              <a:rPr lang="en-US" altLang="ko-KR" sz="1400" b="0" dirty="0"/>
              <a:t>, 1);  /* jump back to main, don't return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05825332-20E1-4669-B596-E3A90A2B2124}" type="slidenum">
              <a:rPr lang="en-US" altLang="ko-KR"/>
              <a:pPr>
                <a:defRPr/>
              </a:pPr>
              <a:t>42</a:t>
            </a:fld>
            <a:endParaRPr lang="en-US" altLang="ko-KR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395288" y="4897438"/>
            <a:ext cx="8429625" cy="187166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200" b="0" dirty="0"/>
              <a:t>$ ./</a:t>
            </a:r>
            <a:r>
              <a:rPr lang="en-US" altLang="ko-KR" sz="1200" b="0" dirty="0" err="1"/>
              <a:t>a.out</a:t>
            </a:r>
            <a:r>
              <a:rPr lang="en-US" altLang="ko-KR" sz="1200" b="0" dirty="0"/>
              <a:t> &amp;                    </a:t>
            </a:r>
            <a:r>
              <a:rPr lang="en-US" altLang="ko-KR" sz="1200" b="0" i="1" dirty="0"/>
              <a:t>start process in background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starting main: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[1]   531                      </a:t>
            </a:r>
            <a:r>
              <a:rPr lang="en-US" altLang="ko-KR" sz="1200" b="0" i="1" dirty="0"/>
              <a:t>the job-control shell prints its process ID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$ kill -USR1 531               </a:t>
            </a:r>
            <a:r>
              <a:rPr lang="en-US" altLang="ko-KR" sz="1200" b="0" i="1" dirty="0"/>
              <a:t>send the process SIGUSR1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starting sig_usr1: SIGUSR1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$ in </a:t>
            </a:r>
            <a:r>
              <a:rPr lang="en-US" altLang="ko-KR" sz="1200" b="0" dirty="0" err="1"/>
              <a:t>sig_alrm</a:t>
            </a:r>
            <a:r>
              <a:rPr lang="en-US" altLang="ko-KR" sz="1200" b="0" dirty="0"/>
              <a:t>: SIGUSR1 SIGALRM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finishing sig_usr1: SIGUSR1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ending main: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                              </a:t>
            </a:r>
            <a:r>
              <a:rPr lang="en-US" altLang="ko-KR" sz="1200" b="0" i="1" dirty="0"/>
              <a:t>just press RETURN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[1] + Done          ./</a:t>
            </a:r>
            <a:r>
              <a:rPr lang="en-US" altLang="ko-KR" sz="1200" b="0" dirty="0" err="1"/>
              <a:t>a.out</a:t>
            </a:r>
            <a:r>
              <a:rPr lang="en-US" altLang="ko-KR" sz="1200" b="0" dirty="0"/>
              <a:t> &amp;</a:t>
            </a: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95288" y="80963"/>
            <a:ext cx="8429625" cy="47736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void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(const char *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sigset_t</a:t>
            </a:r>
            <a:r>
              <a:rPr lang="en-US" altLang="ko-KR" sz="1400" b="0" dirty="0"/>
              <a:t>    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        </a:t>
            </a:r>
            <a:r>
              <a:rPr lang="en-US" altLang="ko-KR" sz="1400" b="0" dirty="0" err="1"/>
              <a:t>errno_save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errno_save</a:t>
            </a:r>
            <a:r>
              <a:rPr lang="en-US" altLang="ko-KR" sz="1400" b="0" dirty="0"/>
              <a:t> = </a:t>
            </a:r>
            <a:r>
              <a:rPr lang="en-US" altLang="ko-KR" sz="1400" b="0" dirty="0" err="1"/>
              <a:t>errno</a:t>
            </a:r>
            <a:r>
              <a:rPr lang="en-US" altLang="ko-KR" sz="1400" b="0" dirty="0"/>
              <a:t>;     /* we can be called by signal handlers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sigprocmask</a:t>
            </a:r>
            <a:r>
              <a:rPr lang="en-US" altLang="ko-KR" sz="1400" b="0" dirty="0"/>
              <a:t>(0, NULL, &amp;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) &lt; 0</a:t>
            </a:r>
            <a:r>
              <a:rPr lang="en-US" altLang="ko-KR" sz="1400" b="0"/>
              <a:t>) fatal("</a:t>
            </a:r>
            <a:r>
              <a:rPr lang="en-US" altLang="ko-KR" sz="1400" b="0" dirty="0" err="1"/>
              <a:t>sigprocmask</a:t>
            </a:r>
            <a:r>
              <a:rPr lang="en-US" altLang="ko-KR" sz="1400" b="0" dirty="0"/>
              <a:t> error");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("%s", 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sigismember</a:t>
            </a:r>
            <a:r>
              <a:rPr lang="en-US" altLang="ko-KR" sz="1400" b="0" dirty="0"/>
              <a:t>(&amp;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, SIGINT))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("SIGINT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sigismember</a:t>
            </a:r>
            <a:r>
              <a:rPr lang="en-US" altLang="ko-KR" sz="1400" b="0" dirty="0"/>
              <a:t>(&amp;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, SIGQUIT))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("SIGQUIT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sigismember</a:t>
            </a:r>
            <a:r>
              <a:rPr lang="en-US" altLang="ko-KR" sz="1400" b="0" dirty="0"/>
              <a:t>(&amp;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, SIGUSR1))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("SIGUSR1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sigismember</a:t>
            </a:r>
            <a:r>
              <a:rPr lang="en-US" altLang="ko-KR" sz="1400" b="0" dirty="0"/>
              <a:t>(&amp;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, SIGALRM))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("SIGALRM ");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/* remaining signals can go here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errno</a:t>
            </a:r>
            <a:r>
              <a:rPr lang="en-US" altLang="ko-KR" sz="1400" b="0" dirty="0"/>
              <a:t> = </a:t>
            </a:r>
            <a:r>
              <a:rPr lang="en-US" altLang="ko-KR" sz="1400" b="0" dirty="0" err="1"/>
              <a:t>errno_save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static void </a:t>
            </a:r>
            <a:r>
              <a:rPr lang="en-US" altLang="ko-KR" sz="1400" b="0" dirty="0" err="1"/>
              <a:t>sig_alrm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("in </a:t>
            </a:r>
            <a:r>
              <a:rPr lang="en-US" altLang="ko-KR" sz="1400" b="0" dirty="0" err="1"/>
              <a:t>sig_alrm</a:t>
            </a:r>
            <a:r>
              <a:rPr lang="en-US" altLang="ko-KR" sz="1400" b="0" dirty="0"/>
              <a:t>: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4A0D1AD9-BD31-453B-A3AC-D483DFB34A6C}" type="slidenum">
              <a:rPr lang="en-US" altLang="ko-KR"/>
              <a:pPr>
                <a:defRPr/>
              </a:pPr>
              <a:t>43</a:t>
            </a:fld>
            <a:endParaRPr lang="en-US" altLang="ko-KR"/>
          </a:p>
        </p:txBody>
      </p:sp>
      <p:pic>
        <p:nvPicPr>
          <p:cNvPr id="565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125538"/>
            <a:ext cx="7129463" cy="49260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143108" y="714356"/>
          <a:ext cx="1782864" cy="975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26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SIGUSR1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SIGALRM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SIGCHLD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8333" y="43812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/>
              <a:t>p_hold</a:t>
            </a:r>
            <a:endParaRPr lang="ko-KR" altLang="en-US" sz="1200" b="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00628" y="2071678"/>
          <a:ext cx="1782864" cy="975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26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SIGUSR1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SIGALRM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SIGCHLD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95853" y="179545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/>
              <a:t>P_hold</a:t>
            </a:r>
            <a:endParaRPr lang="ko-KR" altLang="en-US" sz="1200" b="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361136" y="3214686"/>
          <a:ext cx="1782864" cy="975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26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SIGUSR1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SIGALRM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SIGCHLD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256361" y="293845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/>
              <a:t>P_hold</a:t>
            </a:r>
            <a:endParaRPr lang="ko-KR" altLang="en-US" sz="1200" b="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857752" y="5429264"/>
          <a:ext cx="1782864" cy="975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26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SIGUSR1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SIGALRM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SIGCHLD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52977" y="515303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/>
              <a:t>P_hold</a:t>
            </a:r>
            <a:endParaRPr lang="ko-KR" altLang="en-US" sz="1200" b="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00034" y="4491045"/>
          <a:ext cx="1782864" cy="975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26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SIGUSR1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SIGALRM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SIGCHLD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5259" y="421481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/>
              <a:t>P_hold</a:t>
            </a:r>
            <a:endParaRPr lang="ko-KR" altLang="en-US" sz="12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(3/6)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C8B3C24C-C7B1-4A82-B0AF-D62807553544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468313" y="1139825"/>
            <a:ext cx="7991475" cy="47371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b="0" dirty="0"/>
              <a:t>[</a:t>
            </a:r>
            <a:r>
              <a:rPr lang="en-US" altLang="ko-KR" b="0" dirty="0" err="1"/>
              <a:t>root@localhost</a:t>
            </a:r>
            <a:r>
              <a:rPr lang="en-US" altLang="ko-KR" b="0" dirty="0"/>
              <a:t> root]# kill -l</a:t>
            </a:r>
          </a:p>
          <a:p>
            <a:pPr algn="l"/>
            <a:r>
              <a:rPr lang="en-US" altLang="ko-KR" b="0" dirty="0"/>
              <a:t> 1) SIGHUP       2) SIGINT       3) SIGQUIT      4) SIGILL</a:t>
            </a:r>
            <a:br>
              <a:rPr lang="en-US" altLang="ko-KR" b="0" dirty="0"/>
            </a:br>
            <a:r>
              <a:rPr lang="en-US" altLang="ko-KR" b="0" dirty="0"/>
              <a:t> 5) SIGTRAP      6) SIGABRT      7) SIGBUS       8) SIGFPE</a:t>
            </a:r>
            <a:br>
              <a:rPr lang="en-US" altLang="ko-KR" b="0" dirty="0"/>
            </a:br>
            <a:r>
              <a:rPr lang="en-US" altLang="ko-KR" b="0" dirty="0"/>
              <a:t> 9) SIGKILL     10) SIGUSR1     11) SIGSEGV     12) SIGUSR2</a:t>
            </a:r>
            <a:br>
              <a:rPr lang="en-US" altLang="ko-KR" b="0" dirty="0"/>
            </a:br>
            <a:r>
              <a:rPr lang="en-US" altLang="ko-KR" b="0" dirty="0"/>
              <a:t>13) SIGPIPE     14) SIGALRM     15) SIGTERM     17) SIGCHLD</a:t>
            </a:r>
            <a:br>
              <a:rPr lang="en-US" altLang="ko-KR" b="0" dirty="0"/>
            </a:br>
            <a:r>
              <a:rPr lang="en-US" altLang="ko-KR" b="0" dirty="0"/>
              <a:t>18) SIGCONT     19) SIGSTOP     20) SIGTSTP     21) SIGTTIN</a:t>
            </a:r>
            <a:br>
              <a:rPr lang="en-US" altLang="ko-KR" b="0" dirty="0"/>
            </a:br>
            <a:r>
              <a:rPr lang="en-US" altLang="ko-KR" b="0" dirty="0"/>
              <a:t>22) SIGTTOU     23) SIGURG      24) SIGXCPU     25) SIGXFSZ</a:t>
            </a:r>
            <a:br>
              <a:rPr lang="en-US" altLang="ko-KR" b="0" dirty="0"/>
            </a:br>
            <a:r>
              <a:rPr lang="en-US" altLang="ko-KR" b="0" dirty="0"/>
              <a:t>26) SIGVTALRM   27) SIGPROF     28) SIGWINCH    29) SIGIO</a:t>
            </a:r>
            <a:br>
              <a:rPr lang="en-US" altLang="ko-KR" b="0" dirty="0"/>
            </a:br>
            <a:r>
              <a:rPr lang="en-US" altLang="ko-KR" b="0" dirty="0"/>
              <a:t>30) SIGPWR      31) SIGSYS      33) SIGRTMIN    34) SIGRTMIN+1</a:t>
            </a:r>
            <a:br>
              <a:rPr lang="en-US" altLang="ko-KR" b="0" dirty="0"/>
            </a:br>
            <a:r>
              <a:rPr lang="en-US" altLang="ko-KR" b="0" dirty="0"/>
              <a:t>35) SIGRTMIN+2  36) SIGRTMIN+3  37) SIGRTMIN+4  38) SIGRTMIN+5</a:t>
            </a:r>
            <a:br>
              <a:rPr lang="en-US" altLang="ko-KR" b="0" dirty="0"/>
            </a:br>
            <a:r>
              <a:rPr lang="en-US" altLang="ko-KR" b="0" dirty="0"/>
              <a:t>39) SIGRTMIN+6  40) SIGRTMIN+7  41) SIGRTMIN+8  42) SIGRTMIN+9</a:t>
            </a:r>
            <a:br>
              <a:rPr lang="en-US" altLang="ko-KR" b="0" dirty="0"/>
            </a:br>
            <a:r>
              <a:rPr lang="en-US" altLang="ko-KR" b="0" dirty="0"/>
              <a:t>43) SIGRTMIN+10 44) SIGRTMIN+11 45) SIGRTMIN+12 46) SIGRTMIN+13</a:t>
            </a:r>
            <a:br>
              <a:rPr lang="en-US" altLang="ko-KR" b="0" dirty="0"/>
            </a:br>
            <a:r>
              <a:rPr lang="en-US" altLang="ko-KR" b="0" dirty="0"/>
              <a:t>47) SIGRTMIN+14 48) SIGRTMIN+15 49) SIGRTMAX-14 50) SIGRTMAX-13</a:t>
            </a:r>
            <a:br>
              <a:rPr lang="en-US" altLang="ko-KR" b="0" dirty="0"/>
            </a:br>
            <a:r>
              <a:rPr lang="en-US" altLang="ko-KR" b="0" dirty="0"/>
              <a:t>51) SIGRTMAX-12 52) SIGRTMAX-11 53) SIGRTMAX-10 54) SIGRTMAX-9</a:t>
            </a:r>
            <a:br>
              <a:rPr lang="en-US" altLang="ko-KR" b="0" dirty="0"/>
            </a:br>
            <a:r>
              <a:rPr lang="en-US" altLang="ko-KR" b="0" dirty="0"/>
              <a:t>55) SIGRTMAX-8  56) SIGRTMAX-7  57) SIGRTMAX-6  58) SIGRTMAX-5</a:t>
            </a:r>
            <a:br>
              <a:rPr lang="en-US" altLang="ko-KR" b="0" dirty="0"/>
            </a:br>
            <a:r>
              <a:rPr lang="en-US" altLang="ko-KR" b="0" dirty="0"/>
              <a:t>59) SIGRTMAX-4  60) SIGRTMAX-3  61) SIGRTMAX-2  62) SIGRTMAX-1</a:t>
            </a:r>
            <a:br>
              <a:rPr lang="en-US" altLang="ko-KR" b="0" dirty="0"/>
            </a:br>
            <a:r>
              <a:rPr lang="en-US" altLang="ko-KR" b="0" dirty="0"/>
              <a:t>63) SIGRTMAX</a:t>
            </a:r>
          </a:p>
          <a:p>
            <a:pPr algn="l"/>
            <a:r>
              <a:rPr lang="en-US" altLang="ko-KR" b="0" dirty="0"/>
              <a:t>[</a:t>
            </a:r>
            <a:r>
              <a:rPr lang="en-US" altLang="ko-KR" b="0" dirty="0" err="1"/>
              <a:t>root@localhost</a:t>
            </a:r>
            <a:r>
              <a:rPr lang="en-US" altLang="ko-KR" b="0" dirty="0"/>
              <a:t> root]#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(4/6)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SIGABRT</a:t>
            </a:r>
            <a:r>
              <a:rPr lang="en-US" altLang="ko-KR" sz="2300" dirty="0"/>
              <a:t>	: generated by calling the </a:t>
            </a:r>
            <a:r>
              <a:rPr lang="en-US" altLang="ko-KR" sz="2300" b="0" dirty="0">
                <a:latin typeface="Courier New" pitchFamily="49" charset="0"/>
                <a:cs typeface="Courier New" pitchFamily="49" charset="0"/>
              </a:rPr>
              <a:t>abort</a:t>
            </a:r>
            <a:r>
              <a:rPr lang="en-US" altLang="ko-KR" sz="2300" dirty="0"/>
              <a:t> function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SIGALRM</a:t>
            </a:r>
            <a:r>
              <a:rPr lang="en-US" altLang="ko-KR" sz="2300" dirty="0"/>
              <a:t>	: generated when a timer set with the alarm expires.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SIGCHLD</a:t>
            </a:r>
            <a:r>
              <a:rPr lang="en-US" altLang="ko-KR" sz="2300" dirty="0">
                <a:ea typeface="HY헤드라인M" pitchFamily="18" charset="-127"/>
              </a:rPr>
              <a:t>	: whenever a process terminates or stops, the signal is sent to the parent.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SIGCONT</a:t>
            </a:r>
            <a:r>
              <a:rPr lang="en-US" altLang="ko-KR" sz="2300" dirty="0">
                <a:ea typeface="HY헤드라인M" pitchFamily="18" charset="-127"/>
              </a:rPr>
              <a:t>	: this signal sent to a stopped process when it is continued.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SIGFPE</a:t>
            </a:r>
            <a:r>
              <a:rPr lang="en-US" altLang="ko-KR" sz="2300" dirty="0">
                <a:ea typeface="HY헤드라인M" pitchFamily="18" charset="-127"/>
              </a:rPr>
              <a:t>	: signals an arithmetic exception, such as divide-by-0, floating point overflow, and so on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SIGILL</a:t>
            </a:r>
            <a:r>
              <a:rPr lang="en-US" altLang="ko-KR" sz="2300" dirty="0">
                <a:ea typeface="HY헤드라인M" pitchFamily="18" charset="-127"/>
              </a:rPr>
              <a:t>	: indicates that the process has executed an illegal hardware instruction.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SIGINT</a:t>
            </a:r>
            <a:r>
              <a:rPr lang="en-US" altLang="ko-KR" sz="2300" dirty="0">
                <a:ea typeface="HY헤드라인M" pitchFamily="18" charset="-127"/>
              </a:rPr>
              <a:t>	: generated by the terminal driver when we type the interrupt key and sent to all processes in the foreground process group.</a:t>
            </a:r>
            <a:endParaRPr lang="ko-KR" altLang="en-US" sz="2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E8F4A3C-E77A-4D77-B66B-4D195FFA17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(5/6)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SIGKILL</a:t>
            </a:r>
            <a:r>
              <a:rPr lang="en-US" altLang="ko-KR" sz="2300" dirty="0"/>
              <a:t>	: </a:t>
            </a:r>
            <a:r>
              <a:rPr lang="en-US" altLang="ko-KR" sz="2300" dirty="0">
                <a:solidFill>
                  <a:srgbClr val="FF0000"/>
                </a:solidFill>
              </a:rPr>
              <a:t>can’t be caught or ignored</a:t>
            </a:r>
            <a:r>
              <a:rPr lang="en-US" altLang="ko-KR" sz="2300" dirty="0"/>
              <a:t>. a sure way to kill any process.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SIGPIPE</a:t>
            </a:r>
            <a:r>
              <a:rPr lang="en-US" altLang="ko-KR" sz="2300" dirty="0"/>
              <a:t>	: if we write to a pipeline but the reader has terminated, </a:t>
            </a:r>
            <a:r>
              <a:rPr lang="en-US" altLang="ko-KR" sz="2300" b="0" dirty="0">
                <a:latin typeface="Courier New" pitchFamily="49" charset="0"/>
                <a:cs typeface="Courier New" pitchFamily="49" charset="0"/>
              </a:rPr>
              <a:t>SIGPIPE</a:t>
            </a:r>
            <a:r>
              <a:rPr lang="en-US" altLang="ko-KR" sz="2300" dirty="0"/>
              <a:t> is generated.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SIGSEGV</a:t>
            </a:r>
            <a:r>
              <a:rPr lang="en-US" altLang="ko-KR" sz="2300" dirty="0"/>
              <a:t>	: indicates that the process has made an invalid memory reference. (</a:t>
            </a:r>
            <a:r>
              <a:rPr lang="en-US" altLang="ko-KR" sz="2300" dirty="0">
                <a:sym typeface="Wingdings" pitchFamily="2" charset="2"/>
              </a:rPr>
              <a:t></a:t>
            </a:r>
            <a:r>
              <a:rPr lang="en-US" altLang="ko-KR" sz="2300" dirty="0"/>
              <a:t> core dumped)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SIGTERM</a:t>
            </a:r>
            <a:r>
              <a:rPr lang="en-US" altLang="ko-KR" sz="2300" dirty="0"/>
              <a:t>	: the termination signal sent by the </a:t>
            </a:r>
            <a:r>
              <a:rPr lang="en-US" altLang="ko-KR" sz="2300" b="0" dirty="0">
                <a:latin typeface="Courier New" pitchFamily="49" charset="0"/>
                <a:cs typeface="Courier New" pitchFamily="49" charset="0"/>
              </a:rPr>
              <a:t>kill(1) </a:t>
            </a:r>
            <a:r>
              <a:rPr lang="en-US" altLang="ko-KR" sz="2300" dirty="0"/>
              <a:t>command by default.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SIGTSTP</a:t>
            </a:r>
            <a:r>
              <a:rPr lang="en-US" altLang="ko-KR" sz="2300" dirty="0"/>
              <a:t>	: </a:t>
            </a:r>
            <a:r>
              <a:rPr lang="en-US" altLang="ko-KR" sz="2300" b="0" dirty="0" err="1">
                <a:latin typeface="Courier New" pitchFamily="49" charset="0"/>
                <a:cs typeface="Courier New" pitchFamily="49" charset="0"/>
              </a:rPr>
              <a:t>Cntl</a:t>
            </a:r>
            <a:r>
              <a:rPr lang="en-US" altLang="ko-KR" sz="2300" b="0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altLang="ko-KR" sz="2300" dirty="0"/>
              <a:t> from the terminal driver which is sent to all processes in the foreground process group.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SIGUSR1</a:t>
            </a:r>
            <a:r>
              <a:rPr lang="en-US" altLang="ko-KR" sz="2300" dirty="0"/>
              <a:t>	: user defined signal 1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SIGUSR2</a:t>
            </a:r>
            <a:r>
              <a:rPr lang="en-US" altLang="ko-KR" sz="2300" dirty="0"/>
              <a:t>	: user defined signal 2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SIGSTOP</a:t>
            </a:r>
            <a:r>
              <a:rPr lang="en-US" altLang="ko-KR" sz="2300" dirty="0"/>
              <a:t> :  job control signal. </a:t>
            </a:r>
            <a:r>
              <a:rPr lang="en-US" altLang="ko-KR" sz="2300" dirty="0">
                <a:solidFill>
                  <a:srgbClr val="FF0000"/>
                </a:solidFill>
              </a:rPr>
              <a:t>can’t be caught or ignored</a:t>
            </a:r>
            <a:r>
              <a:rPr lang="en-US" altLang="ko-KR" sz="23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E8F4A3C-E77A-4D77-B66B-4D195FFA17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(6/6)</a:t>
            </a:r>
            <a:endParaRPr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401080" cy="5472112"/>
          </a:xfrm>
        </p:spPr>
        <p:txBody>
          <a:bodyPr/>
          <a:lstStyle/>
          <a:p>
            <a:r>
              <a:rPr lang="en-US" altLang="ko-KR" sz="2300" dirty="0">
                <a:latin typeface="Arial" charset="0"/>
                <a:cs typeface="Arial" charset="0"/>
              </a:rPr>
              <a:t>signal is a software notification to a process of an event.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signal is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generated</a:t>
            </a:r>
            <a:r>
              <a:rPr lang="en-US" altLang="ko-KR" sz="2300" dirty="0">
                <a:latin typeface="Arial" charset="0"/>
                <a:cs typeface="Arial" charset="0"/>
              </a:rPr>
              <a:t> when the event that causes the signal occurs.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signal is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delivered</a:t>
            </a:r>
            <a:r>
              <a:rPr lang="en-US" altLang="ko-KR" sz="2300" dirty="0">
                <a:latin typeface="Arial" charset="0"/>
                <a:cs typeface="Arial" charset="0"/>
              </a:rPr>
              <a:t> when the process takes action based on that signal.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The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lifetime</a:t>
            </a:r>
            <a:r>
              <a:rPr lang="en-US" altLang="ko-KR" sz="2300" dirty="0">
                <a:latin typeface="Arial" charset="0"/>
                <a:cs typeface="Arial" charset="0"/>
              </a:rPr>
              <a:t> of a signal is the interval between its generation and its delivery.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signal that has been generated but not yet delivered is said to be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pending</a:t>
            </a:r>
            <a:r>
              <a:rPr lang="en-US" altLang="ko-KR" sz="2300" dirty="0">
                <a:latin typeface="Arial" charset="0"/>
                <a:cs typeface="Arial" charset="0"/>
              </a:rPr>
              <a:t>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process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catches</a:t>
            </a:r>
            <a:r>
              <a:rPr lang="en-US" altLang="ko-KR" sz="2300" dirty="0">
                <a:latin typeface="Arial" charset="0"/>
                <a:cs typeface="Arial" charset="0"/>
              </a:rPr>
              <a:t> a signal if it executes a signal handler when the signal is delivered.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program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installs</a:t>
            </a:r>
            <a:r>
              <a:rPr lang="en-US" altLang="ko-KR" sz="2300" dirty="0">
                <a:latin typeface="Arial" charset="0"/>
                <a:cs typeface="Arial" charset="0"/>
              </a:rPr>
              <a:t> a signal handler by calling </a:t>
            </a:r>
            <a:r>
              <a:rPr lang="en-US" altLang="ko-KR" sz="2300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sz="2300" dirty="0">
                <a:latin typeface="Arial" charset="0"/>
                <a:cs typeface="Arial" charset="0"/>
              </a:rPr>
              <a:t> with the name of a user-written function</a:t>
            </a:r>
            <a:r>
              <a:rPr lang="en-US" altLang="ko-KR" sz="2400" dirty="0">
                <a:latin typeface="Arial" charset="0"/>
                <a:cs typeface="Arial" charset="0"/>
              </a:rPr>
              <a:t>.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D6A039A9-0340-4DDB-B8A5-5FF7BCF3BF0F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Normal and abnormal termination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868863"/>
            <a:ext cx="8258204" cy="1257300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core file</a:t>
            </a:r>
          </a:p>
          <a:p>
            <a:pPr lvl="1"/>
            <a:r>
              <a:rPr lang="en-US" altLang="ko-KR" sz="2000" dirty="0"/>
              <a:t>FreeBSD : </a:t>
            </a:r>
            <a:r>
              <a:rPr lang="en-US" altLang="ko-KR" sz="2000" b="0" dirty="0" err="1">
                <a:latin typeface="Courier New" pitchFamily="49" charset="0"/>
              </a:rPr>
              <a:t>cmdname.core</a:t>
            </a:r>
            <a:r>
              <a:rPr lang="en-US" altLang="ko-KR" sz="2000" b="0" dirty="0">
                <a:latin typeface="Courier New" pitchFamily="49" charset="0"/>
              </a:rPr>
              <a:t> (current working directory)</a:t>
            </a:r>
          </a:p>
          <a:p>
            <a:pPr lvl="1"/>
            <a:r>
              <a:rPr lang="en-US" altLang="ko-KR" sz="2000" dirty="0" err="1"/>
              <a:t>MacOS</a:t>
            </a:r>
            <a:r>
              <a:rPr lang="en-US" altLang="ko-KR" sz="2000" dirty="0"/>
              <a:t> X : </a:t>
            </a:r>
            <a:r>
              <a:rPr lang="en-US" altLang="ko-KR" sz="2000" b="0" dirty="0">
                <a:latin typeface="Courier New" pitchFamily="49" charset="0"/>
              </a:rPr>
              <a:t>core.pid</a:t>
            </a:r>
            <a:r>
              <a:rPr lang="en-US" altLang="ko-KR" sz="2000" dirty="0"/>
              <a:t>,  </a:t>
            </a:r>
            <a:r>
              <a:rPr lang="en-US" altLang="ko-KR" sz="2000" b="0" dirty="0">
                <a:latin typeface="Courier New" pitchFamily="49" charset="0"/>
              </a:rPr>
              <a:t>(/cores)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1FBDEB68-9A7A-472C-A67F-DD3262600FA3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38163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#include &lt;sys/wait.h&gt;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void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pr_exit(int status)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if (WIFEXITED(status))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printf("normal termination, exit status = %d\n", WEXITSTATUS(status));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else if (WIFSIGNALED(status))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printf("abnormal termination, signal number = %d%s\n",WTERMSIG(status),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#ifdef  WCOREDUMP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  WCOREDUMP(status) ? " (core file generated)" : "");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#else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  "");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#endif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else if (WIFSTOPPED(status))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printf("child stopped, signal number = %d\n", WSTOPSIG(status));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CH05_PROCESS</Template>
  <TotalTime>26675</TotalTime>
  <Words>6752</Words>
  <Application>Microsoft Office PowerPoint</Application>
  <PresentationFormat>화면 슬라이드 쇼(4:3)</PresentationFormat>
  <Paragraphs>819</Paragraphs>
  <Slides>43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5" baseType="lpstr">
      <vt:lpstr>굴림</vt:lpstr>
      <vt:lpstr>맑은 고딕</vt:lpstr>
      <vt:lpstr>Arial</vt:lpstr>
      <vt:lpstr>Book Antiqua</vt:lpstr>
      <vt:lpstr>Comic Sans MS</vt:lpstr>
      <vt:lpstr>Courier New</vt:lpstr>
      <vt:lpstr>Garamond</vt:lpstr>
      <vt:lpstr>Georgia</vt:lpstr>
      <vt:lpstr>Lucida Sans Unicode</vt:lpstr>
      <vt:lpstr>Tahoma</vt:lpstr>
      <vt:lpstr>Times New Roman</vt:lpstr>
      <vt:lpstr>mine</vt:lpstr>
      <vt:lpstr>CHAPTER 6</vt:lpstr>
      <vt:lpstr>6.1 Introduction</vt:lpstr>
      <vt:lpstr>Signal Concepts (1/6)</vt:lpstr>
      <vt:lpstr>Signal Concepts (2/6)</vt:lpstr>
      <vt:lpstr>Signal Concepts (3/6)</vt:lpstr>
      <vt:lpstr>Signal Concepts (4/6)</vt:lpstr>
      <vt:lpstr>Signal Concepts (5/6)</vt:lpstr>
      <vt:lpstr>Signal Concepts (6/6)</vt:lpstr>
      <vt:lpstr>Normal and abnormal termination</vt:lpstr>
      <vt:lpstr>6.2 Signal handling</vt:lpstr>
      <vt:lpstr>Signal handling</vt:lpstr>
      <vt:lpstr>Signal handling : User-defined action (1/2)</vt:lpstr>
      <vt:lpstr>Signal handling : User-defined action (2/2)</vt:lpstr>
      <vt:lpstr>Process signal mask – process attribute </vt:lpstr>
      <vt:lpstr>The signal(2) system call (1/2)</vt:lpstr>
      <vt:lpstr>The signal(2) system call (2/2)</vt:lpstr>
      <vt:lpstr>example </vt:lpstr>
      <vt:lpstr>example</vt:lpstr>
      <vt:lpstr>Signal block</vt:lpstr>
      <vt:lpstr>Signal handling &amp; exec (1/2)</vt:lpstr>
      <vt:lpstr>Signal handling &amp; exec (2/2)</vt:lpstr>
      <vt:lpstr>Signal handling &amp; exec (실습1/2)</vt:lpstr>
      <vt:lpstr>Signal handling &amp; exec (실습2/2)</vt:lpstr>
      <vt:lpstr>Signal Sets</vt:lpstr>
      <vt:lpstr>example</vt:lpstr>
      <vt:lpstr>The sigaction(2) system call (1/3)</vt:lpstr>
      <vt:lpstr>The sigaction(2) system call (2/3)</vt:lpstr>
      <vt:lpstr>The sigaction(2) system call (3/3)</vt:lpstr>
      <vt:lpstr>Example 1: catching SIGINT p.135 (184)</vt:lpstr>
      <vt:lpstr>Example 1: catching SIGINT p.135 (184)</vt:lpstr>
      <vt:lpstr>Example 3: restoring a previous action p.137(186)</vt:lpstr>
      <vt:lpstr>Example 4: a graceful exit p.138 (188)</vt:lpstr>
      <vt:lpstr>Signals and system calls (1/3)</vt:lpstr>
      <vt:lpstr>Signals and system calls (2/3)</vt:lpstr>
      <vt:lpstr>Signals and system calls (3/3)</vt:lpstr>
      <vt:lpstr>Another signal handler of sigaction(2) </vt:lpstr>
      <vt:lpstr>PowerPoint 프레젠테이션</vt:lpstr>
      <vt:lpstr>Additional information about the signal</vt:lpstr>
      <vt:lpstr>sigsetjmp(3) and siglongjmp(3) (1/2)</vt:lpstr>
      <vt:lpstr>sigsetjmp(3) and siglongjmp(3) (2/2)</vt:lpstr>
      <vt:lpstr>PowerPoint 프레젠테이션</vt:lpstr>
      <vt:lpstr>PowerPoint 프레젠테이션</vt:lpstr>
      <vt:lpstr>PowerPoint 프레젠테이션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[CH06]SIGNAL</dc:title>
  <dc:subject>unix</dc:subject>
  <dc:creator>sjw</dc:creator>
  <dc:description>WebDatabase Lab, Inha Univ</dc:description>
  <cp:lastModifiedBy>Jung Sim</cp:lastModifiedBy>
  <cp:revision>717</cp:revision>
  <dcterms:created xsi:type="dcterms:W3CDTF">2003-09-04T07:58:09Z</dcterms:created>
  <dcterms:modified xsi:type="dcterms:W3CDTF">2019-12-03T15:11:32Z</dcterms:modified>
</cp:coreProperties>
</file>