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680" r:id="rId3"/>
    <p:sldId id="681" r:id="rId4"/>
    <p:sldId id="770" r:id="rId5"/>
    <p:sldId id="686" r:id="rId6"/>
    <p:sldId id="682" r:id="rId7"/>
    <p:sldId id="684" r:id="rId8"/>
    <p:sldId id="689" r:id="rId9"/>
    <p:sldId id="683" r:id="rId10"/>
    <p:sldId id="722" r:id="rId11"/>
    <p:sldId id="771" r:id="rId12"/>
    <p:sldId id="685" r:id="rId13"/>
    <p:sldId id="745" r:id="rId14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888">
          <p15:clr>
            <a:srgbClr val="A4A3A4"/>
          </p15:clr>
        </p15:guide>
        <p15:guide id="3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183" autoAdjust="0"/>
  </p:normalViewPr>
  <p:slideViewPr>
    <p:cSldViewPr showGuides="1">
      <p:cViewPr varScale="1">
        <p:scale>
          <a:sx n="78" d="100"/>
          <a:sy n="78" d="100"/>
        </p:scale>
        <p:origin x="102" y="732"/>
      </p:cViewPr>
      <p:guideLst>
        <p:guide orient="horz" pos="2160"/>
        <p:guide orient="horz" pos="1888"/>
        <p:guide pos="26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2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189ABF20-A5F7-4C01-930E-EA58F3718546}" type="datetimeFigureOut">
              <a:rPr lang="ko-KR" altLang="en-US"/>
              <a:pPr>
                <a:defRPr/>
              </a:pPr>
              <a:t>2019-12-09</a:t>
            </a:fld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C62A2CF8-1804-49B8-BCB3-5ADC3CFFD8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589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b="1" dirty="0"/>
              <a:t>Key selection Method.</a:t>
            </a:r>
          </a:p>
          <a:p>
            <a:pPr lvl="0"/>
            <a:r>
              <a:rPr lang="en-US" altLang="ko-KR" baseline="0" dirty="0"/>
              <a:t>*</a:t>
            </a:r>
            <a:r>
              <a:rPr lang="en-US" altLang="ko-KR" dirty="0"/>
              <a:t>Let the system pick a key (</a:t>
            </a:r>
            <a:r>
              <a:rPr lang="en-US" altLang="ko-KR" b="0" dirty="0">
                <a:latin typeface="Courier New" pitchFamily="49" charset="0"/>
              </a:rPr>
              <a:t>IPC_PRIVATE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r>
              <a:rPr lang="en-US" altLang="ko-KR" dirty="0"/>
              <a:t>: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used in a parent-child relationship. </a:t>
            </a:r>
          </a:p>
          <a:p>
            <a:pPr lvl="0"/>
            <a:r>
              <a:rPr lang="en-US" altLang="ko-KR" dirty="0"/>
              <a:t>*Pick a key directly: 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The client and the server can agree on a key by </a:t>
            </a:r>
            <a:r>
              <a:rPr lang="en-US" altLang="ko-KR" sz="1400" dirty="0">
                <a:solidFill>
                  <a:srgbClr val="FF0000"/>
                </a:solidFill>
                <a:latin typeface="Comic Sans MS" pitchFamily="66" charset="0"/>
              </a:rPr>
              <a:t>defining the key in a common header</a:t>
            </a:r>
            <a:r>
              <a:rPr lang="en-US" altLang="ko-KR" dirty="0"/>
              <a:t> </a:t>
            </a:r>
          </a:p>
          <a:p>
            <a:pPr lvl="0"/>
            <a:r>
              <a:rPr lang="en-US" altLang="ko-KR" dirty="0"/>
              <a:t> *generate a key from a specified path by calling </a:t>
            </a:r>
            <a:r>
              <a:rPr lang="en-US" altLang="ko-KR" b="0" dirty="0" err="1">
                <a:latin typeface="Courier New" pitchFamily="49" charset="0"/>
              </a:rPr>
              <a:t>ftok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03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DAC3D5-3C00-489B-A27F-17479F65A9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D443614-3DEE-4CE3-BC62-9B374CD7720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AB84E90-9D84-47FE-8B78-848B05B9F72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4F886-FCF8-4E76-A23B-6AD30BBEEC2F}" type="datetime1">
              <a:rPr lang="ko-KR" altLang="en-US" smtClean="0"/>
              <a:pPr>
                <a:defRPr/>
              </a:pPr>
              <a:t>2019-12-09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3D416-924A-4E25-AF47-6CB81FEA9C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21DD874-D435-470F-9661-89D3D72439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75F3D938-B93C-45F2-B186-0D88A5E79EC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6A4BA84-19F2-4EF8-AE7B-5569A65A11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F02BB5C-D0B8-40D8-973D-26F93CF14F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7BA682D-4A22-40A5-BF5E-B55E685A438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792C9151-EE2F-4C05-9EFA-AB64A5C8D18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C74FE7F-E457-47F4-9051-23D55A8501F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385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7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533D416-924A-4E25-AF47-6CB81FEA9C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pPr eaLnBrk="1" hangingPunct="1"/>
            <a:r>
              <a:rPr lang="en-US" altLang="ko-KR" b="0">
                <a:latin typeface="Lucida Sans Unicode" pitchFamily="34" charset="0"/>
              </a:rPr>
              <a:t>CHAPTER 8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400" dirty="0"/>
              <a:t>Advanced inter-process communications</a:t>
            </a:r>
          </a:p>
        </p:txBody>
      </p:sp>
      <p:sp>
        <p:nvSpPr>
          <p:cNvPr id="20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088DD7-4B0F-4C95-BB54-244383F70476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1800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900113" y="3429000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endParaRPr lang="en-US" altLang="ko-KR" sz="2200">
              <a:latin typeface="Arial" charset="0"/>
              <a:cs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6613" y="3635384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 b="0" dirty="0">
                <a:latin typeface="Tahoma" pitchFamily="34" charset="0"/>
                <a:cs typeface="Times New Roman" pitchFamily="18" charset="0"/>
              </a:rPr>
              <a:t>The classical UNIX </a:t>
            </a:r>
            <a:r>
              <a:rPr lang="en-US" altLang="ko-KR" sz="2000" b="0" dirty="0" err="1">
                <a:latin typeface="Tahoma" pitchFamily="34" charset="0"/>
                <a:cs typeface="Times New Roman" pitchFamily="18" charset="0"/>
              </a:rPr>
              <a:t>interprocess</a:t>
            </a:r>
            <a:r>
              <a:rPr lang="en-US" altLang="ko-KR" sz="2000" b="0" dirty="0">
                <a:latin typeface="Tahoma" pitchFamily="34" charset="0"/>
                <a:cs typeface="Times New Roman" pitchFamily="18" charset="0"/>
              </a:rPr>
              <a:t> communication (IPC) mechanisms of shared memory, message queues and semaphore sets are standardized in the POSIX:XSI Extension. These mechanisms, which allow unrelated processes to exchange information in a reasonably efficient way, use a key to identify, create or access the corresponding entity.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IPC </a:t>
            </a:r>
            <a:r>
              <a:rPr lang="en-US" altLang="ko-KR" b="0">
                <a:latin typeface="Courier New" pitchFamily="49" charset="0"/>
              </a:rPr>
              <a:t>ctl </a:t>
            </a:r>
            <a:r>
              <a:rPr lang="en-US" altLang="ko-KR"/>
              <a:t>operations</a:t>
            </a:r>
            <a:endParaRPr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72518" cy="5073650"/>
          </a:xfrm>
        </p:spPr>
        <p:txBody>
          <a:bodyPr/>
          <a:lstStyle/>
          <a:p>
            <a:endParaRPr lang="en-GB" sz="2400" dirty="0">
              <a:latin typeface="TimesNewRoman" charset="0"/>
            </a:endParaRPr>
          </a:p>
          <a:p>
            <a:endParaRPr lang="en-GB" sz="2400" dirty="0">
              <a:latin typeface="TimesNewRoman" charset="0"/>
            </a:endParaRPr>
          </a:p>
          <a:p>
            <a:endParaRPr lang="en-GB" sz="2400" dirty="0">
              <a:latin typeface="TimesNewRoman" charset="0"/>
            </a:endParaRPr>
          </a:p>
          <a:p>
            <a:endParaRPr lang="en-GB" sz="2400" dirty="0">
              <a:latin typeface="TimesNewRoman" charset="0"/>
            </a:endParaRPr>
          </a:p>
          <a:p>
            <a:endParaRPr lang="en-GB" sz="2400" dirty="0">
              <a:latin typeface="TimesNewRoman" charset="0"/>
            </a:endParaRPr>
          </a:p>
          <a:p>
            <a:r>
              <a:rPr lang="en-GB" sz="2400" dirty="0">
                <a:latin typeface="TimesNewRoman" charset="0"/>
              </a:rPr>
              <a:t>These functions may be used to handle IPC resources.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CC455C9-7118-476C-89CB-8372872AEFF8}" type="slidenum">
              <a:rPr lang="en-US" altLang="ko-KR" smtClean="0"/>
              <a:pPr/>
              <a:t>10</a:t>
            </a:fld>
            <a:endParaRPr lang="en-US" altLang="ko-KR"/>
          </a:p>
        </p:txBody>
      </p:sp>
      <p:graphicFrame>
        <p:nvGraphicFramePr>
          <p:cNvPr id="762924" name="Group 44"/>
          <p:cNvGraphicFramePr>
            <a:graphicFrameLocks noGrp="1"/>
          </p:cNvGraphicFramePr>
          <p:nvPr/>
        </p:nvGraphicFramePr>
        <p:xfrm>
          <a:off x="410489" y="4071004"/>
          <a:ext cx="8326105" cy="2072640"/>
        </p:xfrm>
        <a:graphic>
          <a:graphicData uri="http://schemas.openxmlformats.org/drawingml/2006/table">
            <a:tbl>
              <a:tblPr/>
              <a:tblGrid>
                <a:gridCol w="110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the referenced IPC resource status information. When specifying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,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the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system call must pass a pointer to an allocated structure of the appropriate type to store the returned information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Change the owner, group, or mode for the IPC resource. In addition, as with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,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a pointer to a structure of the appropriate type (with the changed member information) must be passed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IPC_RMID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Destroy the contents of the IPC resource and remove it from the system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206210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#include &lt;sys/</a:t>
            </a:r>
            <a:r>
              <a:rPr lang="en-US" altLang="ko-KR" b="0" dirty="0" err="1"/>
              <a:t>msg.h</a:t>
            </a:r>
            <a:r>
              <a:rPr lang="en-US" altLang="ko-KR" b="0" dirty="0"/>
              <a:t>&gt;</a:t>
            </a:r>
            <a:br>
              <a:rPr lang="en-US" altLang="ko-KR" b="0" dirty="0"/>
            </a:br>
            <a:r>
              <a:rPr lang="en-US" altLang="ko-KR" b="0" dirty="0"/>
              <a:t>#include &lt;sys/</a:t>
            </a:r>
            <a:r>
              <a:rPr lang="en-US" altLang="ko-KR" b="0" dirty="0" err="1"/>
              <a:t>sem.h</a:t>
            </a:r>
            <a:r>
              <a:rPr lang="en-US" altLang="ko-KR" b="0" dirty="0"/>
              <a:t>&gt;</a:t>
            </a:r>
            <a:br>
              <a:rPr lang="en-US" altLang="ko-KR" b="0" dirty="0"/>
            </a:br>
            <a:r>
              <a:rPr lang="en-US" altLang="ko-KR" b="0" dirty="0"/>
              <a:t>#include &lt;sys/</a:t>
            </a:r>
            <a:r>
              <a:rPr lang="en-US" altLang="ko-KR" b="0" dirty="0" err="1"/>
              <a:t>shm.h</a:t>
            </a:r>
            <a:r>
              <a:rPr lang="en-US" altLang="ko-KR" b="0" dirty="0"/>
              <a:t>&gt;</a:t>
            </a:r>
          </a:p>
          <a:p>
            <a:pPr algn="l"/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msg</a:t>
            </a:r>
            <a:r>
              <a:rPr lang="en-US" altLang="ko-KR" dirty="0" err="1">
                <a:solidFill>
                  <a:srgbClr val="FF0000"/>
                </a:solidFill>
              </a:rPr>
              <a:t>ctl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msqid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command</a:t>
            </a:r>
            <a:r>
              <a:rPr lang="en-US" altLang="ko-KR" b="0" dirty="0"/>
              <a:t>,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msqid_ds</a:t>
            </a:r>
            <a:r>
              <a:rPr lang="en-US" altLang="ko-KR" b="0" dirty="0"/>
              <a:t> *</a:t>
            </a:r>
            <a:r>
              <a:rPr lang="en-US" altLang="ko-KR" b="0" dirty="0" err="1"/>
              <a:t>buf</a:t>
            </a:r>
            <a:r>
              <a:rPr lang="en-US" altLang="ko-KR" b="0" dirty="0"/>
              <a:t> );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sem</a:t>
            </a:r>
            <a:r>
              <a:rPr lang="en-US" altLang="ko-KR" dirty="0" err="1">
                <a:solidFill>
                  <a:srgbClr val="FF0000"/>
                </a:solidFill>
              </a:rPr>
              <a:t>ctl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semid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semnum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command</a:t>
            </a:r>
            <a:r>
              <a:rPr lang="en-US" altLang="ko-KR" b="0" dirty="0"/>
              <a:t>,</a:t>
            </a:r>
            <a:r>
              <a:rPr lang="en-US" altLang="ko-KR" sz="1500" b="0" dirty="0"/>
              <a:t>…/*union </a:t>
            </a:r>
            <a:r>
              <a:rPr lang="en-US" altLang="ko-KR" sz="1500" b="0" dirty="0" err="1"/>
              <a:t>semun</a:t>
            </a:r>
            <a:r>
              <a:rPr lang="en-US" altLang="ko-KR" sz="1500" b="0" dirty="0"/>
              <a:t> </a:t>
            </a:r>
            <a:r>
              <a:rPr lang="en-US" altLang="ko-KR" sz="1500" b="0" dirty="0" err="1"/>
              <a:t>arg</a:t>
            </a:r>
            <a:r>
              <a:rPr lang="en-US" altLang="ko-KR" sz="1500" b="0" dirty="0"/>
              <a:t>*/</a:t>
            </a:r>
            <a:r>
              <a:rPr lang="en-US" altLang="ko-KR" b="0" dirty="0"/>
              <a:t>);</a:t>
            </a:r>
            <a:br>
              <a:rPr lang="en-US" altLang="ko-KR" b="0" dirty="0"/>
            </a:b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shm</a:t>
            </a:r>
            <a:r>
              <a:rPr lang="en-US" altLang="ko-KR" dirty="0" err="1">
                <a:solidFill>
                  <a:srgbClr val="FF0000"/>
                </a:solidFill>
              </a:rPr>
              <a:t>ctl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shmid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command</a:t>
            </a:r>
            <a:r>
              <a:rPr lang="en-US" altLang="ko-KR" b="0" dirty="0"/>
              <a:t>,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shmid_ds</a:t>
            </a:r>
            <a:r>
              <a:rPr lang="en-US" altLang="ko-KR" b="0" dirty="0"/>
              <a:t> *</a:t>
            </a:r>
            <a:r>
              <a:rPr lang="en-US" altLang="ko-KR" b="0" dirty="0" err="1"/>
              <a:t>buf</a:t>
            </a:r>
            <a:r>
              <a:rPr lang="en-US" altLang="ko-KR" b="0" dirty="0"/>
              <a:t>);</a:t>
            </a:r>
            <a:r>
              <a:rPr lang="en-US" altLang="ko-KR" dirty="0"/>
              <a:t> </a:t>
            </a:r>
            <a:endParaRPr lang="en-US" altLang="ko-KR" b="0" dirty="0"/>
          </a:p>
          <a:p>
            <a:pPr algn="r"/>
            <a:r>
              <a:rPr lang="en-US" altLang="ko-KR" b="0" dirty="0"/>
              <a:t>			     Returns: 0 if OK, -1 on error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633412"/>
          </a:xfrm>
        </p:spPr>
        <p:txBody>
          <a:bodyPr/>
          <a:lstStyle/>
          <a:p>
            <a:r>
              <a:rPr lang="en-US" altLang="ko-KR" dirty="0"/>
              <a:t>Generating IPC </a:t>
            </a:r>
            <a:r>
              <a:rPr lang="en-US" altLang="ko-KR" dirty="0" err="1"/>
              <a:t>indentifiers</a:t>
            </a:r>
            <a:r>
              <a:rPr lang="en-US" altLang="ko-KR" dirty="0"/>
              <a:t> from IPC keys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pSp>
        <p:nvGrpSpPr>
          <p:cNvPr id="98" name="그룹 97"/>
          <p:cNvGrpSpPr/>
          <p:nvPr/>
        </p:nvGrpSpPr>
        <p:grpSpPr>
          <a:xfrm>
            <a:off x="500034" y="2426963"/>
            <a:ext cx="8143932" cy="2287921"/>
            <a:chOff x="500034" y="2398388"/>
            <a:chExt cx="8143932" cy="228792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3714744" y="3184206"/>
              <a:ext cx="1000132" cy="9286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msgget()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semget()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shmget()</a:t>
              </a:r>
              <a:endParaRPr lang="ko-KR" altLang="en-US" sz="1200" b="0" dirty="0" err="1"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85918" y="2398388"/>
              <a:ext cx="928694" cy="57150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cs typeface="Courier New" pitchFamily="49" charset="0"/>
                </a:rPr>
                <a:t>ftok</a:t>
              </a: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Courier New" pitchFamily="49" charset="0"/>
                </a:rPr>
                <a:t>()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>
              <a:endCxn id="7" idx="1"/>
            </p:cNvCxnSpPr>
            <p:nvPr/>
          </p:nvCxnSpPr>
          <p:spPr bwMode="auto">
            <a:xfrm flipV="1">
              <a:off x="500034" y="2684140"/>
              <a:ext cx="1285884" cy="190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>
              <a:off x="500034" y="3686177"/>
              <a:ext cx="3214710" cy="190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직선 화살표 연결선 19"/>
            <p:cNvCxnSpPr>
              <a:stCxn id="7" idx="3"/>
            </p:cNvCxnSpPr>
            <p:nvPr/>
          </p:nvCxnSpPr>
          <p:spPr bwMode="auto">
            <a:xfrm>
              <a:off x="2714612" y="2684140"/>
              <a:ext cx="1000132" cy="7143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직선 화살표 연결선 23"/>
            <p:cNvCxnSpPr>
              <a:stCxn id="5" idx="3"/>
              <a:endCxn id="89" idx="1"/>
            </p:cNvCxnSpPr>
            <p:nvPr/>
          </p:nvCxnSpPr>
          <p:spPr bwMode="auto">
            <a:xfrm>
              <a:off x="4714876" y="3648553"/>
              <a:ext cx="1214446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직사각형 39"/>
            <p:cNvSpPr/>
            <p:nvPr/>
          </p:nvSpPr>
          <p:spPr bwMode="auto">
            <a:xfrm>
              <a:off x="1285852" y="3471863"/>
              <a:ext cx="2000264" cy="214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i="1" dirty="0">
                  <a:latin typeface="Times New Roman" pitchFamily="18" charset="0"/>
                  <a:cs typeface="Times New Roman" pitchFamily="18" charset="0"/>
                </a:rPr>
                <a:t>key</a:t>
              </a:r>
              <a:r>
                <a:rPr lang="en-US" altLang="ko-KR" sz="1200" b="0" dirty="0">
                  <a:latin typeface="Times New Roman" pitchFamily="18" charset="0"/>
                  <a:cs typeface="Times New Roman" pitchFamily="18" charset="0"/>
                </a:rPr>
                <a:t> of </a:t>
              </a:r>
              <a:r>
                <a:rPr lang="en-US" altLang="ko-KR" sz="1200" b="0" dirty="0">
                  <a:cs typeface="Courier New" pitchFamily="49" charset="0"/>
                </a:rPr>
                <a:t>IPC_PRIVATE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25292" y="2516788"/>
              <a:ext cx="1214446" cy="1428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>
                  <a:cs typeface="Courier New" pitchFamily="49" charset="0"/>
                </a:rPr>
                <a:t>char *</a:t>
              </a:r>
              <a:r>
                <a:rPr lang="en-US" altLang="ko-KR" sz="1200" b="0" i="1" dirty="0">
                  <a:latin typeface="Times New Roman" pitchFamily="18" charset="0"/>
                  <a:cs typeface="Times New Roman" pitchFamily="18" charset="0"/>
                </a:rPr>
                <a:t>pathname</a:t>
              </a:r>
              <a:endParaRPr kumimoji="1" lang="ko-K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42910" y="2686045"/>
              <a:ext cx="1071570" cy="1562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 err="1">
                  <a:cs typeface="Courier New" pitchFamily="49" charset="0"/>
                </a:rPr>
                <a:t>int</a:t>
              </a: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ko-KR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id</a:t>
              </a:r>
              <a:endParaRPr kumimoji="1" lang="ko-K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 rot="2135127">
              <a:off x="2643564" y="2855761"/>
              <a:ext cx="1214446" cy="1428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 err="1">
                  <a:cs typeface="Courier New" pitchFamily="49" charset="0"/>
                </a:rPr>
                <a:t>key_t</a:t>
              </a: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ko-KR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key</a:t>
              </a:r>
              <a:endParaRPr kumimoji="1" lang="ko-K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929322" y="3184206"/>
              <a:ext cx="2714644" cy="9286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msgctl</a:t>
              </a:r>
              <a:r>
                <a:rPr lang="en-US" altLang="ko-KR" sz="1200" b="0" dirty="0">
                  <a:cs typeface="Courier New" pitchFamily="49" charset="0"/>
                </a:rPr>
                <a:t>(), </a:t>
              </a:r>
              <a:r>
                <a:rPr lang="en-US" altLang="ko-KR" sz="1200" b="0" dirty="0" err="1">
                  <a:cs typeface="Courier New" pitchFamily="49" charset="0"/>
                </a:rPr>
                <a:t>msgsnd</a:t>
              </a:r>
              <a:r>
                <a:rPr lang="en-US" altLang="ko-KR" sz="1200" b="0" dirty="0">
                  <a:cs typeface="Courier New" pitchFamily="49" charset="0"/>
                </a:rPr>
                <a:t>(), </a:t>
              </a:r>
              <a:r>
                <a:rPr lang="en-US" altLang="ko-KR" sz="1200" b="0" dirty="0" err="1">
                  <a:cs typeface="Courier New" pitchFamily="49" charset="0"/>
                </a:rPr>
                <a:t>msgrcv</a:t>
              </a:r>
              <a:r>
                <a:rPr lang="en-US" altLang="ko-KR" sz="1200" b="0" dirty="0">
                  <a:cs typeface="Courier New" pitchFamily="49" charset="0"/>
                </a:rPr>
                <a:t>()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semctl</a:t>
              </a:r>
              <a:r>
                <a:rPr lang="en-US" altLang="ko-KR" sz="1200" b="0" dirty="0">
                  <a:cs typeface="Courier New" pitchFamily="49" charset="0"/>
                </a:rPr>
                <a:t>(), </a:t>
              </a:r>
              <a:r>
                <a:rPr lang="en-US" altLang="ko-KR" sz="1200" b="0" dirty="0" err="1">
                  <a:cs typeface="Courier New" pitchFamily="49" charset="0"/>
                </a:rPr>
                <a:t>semop</a:t>
              </a:r>
              <a:r>
                <a:rPr lang="en-US" altLang="ko-KR" sz="1200" b="0" dirty="0">
                  <a:cs typeface="Courier New" pitchFamily="49" charset="0"/>
                </a:rPr>
                <a:t>()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chmctl</a:t>
              </a:r>
              <a:r>
                <a:rPr lang="en-US" altLang="ko-KR" sz="1200" b="0" dirty="0">
                  <a:cs typeface="Courier New" pitchFamily="49" charset="0"/>
                </a:rPr>
                <a:t>(), </a:t>
              </a:r>
              <a:r>
                <a:rPr lang="en-US" altLang="ko-KR" sz="1200" b="0" dirty="0" err="1">
                  <a:cs typeface="Courier New" pitchFamily="49" charset="0"/>
                </a:rPr>
                <a:t>shmat</a:t>
              </a:r>
              <a:r>
                <a:rPr lang="en-US" altLang="ko-KR" sz="1200" b="0" dirty="0">
                  <a:cs typeface="Courier New" pitchFamily="49" charset="0"/>
                </a:rPr>
                <a:t>(), </a:t>
              </a:r>
              <a:r>
                <a:rPr lang="en-US" altLang="ko-KR" sz="1200" b="0" dirty="0" err="1">
                  <a:cs typeface="Courier New" pitchFamily="49" charset="0"/>
                </a:rPr>
                <a:t>shmdt</a:t>
              </a:r>
              <a:r>
                <a:rPr lang="en-US" altLang="ko-KR" sz="1200" b="0" dirty="0">
                  <a:cs typeface="Courier New" pitchFamily="49" charset="0"/>
                </a:rPr>
                <a:t>()</a:t>
              </a:r>
              <a:endParaRPr lang="ko-KR" altLang="en-US" sz="1200" b="0" dirty="0"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4929190" y="3469958"/>
              <a:ext cx="928694" cy="214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 err="1">
                  <a:cs typeface="Courier New" pitchFamily="49" charset="0"/>
                </a:rPr>
                <a:t>int</a:t>
              </a:r>
              <a:r>
                <a:rPr lang="en-US" altLang="ko-KR" sz="1200" b="0" dirty="0">
                  <a:cs typeface="Courier New" pitchFamily="49" charset="0"/>
                </a:rPr>
                <a:t> </a:t>
              </a:r>
              <a:r>
                <a:rPr lang="en-US" altLang="ko-KR" sz="1200" b="0" i="1" dirty="0">
                  <a:latin typeface="Times New Roman" pitchFamily="18" charset="0"/>
                  <a:cs typeface="Times New Roman" pitchFamily="18" charset="0"/>
                </a:rPr>
                <a:t>identifier</a:t>
              </a:r>
              <a:endParaRPr kumimoji="1" lang="ko-K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6786578" y="4112900"/>
              <a:ext cx="928694" cy="214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>
                  <a:latin typeface="Times New Roman" pitchFamily="18" charset="0"/>
                  <a:cs typeface="Times New Roman" pitchFamily="18" charset="0"/>
                </a:rPr>
                <a:t>access IPC channel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3714744" y="4143380"/>
              <a:ext cx="928694" cy="214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>
                  <a:latin typeface="Times New Roman" pitchFamily="18" charset="0"/>
                  <a:cs typeface="Times New Roman" pitchFamily="18" charset="0"/>
                </a:rPr>
                <a:t>open or create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IPC channel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 bwMode="auto">
            <a:xfrm flipV="1">
              <a:off x="500034" y="3971929"/>
              <a:ext cx="3214710" cy="7143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직사각형 21"/>
            <p:cNvSpPr/>
            <p:nvPr/>
          </p:nvSpPr>
          <p:spPr bwMode="auto">
            <a:xfrm rot="20851132">
              <a:off x="1784829" y="4101473"/>
              <a:ext cx="1214446" cy="1428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200" b="0" i="1" dirty="0">
                  <a:latin typeface="Times New Roman" pitchFamily="18" charset="0"/>
                  <a:cs typeface="Times New Roman" pitchFamily="18" charset="0"/>
                </a:rPr>
                <a:t>User-defined key</a:t>
              </a:r>
              <a:endParaRPr lang="ko-KR" altLang="en-US" sz="1200" b="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Accessing IPC resources from the shell </a:t>
            </a:r>
            <a:endParaRPr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$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ipcs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–s –a    /* all the available information about the semaphores  */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3552F425-8CF2-45CE-9142-B1176A85D1F3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8540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i="1" dirty="0"/>
              <a:t>SYNOPSIS</a:t>
            </a:r>
            <a:r>
              <a:rPr lang="en-US" altLang="ko-KR" b="0" dirty="0"/>
              <a:t> </a:t>
            </a:r>
            <a:br>
              <a:rPr lang="en-US" altLang="ko-KR" b="0" dirty="0"/>
            </a:br>
            <a:r>
              <a:rPr lang="en-US" altLang="ko-KR" b="0" dirty="0" err="1"/>
              <a:t>ipcs</a:t>
            </a:r>
            <a:r>
              <a:rPr lang="en-US" altLang="ko-KR" b="0" dirty="0"/>
              <a:t> [-</a:t>
            </a:r>
            <a:r>
              <a:rPr lang="en-US" altLang="ko-KR" b="0" dirty="0" err="1"/>
              <a:t>qms</a:t>
            </a:r>
            <a:r>
              <a:rPr lang="en-US" altLang="ko-KR" b="0" dirty="0"/>
              <a:t>][-a | -</a:t>
            </a:r>
            <a:r>
              <a:rPr lang="en-US" altLang="ko-KR" b="0" dirty="0" err="1"/>
              <a:t>bcopt</a:t>
            </a:r>
            <a:r>
              <a:rPr lang="en-US" altLang="ko-KR" b="0" dirty="0"/>
              <a:t>] </a:t>
            </a:r>
            <a:br>
              <a:rPr lang="en-US" altLang="ko-KR" b="0" dirty="0"/>
            </a:br>
            <a:r>
              <a:rPr lang="en-US" altLang="ko-KR" b="0" dirty="0"/>
              <a:t>				       </a:t>
            </a:r>
            <a:r>
              <a:rPr lang="en-US" altLang="ko-KR" b="0" i="1" dirty="0" err="1"/>
              <a:t>POSIX:XSI,Shell</a:t>
            </a:r>
            <a:r>
              <a:rPr lang="en-US" altLang="ko-KR" b="0" i="1" dirty="0"/>
              <a:t> and Utilities</a:t>
            </a:r>
            <a:r>
              <a:rPr lang="en-US" altLang="ko-KR" i="1" dirty="0"/>
              <a:t> </a:t>
            </a:r>
          </a:p>
        </p:txBody>
      </p:sp>
      <p:graphicFrame>
        <p:nvGraphicFramePr>
          <p:cNvPr id="717882" name="Group 58"/>
          <p:cNvGraphicFramePr>
            <a:graphicFrameLocks noGrp="1"/>
          </p:cNvGraphicFramePr>
          <p:nvPr/>
        </p:nvGraphicFramePr>
        <p:xfrm>
          <a:off x="1355725" y="2060575"/>
          <a:ext cx="6096000" cy="234696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no 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all information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, abbreviated format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message queue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-m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shared memory 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-s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semaphore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all information, long format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bcopt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options specify which components of the available information to print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776" name="Rectangle 59"/>
          <p:cNvSpPr>
            <a:spLocks noChangeArrowheads="1"/>
          </p:cNvSpPr>
          <p:nvPr/>
        </p:nvSpPr>
        <p:spPr bwMode="auto">
          <a:xfrm>
            <a:off x="414338" y="5332413"/>
            <a:ext cx="8321675" cy="9763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dirty="0" err="1"/>
              <a:t>ipcrm</a:t>
            </a:r>
            <a:r>
              <a:rPr lang="en-US" altLang="ko-KR" b="0" dirty="0"/>
              <a:t> [-q </a:t>
            </a:r>
            <a:r>
              <a:rPr lang="en-US" altLang="ko-KR" b="0" dirty="0" err="1"/>
              <a:t>msgid</a:t>
            </a:r>
            <a:r>
              <a:rPr lang="en-US" altLang="ko-KR" b="0" dirty="0"/>
              <a:t> | -Q </a:t>
            </a:r>
            <a:r>
              <a:rPr lang="en-US" altLang="ko-KR" b="0" dirty="0" err="1"/>
              <a:t>msgkey</a:t>
            </a:r>
            <a:r>
              <a:rPr lang="en-US" altLang="ko-KR" b="0" dirty="0"/>
              <a:t> | -s </a:t>
            </a:r>
            <a:r>
              <a:rPr lang="en-US" altLang="ko-KR" b="0" dirty="0" err="1"/>
              <a:t>semid</a:t>
            </a:r>
            <a:r>
              <a:rPr lang="en-US" altLang="ko-KR" b="0" dirty="0"/>
              <a:t> | -S </a:t>
            </a:r>
            <a:r>
              <a:rPr lang="en-US" altLang="ko-KR" b="0" dirty="0" err="1"/>
              <a:t>semkey</a:t>
            </a:r>
            <a:r>
              <a:rPr lang="en-US" altLang="ko-KR" b="0" dirty="0"/>
              <a:t> |</a:t>
            </a:r>
            <a:br>
              <a:rPr lang="en-US" altLang="ko-KR" b="0" dirty="0"/>
            </a:br>
            <a:r>
              <a:rPr lang="en-US" altLang="ko-KR" b="0" dirty="0"/>
              <a:t>       -m </a:t>
            </a:r>
            <a:r>
              <a:rPr lang="en-US" altLang="ko-KR" b="0" dirty="0" err="1"/>
              <a:t>shmid</a:t>
            </a:r>
            <a:r>
              <a:rPr lang="en-US" altLang="ko-KR" b="0" dirty="0"/>
              <a:t> | -M </a:t>
            </a:r>
            <a:r>
              <a:rPr lang="en-US" altLang="ko-KR" b="0" dirty="0" err="1"/>
              <a:t>shmkey</a:t>
            </a:r>
            <a:r>
              <a:rPr lang="en-US" altLang="ko-KR" b="0" dirty="0"/>
              <a:t>] ....</a:t>
            </a:r>
          </a:p>
          <a:p>
            <a:pPr algn="l"/>
            <a:r>
              <a:rPr lang="en-US" altLang="ko-KR" b="0" i="1" dirty="0"/>
              <a:t>                                     </a:t>
            </a:r>
            <a:r>
              <a:rPr lang="en-US" altLang="ko-KR" b="0" i="1" dirty="0" err="1"/>
              <a:t>POSIX:XSI,Shell</a:t>
            </a:r>
            <a:r>
              <a:rPr lang="en-US" altLang="ko-KR" b="0" i="1" dirty="0"/>
              <a:t> and Utilities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$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ipcs</a:t>
            </a: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------ Shared Memory Segments 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key  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shmid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    owner     perms     bytes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nattch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  status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0x00000000 25198594  root      666       247264    3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------ Semaphore Arrays 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key  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semid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    owner     perms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nsems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    status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0x00000000 65537     root      666       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0x00000000 98306     root      666       16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0x00000000 131075    root      666       16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0x00000000 163844    root      666       16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------ Message Queues 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key  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msqid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    owner     perms     used-bytes  messages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500" dirty="0">
                <a:latin typeface="Courier New" pitchFamily="49" charset="0"/>
                <a:cs typeface="Arial" charset="0"/>
              </a:rPr>
              <a:t>$ </a:t>
            </a:r>
            <a:r>
              <a:rPr lang="en-US" altLang="ko-KR" sz="2500" dirty="0" err="1">
                <a:latin typeface="Courier New" pitchFamily="49" charset="0"/>
                <a:cs typeface="Arial" charset="0"/>
              </a:rPr>
              <a:t>ipcrm</a:t>
            </a:r>
            <a:r>
              <a:rPr lang="en-US" altLang="ko-KR" sz="2500" dirty="0">
                <a:latin typeface="Courier New" pitchFamily="49" charset="0"/>
                <a:cs typeface="Arial" charset="0"/>
              </a:rPr>
              <a:t> –s 65537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500" dirty="0">
                <a:latin typeface="Courier New" pitchFamily="49" charset="0"/>
                <a:cs typeface="Arial" charset="0"/>
              </a:rPr>
              <a:t>$ </a:t>
            </a:r>
            <a:r>
              <a:rPr lang="en-US" altLang="ko-KR" sz="2500" dirty="0" err="1">
                <a:latin typeface="Courier New" pitchFamily="49" charset="0"/>
                <a:cs typeface="Arial" charset="0"/>
              </a:rPr>
              <a:t>ipcrm</a:t>
            </a:r>
            <a:r>
              <a:rPr lang="en-US" altLang="ko-KR" sz="2500" dirty="0">
                <a:latin typeface="Courier New" pitchFamily="49" charset="0"/>
                <a:cs typeface="Arial" charset="0"/>
              </a:rPr>
              <a:t> -q 25198594</a:t>
            </a:r>
          </a:p>
          <a:p>
            <a:pPr>
              <a:lnSpc>
                <a:spcPct val="90000"/>
              </a:lnSpc>
              <a:buFontTx/>
              <a:buNone/>
            </a:pPr>
            <a:endParaRPr lang="ko-KR" altLang="en-US" sz="1400" dirty="0">
              <a:latin typeface="Courier New" pitchFamily="49" charset="0"/>
              <a:cs typeface="Arial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BD5E9016-D6D1-418D-B3E9-ECBB8487531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8.3 Advanced IPC facilities</a:t>
            </a:r>
            <a:endParaRPr lang="ko-KR" altLang="en-US"/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6AF3CB-0A1C-4C86-8A29-47934C39FBA1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IPC (Inter-Process Communication)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48126"/>
            <a:ext cx="8229600" cy="5073650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Part of the POSIX:XSI Extension, The XSI IPC functions are based closely on the System V IPC functions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provides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mechanisms for sharing information among processes</a:t>
            </a:r>
            <a:r>
              <a:rPr lang="en-US" altLang="ko-KR" sz="2200" dirty="0">
                <a:latin typeface="Arial" charset="0"/>
                <a:cs typeface="Arial" charset="0"/>
              </a:rPr>
              <a:t> on the same system 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7C269CD-A5EF-47EB-BF6D-48CFEE710034}" type="slidenum">
              <a:rPr lang="en-US" altLang="ko-KR" smtClean="0"/>
              <a:pPr/>
              <a:t>3</a:t>
            </a:fld>
            <a:endParaRPr lang="en-US" altLang="ko-KR"/>
          </a:p>
        </p:txBody>
      </p:sp>
      <p:graphicFrame>
        <p:nvGraphicFramePr>
          <p:cNvPr id="713841" name="Group 113"/>
          <p:cNvGraphicFramePr>
            <a:graphicFrameLocks noGrp="1"/>
          </p:cNvGraphicFramePr>
          <p:nvPr/>
        </p:nvGraphicFramePr>
        <p:xfrm>
          <a:off x="814388" y="2428868"/>
          <a:ext cx="7358062" cy="399732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mechanism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POSIX function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meaning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message queues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control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create or access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msgrcv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receive message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msgsnd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send message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semaphores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control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create or access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execute operation (wait or post)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shared memory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control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create and initialize or access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shmat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attach memory to process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shmdt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detach memory from process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&amp; IPC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6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32537"/>
              </p:ext>
            </p:extLst>
          </p:nvPr>
        </p:nvGraphicFramePr>
        <p:xfrm>
          <a:off x="428596" y="1285860"/>
          <a:ext cx="8191788" cy="3972300"/>
        </p:xfrm>
        <a:graphic>
          <a:graphicData uri="http://schemas.openxmlformats.org/drawingml/2006/table">
            <a:tbl>
              <a:tblPr/>
              <a:tblGrid>
                <a:gridCol w="204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file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message queue</a:t>
                      </a: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semaphore</a:t>
                      </a: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shared memory</a:t>
                      </a: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file name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“filename”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key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key_t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key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key_t</a:t>
                      </a:r>
                      <a:endParaRPr kumimoji="1" lang="ko-KR" altLang="en-US" sz="14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key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key_t</a:t>
                      </a:r>
                      <a:endParaRPr kumimoji="1" lang="ko-KR" altLang="en-US" sz="14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file descriptor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int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identifier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int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identifier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int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identifier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int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open()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msgget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semget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shmget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fcntl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msggctl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semctl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shmctl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struct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stat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struct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msqid_ds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struct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semid_ds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struct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shmid_ds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read()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msgrcv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write()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msgsnd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semop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shmat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shmdt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 Structure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When IPC object is created, the system also creates an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IPC facility status structure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effective user- and group-ids determine access right in conjunction with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mode</a:t>
            </a:r>
          </a:p>
          <a:p>
            <a:r>
              <a:rPr lang="en-US" altLang="ko-KR" b="0" dirty="0" err="1">
                <a:latin typeface="Courier New" pitchFamily="49" charset="0"/>
                <a:cs typeface="Arial" charset="0"/>
              </a:rPr>
              <a:t>umask</a:t>
            </a:r>
            <a:r>
              <a:rPr lang="en-US" altLang="ko-KR" dirty="0">
                <a:latin typeface="Arial" charset="0"/>
                <a:cs typeface="Arial" charset="0"/>
              </a:rPr>
              <a:t> value takes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no effect</a:t>
            </a:r>
            <a:r>
              <a:rPr lang="en-US" altLang="ko-KR" dirty="0">
                <a:latin typeface="Arial" charset="0"/>
                <a:cs typeface="Arial" charset="0"/>
              </a:rPr>
              <a:t> when an IPC facility is created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we can modify 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uid</a:t>
            </a:r>
            <a:r>
              <a:rPr lang="en-US" altLang="ko-KR" dirty="0">
                <a:latin typeface="Arial" charset="0"/>
                <a:cs typeface="Arial" charset="0"/>
              </a:rPr>
              <a:t>,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gid</a:t>
            </a:r>
            <a:r>
              <a:rPr lang="en-US" altLang="ko-KR" dirty="0">
                <a:latin typeface="Arial" charset="0"/>
                <a:cs typeface="Arial" charset="0"/>
              </a:rPr>
              <a:t>, and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mode</a:t>
            </a:r>
            <a:r>
              <a:rPr lang="en-US" altLang="ko-KR" dirty="0">
                <a:latin typeface="Arial" charset="0"/>
                <a:cs typeface="Arial" charset="0"/>
              </a:rPr>
              <a:t> fields by calling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msgctl</a:t>
            </a:r>
            <a:r>
              <a:rPr lang="en-US" altLang="ko-KR" dirty="0">
                <a:latin typeface="Arial" charset="0"/>
                <a:cs typeface="Arial" charset="0"/>
              </a:rPr>
              <a:t>,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semctl</a:t>
            </a:r>
            <a:r>
              <a:rPr lang="en-US" altLang="ko-KR" dirty="0">
                <a:latin typeface="Arial" charset="0"/>
                <a:cs typeface="Arial" charset="0"/>
              </a:rPr>
              <a:t>, or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shmctl</a:t>
            </a:r>
            <a:r>
              <a:rPr lang="en-US" altLang="ko-KR" dirty="0">
                <a:latin typeface="Arial" charset="0"/>
                <a:cs typeface="Arial" charset="0"/>
              </a:rPr>
              <a:t>. (only, creator or </a:t>
            </a:r>
            <a:r>
              <a:rPr lang="en-US" altLang="ko-KR" dirty="0" err="1">
                <a:latin typeface="Arial" charset="0"/>
                <a:cs typeface="Arial" charset="0"/>
              </a:rPr>
              <a:t>superuser</a:t>
            </a:r>
            <a:r>
              <a:rPr lang="en-US" altLang="ko-KR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AC422D3A-F81E-4F0A-910B-17BBF9646515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14338" y="1989138"/>
            <a:ext cx="8321675" cy="20764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ipc_perm</a:t>
            </a:r>
            <a:r>
              <a:rPr lang="en-US" altLang="ko-KR" b="0" dirty="0"/>
              <a:t> {  </a:t>
            </a:r>
            <a:br>
              <a:rPr lang="en-US" altLang="ko-KR" b="0" dirty="0"/>
            </a:br>
            <a:r>
              <a:rPr lang="en-US" altLang="ko-KR" b="0" dirty="0"/>
              <a:t>     </a:t>
            </a:r>
            <a:r>
              <a:rPr lang="en-US" altLang="ko-KR" b="0" dirty="0" err="1"/>
              <a:t>uid_t</a:t>
            </a:r>
            <a:r>
              <a:rPr lang="en-US" altLang="ko-KR" b="0" dirty="0"/>
              <a:t>  </a:t>
            </a:r>
            <a:r>
              <a:rPr lang="en-US" altLang="ko-KR" b="0" dirty="0" err="1"/>
              <a:t>uid</a:t>
            </a:r>
            <a:r>
              <a:rPr lang="en-US" altLang="ko-KR" b="0" dirty="0"/>
              <a:t>;  </a:t>
            </a:r>
            <a:r>
              <a:rPr lang="en-US" altLang="ko-KR" b="0" dirty="0">
                <a:latin typeface="Book Antiqua" pitchFamily="18" charset="0"/>
              </a:rPr>
              <a:t>/* owner's effective user id */</a:t>
            </a:r>
            <a:br>
              <a:rPr lang="en-US" altLang="ko-KR" b="0" dirty="0"/>
            </a:br>
            <a:r>
              <a:rPr lang="en-US" altLang="ko-KR" b="0" dirty="0"/>
              <a:t>     </a:t>
            </a:r>
            <a:r>
              <a:rPr lang="en-US" altLang="ko-KR" b="0" dirty="0" err="1"/>
              <a:t>gid_t</a:t>
            </a:r>
            <a:r>
              <a:rPr lang="en-US" altLang="ko-KR" b="0" dirty="0"/>
              <a:t>  </a:t>
            </a:r>
            <a:r>
              <a:rPr lang="en-US" altLang="ko-KR" b="0" dirty="0" err="1"/>
              <a:t>gid</a:t>
            </a:r>
            <a:r>
              <a:rPr lang="en-US" altLang="ko-KR" b="0" dirty="0"/>
              <a:t>;  </a:t>
            </a:r>
            <a:r>
              <a:rPr lang="en-US" altLang="ko-KR" b="0" dirty="0">
                <a:latin typeface="Book Antiqua" pitchFamily="18" charset="0"/>
              </a:rPr>
              <a:t>/* owner's effective group id */</a:t>
            </a:r>
            <a:br>
              <a:rPr lang="en-US" altLang="ko-KR" b="0" dirty="0">
                <a:latin typeface="Arial" charset="0"/>
              </a:rPr>
            </a:br>
            <a:r>
              <a:rPr lang="en-US" altLang="ko-KR" b="0" dirty="0"/>
              <a:t>     </a:t>
            </a:r>
            <a:r>
              <a:rPr lang="en-US" altLang="ko-KR" b="0" dirty="0" err="1"/>
              <a:t>uid_t</a:t>
            </a:r>
            <a:r>
              <a:rPr lang="en-US" altLang="ko-KR" b="0" dirty="0"/>
              <a:t>  </a:t>
            </a:r>
            <a:r>
              <a:rPr lang="en-US" altLang="ko-KR" b="0" dirty="0" err="1"/>
              <a:t>cuid</a:t>
            </a:r>
            <a:r>
              <a:rPr lang="en-US" altLang="ko-KR" b="0" dirty="0"/>
              <a:t>; </a:t>
            </a:r>
            <a:r>
              <a:rPr lang="en-US" altLang="ko-KR" b="0" dirty="0">
                <a:latin typeface="Book Antiqua" pitchFamily="18" charset="0"/>
              </a:rPr>
              <a:t>/* creator's effective user id */</a:t>
            </a:r>
            <a:br>
              <a:rPr lang="en-US" altLang="ko-KR" b="0" dirty="0">
                <a:latin typeface="Arial" charset="0"/>
              </a:rPr>
            </a:br>
            <a:r>
              <a:rPr lang="en-US" altLang="ko-KR" b="0" dirty="0"/>
              <a:t>     </a:t>
            </a:r>
            <a:r>
              <a:rPr lang="en-US" altLang="ko-KR" b="0" dirty="0" err="1"/>
              <a:t>gid_t</a:t>
            </a:r>
            <a:r>
              <a:rPr lang="en-US" altLang="ko-KR" b="0" dirty="0"/>
              <a:t>  </a:t>
            </a:r>
            <a:r>
              <a:rPr lang="en-US" altLang="ko-KR" b="0" dirty="0" err="1"/>
              <a:t>cgid</a:t>
            </a:r>
            <a:r>
              <a:rPr lang="en-US" altLang="ko-KR" b="0" dirty="0"/>
              <a:t>; </a:t>
            </a:r>
            <a:r>
              <a:rPr lang="en-US" altLang="ko-KR" b="0" dirty="0">
                <a:latin typeface="Book Antiqua" pitchFamily="18" charset="0"/>
              </a:rPr>
              <a:t>/* creator's effective group id */</a:t>
            </a:r>
            <a:br>
              <a:rPr lang="en-US" altLang="ko-KR" b="0" dirty="0">
                <a:latin typeface="Arial" charset="0"/>
              </a:rPr>
            </a:br>
            <a:r>
              <a:rPr lang="en-US" altLang="ko-KR" b="0" dirty="0"/>
              <a:t>     </a:t>
            </a:r>
            <a:r>
              <a:rPr lang="en-US" altLang="ko-KR" b="0" dirty="0" err="1"/>
              <a:t>mode_t</a:t>
            </a:r>
            <a:r>
              <a:rPr lang="en-US" altLang="ko-KR" b="0" dirty="0"/>
              <a:t> mode; </a:t>
            </a:r>
            <a:r>
              <a:rPr lang="en-US" altLang="ko-KR" b="0" dirty="0">
                <a:latin typeface="Book Antiqua" pitchFamily="18" charset="0"/>
              </a:rPr>
              <a:t>/* access modes */</a:t>
            </a:r>
            <a:br>
              <a:rPr lang="en-US" altLang="ko-KR" b="0" dirty="0">
                <a:latin typeface="Arial" charset="0"/>
              </a:rPr>
            </a:br>
            <a:r>
              <a:rPr lang="en-US" altLang="ko-KR" b="0" dirty="0">
                <a:latin typeface="Arial" charset="0"/>
              </a:rPr>
              <a:t>           </a:t>
            </a:r>
            <a:r>
              <a:rPr lang="en-US" altLang="ko-KR" b="0" dirty="0"/>
              <a:t>…</a:t>
            </a:r>
            <a:br>
              <a:rPr lang="en-US" altLang="ko-KR" b="0" dirty="0"/>
            </a:br>
            <a:r>
              <a:rPr lang="en-US" altLang="ko-KR" b="0" dirty="0"/>
              <a:t>};  </a:t>
            </a:r>
            <a:r>
              <a:rPr lang="en-US" altLang="ko-KR" dirty="0">
                <a:solidFill>
                  <a:srgbClr val="FF0000"/>
                </a:solidFill>
              </a:rPr>
              <a:t>/* a field of </a:t>
            </a:r>
            <a:r>
              <a:rPr lang="en-US" altLang="ko-KR" dirty="0" err="1">
                <a:solidFill>
                  <a:srgbClr val="FF0000"/>
                </a:solidFill>
              </a:rPr>
              <a:t>xxx_ds</a:t>
            </a:r>
            <a:r>
              <a:rPr lang="en-US" altLang="ko-KR" dirty="0">
                <a:solidFill>
                  <a:srgbClr val="FF0000"/>
                </a:solidFill>
              </a:rPr>
              <a:t> */</a:t>
            </a:r>
          </a:p>
        </p:txBody>
      </p:sp>
      <p:graphicFrame>
        <p:nvGraphicFramePr>
          <p:cNvPr id="718914" name="Group 66"/>
          <p:cNvGraphicFramePr>
            <a:graphicFrameLocks noGrp="1"/>
          </p:cNvGraphicFramePr>
          <p:nvPr/>
        </p:nvGraphicFramePr>
        <p:xfrm>
          <a:off x="5795963" y="2278063"/>
          <a:ext cx="2830512" cy="1645920"/>
        </p:xfrm>
        <a:graphic>
          <a:graphicData uri="http://schemas.openxmlformats.org/drawingml/2006/table">
            <a:tbl>
              <a:tblPr/>
              <a:tblGrid>
                <a:gridCol w="221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Permission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Bit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user-read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user-write (alter)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group-read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group-write (alter)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other-read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other-write (alter)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0400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0200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0040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0020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0004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0002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16" name="Text Box 48"/>
          <p:cNvSpPr txBox="1">
            <a:spLocks noChangeArrowheads="1"/>
          </p:cNvSpPr>
          <p:nvPr/>
        </p:nvSpPr>
        <p:spPr bwMode="auto">
          <a:xfrm>
            <a:off x="6261100" y="2000250"/>
            <a:ext cx="19113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XSI IPC permissions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Identifiers and Keys </a:t>
            </a:r>
            <a:endParaRPr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Key </a:t>
            </a:r>
          </a:p>
          <a:p>
            <a:pPr lvl="1"/>
            <a:r>
              <a:rPr lang="en-US" altLang="ko-KR" dirty="0"/>
              <a:t>External name for an IPC object </a:t>
            </a:r>
          </a:p>
          <a:p>
            <a:pPr lvl="1"/>
            <a:r>
              <a:rPr lang="en-US" altLang="ko-KR" dirty="0"/>
              <a:t>Whenever an IPC structure is being created (by calling </a:t>
            </a:r>
            <a:r>
              <a:rPr lang="en-US" altLang="ko-KR" dirty="0" err="1">
                <a:latin typeface="Courier New" pitchFamily="49" charset="0"/>
              </a:rPr>
              <a:t>msgget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itchFamily="49" charset="0"/>
              </a:rPr>
              <a:t>semget</a:t>
            </a:r>
            <a:r>
              <a:rPr lang="en-US" altLang="ko-KR" dirty="0"/>
              <a:t>, or </a:t>
            </a:r>
            <a:r>
              <a:rPr lang="en-US" altLang="ko-KR" dirty="0" err="1">
                <a:latin typeface="Courier New" pitchFamily="49" charset="0"/>
              </a:rPr>
              <a:t>shmget</a:t>
            </a:r>
            <a:r>
              <a:rPr lang="en-US" altLang="ko-KR" dirty="0"/>
              <a:t>), a key must be specified. </a:t>
            </a:r>
          </a:p>
          <a:p>
            <a:pPr lvl="1"/>
            <a:r>
              <a:rPr lang="en-US" altLang="ko-KR" dirty="0"/>
              <a:t>the primitive system data type </a:t>
            </a:r>
            <a:r>
              <a:rPr lang="en-US" altLang="ko-KR" dirty="0" err="1">
                <a:latin typeface="Courier New" pitchFamily="49" charset="0"/>
              </a:rPr>
              <a:t>key_t</a:t>
            </a:r>
            <a:r>
              <a:rPr lang="en-US" altLang="ko-KR" dirty="0">
                <a:latin typeface="Courier New" pitchFamily="49" charset="0"/>
              </a:rPr>
              <a:t>, 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itchFamily="49" charset="0"/>
              </a:rPr>
              <a:t>&lt;sys/</a:t>
            </a:r>
            <a:r>
              <a:rPr lang="en-US" altLang="ko-KR" dirty="0" err="1">
                <a:latin typeface="Courier New" pitchFamily="49" charset="0"/>
              </a:rPr>
              <a:t>types.h</a:t>
            </a:r>
            <a:r>
              <a:rPr lang="en-US" altLang="ko-KR" dirty="0">
                <a:latin typeface="Courier New" pitchFamily="49" charset="0"/>
              </a:rPr>
              <a:t>&gt;.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long integer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Identifier </a:t>
            </a:r>
          </a:p>
          <a:p>
            <a:pPr lvl="1"/>
            <a:r>
              <a:rPr lang="en-US" altLang="ko-KR" dirty="0"/>
              <a:t>Internal name for an IPC object </a:t>
            </a:r>
          </a:p>
          <a:p>
            <a:pPr lvl="1"/>
            <a:r>
              <a:rPr lang="en-US" altLang="ko-KR" dirty="0"/>
              <a:t>non-negative integer.</a:t>
            </a:r>
          </a:p>
          <a:p>
            <a:pPr lvl="1"/>
            <a:r>
              <a:rPr lang="en-US" altLang="ko-KR" dirty="0"/>
              <a:t>The result of a </a:t>
            </a:r>
            <a:r>
              <a:rPr lang="en-US" altLang="ko-KR" b="0" dirty="0">
                <a:latin typeface="Courier New" pitchFamily="49" charset="0"/>
              </a:rPr>
              <a:t>get</a:t>
            </a:r>
            <a:r>
              <a:rPr lang="en-US" altLang="ko-KR" dirty="0"/>
              <a:t> operation.</a:t>
            </a:r>
          </a:p>
          <a:p>
            <a:pPr lvl="1"/>
            <a:r>
              <a:rPr lang="en-US" altLang="ko-KR" dirty="0"/>
              <a:t>acts a little like a file descriptor.</a:t>
            </a:r>
          </a:p>
          <a:p>
            <a:pPr lvl="1">
              <a:buFontTx/>
              <a:buNone/>
            </a:pPr>
            <a:r>
              <a:rPr lang="en-US" altLang="ko-KR" sz="1600" dirty="0">
                <a:solidFill>
                  <a:schemeClr val="accent2"/>
                </a:solidFill>
                <a:latin typeface="Comic Sans MS" pitchFamily="66" charset="0"/>
              </a:rPr>
              <a:t>unlike file descriptor, an IPC facility identifier is unique. </a:t>
            </a:r>
          </a:p>
          <a:p>
            <a:pPr lvl="1">
              <a:buFontTx/>
              <a:buNone/>
            </a:pPr>
            <a:r>
              <a:rPr lang="en-US" altLang="ko-KR" sz="1600" dirty="0">
                <a:solidFill>
                  <a:schemeClr val="accent2"/>
                </a:solidFill>
                <a:latin typeface="Comic Sans MS" pitchFamily="66" charset="0"/>
              </a:rPr>
              <a:t>Different process will use the same value for the same IPC object</a:t>
            </a:r>
          </a:p>
          <a:p>
            <a:pPr lvl="1"/>
            <a:endParaRPr lang="en-US" altLang="ko-KR" sz="1600" dirty="0">
              <a:solidFill>
                <a:schemeClr val="accent2"/>
              </a:solidFill>
              <a:latin typeface="Comic Sans MS" pitchFamily="66" charset="0"/>
            </a:endParaRPr>
          </a:p>
          <a:p>
            <a:pPr lvl="1"/>
            <a:endParaRPr lang="ko-KR" altLang="en-US" dirty="0"/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1E4BC34-0C68-4B3B-B86C-26A343F1056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ftok(2)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function converts an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ko-KR" dirty="0">
                <a:latin typeface="Arial" charset="0"/>
                <a:cs typeface="Arial" charset="0"/>
              </a:rPr>
              <a:t> and an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ko-KR" dirty="0">
                <a:latin typeface="Arial" charset="0"/>
                <a:cs typeface="Arial" charset="0"/>
              </a:rPr>
              <a:t> into a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key_t</a:t>
            </a:r>
            <a:r>
              <a:rPr lang="en-US" altLang="ko-KR" dirty="0">
                <a:latin typeface="Arial" charset="0"/>
                <a:cs typeface="Arial" charset="0"/>
              </a:rPr>
              <a:t> value (called IPC </a:t>
            </a:r>
            <a:r>
              <a:rPr lang="en-US" altLang="ko-KR" i="1" dirty="0">
                <a:latin typeface="Arial" charset="0"/>
                <a:cs typeface="Arial" charset="0"/>
              </a:rPr>
              <a:t>key</a:t>
            </a:r>
            <a:r>
              <a:rPr lang="en-US" altLang="ko-KR" dirty="0">
                <a:latin typeface="Arial" charset="0"/>
                <a:cs typeface="Arial" charset="0"/>
              </a:rPr>
              <a:t>)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ko-KR" dirty="0"/>
              <a:t> : E</a:t>
            </a:r>
            <a:r>
              <a:rPr lang="en-US" altLang="ko-KR" b="0" dirty="0"/>
              <a:t>xisting file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ko-KR" dirty="0"/>
              <a:t> : </a:t>
            </a:r>
            <a:r>
              <a:rPr lang="en-US" altLang="ko-KR" b="0" dirty="0"/>
              <a:t>Only the lower 8 bits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ko-KR" b="0" dirty="0"/>
              <a:t> are used</a:t>
            </a:r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The combination of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path</a:t>
            </a:r>
            <a:r>
              <a:rPr lang="en-US" altLang="ko-KR" dirty="0">
                <a:latin typeface="Arial" charset="0"/>
                <a:cs typeface="Arial" charset="0"/>
              </a:rPr>
              <a:t> and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id</a:t>
            </a:r>
            <a:r>
              <a:rPr lang="en-US" altLang="ko-KR" dirty="0">
                <a:latin typeface="Arial" charset="0"/>
                <a:cs typeface="Arial" charset="0"/>
              </a:rPr>
              <a:t> uniquely identifies the IPC object </a:t>
            </a:r>
          </a:p>
          <a:p>
            <a:pPr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	</a:t>
            </a:r>
            <a:br>
              <a:rPr lang="en-US" altLang="ko-KR" sz="1400" b="0" dirty="0">
                <a:latin typeface="Courier New" pitchFamily="49" charset="0"/>
                <a:cs typeface="Arial" charset="0"/>
              </a:rPr>
            </a:br>
            <a:r>
              <a:rPr lang="en-US" altLang="ko-KR" sz="1400" b="0" dirty="0">
                <a:latin typeface="Courier New" pitchFamily="49" charset="0"/>
                <a:cs typeface="Arial" charset="0"/>
              </a:rPr>
              <a:t>if ((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thekey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=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ftok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("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tmp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/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trouble.c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", 1)) == (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key_t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)-1)) 	</a:t>
            </a:r>
            <a:br>
              <a:rPr lang="en-US" altLang="ko-KR" sz="1400" b="0" dirty="0">
                <a:latin typeface="Courier New" pitchFamily="49" charset="0"/>
                <a:cs typeface="Arial" charset="0"/>
              </a:rPr>
            </a:br>
            <a:r>
              <a:rPr lang="en-US" altLang="ko-KR" sz="1400" b="0" dirty="0">
                <a:latin typeface="Courier New" pitchFamily="49" charset="0"/>
                <a:cs typeface="Arial" charset="0"/>
              </a:rPr>
              <a:t> 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perror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("Failed to derive key from /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tmp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/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trouble.c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"); </a:t>
            </a:r>
          </a:p>
          <a:p>
            <a:pPr>
              <a:buNone/>
            </a:pP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If 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ko-KR" dirty="0">
                <a:latin typeface="Arial" charset="0"/>
                <a:cs typeface="Arial" charset="0"/>
              </a:rPr>
              <a:t> does not exist, or is not accessible to the calling process,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ftok</a:t>
            </a:r>
            <a:r>
              <a:rPr lang="en-US" altLang="ko-KR" dirty="0">
                <a:latin typeface="Arial" charset="0"/>
                <a:cs typeface="Arial" charset="0"/>
              </a:rPr>
              <a:t> returns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-1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F0457EA8-5D65-4CC5-B3E1-E2BC32EA3856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&lt;sys/ipc.h&gt;</a:t>
            </a:r>
          </a:p>
          <a:p>
            <a:pPr algn="l"/>
            <a:r>
              <a:rPr lang="en-US" altLang="ko-KR" b="0"/>
              <a:t>key_t ftok(const char *path, int id);</a:t>
            </a:r>
          </a:p>
          <a:p>
            <a:pPr algn="l"/>
            <a:r>
              <a:rPr lang="en-US" altLang="ko-KR" b="0"/>
              <a:t>			     Returns: key if OK, (key_t)-1 on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 </a:t>
            </a:r>
            <a:r>
              <a:rPr lang="en-US" altLang="ko-KR" b="0" dirty="0">
                <a:latin typeface="Courier New" pitchFamily="49" charset="0"/>
              </a:rPr>
              <a:t>get </a:t>
            </a:r>
            <a:r>
              <a:rPr lang="en-US" altLang="ko-KR" dirty="0"/>
              <a:t>operations(1/2)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5805487"/>
          </a:xfrm>
        </p:spPr>
        <p:txBody>
          <a:bodyPr/>
          <a:lstStyle/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The three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XXXget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latin typeface="Arial" charset="0"/>
                <a:cs typeface="Arial" charset="0"/>
              </a:rPr>
              <a:t>functions </a:t>
            </a:r>
          </a:p>
          <a:p>
            <a:pPr lvl="1"/>
            <a:r>
              <a:rPr lang="en-US" altLang="ko-KR" dirty="0"/>
              <a:t>create or open an IPC object all take an IPC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ko-KR" dirty="0"/>
              <a:t> value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altLang="ko-KR" dirty="0">
                <a:latin typeface="Arial" charset="0"/>
                <a:cs typeface="Arial" charset="0"/>
              </a:rPr>
              <a:t>(three ways for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ko-KR" dirty="0">
                <a:latin typeface="Arial" charset="0"/>
                <a:cs typeface="Arial" charset="0"/>
              </a:rPr>
              <a:t> selection) </a:t>
            </a:r>
          </a:p>
          <a:p>
            <a:pPr lvl="1"/>
            <a:r>
              <a:rPr lang="en-US" altLang="ko-KR" dirty="0"/>
              <a:t>Let the system pick a key (</a:t>
            </a:r>
            <a:r>
              <a:rPr lang="en-US" altLang="ko-KR" b="0" dirty="0">
                <a:latin typeface="Courier New" pitchFamily="49" charset="0"/>
              </a:rPr>
              <a:t>IPC_PRIVATE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Pick a key directly.</a:t>
            </a:r>
          </a:p>
          <a:p>
            <a:pPr lvl="1"/>
            <a:r>
              <a:rPr lang="en-US" altLang="ko-KR" dirty="0"/>
              <a:t>Generate a key from a specified path by calling </a:t>
            </a:r>
            <a:r>
              <a:rPr lang="en-US" altLang="ko-KR" b="0" dirty="0" err="1">
                <a:latin typeface="Courier New" pitchFamily="49" charset="0"/>
              </a:rPr>
              <a:t>ftok</a:t>
            </a:r>
            <a:r>
              <a:rPr lang="en-US" altLang="ko-KR" dirty="0"/>
              <a:t>.</a:t>
            </a:r>
          </a:p>
          <a:p>
            <a:r>
              <a:rPr lang="en-US" altLang="ko-KR" b="0" dirty="0" err="1">
                <a:latin typeface="Courier New" pitchFamily="49" charset="0"/>
              </a:rPr>
              <a:t>permflags</a:t>
            </a:r>
            <a:r>
              <a:rPr lang="en-US" altLang="ko-KR" b="0" dirty="0">
                <a:latin typeface="Courier New" pitchFamily="49" charset="0"/>
              </a:rPr>
              <a:t> </a:t>
            </a:r>
          </a:p>
          <a:p>
            <a:pPr lvl="1"/>
            <a:r>
              <a:rPr lang="en-US" altLang="ko-KR" b="0" dirty="0">
                <a:latin typeface="Courier New" pitchFamily="49" charset="0"/>
              </a:rPr>
              <a:t>IPC_CREAT </a:t>
            </a:r>
            <a:r>
              <a:rPr lang="en-US" altLang="ko-KR" b="0" dirty="0">
                <a:latin typeface="Courier New" pitchFamily="49" charset="0"/>
                <a:sym typeface="Wingdings" pitchFamily="2" charset="2"/>
              </a:rPr>
              <a:t> O_CREAT</a:t>
            </a:r>
          </a:p>
          <a:p>
            <a:pPr lvl="1"/>
            <a:r>
              <a:rPr lang="en-US" altLang="ko-KR" b="0" dirty="0">
                <a:latin typeface="Courier New" pitchFamily="49" charset="0"/>
                <a:sym typeface="Wingdings" pitchFamily="2" charset="2"/>
              </a:rPr>
              <a:t>IPC_EXCL  O_EXCL</a:t>
            </a:r>
            <a:endParaRPr lang="en-US" altLang="ko-KR" b="0" dirty="0">
              <a:latin typeface="Courier New" pitchFamily="49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94FFD7AE-9E3B-42AF-929E-D097FE2AB31B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206210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#include &lt;sys/</a:t>
            </a:r>
            <a:r>
              <a:rPr lang="en-US" altLang="ko-KR" b="0" dirty="0" err="1"/>
              <a:t>msg.h</a:t>
            </a:r>
            <a:r>
              <a:rPr lang="en-US" altLang="ko-KR" b="0" dirty="0"/>
              <a:t>&gt;</a:t>
            </a:r>
            <a:br>
              <a:rPr lang="en-US" altLang="ko-KR" b="0" dirty="0"/>
            </a:br>
            <a:r>
              <a:rPr lang="en-US" altLang="ko-KR" b="0" dirty="0"/>
              <a:t>#include &lt;sys/</a:t>
            </a:r>
            <a:r>
              <a:rPr lang="en-US" altLang="ko-KR" b="0" dirty="0" err="1"/>
              <a:t>sem.h</a:t>
            </a:r>
            <a:r>
              <a:rPr lang="en-US" altLang="ko-KR" b="0" dirty="0"/>
              <a:t>&gt;</a:t>
            </a:r>
            <a:br>
              <a:rPr lang="en-US" altLang="ko-KR" b="0" dirty="0"/>
            </a:br>
            <a:r>
              <a:rPr lang="en-US" altLang="ko-KR" b="0" dirty="0"/>
              <a:t>#include &lt;sys/</a:t>
            </a:r>
            <a:r>
              <a:rPr lang="en-US" altLang="ko-KR" b="0" dirty="0" err="1"/>
              <a:t>shm.h</a:t>
            </a:r>
            <a:r>
              <a:rPr lang="en-US" altLang="ko-KR" b="0" dirty="0"/>
              <a:t>&gt;</a:t>
            </a:r>
          </a:p>
          <a:p>
            <a:pPr algn="l"/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msg</a:t>
            </a:r>
            <a:r>
              <a:rPr lang="en-US" altLang="ko-KR" dirty="0" err="1">
                <a:solidFill>
                  <a:srgbClr val="FF0000"/>
                </a:solidFill>
              </a:rPr>
              <a:t>get</a:t>
            </a:r>
            <a:r>
              <a:rPr lang="en-US" altLang="ko-KR" b="0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key_t</a:t>
            </a:r>
            <a:r>
              <a:rPr lang="en-US" altLang="ko-KR" dirty="0">
                <a:solidFill>
                  <a:srgbClr val="FF0000"/>
                </a:solidFill>
              </a:rPr>
              <a:t> key</a:t>
            </a:r>
            <a:r>
              <a:rPr lang="en-US" altLang="ko-KR" b="0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permflags</a:t>
            </a:r>
            <a:r>
              <a:rPr lang="en-US" altLang="ko-KR" b="0" dirty="0"/>
              <a:t>);</a:t>
            </a:r>
            <a:br>
              <a:rPr lang="en-US" altLang="ko-KR" b="0" dirty="0"/>
            </a:br>
            <a:r>
              <a:rPr lang="en-US" altLang="ko-KR" b="0" dirty="0" err="1">
                <a:solidFill>
                  <a:srgbClr val="000000"/>
                </a:solidFill>
              </a:rPr>
              <a:t>int</a:t>
            </a:r>
            <a:r>
              <a:rPr lang="en-US" altLang="ko-KR" b="0" dirty="0">
                <a:solidFill>
                  <a:srgbClr val="000000"/>
                </a:solidFill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</a:rPr>
              <a:t>sem</a:t>
            </a:r>
            <a:r>
              <a:rPr lang="en-US" altLang="ko-KR" dirty="0" err="1">
                <a:solidFill>
                  <a:srgbClr val="FF0000"/>
                </a:solidFill>
              </a:rPr>
              <a:t>get</a:t>
            </a:r>
            <a:r>
              <a:rPr lang="en-US" altLang="ko-KR" b="0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key_t</a:t>
            </a:r>
            <a:r>
              <a:rPr lang="en-US" altLang="ko-KR" dirty="0">
                <a:solidFill>
                  <a:srgbClr val="FF0000"/>
                </a:solidFill>
              </a:rPr>
              <a:t> key</a:t>
            </a:r>
            <a:r>
              <a:rPr lang="en-US" altLang="ko-KR" b="0" dirty="0">
                <a:solidFill>
                  <a:srgbClr val="000000"/>
                </a:solidFill>
              </a:rPr>
              <a:t>, </a:t>
            </a:r>
            <a:r>
              <a:rPr lang="en-US" altLang="ko-KR" b="0" dirty="0" err="1">
                <a:solidFill>
                  <a:srgbClr val="000000"/>
                </a:solidFill>
              </a:rPr>
              <a:t>int</a:t>
            </a:r>
            <a:r>
              <a:rPr lang="en-US" altLang="ko-KR" b="0" dirty="0">
                <a:solidFill>
                  <a:srgbClr val="000000"/>
                </a:solidFill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</a:rPr>
              <a:t>nsems</a:t>
            </a:r>
            <a:r>
              <a:rPr lang="en-US" altLang="ko-KR" b="0" dirty="0">
                <a:solidFill>
                  <a:srgbClr val="00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permflags</a:t>
            </a:r>
            <a:r>
              <a:rPr lang="en-US" altLang="ko-KR" b="0" dirty="0">
                <a:solidFill>
                  <a:srgbClr val="000000"/>
                </a:solidFill>
              </a:rPr>
              <a:t>);</a:t>
            </a:r>
            <a:r>
              <a:rPr lang="en-US" altLang="ko-KR" b="0" dirty="0"/>
              <a:t> </a:t>
            </a:r>
            <a:br>
              <a:rPr lang="en-US" altLang="ko-KR" b="0" dirty="0"/>
            </a:b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shm</a:t>
            </a:r>
            <a:r>
              <a:rPr lang="en-US" altLang="ko-KR" dirty="0" err="1">
                <a:solidFill>
                  <a:srgbClr val="FF0000"/>
                </a:solidFill>
              </a:rPr>
              <a:t>get</a:t>
            </a:r>
            <a:r>
              <a:rPr lang="en-US" altLang="ko-KR" b="0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key_t</a:t>
            </a:r>
            <a:r>
              <a:rPr lang="en-US" altLang="ko-KR" dirty="0">
                <a:solidFill>
                  <a:srgbClr val="FF0000"/>
                </a:solidFill>
              </a:rPr>
              <a:t> key</a:t>
            </a:r>
            <a:r>
              <a:rPr lang="en-US" altLang="ko-KR" b="0" dirty="0"/>
              <a:t>, </a:t>
            </a:r>
            <a:r>
              <a:rPr lang="en-US" altLang="ko-KR" b="0" dirty="0" err="1"/>
              <a:t>size_t</a:t>
            </a:r>
            <a:r>
              <a:rPr lang="en-US" altLang="ko-KR" b="0" dirty="0"/>
              <a:t> size,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permflags</a:t>
            </a:r>
            <a:r>
              <a:rPr lang="en-US" altLang="ko-KR" b="0" dirty="0"/>
              <a:t>);</a:t>
            </a:r>
            <a:r>
              <a:rPr lang="en-US" altLang="ko-KR" dirty="0"/>
              <a:t> </a:t>
            </a:r>
            <a:endParaRPr lang="ko-KR" altLang="en-US" dirty="0"/>
          </a:p>
          <a:p>
            <a:pPr algn="r"/>
            <a:r>
              <a:rPr lang="en-US" altLang="ko-KR" b="0" dirty="0"/>
              <a:t>			     Returns: identifier if OK, -1 on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 </a:t>
            </a:r>
            <a:r>
              <a:rPr lang="en-US" altLang="ko-KR" b="0" dirty="0">
                <a:latin typeface="Courier New" pitchFamily="49" charset="0"/>
              </a:rPr>
              <a:t>get </a:t>
            </a:r>
            <a:r>
              <a:rPr lang="en-US" altLang="ko-KR" dirty="0"/>
              <a:t>operations(2/2)</a:t>
            </a:r>
            <a:endParaRPr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01080" cy="5073650"/>
          </a:xfrm>
        </p:spPr>
        <p:txBody>
          <a:bodyPr/>
          <a:lstStyle/>
          <a:p>
            <a:r>
              <a:rPr lang="en-US" altLang="ko-KR" sz="2000" dirty="0">
                <a:latin typeface="Arial" charset="0"/>
              </a:rPr>
              <a:t>XSI IPC permissions</a:t>
            </a:r>
            <a:r>
              <a:rPr lang="en-US" altLang="ko-KR" sz="2000" b="0" dirty="0">
                <a:cs typeface="Arial" charset="0"/>
              </a:rPr>
              <a:t> 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&lt;sys/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msg.h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2000" dirty="0">
                <a:latin typeface="Arial" charset="0"/>
              </a:rPr>
              <a:t>,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&lt;sys/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sem.h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2000" dirty="0">
                <a:latin typeface="Arial" charset="0"/>
              </a:rPr>
              <a:t>, 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&lt;sys/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shm.h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A1D5F47-7A1B-4537-8F86-5C9436A26C74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28708" name="Rectangle 60"/>
          <p:cNvSpPr>
            <a:spLocks noChangeArrowheads="1"/>
          </p:cNvSpPr>
          <p:nvPr/>
        </p:nvSpPr>
        <p:spPr bwMode="auto">
          <a:xfrm>
            <a:off x="571472" y="4000504"/>
            <a:ext cx="4714908" cy="116955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but there is </a:t>
            </a:r>
            <a:r>
              <a:rPr lang="en-US" altLang="ko-KR" sz="1400" dirty="0">
                <a:solidFill>
                  <a:srgbClr val="FF0000"/>
                </a:solidFill>
                <a:latin typeface="Comic Sans MS" pitchFamily="66" charset="0"/>
              </a:rPr>
              <a:t>nothing corresponding to execute permission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 for any of the IPC structures. Also, message queues and shared memory use the terms read and write, but </a:t>
            </a:r>
            <a:r>
              <a:rPr lang="en-US" altLang="ko-KR" sz="1400" dirty="0">
                <a:solidFill>
                  <a:srgbClr val="FF0000"/>
                </a:solidFill>
                <a:latin typeface="Comic Sans MS" pitchFamily="66" charset="0"/>
              </a:rPr>
              <a:t>semaphores use the terms read and alter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. </a:t>
            </a:r>
            <a:endParaRPr lang="ko-KR" altLang="en-US" sz="1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aphicFrame>
        <p:nvGraphicFramePr>
          <p:cNvPr id="9" name="Group 43"/>
          <p:cNvGraphicFramePr>
            <a:graphicFrameLocks noGrp="1"/>
          </p:cNvGraphicFramePr>
          <p:nvPr/>
        </p:nvGraphicFramePr>
        <p:xfrm>
          <a:off x="642910" y="1551626"/>
          <a:ext cx="7296151" cy="2377440"/>
        </p:xfrm>
        <a:graphic>
          <a:graphicData uri="http://schemas.openxmlformats.org/drawingml/2006/table">
            <a:tbl>
              <a:tblPr/>
              <a:tblGrid>
                <a:gridCol w="927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0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6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Numeric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(octal)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Symbolic values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Message 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queue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Semaphore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Shared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0400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MSG_R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SEM_R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SHM_R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user-read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user-write (alter)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0040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MSG_R &gt;&gt; 3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MSG_W &gt;&gt;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SEM_R &gt;&gt; 3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SEM_A &gt;&gt;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SHM_R &gt;&gt; 3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SHM_W &gt;&gt;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group-read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group-write (alter)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0004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MSG_R &gt;&gt; 6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MSG_W &gt;&gt;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SEM_R &gt;&gt; 6</a:t>
                      </a:r>
                      <a:b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SEM_A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&gt;&gt;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SHM_R &gt;&gt; 6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SHM_W &gt;&gt;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other-read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other-write (alter)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CH06_SIGNAL</Template>
  <TotalTime>28573</TotalTime>
  <Words>1577</Words>
  <Application>Microsoft Office PowerPoint</Application>
  <PresentationFormat>화면 슬라이드 쇼(4:3)</PresentationFormat>
  <Paragraphs>276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TimesNewRoman</vt:lpstr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mine</vt:lpstr>
      <vt:lpstr>CHAPTER 8</vt:lpstr>
      <vt:lpstr>8.3 Advanced IPC facilities</vt:lpstr>
      <vt:lpstr>IPC (Inter-Process Communication)</vt:lpstr>
      <vt:lpstr>File &amp; IPC </vt:lpstr>
      <vt:lpstr>Permission Structure </vt:lpstr>
      <vt:lpstr>Identifiers and Keys </vt:lpstr>
      <vt:lpstr>The ftok(2) system call</vt:lpstr>
      <vt:lpstr>IPC get operations(1/2)</vt:lpstr>
      <vt:lpstr>IPC get operations(2/2)</vt:lpstr>
      <vt:lpstr>IPC ctl operations</vt:lpstr>
      <vt:lpstr>Generating IPC indentifiers from IPC keys</vt:lpstr>
      <vt:lpstr>Accessing IPC resources from the shell </vt:lpstr>
      <vt:lpstr>PowerPoint 프레젠테이션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[CH08]IPC</dc:title>
  <dc:subject>unix</dc:subject>
  <dc:creator>sjw</dc:creator>
  <dc:description>WebDatabase Lab, Inha Univ</dc:description>
  <cp:lastModifiedBy>Jung Sim</cp:lastModifiedBy>
  <cp:revision>576</cp:revision>
  <dcterms:created xsi:type="dcterms:W3CDTF">2003-09-04T07:58:09Z</dcterms:created>
  <dcterms:modified xsi:type="dcterms:W3CDTF">2019-12-08T15:45:30Z</dcterms:modified>
</cp:coreProperties>
</file>