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687" r:id="rId2"/>
    <p:sldId id="706" r:id="rId3"/>
    <p:sldId id="773" r:id="rId4"/>
    <p:sldId id="718" r:id="rId5"/>
    <p:sldId id="719" r:id="rId6"/>
    <p:sldId id="720" r:id="rId7"/>
    <p:sldId id="721" r:id="rId8"/>
    <p:sldId id="746" r:id="rId9"/>
    <p:sldId id="748" r:id="rId10"/>
    <p:sldId id="749" r:id="rId11"/>
    <p:sldId id="747" r:id="rId12"/>
    <p:sldId id="750" r:id="rId13"/>
    <p:sldId id="751" r:id="rId14"/>
    <p:sldId id="752" r:id="rId15"/>
    <p:sldId id="753" r:id="rId16"/>
    <p:sldId id="691" r:id="rId17"/>
    <p:sldId id="705" r:id="rId18"/>
    <p:sldId id="707" r:id="rId19"/>
    <p:sldId id="774" r:id="rId20"/>
    <p:sldId id="709" r:id="rId21"/>
    <p:sldId id="716" r:id="rId22"/>
    <p:sldId id="710" r:id="rId23"/>
    <p:sldId id="711" r:id="rId24"/>
    <p:sldId id="712" r:id="rId25"/>
    <p:sldId id="713" r:id="rId26"/>
    <p:sldId id="714" r:id="rId27"/>
    <p:sldId id="717" r:id="rId28"/>
    <p:sldId id="754" r:id="rId29"/>
    <p:sldId id="755" r:id="rId30"/>
    <p:sldId id="756" r:id="rId31"/>
    <p:sldId id="790" r:id="rId32"/>
    <p:sldId id="783" r:id="rId33"/>
    <p:sldId id="784" r:id="rId34"/>
    <p:sldId id="757" r:id="rId35"/>
    <p:sldId id="758" r:id="rId36"/>
    <p:sldId id="759" r:id="rId37"/>
    <p:sldId id="760" r:id="rId38"/>
    <p:sldId id="762" r:id="rId39"/>
    <p:sldId id="789" r:id="rId40"/>
    <p:sldId id="763" r:id="rId41"/>
    <p:sldId id="764" r:id="rId42"/>
    <p:sldId id="765" r:id="rId43"/>
    <p:sldId id="766" r:id="rId44"/>
    <p:sldId id="768" r:id="rId45"/>
    <p:sldId id="769" r:id="rId46"/>
    <p:sldId id="767" r:id="rId47"/>
    <p:sldId id="788" r:id="rId48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888">
          <p15:clr>
            <a:srgbClr val="A4A3A4"/>
          </p15:clr>
        </p15:guide>
        <p15:guide id="3" pos="26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C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 autoAdjust="0"/>
    <p:restoredTop sz="90842" autoAdjust="0"/>
  </p:normalViewPr>
  <p:slideViewPr>
    <p:cSldViewPr showGuides="1">
      <p:cViewPr varScale="1">
        <p:scale>
          <a:sx n="81" d="100"/>
          <a:sy n="81" d="100"/>
        </p:scale>
        <p:origin x="90" y="576"/>
      </p:cViewPr>
      <p:guideLst>
        <p:guide orient="horz" pos="2160"/>
        <p:guide orient="horz" pos="1888"/>
        <p:guide pos="26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2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fld id="{189ABF20-A5F7-4C01-930E-EA58F3718546}" type="datetimeFigureOut">
              <a:rPr lang="ko-KR" altLang="en-US"/>
              <a:pPr>
                <a:defRPr/>
              </a:pPr>
              <a:t>2019-12-09</a:t>
            </a:fld>
            <a:endParaRPr lang="en-US" altLang="ko-KR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smtClean="0">
                <a:latin typeface="굴림" pitchFamily="50" charset="-127"/>
              </a:defRPr>
            </a:lvl1pPr>
          </a:lstStyle>
          <a:p>
            <a:pPr>
              <a:defRPr/>
            </a:pPr>
            <a:fld id="{C62A2CF8-1804-49B8-BCB3-5ADC3CFFD8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1828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메시지큐는</a:t>
            </a:r>
            <a:r>
              <a:rPr lang="ko-KR" altLang="en-US" dirty="0"/>
              <a:t> </a:t>
            </a:r>
            <a:r>
              <a:rPr lang="ko-KR" altLang="en-US" dirty="0" err="1"/>
              <a:t>커널</a:t>
            </a:r>
            <a:r>
              <a:rPr lang="ko-KR" altLang="en-US" dirty="0"/>
              <a:t> 내에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msgid_ds</a:t>
            </a:r>
            <a:r>
              <a:rPr lang="ko-KR" altLang="en-US" baseline="0" dirty="0"/>
              <a:t>의 형태로 관리된다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4842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480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SHM_RDONLY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64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8159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type == 0 : </a:t>
            </a:r>
            <a:r>
              <a:rPr lang="ko-KR" altLang="en-US" dirty="0"/>
              <a:t>메시지 큐에서 </a:t>
            </a:r>
            <a:r>
              <a:rPr lang="ko-KR" altLang="en-US" dirty="0" err="1"/>
              <a:t>첫번</a:t>
            </a:r>
            <a:r>
              <a:rPr lang="ko-KR" altLang="en-US" dirty="0"/>
              <a:t> 째 </a:t>
            </a:r>
            <a:r>
              <a:rPr lang="en-US" altLang="ko-KR" dirty="0"/>
              <a:t>message</a:t>
            </a:r>
            <a:r>
              <a:rPr lang="ko-KR" altLang="en-US" dirty="0"/>
              <a:t>를 받아온다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type &gt;   0 : </a:t>
            </a:r>
            <a:r>
              <a:rPr lang="ko-KR" altLang="en-US" dirty="0"/>
              <a:t>메시지 큐에서 주어진 </a:t>
            </a:r>
            <a:r>
              <a:rPr lang="en-US" altLang="ko-KR" dirty="0"/>
              <a:t>type</a:t>
            </a:r>
            <a:r>
              <a:rPr lang="ko-KR" altLang="en-US" dirty="0"/>
              <a:t>과 동일한 </a:t>
            </a:r>
            <a:r>
              <a:rPr lang="en-US" altLang="ko-KR" dirty="0"/>
              <a:t>message</a:t>
            </a:r>
            <a:r>
              <a:rPr lang="ko-KR" altLang="en-US" dirty="0"/>
              <a:t>를 받아온다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type &lt;   0 : </a:t>
            </a:r>
            <a:r>
              <a:rPr lang="ko-KR" altLang="en-US" dirty="0"/>
              <a:t>주어진 </a:t>
            </a:r>
            <a:r>
              <a:rPr lang="en-US" altLang="ko-KR" dirty="0"/>
              <a:t>type</a:t>
            </a:r>
            <a:r>
              <a:rPr lang="ko-KR" altLang="en-US" dirty="0"/>
              <a:t>보다 작은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en-US" altLang="ko-KR" dirty="0"/>
              <a:t>message</a:t>
            </a:r>
            <a:r>
              <a:rPr lang="ko-KR" altLang="en-US" dirty="0"/>
              <a:t>들 중 가장 작은 </a:t>
            </a:r>
            <a:r>
              <a:rPr lang="en-US" altLang="ko-KR" dirty="0"/>
              <a:t>type</a:t>
            </a:r>
            <a:r>
              <a:rPr lang="ko-KR" altLang="en-US" dirty="0"/>
              <a:t>을 갖는 </a:t>
            </a:r>
            <a:r>
              <a:rPr lang="en-US" altLang="ko-KR" dirty="0"/>
              <a:t>message</a:t>
            </a:r>
            <a:r>
              <a:rPr lang="ko-KR" altLang="en-US" dirty="0"/>
              <a:t>를 받아온다</a:t>
            </a:r>
            <a:r>
              <a:rPr lang="en-US" altLang="ko-KR" dirty="0"/>
              <a:t>. (</a:t>
            </a:r>
            <a:r>
              <a:rPr lang="ko-KR" altLang="en-US" dirty="0"/>
              <a:t>이를 이용해 우선순위 큐를 만드는것이 가능하다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228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System V </a:t>
            </a:r>
            <a:r>
              <a:rPr lang="ko-KR" altLang="en-US" dirty="0" err="1"/>
              <a:t>세마포는</a:t>
            </a:r>
            <a:r>
              <a:rPr lang="ko-KR" altLang="en-US" dirty="0"/>
              <a:t> </a:t>
            </a:r>
            <a:r>
              <a:rPr lang="en-US" altLang="ko-KR" dirty="0"/>
              <a:t>semaphore</a:t>
            </a:r>
            <a:r>
              <a:rPr lang="en-US" altLang="ko-KR" baseline="0" dirty="0"/>
              <a:t> element</a:t>
            </a:r>
            <a:r>
              <a:rPr lang="ko-KR" altLang="en-US" baseline="0" dirty="0"/>
              <a:t>로 구성된 </a:t>
            </a:r>
            <a:r>
              <a:rPr lang="en-US" altLang="ko-KR" baseline="0" dirty="0"/>
              <a:t>set</a:t>
            </a:r>
            <a:r>
              <a:rPr lang="ko-KR" altLang="en-US" baseline="0" dirty="0"/>
              <a:t>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각 </a:t>
            </a:r>
            <a:r>
              <a:rPr lang="en-US" altLang="ko-KR" baseline="0" dirty="0"/>
              <a:t>element</a:t>
            </a:r>
            <a:r>
              <a:rPr lang="ko-KR" altLang="en-US" baseline="0" dirty="0"/>
              <a:t>는 </a:t>
            </a:r>
            <a:r>
              <a:rPr lang="en-US" altLang="ko-KR" baseline="0" dirty="0" err="1"/>
              <a:t>struct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sem</a:t>
            </a:r>
            <a:r>
              <a:rPr lang="ko-KR" altLang="en-US" baseline="0" dirty="0"/>
              <a:t>의 구조를 갖는다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한번의 시스템 콜로 전체 </a:t>
            </a:r>
            <a:r>
              <a:rPr lang="en-US" altLang="ko-KR" baseline="0" dirty="0"/>
              <a:t>set</a:t>
            </a:r>
            <a:r>
              <a:rPr lang="ko-KR" altLang="en-US" baseline="0" dirty="0"/>
              <a:t>에 대한 오퍼레이션을 수행한다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692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System</a:t>
            </a:r>
            <a:r>
              <a:rPr lang="en-US" altLang="ko-KR" baseline="0" dirty="0"/>
              <a:t> V</a:t>
            </a:r>
            <a:r>
              <a:rPr lang="ko-KR" altLang="en-US" baseline="0" dirty="0"/>
              <a:t>의 경우 세마포를 </a:t>
            </a:r>
            <a:r>
              <a:rPr lang="en-US" altLang="ko-KR" baseline="0" dirty="0"/>
              <a:t>set</a:t>
            </a:r>
            <a:r>
              <a:rPr lang="ko-KR" altLang="en-US" baseline="0" dirty="0"/>
              <a:t>으로 관리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</a:t>
            </a:r>
            <a:r>
              <a:rPr lang="ko-KR" altLang="en-US" dirty="0" err="1"/>
              <a:t>세마포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의 </a:t>
            </a:r>
            <a:r>
              <a:rPr lang="en-US" altLang="ko-KR" dirty="0"/>
              <a:t>element</a:t>
            </a:r>
            <a:r>
              <a:rPr lang="ko-KR" altLang="en-US" dirty="0"/>
              <a:t>를 </a:t>
            </a:r>
            <a:r>
              <a:rPr lang="ko-KR" altLang="en-US" dirty="0" err="1"/>
              <a:t>세마포로</a:t>
            </a:r>
            <a:r>
              <a:rPr lang="ko-KR" altLang="en-US" dirty="0"/>
              <a:t> 보아야 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semval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자원 수</a:t>
            </a:r>
            <a:endParaRPr lang="en-US" altLang="ko-KR" baseline="0" dirty="0"/>
          </a:p>
          <a:p>
            <a:r>
              <a:rPr lang="en-US" altLang="ko-KR" baseline="0" dirty="0" err="1"/>
              <a:t>sempid</a:t>
            </a:r>
            <a:r>
              <a:rPr lang="en-US" altLang="ko-KR" baseline="0" dirty="0"/>
              <a:t> : </a:t>
            </a:r>
            <a:r>
              <a:rPr lang="ko-KR" altLang="en-US" baseline="0" dirty="0" err="1"/>
              <a:t>세마포를</a:t>
            </a:r>
            <a:r>
              <a:rPr lang="ko-KR" altLang="en-US" baseline="0" dirty="0"/>
              <a:t> 마지막으로 조작한 프로세스 아이디</a:t>
            </a:r>
            <a:endParaRPr lang="en-US" altLang="ko-KR" baseline="0" dirty="0"/>
          </a:p>
          <a:p>
            <a:r>
              <a:rPr lang="en-US" altLang="ko-KR" baseline="0" dirty="0" err="1"/>
              <a:t>semncnt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자원을 기다리는 프로세스의 수</a:t>
            </a:r>
            <a:endParaRPr lang="en-US" altLang="ko-KR" baseline="0" dirty="0"/>
          </a:p>
          <a:p>
            <a:r>
              <a:rPr lang="en-US" altLang="ko-KR" baseline="0" dirty="0" err="1"/>
              <a:t>semzcnt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자원이 </a:t>
            </a:r>
            <a:r>
              <a:rPr lang="en-US" altLang="ko-KR" baseline="0" dirty="0"/>
              <a:t>0</a:t>
            </a:r>
            <a:r>
              <a:rPr lang="ko-KR" altLang="en-US" baseline="0" dirty="0"/>
              <a:t>이 될 때까지 기다리는 수</a:t>
            </a:r>
            <a:r>
              <a:rPr lang="en-US" altLang="ko-KR" baseline="0" dirty="0"/>
              <a:t> (</a:t>
            </a:r>
            <a:r>
              <a:rPr lang="ko-KR" altLang="en-US" baseline="0" dirty="0"/>
              <a:t>보통 </a:t>
            </a:r>
            <a:r>
              <a:rPr lang="en-US" altLang="ko-KR" baseline="0" dirty="0"/>
              <a:t>notification </a:t>
            </a:r>
            <a:r>
              <a:rPr lang="ko-KR" altLang="en-US" baseline="0" dirty="0"/>
              <a:t>프로세스로 </a:t>
            </a:r>
            <a:r>
              <a:rPr lang="ko-KR" altLang="en-US" baseline="0" dirty="0" err="1"/>
              <a:t>보면된다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19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semget</a:t>
            </a:r>
            <a:r>
              <a:rPr lang="ko-KR" altLang="en-US" dirty="0"/>
              <a:t>은 세마포 </a:t>
            </a:r>
            <a:r>
              <a:rPr lang="en-US" altLang="ko-KR" dirty="0"/>
              <a:t>set</a:t>
            </a:r>
            <a:r>
              <a:rPr lang="ko-KR" altLang="en-US" dirty="0"/>
              <a:t>을</a:t>
            </a:r>
            <a:r>
              <a:rPr lang="ko-KR" altLang="en-US" baseline="0" dirty="0"/>
              <a:t> 생성한다는것을 정확히 인식해야 한다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21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union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semun</a:t>
            </a:r>
            <a:r>
              <a:rPr lang="ko-KR" altLang="en-US" baseline="0" dirty="0"/>
              <a:t>은 호출프로그램에서 반드시 정의되어야 함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Semnum</a:t>
            </a:r>
            <a:r>
              <a:rPr lang="ko-KR" altLang="en-US" baseline="0" dirty="0"/>
              <a:t>인덱스는 </a:t>
            </a:r>
            <a:r>
              <a:rPr lang="en-US" altLang="ko-KR" baseline="0" dirty="0"/>
              <a:t>0</a:t>
            </a:r>
            <a:r>
              <a:rPr lang="ko-KR" altLang="en-US" baseline="0" dirty="0"/>
              <a:t>부터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447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semctl</a:t>
            </a:r>
            <a:r>
              <a:rPr lang="en-US" altLang="ko-KR" dirty="0"/>
              <a:t>(</a:t>
            </a:r>
            <a:r>
              <a:rPr lang="en-US" altLang="ko-KR" dirty="0" err="1"/>
              <a:t>semid</a:t>
            </a:r>
            <a:r>
              <a:rPr lang="en-US" altLang="ko-KR" dirty="0"/>
              <a:t>,</a:t>
            </a:r>
            <a:r>
              <a:rPr lang="en-US" altLang="ko-KR" baseline="0" dirty="0"/>
              <a:t> 0, IPC_RMID)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0</a:t>
            </a:r>
            <a:r>
              <a:rPr lang="ko-KR" altLang="en-US" baseline="0" dirty="0"/>
              <a:t>번 </a:t>
            </a:r>
            <a:r>
              <a:rPr lang="en-US" altLang="ko-KR" baseline="0" dirty="0"/>
              <a:t>element</a:t>
            </a:r>
            <a:r>
              <a:rPr lang="ko-KR" altLang="en-US" baseline="0" dirty="0"/>
              <a:t>를 지우는</a:t>
            </a:r>
            <a:r>
              <a:rPr lang="en-US" altLang="ko-KR" baseline="0" dirty="0"/>
              <a:t>?</a:t>
            </a:r>
          </a:p>
          <a:p>
            <a:r>
              <a:rPr lang="en-US" altLang="ko-KR" baseline="0" dirty="0"/>
              <a:t>IPC_RMID</a:t>
            </a:r>
            <a:r>
              <a:rPr lang="ko-KR" altLang="en-US" baseline="0" dirty="0"/>
              <a:t>를 사용할 경우 </a:t>
            </a:r>
            <a:r>
              <a:rPr lang="en-US" altLang="ko-KR" baseline="0" dirty="0" err="1"/>
              <a:t>semnum</a:t>
            </a:r>
            <a:r>
              <a:rPr lang="ko-KR" altLang="en-US" baseline="0" dirty="0"/>
              <a:t>은 무시됨</a:t>
            </a:r>
            <a:r>
              <a:rPr lang="en-US" altLang="ko-KR" baseline="0" dirty="0"/>
              <a:t>. </a:t>
            </a:r>
            <a:r>
              <a:rPr lang="ko-KR" altLang="en-US" baseline="0" dirty="0"/>
              <a:t>특정 </a:t>
            </a:r>
            <a:r>
              <a:rPr lang="en-US" altLang="ko-KR" baseline="0" dirty="0"/>
              <a:t>element</a:t>
            </a:r>
            <a:r>
              <a:rPr lang="ko-KR" altLang="en-US" baseline="0" dirty="0"/>
              <a:t>를 지우는 것이 아님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695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A2CF8-1804-49B8-BCB3-5ADC3CFFD8DB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71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DAC3D5-3C00-489B-A27F-17479F65A9A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DD443614-3DEE-4CE3-BC62-9B374CD7720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AB84E90-9D84-47FE-8B78-848B05B9F72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4F886-FCF8-4E76-A23B-6AD30BBEEC2F}" type="datetime1">
              <a:rPr lang="ko-KR" altLang="en-US" smtClean="0"/>
              <a:pPr>
                <a:defRPr/>
              </a:pPr>
              <a:t>2019-12-09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3D416-924A-4E25-AF47-6CB81FEA9CE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821DD874-D435-470F-9661-89D3D724398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75F3D938-B93C-45F2-B186-0D88A5E79EC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6A4BA84-19F2-4EF8-AE7B-5569A65A11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AF02BB5C-D0B8-40D8-973D-26F93CF14F3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C7BA682D-4A22-40A5-BF5E-B55E685A438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792C9151-EE2F-4C05-9EFA-AB64A5C8D18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0C74FE7F-E457-47F4-9051-23D55A8501F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2386" y="6454563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77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533D416-924A-4E25-AF47-6CB81FEA9CE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har char="»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Image:Edsger_Wybe_Dijkstra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POSIX:XSI Message Queue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50E23C-9DBE-452C-84D3-5C8E85E2E094}" type="slidenum">
              <a:rPr lang="en-US" altLang="ko-KR" smtClean="0"/>
              <a:pPr/>
              <a:t>1</a:t>
            </a:fld>
            <a:endParaRPr lang="en-US" altLang="ko-KR"/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3068638"/>
            <a:ext cx="4762500" cy="3152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A message passing example: a queue with priorities(3)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A65E19B0-F06B-4037-9733-2B44B2314D8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468313" y="1125538"/>
            <a:ext cx="8207375" cy="538162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proc_obj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q_entry</a:t>
            </a:r>
            <a:r>
              <a:rPr lang="en-US" altLang="ko-KR" sz="1300" b="0" dirty="0"/>
              <a:t> *</a:t>
            </a:r>
            <a:r>
              <a:rPr lang="en-US" altLang="ko-KR" sz="1300" b="0" dirty="0" err="1"/>
              <a:t>msg</a:t>
            </a:r>
            <a:r>
              <a:rPr lang="en-US" altLang="ko-KR" sz="1300" b="0" dirty="0"/>
              <a:t>){</a:t>
            </a:r>
          </a:p>
          <a:p>
            <a:pPr algn="l"/>
            <a:r>
              <a:rPr lang="en-US" altLang="ko-KR" sz="1300" b="0" dirty="0"/>
              <a:t>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("\</a:t>
            </a:r>
            <a:r>
              <a:rPr lang="en-US" altLang="ko-KR" sz="1300" b="0" dirty="0" err="1"/>
              <a:t>npriority</a:t>
            </a:r>
            <a:r>
              <a:rPr lang="en-US" altLang="ko-KR" sz="1300" b="0" dirty="0"/>
              <a:t>: %ld name: %s\n", </a:t>
            </a:r>
            <a:r>
              <a:rPr lang="en-US" altLang="ko-KR" sz="1300" b="0" dirty="0" err="1"/>
              <a:t>msg</a:t>
            </a:r>
            <a:r>
              <a:rPr lang="en-US" altLang="ko-KR" sz="1300" b="0" dirty="0"/>
              <a:t>―&gt;</a:t>
            </a:r>
            <a:r>
              <a:rPr lang="en-US" altLang="ko-KR" sz="1300" b="0" dirty="0" err="1"/>
              <a:t>mtype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msg</a:t>
            </a:r>
            <a:r>
              <a:rPr lang="en-US" altLang="ko-KR" sz="1300" b="0" dirty="0"/>
              <a:t>―&gt;</a:t>
            </a:r>
            <a:r>
              <a:rPr lang="en-US" altLang="ko-KR" sz="1300" b="0" dirty="0" err="1"/>
              <a:t>mtext</a:t>
            </a:r>
            <a:r>
              <a:rPr lang="en-US" altLang="ko-KR" sz="1300" b="0" dirty="0"/>
              <a:t>);</a:t>
            </a:r>
          </a:p>
          <a:p>
            <a:pPr algn="l"/>
            <a:r>
              <a:rPr lang="en-US" altLang="ko-KR" sz="1300" b="0" dirty="0"/>
              <a:t>}</a:t>
            </a:r>
          </a:p>
          <a:p>
            <a:pPr algn="l"/>
            <a:r>
              <a:rPr lang="en-US" altLang="ko-KR" sz="1300" b="0" dirty="0" err="1"/>
              <a:t>int</a:t>
            </a:r>
            <a:r>
              <a:rPr lang="en-US" altLang="ko-KR" sz="1300" b="0" dirty="0"/>
              <a:t> serve (void){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mlen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r_qid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q_entry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r_entry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/>
              <a:t> /* </a:t>
            </a:r>
            <a:r>
              <a:rPr lang="ko-KR" altLang="en-US" sz="1300" b="0" dirty="0"/>
              <a:t>필요에 따라 메시지 큐를 초기화한다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 if ((</a:t>
            </a:r>
            <a:r>
              <a:rPr lang="en-US" altLang="ko-KR" sz="1300" b="0" dirty="0" err="1"/>
              <a:t>r_qid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init_queue</a:t>
            </a:r>
            <a:r>
              <a:rPr lang="en-US" altLang="ko-KR" sz="1300" b="0" dirty="0"/>
              <a:t>()) == -1) return (-1);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/>
              <a:t> /* </a:t>
            </a:r>
            <a:r>
              <a:rPr lang="ko-KR" altLang="en-US" sz="1300" b="0" dirty="0"/>
              <a:t>다음 메시지를 가져와 처리한다</a:t>
            </a:r>
            <a:r>
              <a:rPr lang="en-US" altLang="ko-KR" sz="1300" b="0" dirty="0"/>
              <a:t>. </a:t>
            </a:r>
            <a:r>
              <a:rPr lang="ko-KR" altLang="en-US" sz="1300" b="0" dirty="0"/>
              <a:t>필요하면 기다린다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 for (;;){</a:t>
            </a:r>
            <a:br>
              <a:rPr lang="en-US" altLang="ko-KR" sz="1300" b="0" dirty="0"/>
            </a:br>
            <a:r>
              <a:rPr lang="en-US" altLang="ko-KR" sz="1300" b="0" dirty="0"/>
              <a:t>   if ((</a:t>
            </a:r>
            <a:r>
              <a:rPr lang="en-US" altLang="ko-KR" sz="1300" b="0" dirty="0" err="1"/>
              <a:t>mlen</a:t>
            </a:r>
            <a:r>
              <a:rPr lang="en-US" altLang="ko-KR" sz="1300" b="0" dirty="0"/>
              <a:t>=</a:t>
            </a:r>
            <a:r>
              <a:rPr lang="en-US" altLang="ko-KR" sz="1300" b="0" dirty="0" err="1"/>
              <a:t>msgrcv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r_qid</a:t>
            </a:r>
            <a:r>
              <a:rPr lang="en-US" altLang="ko-KR" sz="1300" b="0" dirty="0"/>
              <a:t>, &amp;</a:t>
            </a:r>
            <a:r>
              <a:rPr lang="en-US" altLang="ko-KR" sz="1300" b="0" dirty="0" err="1"/>
              <a:t>r_entry</a:t>
            </a:r>
            <a:r>
              <a:rPr lang="en-US" altLang="ko-KR" sz="1300" b="0" dirty="0"/>
              <a:t>, MAXOBN,(-1*MAXPRIOR), MSG_NOERROR))== -1){</a:t>
            </a:r>
            <a:br>
              <a:rPr lang="en-US" altLang="ko-KR" sz="1300" b="0" dirty="0"/>
            </a:br>
            <a:r>
              <a:rPr lang="en-US" altLang="ko-KR" sz="1300" b="0" dirty="0"/>
              <a:t>     </a:t>
            </a:r>
            <a:r>
              <a:rPr lang="en-US" altLang="ko-KR" sz="1300" b="0" dirty="0" err="1"/>
              <a:t>perror</a:t>
            </a:r>
            <a:r>
              <a:rPr lang="en-US" altLang="ko-KR" sz="1300" b="0" dirty="0"/>
              <a:t> ("</a:t>
            </a:r>
            <a:r>
              <a:rPr lang="en-US" altLang="ko-KR" sz="1300" b="0" dirty="0" err="1"/>
              <a:t>msgrcv</a:t>
            </a:r>
            <a:r>
              <a:rPr lang="en-US" altLang="ko-KR" sz="1300" b="0" dirty="0"/>
              <a:t> failed");</a:t>
            </a:r>
            <a:br>
              <a:rPr lang="en-US" altLang="ko-KR" sz="1300" b="0" dirty="0"/>
            </a:br>
            <a:r>
              <a:rPr lang="en-US" altLang="ko-KR" sz="1300" b="0" dirty="0"/>
              <a:t>     return (-1);</a:t>
            </a:r>
            <a:br>
              <a:rPr lang="en-US" altLang="ko-KR" sz="1300" b="0" dirty="0"/>
            </a:br>
            <a:r>
              <a:rPr lang="en-US" altLang="ko-KR" sz="1300" b="0" dirty="0"/>
              <a:t>   }</a:t>
            </a:r>
            <a:br>
              <a:rPr lang="en-US" altLang="ko-KR" sz="1300" b="0" dirty="0"/>
            </a:br>
            <a:r>
              <a:rPr lang="en-US" altLang="ko-KR" sz="1300" b="0" dirty="0"/>
              <a:t>   else {</a:t>
            </a:r>
            <a:br>
              <a:rPr lang="en-US" altLang="ko-KR" sz="1300" b="0" dirty="0"/>
            </a:br>
            <a:r>
              <a:rPr lang="en-US" altLang="ko-KR" sz="1300" b="0" dirty="0"/>
              <a:t>     /* </a:t>
            </a:r>
            <a:r>
              <a:rPr lang="ko-KR" altLang="en-US" sz="1300" b="0" dirty="0"/>
              <a:t>우리가 문자열을 가지고 있는지 확인한다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     </a:t>
            </a:r>
            <a:r>
              <a:rPr lang="en-US" altLang="ko-KR" sz="1300" b="0" dirty="0" err="1"/>
              <a:t>r_entry.mtext</a:t>
            </a:r>
            <a:r>
              <a:rPr lang="en-US" altLang="ko-KR" sz="1300" b="0" dirty="0"/>
              <a:t>[</a:t>
            </a:r>
            <a:r>
              <a:rPr lang="en-US" altLang="ko-KR" sz="1300" b="0" dirty="0" err="1"/>
              <a:t>mlen</a:t>
            </a:r>
            <a:r>
              <a:rPr lang="en-US" altLang="ko-KR" sz="1300" b="0" dirty="0"/>
              <a:t>]='\0';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/>
              <a:t>     /* </a:t>
            </a:r>
            <a:r>
              <a:rPr lang="ko-KR" altLang="en-US" sz="1300" b="0" dirty="0"/>
              <a:t>객체 이름을 처리한다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     </a:t>
            </a:r>
            <a:r>
              <a:rPr lang="en-US" altLang="ko-KR" sz="1300" b="0" dirty="0" err="1"/>
              <a:t>proc_obj</a:t>
            </a:r>
            <a:r>
              <a:rPr lang="en-US" altLang="ko-KR" sz="1300" b="0" dirty="0"/>
              <a:t> (&amp;</a:t>
            </a:r>
            <a:r>
              <a:rPr lang="en-US" altLang="ko-KR" sz="1300" b="0" dirty="0" err="1"/>
              <a:t>r_entry</a:t>
            </a:r>
            <a:r>
              <a:rPr lang="en-US" altLang="ko-KR" sz="1300" b="0" dirty="0"/>
              <a:t>);</a:t>
            </a:r>
            <a:br>
              <a:rPr lang="en-US" altLang="ko-KR" sz="1300" b="0" dirty="0"/>
            </a:br>
            <a:r>
              <a:rPr lang="en-US" altLang="ko-KR" sz="1300" b="0" dirty="0"/>
              <a:t>   }</a:t>
            </a:r>
            <a:br>
              <a:rPr lang="en-US" altLang="ko-KR" sz="1300" b="0" dirty="0"/>
            </a:br>
            <a:r>
              <a:rPr lang="en-US" altLang="ko-KR" sz="1300" b="0" dirty="0"/>
              <a:t> }</a:t>
            </a:r>
            <a:br>
              <a:rPr lang="en-US" altLang="ko-KR" sz="1300" b="0" dirty="0"/>
            </a:br>
            <a:r>
              <a:rPr lang="en-US" altLang="ko-KR" sz="1300" b="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80312" y="1268760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</a:rPr>
              <a:t>p.195(265)</a:t>
            </a:r>
            <a:endParaRPr lang="ko-KR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etest</a:t>
            </a:r>
            <a:r>
              <a:rPr lang="en-US" altLang="ko-KR"/>
              <a:t> program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19701B0D-FB21-418C-8180-85084545E014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468313" y="1125538"/>
            <a:ext cx="8207375" cy="478472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300" b="0"/>
              <a:t>/* etest -- </a:t>
            </a:r>
            <a:r>
              <a:rPr lang="ko-KR" altLang="en-US" sz="1300" b="0"/>
              <a:t>큐에 객체 이름을 넣는다</a:t>
            </a:r>
            <a:r>
              <a:rPr lang="en-US" altLang="ko-KR" sz="1300" b="0"/>
              <a:t>. */</a:t>
            </a:r>
            <a:br>
              <a:rPr lang="en-US" altLang="ko-KR" sz="1300" b="0"/>
            </a:br>
            <a:r>
              <a:rPr lang="en-US" altLang="ko-KR" sz="1300" b="0"/>
              <a:t>#include &lt;stdio.h&gt;</a:t>
            </a:r>
            <a:br>
              <a:rPr lang="en-US" altLang="ko-KR" sz="1300" b="0"/>
            </a:br>
            <a:r>
              <a:rPr lang="en-US" altLang="ko-KR" sz="1300" b="0"/>
              <a:t>#include &lt;stdlib.h&gt;</a:t>
            </a:r>
            <a:br>
              <a:rPr lang="en-US" altLang="ko-KR" sz="1300" b="0"/>
            </a:br>
            <a:r>
              <a:rPr lang="en-US" altLang="ko-KR" sz="1300" b="0"/>
              <a:t>#include "q.h“</a:t>
            </a:r>
            <a:br>
              <a:rPr lang="en-US" altLang="ko-KR" sz="1300" b="0"/>
            </a:br>
            <a:br>
              <a:rPr lang="en-US" altLang="ko-KR" sz="1300" b="0"/>
            </a:br>
            <a:r>
              <a:rPr lang="en-US" altLang="ko-KR" sz="1300" b="0"/>
              <a:t>main (int argc, char **argv){</a:t>
            </a:r>
            <a:br>
              <a:rPr lang="en-US" altLang="ko-KR" sz="1300" b="0"/>
            </a:br>
            <a:r>
              <a:rPr lang="en-US" altLang="ko-KR" sz="1300" b="0"/>
              <a:t> int priority;</a:t>
            </a:r>
            <a:br>
              <a:rPr lang="en-US" altLang="ko-KR" sz="1300" b="0"/>
            </a:br>
            <a:br>
              <a:rPr lang="en-US" altLang="ko-KR" sz="1300" b="0"/>
            </a:br>
            <a:r>
              <a:rPr lang="en-US" altLang="ko-KR" sz="1300" b="0"/>
              <a:t> if (argc != 3){</a:t>
            </a:r>
            <a:br>
              <a:rPr lang="en-US" altLang="ko-KR" sz="1300" b="0"/>
            </a:br>
            <a:r>
              <a:rPr lang="en-US" altLang="ko-KR" sz="1300" b="0"/>
              <a:t> 	fprintf (stderr, "usage: %s objname priority\n",	argv[0]);</a:t>
            </a:r>
            <a:br>
              <a:rPr lang="en-US" altLang="ko-KR" sz="1300" b="0"/>
            </a:br>
            <a:r>
              <a:rPr lang="en-US" altLang="ko-KR" sz="1300" b="0"/>
              <a:t> 	exit (1);</a:t>
            </a:r>
            <a:br>
              <a:rPr lang="en-US" altLang="ko-KR" sz="1300" b="0"/>
            </a:br>
            <a:r>
              <a:rPr lang="en-US" altLang="ko-KR" sz="1300" b="0"/>
              <a:t> }</a:t>
            </a:r>
          </a:p>
          <a:p>
            <a:pPr algn="l"/>
            <a:r>
              <a:rPr lang="en-US" altLang="ko-KR" sz="1300" b="0"/>
              <a:t> if ((priority = atoi(arvg[2])) &lt;= 0 || priority &gt; MAXPRIOR){</a:t>
            </a:r>
            <a:br>
              <a:rPr lang="en-US" altLang="ko-KR" sz="1300" b="0"/>
            </a:br>
            <a:r>
              <a:rPr lang="en-US" altLang="ko-KR" sz="1300" b="0"/>
              <a:t> 	warn ("invalid priority");</a:t>
            </a:r>
            <a:br>
              <a:rPr lang="en-US" altLang="ko-KR" sz="1300" b="0"/>
            </a:br>
            <a:r>
              <a:rPr lang="en-US" altLang="ko-KR" sz="1300" b="0"/>
              <a:t> 	exit (2);</a:t>
            </a:r>
            <a:br>
              <a:rPr lang="en-US" altLang="ko-KR" sz="1300" b="0"/>
            </a:br>
            <a:r>
              <a:rPr lang="en-US" altLang="ko-KR" sz="1300" b="0"/>
              <a:t> }</a:t>
            </a:r>
            <a:br>
              <a:rPr lang="en-US" altLang="ko-KR" sz="1300" b="0"/>
            </a:br>
            <a:br>
              <a:rPr lang="en-US" altLang="ko-KR" sz="1300" b="0"/>
            </a:br>
            <a:r>
              <a:rPr lang="en-US" altLang="ko-KR" sz="1300" b="0"/>
              <a:t> if (enter (argv[1], priority) &lt; 0){</a:t>
            </a:r>
            <a:br>
              <a:rPr lang="en-US" altLang="ko-KR" sz="1300" b="0"/>
            </a:br>
            <a:r>
              <a:rPr lang="en-US" altLang="ko-KR" sz="1300" b="0"/>
              <a:t> 	warn ("enter failure");</a:t>
            </a:r>
            <a:br>
              <a:rPr lang="en-US" altLang="ko-KR" sz="1300" b="0"/>
            </a:br>
            <a:r>
              <a:rPr lang="en-US" altLang="ko-KR" sz="1300" b="0"/>
              <a:t> 	exit (3);</a:t>
            </a:r>
            <a:br>
              <a:rPr lang="en-US" altLang="ko-KR" sz="1300" b="0"/>
            </a:br>
            <a:r>
              <a:rPr lang="en-US" altLang="ko-KR" sz="1300" b="0"/>
              <a:t> }</a:t>
            </a:r>
            <a:br>
              <a:rPr lang="en-US" altLang="ko-KR" sz="1300" b="0"/>
            </a:br>
            <a:r>
              <a:rPr lang="en-US" altLang="ko-KR" sz="1300" b="0"/>
              <a:t> exit (0);</a:t>
            </a:r>
            <a:br>
              <a:rPr lang="en-US" altLang="ko-KR" sz="1300" b="0"/>
            </a:br>
            <a:r>
              <a:rPr lang="en-US" altLang="ko-KR" sz="1300" b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80312" y="1268760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</a:rPr>
              <a:t>p.195(265)</a:t>
            </a:r>
            <a:endParaRPr lang="ko-KR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stest</a:t>
            </a:r>
            <a:r>
              <a:rPr lang="en-US" altLang="ko-KR"/>
              <a:t> program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2F37E570-A2B5-4089-9F1F-AD5BCEA176FA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468313" y="1077913"/>
            <a:ext cx="8207375" cy="3693319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300" b="0" dirty="0"/>
              <a:t>/* </a:t>
            </a:r>
            <a:r>
              <a:rPr lang="en-US" altLang="ko-KR" sz="1300" b="0" dirty="0" err="1"/>
              <a:t>stest</a:t>
            </a:r>
            <a:r>
              <a:rPr lang="en-US" altLang="ko-KR" sz="1300" b="0" dirty="0"/>
              <a:t> -- </a:t>
            </a:r>
            <a:r>
              <a:rPr lang="ko-KR" altLang="en-US" sz="1300" b="0" dirty="0"/>
              <a:t>큐를 위한 단순한 서버 *</a:t>
            </a:r>
            <a:r>
              <a:rPr lang="en-US" altLang="ko-KR" sz="1300" b="0" dirty="0"/>
              <a:t>/</a:t>
            </a:r>
            <a:br>
              <a:rPr lang="en-US" altLang="ko-KR" sz="1300" b="0" dirty="0"/>
            </a:b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stdio.h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#include "</a:t>
            </a:r>
            <a:r>
              <a:rPr lang="en-US" altLang="ko-KR" sz="1300" b="0" dirty="0" err="1"/>
              <a:t>q.h</a:t>
            </a:r>
            <a:r>
              <a:rPr lang="en-US" altLang="ko-KR" sz="1300" b="0" dirty="0"/>
              <a:t>“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/>
              <a:t>main(){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pid_pid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r>
              <a:rPr lang="en-US" altLang="ko-KR" sz="1300" b="0" dirty="0"/>
              <a:t> switch (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 = fork()){</a:t>
            </a:r>
            <a:br>
              <a:rPr lang="en-US" altLang="ko-KR" sz="1300" b="0" dirty="0"/>
            </a:br>
            <a:r>
              <a:rPr lang="en-US" altLang="ko-KR" sz="1300" b="0" dirty="0"/>
              <a:t> case 0: 		/* </a:t>
            </a:r>
            <a:r>
              <a:rPr lang="ko-KR" altLang="en-US" sz="1300" b="0" dirty="0"/>
              <a:t>자식 *</a:t>
            </a:r>
            <a:r>
              <a:rPr lang="en-US" altLang="ko-KR" sz="1300" b="0" dirty="0"/>
              <a:t>/</a:t>
            </a:r>
            <a:br>
              <a:rPr lang="en-US" altLang="ko-KR" sz="1300" b="0" dirty="0"/>
            </a:br>
            <a:r>
              <a:rPr lang="en-US" altLang="ko-KR" sz="1300" b="0" dirty="0"/>
              <a:t> 	serve();</a:t>
            </a:r>
            <a:br>
              <a:rPr lang="en-US" altLang="ko-KR" sz="1300" b="0" dirty="0"/>
            </a:br>
            <a:r>
              <a:rPr lang="en-US" altLang="ko-KR" sz="1300" b="0" dirty="0"/>
              <a:t> 	break; 		/* </a:t>
            </a:r>
            <a:r>
              <a:rPr lang="ko-KR" altLang="en-US" sz="1300" b="0" dirty="0"/>
              <a:t>실제로는</a:t>
            </a:r>
            <a:r>
              <a:rPr lang="en-US" altLang="ko-KR" sz="1300" b="0" dirty="0"/>
              <a:t>, </a:t>
            </a:r>
            <a:r>
              <a:rPr lang="ko-KR" altLang="en-US" sz="1300" b="0" dirty="0"/>
              <a:t>서버는 결코 퇴장</a:t>
            </a:r>
            <a:r>
              <a:rPr lang="en-US" altLang="ko-KR" sz="1300" b="0" dirty="0"/>
              <a:t>(exit)</a:t>
            </a:r>
            <a:r>
              <a:rPr lang="ko-KR" altLang="en-US" sz="1300" b="0" dirty="0"/>
              <a:t>하지 않음 *</a:t>
            </a:r>
            <a:r>
              <a:rPr lang="en-US" altLang="ko-KR" sz="1300" b="0" dirty="0"/>
              <a:t>/</a:t>
            </a:r>
            <a:br>
              <a:rPr lang="en-US" altLang="ko-KR" sz="1300" b="0" dirty="0"/>
            </a:br>
            <a:r>
              <a:rPr lang="en-US" altLang="ko-KR" sz="1300" b="0" dirty="0"/>
              <a:t> case -1:</a:t>
            </a:r>
            <a:br>
              <a:rPr lang="en-US" altLang="ko-KR" sz="1300" b="0" dirty="0"/>
            </a:br>
            <a:r>
              <a:rPr lang="en-US" altLang="ko-KR" sz="1300" b="0" dirty="0"/>
              <a:t> 	warn ("fork to start server failed");</a:t>
            </a:r>
            <a:br>
              <a:rPr lang="en-US" altLang="ko-KR" sz="1300" b="0" dirty="0"/>
            </a:br>
            <a:r>
              <a:rPr lang="en-US" altLang="ko-KR" sz="1300" b="0" dirty="0"/>
              <a:t> 	break;</a:t>
            </a:r>
            <a:br>
              <a:rPr lang="en-US" altLang="ko-KR" sz="1300" b="0" dirty="0"/>
            </a:br>
            <a:r>
              <a:rPr lang="en-US" altLang="ko-KR" sz="1300" b="0" dirty="0"/>
              <a:t> default:</a:t>
            </a:r>
            <a:br>
              <a:rPr lang="en-US" altLang="ko-KR" sz="1300" b="0" dirty="0"/>
            </a:br>
            <a:r>
              <a:rPr lang="en-US" altLang="ko-KR" sz="1300" b="0" dirty="0"/>
              <a:t> 	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("server process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 is %d\n",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);</a:t>
            </a:r>
            <a:br>
              <a:rPr lang="en-US" altLang="ko-KR" sz="1300" b="0" dirty="0"/>
            </a:br>
            <a:r>
              <a:rPr lang="en-US" altLang="ko-KR" sz="1300" b="0" dirty="0"/>
              <a:t> }</a:t>
            </a:r>
            <a:br>
              <a:rPr lang="en-US" altLang="ko-KR" sz="1300" b="0" dirty="0"/>
            </a:br>
            <a:r>
              <a:rPr lang="en-US" altLang="ko-KR" sz="1300" b="0" dirty="0"/>
              <a:t> exit(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 != -1 ? 0 : 1);</a:t>
            </a:r>
            <a:br>
              <a:rPr lang="en-US" altLang="ko-KR" sz="1300" b="0" dirty="0"/>
            </a:br>
            <a:r>
              <a:rPr lang="en-US" altLang="ko-KR" sz="1300" b="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80312" y="1268760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</a:rPr>
              <a:t>p.195(265)</a:t>
            </a:r>
            <a:endParaRPr lang="ko-KR" altLang="en-US" dirty="0"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8313" y="4858545"/>
            <a:ext cx="4103687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300" b="0" dirty="0"/>
              <a:t>$ </a:t>
            </a:r>
            <a:r>
              <a:rPr lang="en-US" altLang="ko-KR" sz="1300" b="0" dirty="0" err="1"/>
              <a:t>etest</a:t>
            </a:r>
            <a:r>
              <a:rPr lang="en-US" altLang="ko-KR" sz="1300" b="0" dirty="0"/>
              <a:t> objname1 3</a:t>
            </a:r>
            <a:br>
              <a:rPr lang="en-US" altLang="ko-KR" sz="1300" b="0" dirty="0"/>
            </a:br>
            <a:r>
              <a:rPr lang="en-US" altLang="ko-KR" sz="1300" b="0" dirty="0"/>
              <a:t>$ </a:t>
            </a:r>
            <a:r>
              <a:rPr lang="en-US" altLang="ko-KR" sz="1300" b="0" dirty="0" err="1"/>
              <a:t>etest</a:t>
            </a:r>
            <a:r>
              <a:rPr lang="en-US" altLang="ko-KR" sz="1300" b="0" dirty="0"/>
              <a:t> objname2 4</a:t>
            </a:r>
            <a:br>
              <a:rPr lang="en-US" altLang="ko-KR" sz="1300" b="0" dirty="0"/>
            </a:br>
            <a:r>
              <a:rPr lang="en-US" altLang="ko-KR" sz="1300" b="0" dirty="0"/>
              <a:t>$ </a:t>
            </a:r>
            <a:r>
              <a:rPr lang="en-US" altLang="ko-KR" sz="1300" b="0" dirty="0" err="1"/>
              <a:t>etest</a:t>
            </a:r>
            <a:r>
              <a:rPr lang="en-US" altLang="ko-KR" sz="1300" b="0" dirty="0"/>
              <a:t> objname3 1</a:t>
            </a:r>
            <a:br>
              <a:rPr lang="en-US" altLang="ko-KR" sz="1300" b="0" dirty="0"/>
            </a:br>
            <a:r>
              <a:rPr lang="en-US" altLang="ko-KR" sz="1300" b="0" dirty="0"/>
              <a:t>$ </a:t>
            </a:r>
            <a:r>
              <a:rPr lang="en-US" altLang="ko-KR" sz="1300" b="0" dirty="0" err="1"/>
              <a:t>etest</a:t>
            </a:r>
            <a:r>
              <a:rPr lang="en-US" altLang="ko-KR" sz="1300" b="0" dirty="0"/>
              <a:t> objname4 9</a:t>
            </a:r>
            <a:br>
              <a:rPr lang="en-US" altLang="ko-KR" sz="1300" b="0" dirty="0"/>
            </a:br>
            <a:r>
              <a:rPr lang="en-US" altLang="ko-KR" sz="1300" b="0" dirty="0"/>
              <a:t>$ </a:t>
            </a:r>
            <a:r>
              <a:rPr lang="en-US" altLang="ko-KR" sz="1300" b="0" dirty="0" err="1"/>
              <a:t>stest</a:t>
            </a:r>
            <a:br>
              <a:rPr lang="en-US" altLang="ko-KR" sz="1300" b="0" dirty="0"/>
            </a:br>
            <a:r>
              <a:rPr lang="en-US" altLang="ko-KR" sz="1300" b="0" dirty="0"/>
              <a:t>server process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 is 2545</a:t>
            </a:r>
            <a:br>
              <a:rPr lang="en-US" altLang="ko-KR" sz="1300" b="0" dirty="0"/>
            </a:br>
            <a:r>
              <a:rPr lang="en-US" altLang="ko-KR" sz="1300" b="0" dirty="0"/>
              <a:t>$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1" y="4858545"/>
            <a:ext cx="4103687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300" b="0" dirty="0"/>
              <a:t>priority: 1 name: objname3</a:t>
            </a:r>
          </a:p>
          <a:p>
            <a:pPr algn="l"/>
            <a:r>
              <a:rPr lang="en-US" altLang="ko-KR" sz="1300" b="0" dirty="0"/>
              <a:t>priority: 3 name: objname1</a:t>
            </a:r>
          </a:p>
          <a:p>
            <a:pPr algn="l"/>
            <a:r>
              <a:rPr lang="en-US" altLang="ko-KR" sz="1300" b="0" dirty="0"/>
              <a:t>priority: 4 name: objname2</a:t>
            </a:r>
          </a:p>
          <a:p>
            <a:pPr algn="l"/>
            <a:r>
              <a:rPr lang="en-US" altLang="ko-KR" sz="1300" b="0" dirty="0"/>
              <a:t>priority: 9 name: objname4</a:t>
            </a:r>
          </a:p>
          <a:p>
            <a:pPr algn="l"/>
            <a:endParaRPr lang="en-US" altLang="ko-KR" sz="1300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.201 (274) (1/2)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D3C96DF1-D376-401C-B173-2AAA95ABFD1E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468313" y="1125538"/>
            <a:ext cx="8207375" cy="558006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types.h</a:t>
            </a:r>
            <a:r>
              <a:rPr lang="en-US" altLang="ko-KR" sz="1300" b="0" dirty="0"/>
              <a:t>&gt; /* </a:t>
            </a:r>
            <a:r>
              <a:rPr lang="en-US" altLang="ko-KR" sz="1300" b="0" dirty="0" err="1"/>
              <a:t>showmsg</a:t>
            </a:r>
            <a:r>
              <a:rPr lang="en-US" altLang="ko-KR" sz="1300" b="0" dirty="0"/>
              <a:t> -- </a:t>
            </a:r>
            <a:r>
              <a:rPr lang="ko-KR" altLang="en-US" sz="1300" b="0" dirty="0"/>
              <a:t>메시지 큐의 자세한 정보를 보인다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ipc.h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msg.h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stdio.h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time.h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void </a:t>
            </a:r>
            <a:r>
              <a:rPr lang="en-US" altLang="ko-KR" sz="1300" b="0" dirty="0" err="1"/>
              <a:t>mqstat_print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msqid_ds</a:t>
            </a:r>
            <a:r>
              <a:rPr lang="en-US" altLang="ko-KR" sz="1300" b="0" dirty="0"/>
              <a:t> *);</a:t>
            </a:r>
          </a:p>
          <a:p>
            <a:pPr algn="l"/>
            <a:r>
              <a:rPr lang="en-US" altLang="ko-KR" sz="1300" b="0" dirty="0"/>
              <a:t>main(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argc</a:t>
            </a:r>
            <a:r>
              <a:rPr lang="en-US" altLang="ko-KR" sz="1300" b="0" dirty="0"/>
              <a:t>, char **</a:t>
            </a:r>
            <a:r>
              <a:rPr lang="en-US" altLang="ko-KR" sz="1300" b="0" dirty="0" err="1"/>
              <a:t>argv</a:t>
            </a:r>
            <a:r>
              <a:rPr lang="en-US" altLang="ko-KR" sz="1300" b="0" dirty="0"/>
              <a:t>){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mkey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msq_id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msqid_ds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msq_status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/>
              <a:t> if (</a:t>
            </a:r>
            <a:r>
              <a:rPr lang="en-US" altLang="ko-KR" sz="1300" b="0" dirty="0" err="1"/>
              <a:t>argc</a:t>
            </a:r>
            <a:r>
              <a:rPr lang="en-US" altLang="ko-KR" sz="1300" b="0" dirty="0"/>
              <a:t> != 2){</a:t>
            </a:r>
            <a:br>
              <a:rPr lang="en-US" altLang="ko-KR" sz="1300" b="0" dirty="0"/>
            </a:br>
            <a:r>
              <a:rPr lang="en-US" altLang="ko-KR" sz="1300" b="0" dirty="0"/>
              <a:t> 	</a:t>
            </a:r>
            <a:r>
              <a:rPr lang="en-US" altLang="ko-KR" sz="1300" b="0" dirty="0" err="1"/>
              <a:t>fprintf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stderr</a:t>
            </a:r>
            <a:r>
              <a:rPr lang="en-US" altLang="ko-KR" sz="1300" b="0" dirty="0"/>
              <a:t>, "usage: </a:t>
            </a:r>
            <a:r>
              <a:rPr lang="en-US" altLang="ko-KR" sz="1300" b="0" dirty="0" err="1"/>
              <a:t>showmsg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keyval</a:t>
            </a:r>
            <a:r>
              <a:rPr lang="en-US" altLang="ko-KR" sz="1300" b="0" dirty="0"/>
              <a:t>\n");	exit (1);</a:t>
            </a:r>
            <a:br>
              <a:rPr lang="en-US" altLang="ko-KR" sz="1300" b="0" dirty="0"/>
            </a:br>
            <a:r>
              <a:rPr lang="en-US" altLang="ko-KR" sz="1300" b="0" dirty="0"/>
              <a:t> }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mkey</a:t>
            </a:r>
            <a:r>
              <a:rPr lang="en-US" altLang="ko-KR" sz="1300" b="0" dirty="0"/>
              <a:t> = 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) </a:t>
            </a:r>
            <a:r>
              <a:rPr lang="en-US" altLang="ko-KR" sz="1300" b="0" dirty="0" err="1"/>
              <a:t>atoi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argv</a:t>
            </a:r>
            <a:r>
              <a:rPr lang="en-US" altLang="ko-KR" sz="1300" b="0" dirty="0"/>
              <a:t>[1]); /* </a:t>
            </a:r>
            <a:r>
              <a:rPr lang="ko-KR" altLang="en-US" sz="1300" b="0" dirty="0"/>
              <a:t>메시지 큐 </a:t>
            </a:r>
            <a:r>
              <a:rPr lang="ko-KR" altLang="en-US" sz="1300" b="0" dirty="0" err="1"/>
              <a:t>식별자를</a:t>
            </a:r>
            <a:r>
              <a:rPr lang="ko-KR" altLang="en-US" sz="1300" b="0" dirty="0"/>
              <a:t> 얻는다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/>
              <a:t> if (( </a:t>
            </a:r>
            <a:r>
              <a:rPr lang="en-US" altLang="ko-KR" sz="1300" b="0" dirty="0" err="1"/>
              <a:t>msq_id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msgget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mkey</a:t>
            </a:r>
            <a:r>
              <a:rPr lang="en-US" altLang="ko-KR" sz="1300" b="0" dirty="0"/>
              <a:t>, 0)) == -1){</a:t>
            </a:r>
            <a:br>
              <a:rPr lang="en-US" altLang="ko-KR" sz="1300" b="0" dirty="0"/>
            </a:br>
            <a:r>
              <a:rPr lang="en-US" altLang="ko-KR" sz="1300" b="0" dirty="0"/>
              <a:t> 	</a:t>
            </a:r>
            <a:r>
              <a:rPr lang="en-US" altLang="ko-KR" sz="1300" b="0" dirty="0" err="1"/>
              <a:t>perror</a:t>
            </a:r>
            <a:r>
              <a:rPr lang="en-US" altLang="ko-KR" sz="1300" b="0" dirty="0"/>
              <a:t>( "</a:t>
            </a:r>
            <a:r>
              <a:rPr lang="en-US" altLang="ko-KR" sz="1300" b="0" dirty="0" err="1"/>
              <a:t>msgget</a:t>
            </a:r>
            <a:r>
              <a:rPr lang="en-US" altLang="ko-KR" sz="1300" b="0" dirty="0"/>
              <a:t> failed"); exit (2);</a:t>
            </a:r>
            <a:br>
              <a:rPr lang="en-US" altLang="ko-KR" sz="1300" b="0" dirty="0"/>
            </a:br>
            <a:r>
              <a:rPr lang="en-US" altLang="ko-KR" sz="1300" b="0" dirty="0"/>
              <a:t> }</a:t>
            </a:r>
          </a:p>
          <a:p>
            <a:pPr algn="l"/>
            <a:endParaRPr lang="en-US" altLang="ko-KR" sz="1300" b="0" dirty="0"/>
          </a:p>
          <a:p>
            <a:pPr algn="l"/>
            <a:r>
              <a:rPr lang="en-US" altLang="ko-KR" sz="1300" b="0" dirty="0"/>
              <a:t> if (</a:t>
            </a:r>
            <a:r>
              <a:rPr lang="en-US" altLang="ko-KR" sz="1300" b="0" dirty="0" err="1"/>
              <a:t>msgctl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msq_id</a:t>
            </a:r>
            <a:r>
              <a:rPr lang="en-US" altLang="ko-KR" sz="1300" b="0" dirty="0"/>
              <a:t>, IPC_STAT, &amp;</a:t>
            </a:r>
            <a:r>
              <a:rPr lang="en-US" altLang="ko-KR" sz="1300" b="0" dirty="0" err="1"/>
              <a:t>msq_status</a:t>
            </a:r>
            <a:r>
              <a:rPr lang="en-US" altLang="ko-KR" sz="1300" b="0" dirty="0"/>
              <a:t>) == -1){ /* </a:t>
            </a:r>
            <a:r>
              <a:rPr lang="ko-KR" altLang="en-US" sz="1300" b="0" dirty="0"/>
              <a:t>상태 정보를 얻는다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 	</a:t>
            </a:r>
            <a:r>
              <a:rPr lang="en-US" altLang="ko-KR" sz="1300" b="0" dirty="0" err="1"/>
              <a:t>perror</a:t>
            </a:r>
            <a:r>
              <a:rPr lang="en-US" altLang="ko-KR" sz="1300" b="0" dirty="0"/>
              <a:t> ("</a:t>
            </a:r>
            <a:r>
              <a:rPr lang="en-US" altLang="ko-KR" sz="1300" b="0" dirty="0" err="1"/>
              <a:t>msgctl</a:t>
            </a:r>
            <a:r>
              <a:rPr lang="en-US" altLang="ko-KR" sz="1300" b="0" dirty="0"/>
              <a:t> failed");	exit (3);</a:t>
            </a:r>
            <a:br>
              <a:rPr lang="en-US" altLang="ko-KR" sz="1300" b="0" dirty="0"/>
            </a:br>
            <a:r>
              <a:rPr lang="en-US" altLang="ko-KR" sz="1300" b="0" dirty="0"/>
              <a:t> }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mqstat_print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mkey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msq_id</a:t>
            </a:r>
            <a:r>
              <a:rPr lang="en-US" altLang="ko-KR" sz="1300" b="0" dirty="0"/>
              <a:t>, *</a:t>
            </a:r>
            <a:r>
              <a:rPr lang="en-US" altLang="ko-KR" sz="1300" b="0" dirty="0" err="1"/>
              <a:t>msq_status</a:t>
            </a:r>
            <a:r>
              <a:rPr lang="en-US" altLang="ko-KR" sz="1300" b="0" dirty="0"/>
              <a:t>); /* </a:t>
            </a:r>
            <a:r>
              <a:rPr lang="ko-KR" altLang="en-US" sz="1300" b="0" dirty="0"/>
              <a:t>상태 정보를 프린트한다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 exit (0);</a:t>
            </a:r>
            <a:br>
              <a:rPr lang="en-US" altLang="ko-KR" sz="1300" b="0" dirty="0"/>
            </a:b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 p</a:t>
            </a:r>
            <a:r>
              <a:rPr lang="en-US" altLang="ko-KR"/>
              <a:t>.201 (274) (2/2)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0FECB3D-37EA-44CF-9CCB-CB1B25F4317F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468313" y="1125538"/>
            <a:ext cx="8207375" cy="190817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300" b="0"/>
              <a:t>mqstat_print (key_t mkey, int mqid, struct msqid_ds *mstat){</a:t>
            </a:r>
          </a:p>
          <a:p>
            <a:pPr algn="l"/>
            <a:r>
              <a:rPr lang="en-US" altLang="ko-KR" sz="1300" b="0"/>
              <a:t> printf ("\nKey %d, msg_qid %d\n\n", mkey, mqid);</a:t>
            </a:r>
            <a:br>
              <a:rPr lang="en-US" altLang="ko-KR" sz="1300" b="0"/>
            </a:br>
            <a:r>
              <a:rPr lang="en-US" altLang="ko-KR" sz="1300" b="0"/>
              <a:t> printf ("%d message(s) on queue\n\n", mstat-&gt;msg_qnum);</a:t>
            </a:r>
            <a:br>
              <a:rPr lang="en-US" altLang="ko-KR" sz="1300" b="0"/>
            </a:br>
            <a:r>
              <a:rPr lang="en-US" altLang="ko-KR" sz="1300" b="0"/>
              <a:t> printf ("Last send by proc %d at %s\n", mstat-&gt;msg_lspid, 							ctime (&amp;(mstat-&gt;msg_stime)));</a:t>
            </a:r>
            <a:br>
              <a:rPr lang="en-US" altLang="ko-KR" sz="1300" b="0"/>
            </a:br>
            <a:r>
              <a:rPr lang="en-US" altLang="ko-KR" sz="1300" b="0"/>
              <a:t> printf ("Last recv by proc %d at %s\n", mstat-&gt;msg_lrpid,</a:t>
            </a:r>
            <a:br>
              <a:rPr lang="en-US" altLang="ko-KR" sz="1300" b="0"/>
            </a:br>
            <a:r>
              <a:rPr lang="en-US" altLang="ko-KR" sz="1300" b="0"/>
              <a:t>	 				ctime (&amp; (mstat-&gt;msg_rtime)));</a:t>
            </a:r>
          </a:p>
          <a:p>
            <a:pPr algn="l"/>
            <a:r>
              <a:rPr lang="en-US" altLang="ko-KR" sz="1300" b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POSIX:XSI</a:t>
            </a:r>
            <a:r>
              <a:rPr lang="ko-KR" altLang="en-US"/>
              <a:t> </a:t>
            </a:r>
            <a:r>
              <a:rPr lang="en-US" altLang="ko-KR"/>
              <a:t>Semaphore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Arial" charset="0"/>
                <a:cs typeface="Arial" charset="0"/>
              </a:rPr>
              <a:t>A semaphore is a counter used to provide access to a shared data object for multiple processes. 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D5549A-C138-4423-AC05-CB74537194DB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upload.wikimedia.org/wikipedia/commons/thumb/d/d9/Edsger_Wybe_Dijkstra.jpg/225px-Edsger_Wybe_Dijkstra.jpg">
            <a:hlinkClick r:id="rId2" tooltip="Edsger Wybe Dijkstra.jpg"/>
          </p:cNvPr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7034247" y="142852"/>
            <a:ext cx="1824033" cy="2432044"/>
          </a:xfrm>
          <a:prstGeom prst="rect">
            <a:avLst/>
          </a:prstGeom>
          <a:noFill/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</a:t>
            </a:r>
            <a:endParaRPr/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In 1965, E. W. </a:t>
            </a:r>
            <a:r>
              <a:rPr lang="en-US" altLang="ko-KR" dirty="0" err="1">
                <a:latin typeface="Arial" charset="0"/>
                <a:cs typeface="Arial" charset="0"/>
              </a:rPr>
              <a:t>Dijkstra</a:t>
            </a:r>
            <a:r>
              <a:rPr lang="en-US" altLang="ko-KR" dirty="0">
                <a:latin typeface="Arial" charset="0"/>
                <a:cs typeface="Arial" charset="0"/>
              </a:rPr>
              <a:t> proposed the semaphore abstraction for high-level management of mutual exclusion and synchronization.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A semaphore is an integer variable with two atomic operations,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wait</a:t>
            </a:r>
            <a:r>
              <a:rPr lang="en-US" altLang="ko-KR" dirty="0">
                <a:latin typeface="Arial" charset="0"/>
                <a:cs typeface="Arial" charset="0"/>
              </a:rPr>
              <a:t> and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signal</a:t>
            </a:r>
            <a:r>
              <a:rPr lang="en-US" altLang="ko-KR" dirty="0">
                <a:latin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dirty="0">
                <a:latin typeface="Courier New" pitchFamily="49" charset="0"/>
              </a:rPr>
              <a:t>wait</a:t>
            </a:r>
            <a:r>
              <a:rPr lang="en-US" altLang="ko-KR" dirty="0"/>
              <a:t> : </a:t>
            </a:r>
            <a:r>
              <a:rPr lang="en-US" altLang="ko-KR" dirty="0">
                <a:latin typeface="Courier New" pitchFamily="49" charset="0"/>
              </a:rPr>
              <a:t>down,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itchFamily="49" charset="0"/>
              </a:rPr>
              <a:t>P, lock</a:t>
            </a:r>
            <a:endParaRPr lang="en-US" altLang="ko-KR" dirty="0"/>
          </a:p>
          <a:p>
            <a:pPr lvl="1"/>
            <a:r>
              <a:rPr lang="en-US" altLang="ko-KR" dirty="0">
                <a:latin typeface="Courier New" pitchFamily="49" charset="0"/>
              </a:rPr>
              <a:t>signal</a:t>
            </a:r>
            <a:r>
              <a:rPr lang="en-US" altLang="ko-KR" dirty="0"/>
              <a:t> : </a:t>
            </a:r>
            <a:r>
              <a:rPr lang="en-US" altLang="ko-KR" dirty="0">
                <a:latin typeface="Courier New" pitchFamily="49" charset="0"/>
              </a:rPr>
              <a:t>up</a:t>
            </a:r>
            <a:r>
              <a:rPr lang="en-US" altLang="ko-KR" dirty="0"/>
              <a:t>, </a:t>
            </a:r>
            <a:r>
              <a:rPr lang="en-US" altLang="ko-KR" dirty="0">
                <a:latin typeface="Courier New" pitchFamily="49" charset="0"/>
              </a:rPr>
              <a:t>V</a:t>
            </a:r>
            <a:r>
              <a:rPr lang="en-US" altLang="ko-KR" dirty="0"/>
              <a:t>, </a:t>
            </a:r>
            <a:r>
              <a:rPr lang="en-US" altLang="ko-KR" dirty="0">
                <a:latin typeface="Courier New" pitchFamily="49" charset="0"/>
              </a:rPr>
              <a:t>unlock,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itchFamily="49" charset="0"/>
              </a:rPr>
              <a:t>post</a:t>
            </a:r>
            <a:r>
              <a:rPr lang="en-US" altLang="ko-KR" dirty="0"/>
              <a:t> 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 err="1">
                <a:latin typeface="Arial" charset="0"/>
                <a:cs typeface="Arial" charset="0"/>
              </a:rPr>
              <a:t>pseudocode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813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001E9A3D-7AE9-4D55-A8F3-CCF8C1414616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57200" y="4510088"/>
            <a:ext cx="4071938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spcBef>
                <a:spcPct val="0"/>
              </a:spcBef>
            </a:pPr>
            <a:r>
              <a:rPr lang="en-US" altLang="ko-KR" sz="1400">
                <a:solidFill>
                  <a:schemeClr val="tx2"/>
                </a:solidFill>
              </a:rPr>
              <a:t>void wait(semaphore_t *sp) {</a:t>
            </a:r>
            <a:br>
              <a:rPr lang="en-US" altLang="ko-KR" sz="1400">
                <a:solidFill>
                  <a:schemeClr val="tx2"/>
                </a:solidFill>
              </a:rPr>
            </a:br>
            <a:r>
              <a:rPr lang="en-US" altLang="ko-KR" sz="1400">
                <a:solidFill>
                  <a:schemeClr val="tx2"/>
                </a:solidFill>
              </a:rPr>
              <a:t>   if (sp-&gt;value &lt;= 0)</a:t>
            </a:r>
            <a:br>
              <a:rPr lang="en-US" altLang="ko-KR" sz="1400">
                <a:solidFill>
                  <a:schemeClr val="tx2"/>
                </a:solidFill>
              </a:rPr>
            </a:br>
            <a:r>
              <a:rPr lang="en-US" altLang="ko-KR" sz="1400">
                <a:solidFill>
                  <a:schemeClr val="tx2"/>
                </a:solidFill>
              </a:rPr>
              <a:t>      &lt;Add this process to sp-&gt;list&gt;</a:t>
            </a:r>
            <a:br>
              <a:rPr lang="en-US" altLang="ko-KR" sz="1400">
                <a:solidFill>
                  <a:schemeClr val="tx2"/>
                </a:solidFill>
              </a:rPr>
            </a:br>
            <a:r>
              <a:rPr lang="en-US" altLang="ko-KR" sz="1400">
                <a:solidFill>
                  <a:schemeClr val="tx2"/>
                </a:solidFill>
              </a:rPr>
              <a:t>      &lt;block&gt;</a:t>
            </a:r>
            <a:br>
              <a:rPr lang="en-US" altLang="ko-KR" sz="1400">
                <a:solidFill>
                  <a:schemeClr val="tx2"/>
                </a:solidFill>
              </a:rPr>
            </a:br>
            <a:r>
              <a:rPr lang="en-US" altLang="ko-KR" sz="1400">
                <a:solidFill>
                  <a:schemeClr val="tx2"/>
                </a:solidFill>
              </a:rPr>
              <a:t>   }</a:t>
            </a:r>
            <a:br>
              <a:rPr lang="en-US" altLang="ko-KR" sz="1400">
                <a:solidFill>
                  <a:schemeClr val="tx2"/>
                </a:solidFill>
              </a:rPr>
            </a:br>
            <a:r>
              <a:rPr lang="en-US" altLang="ko-KR" sz="1400">
                <a:solidFill>
                  <a:schemeClr val="tx2"/>
                </a:solidFill>
              </a:rPr>
              <a:t>   sp-&gt;value--;</a:t>
            </a:r>
            <a:br>
              <a:rPr lang="en-US" altLang="ko-KR" sz="1400">
                <a:solidFill>
                  <a:schemeClr val="tx2"/>
                </a:solidFill>
              </a:rPr>
            </a:br>
            <a:r>
              <a:rPr lang="en-US" altLang="ko-KR" sz="1400">
                <a:solidFill>
                  <a:schemeClr val="tx2"/>
                </a:solidFill>
              </a:rPr>
              <a:t>}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572000" y="4510088"/>
            <a:ext cx="4321175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spcBef>
                <a:spcPct val="0"/>
              </a:spcBef>
            </a:pPr>
            <a:r>
              <a:rPr lang="en-US" altLang="ko-KR" sz="1400" dirty="0">
                <a:solidFill>
                  <a:schemeClr val="tx2"/>
                </a:solidFill>
              </a:rPr>
              <a:t>void signal(</a:t>
            </a:r>
            <a:r>
              <a:rPr lang="en-US" altLang="ko-KR" sz="1400" dirty="0" err="1">
                <a:solidFill>
                  <a:schemeClr val="tx2"/>
                </a:solidFill>
              </a:rPr>
              <a:t>semaphore_t</a:t>
            </a:r>
            <a:r>
              <a:rPr lang="en-US" altLang="ko-KR" sz="1400" dirty="0">
                <a:solidFill>
                  <a:schemeClr val="tx2"/>
                </a:solidFill>
              </a:rPr>
              <a:t> *sp) {</a:t>
            </a:r>
            <a:br>
              <a:rPr lang="en-US" altLang="ko-KR" sz="1400" dirty="0">
                <a:solidFill>
                  <a:schemeClr val="tx2"/>
                </a:solidFill>
              </a:rPr>
            </a:br>
            <a:r>
              <a:rPr lang="en-US" altLang="ko-KR" sz="1400" dirty="0">
                <a:solidFill>
                  <a:schemeClr val="tx2"/>
                </a:solidFill>
              </a:rPr>
              <a:t>   sp-&gt;value++;</a:t>
            </a:r>
            <a:br>
              <a:rPr lang="en-US" altLang="ko-KR" sz="1400" dirty="0">
                <a:solidFill>
                  <a:schemeClr val="tx2"/>
                </a:solidFill>
              </a:rPr>
            </a:br>
            <a:r>
              <a:rPr lang="en-US" altLang="ko-KR" sz="1400" dirty="0">
                <a:solidFill>
                  <a:schemeClr val="tx2"/>
                </a:solidFill>
              </a:rPr>
              <a:t>   if (sp-&gt;list != NULL)</a:t>
            </a:r>
            <a:br>
              <a:rPr lang="en-US" altLang="ko-KR" sz="1400" dirty="0">
                <a:solidFill>
                  <a:schemeClr val="tx2"/>
                </a:solidFill>
              </a:rPr>
            </a:br>
            <a:r>
              <a:rPr lang="en-US" altLang="ko-KR" sz="1400" dirty="0">
                <a:solidFill>
                  <a:schemeClr val="tx2"/>
                </a:solidFill>
              </a:rPr>
              <a:t>      &lt;remove a process from sp-&gt;list</a:t>
            </a:r>
            <a:br>
              <a:rPr lang="en-US" altLang="ko-KR" sz="1400" dirty="0">
                <a:solidFill>
                  <a:schemeClr val="tx2"/>
                </a:solidFill>
              </a:rPr>
            </a:br>
            <a:r>
              <a:rPr lang="en-US" altLang="ko-KR" sz="1400" dirty="0">
                <a:solidFill>
                  <a:schemeClr val="tx2"/>
                </a:solidFill>
              </a:rPr>
              <a:t>	       and put in ready state&gt;</a:t>
            </a:r>
            <a:br>
              <a:rPr lang="en-US" altLang="ko-KR" sz="1400" dirty="0">
                <a:solidFill>
                  <a:schemeClr val="tx2"/>
                </a:solidFill>
              </a:rPr>
            </a:br>
            <a:r>
              <a:rPr lang="en-US" altLang="ko-KR" sz="1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5114925" y="2792413"/>
            <a:ext cx="3778250" cy="12906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/>
              <a:t>wait(&amp;S); </a:t>
            </a:r>
            <a:r>
              <a:rPr lang="en-US" altLang="ko-KR" sz="1400">
                <a:latin typeface="Times New Roman" pitchFamily="18" charset="0"/>
              </a:rPr>
              <a:t>/* entry section or gatekeeper */</a:t>
            </a:r>
          </a:p>
          <a:p>
            <a:pPr algn="l"/>
            <a:r>
              <a:rPr lang="en-US" altLang="ko-KR" sz="1400"/>
              <a:t>&lt;critical section&gt;</a:t>
            </a:r>
          </a:p>
          <a:p>
            <a:pPr algn="l"/>
            <a:r>
              <a:rPr lang="en-US" altLang="ko-KR" sz="1400"/>
              <a:t>signal(&amp;S); </a:t>
            </a:r>
            <a:r>
              <a:rPr lang="en-US" altLang="ko-KR" sz="1400">
                <a:latin typeface="Times New Roman" pitchFamily="18" charset="0"/>
              </a:rPr>
              <a:t>/* exit section */</a:t>
            </a:r>
          </a:p>
          <a:p>
            <a:pPr algn="l"/>
            <a:r>
              <a:rPr lang="en-US" altLang="ko-KR" sz="1400"/>
              <a:t>&lt;remainder section&gt;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POSIX:XSI Semaphore (1/3)</a:t>
            </a:r>
            <a:endParaRPr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A POSIX:XSI semaphore consists of an array of semaphore elements.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A process can perform operations on the entire set in a single call. </a:t>
            </a:r>
          </a:p>
          <a:p>
            <a:pPr lvl="1"/>
            <a:endParaRPr lang="ko-KR" altLang="en-US" dirty="0"/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3388DAEA-D256-4252-905F-752412BD8D11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727075" y="2636838"/>
            <a:ext cx="7805738" cy="360868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 dirty="0"/>
              <a:t>#include &lt;sys/</a:t>
            </a:r>
            <a:r>
              <a:rPr lang="en-US" altLang="ko-KR" sz="1400" b="0" dirty="0" err="1"/>
              <a:t>sem.h</a:t>
            </a:r>
            <a:r>
              <a:rPr lang="en-US" altLang="ko-KR" sz="1400" b="0" dirty="0"/>
              <a:t>&gt;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semid_ds</a:t>
            </a:r>
            <a:r>
              <a:rPr lang="en-US" altLang="ko-KR" sz="1400" b="0" dirty="0"/>
              <a:t> {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ipc_perm</a:t>
            </a:r>
            <a:r>
              <a:rPr lang="en-US" altLang="ko-KR" sz="1400" b="0" dirty="0"/>
              <a:t>	 </a:t>
            </a:r>
            <a:r>
              <a:rPr lang="en-US" altLang="ko-KR" sz="1400" b="0" dirty="0" err="1"/>
              <a:t>sem_perm</a:t>
            </a:r>
            <a:r>
              <a:rPr lang="en-US" altLang="ko-KR" sz="1400" b="0" dirty="0"/>
              <a:t>; 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sem</a:t>
            </a:r>
            <a:r>
              <a:rPr lang="en-US" altLang="ko-KR" sz="1400" b="0" dirty="0"/>
              <a:t> 	*</a:t>
            </a:r>
            <a:r>
              <a:rPr lang="en-US" altLang="ko-KR" sz="1400" b="0" dirty="0" err="1"/>
              <a:t>sem_base</a:t>
            </a:r>
            <a:r>
              <a:rPr lang="en-US" altLang="ko-KR" sz="1400" b="0" dirty="0"/>
              <a:t>;  </a:t>
            </a:r>
            <a:r>
              <a:rPr lang="en-US" altLang="ko-KR" sz="1400" b="0" dirty="0">
                <a:latin typeface="Book Antiqua" pitchFamily="18" charset="0"/>
              </a:rPr>
              <a:t>/* </a:t>
            </a:r>
            <a:r>
              <a:rPr lang="en-US" altLang="ko-KR" sz="1400" b="0" dirty="0" err="1"/>
              <a:t>ptr</a:t>
            </a:r>
            <a:r>
              <a:rPr lang="en-US" altLang="ko-KR" sz="1400" b="0" dirty="0">
                <a:latin typeface="Book Antiqua" pitchFamily="18" charset="0"/>
              </a:rPr>
              <a:t> to array of </a:t>
            </a:r>
            <a:r>
              <a:rPr lang="en-US" altLang="ko-KR" sz="1400" b="0" dirty="0" err="1">
                <a:latin typeface="Book Antiqua" pitchFamily="18" charset="0"/>
              </a:rPr>
              <a:t>semphores</a:t>
            </a:r>
            <a:r>
              <a:rPr lang="en-US" altLang="ko-KR" sz="1400" b="0" dirty="0">
                <a:latin typeface="Book Antiqua" pitchFamily="18" charset="0"/>
              </a:rPr>
              <a:t> in set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ushort_t</a:t>
            </a:r>
            <a:r>
              <a:rPr lang="en-US" altLang="ko-KR" sz="1400" b="0" dirty="0"/>
              <a:t> 	 </a:t>
            </a:r>
            <a:r>
              <a:rPr lang="en-US" altLang="ko-KR" sz="1400" b="0" dirty="0" err="1"/>
              <a:t>sem_nsems</a:t>
            </a:r>
            <a:r>
              <a:rPr lang="en-US" altLang="ko-KR" sz="1400" b="0" dirty="0"/>
              <a:t>; </a:t>
            </a:r>
            <a:r>
              <a:rPr lang="en-US" altLang="ko-KR" sz="1400" b="0" dirty="0">
                <a:latin typeface="Book Antiqua" pitchFamily="18" charset="0"/>
              </a:rPr>
              <a:t>/* # of semaphores in set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time_t</a:t>
            </a:r>
            <a:r>
              <a:rPr lang="en-US" altLang="ko-KR" sz="1400" b="0" dirty="0"/>
              <a:t>		 </a:t>
            </a:r>
            <a:r>
              <a:rPr lang="en-US" altLang="ko-KR" sz="1400" b="0" dirty="0" err="1"/>
              <a:t>sem_otime</a:t>
            </a:r>
            <a:r>
              <a:rPr lang="en-US" altLang="ko-KR" sz="1400" b="0" dirty="0"/>
              <a:t>; </a:t>
            </a:r>
            <a:r>
              <a:rPr lang="en-US" altLang="ko-KR" sz="1400" b="0" dirty="0">
                <a:latin typeface="Book Antiqua" pitchFamily="18" charset="0"/>
              </a:rPr>
              <a:t>/* last-</a:t>
            </a:r>
            <a:r>
              <a:rPr lang="en-US" altLang="ko-KR" sz="1400" b="0" dirty="0" err="1"/>
              <a:t>semop</a:t>
            </a:r>
            <a:r>
              <a:rPr lang="en-US" altLang="ko-KR" sz="1400" b="0" dirty="0"/>
              <a:t>()</a:t>
            </a:r>
            <a:r>
              <a:rPr lang="en-US" altLang="ko-KR" sz="1400" b="0" dirty="0">
                <a:latin typeface="Book Antiqua" pitchFamily="18" charset="0"/>
              </a:rPr>
              <a:t> time */</a:t>
            </a:r>
            <a:r>
              <a:rPr lang="en-US" altLang="ko-KR" sz="1400" b="0" dirty="0"/>
              <a:t> 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time_t</a:t>
            </a:r>
            <a:r>
              <a:rPr lang="en-US" altLang="ko-KR" sz="1400" b="0" dirty="0"/>
              <a:t>		 </a:t>
            </a:r>
            <a:r>
              <a:rPr lang="en-US" altLang="ko-KR" sz="1400" b="0" dirty="0" err="1"/>
              <a:t>sem_ctime</a:t>
            </a:r>
            <a:r>
              <a:rPr lang="en-US" altLang="ko-KR" sz="1400" b="0" dirty="0"/>
              <a:t>; </a:t>
            </a:r>
            <a:r>
              <a:rPr lang="en-US" altLang="ko-KR" sz="1400" b="0" dirty="0">
                <a:latin typeface="Book Antiqua" pitchFamily="18" charset="0"/>
              </a:rPr>
              <a:t>/* last-change time */ 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};</a:t>
            </a:r>
            <a:r>
              <a:rPr lang="en-US" altLang="ko-KR" sz="1400" dirty="0"/>
              <a:t> 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sem</a:t>
            </a:r>
            <a:r>
              <a:rPr lang="en-US" altLang="ko-KR" sz="1400" b="0" dirty="0"/>
              <a:t> {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ushort_t</a:t>
            </a:r>
            <a:r>
              <a:rPr lang="en-US" altLang="ko-KR" sz="1400" b="0" dirty="0"/>
              <a:t> 	 </a:t>
            </a:r>
            <a:r>
              <a:rPr lang="en-US" altLang="ko-KR" sz="1400" b="0" dirty="0" err="1"/>
              <a:t>semval</a:t>
            </a:r>
            <a:r>
              <a:rPr lang="en-US" altLang="ko-KR" sz="1400" b="0" dirty="0"/>
              <a:t>;	  </a:t>
            </a:r>
            <a:r>
              <a:rPr lang="en-US" altLang="ko-KR" sz="1400" b="0" dirty="0">
                <a:latin typeface="Book Antiqua" pitchFamily="18" charset="0"/>
              </a:rPr>
              <a:t>/* semaphore value, </a:t>
            </a:r>
            <a:r>
              <a:rPr lang="en-US" altLang="ko-KR" sz="1400" b="0" dirty="0" err="1">
                <a:latin typeface="Book Antiqua" pitchFamily="18" charset="0"/>
              </a:rPr>
              <a:t>nonegative</a:t>
            </a:r>
            <a:r>
              <a:rPr lang="en-US" altLang="ko-KR" sz="1400" b="0" dirty="0">
                <a:latin typeface="Book Antiqua" pitchFamily="18" charset="0"/>
              </a:rPr>
              <a:t>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short		 </a:t>
            </a:r>
            <a:r>
              <a:rPr lang="en-US" altLang="ko-KR" sz="1400" b="0" dirty="0" err="1"/>
              <a:t>sempid</a:t>
            </a:r>
            <a:r>
              <a:rPr lang="en-US" altLang="ko-KR" sz="1400" b="0" dirty="0"/>
              <a:t>;	  </a:t>
            </a:r>
            <a:r>
              <a:rPr lang="en-US" altLang="ko-KR" sz="1400" b="0" dirty="0">
                <a:latin typeface="Book Antiqua" pitchFamily="18" charset="0"/>
              </a:rPr>
              <a:t>/* </a:t>
            </a:r>
            <a:r>
              <a:rPr lang="en-US" altLang="ko-KR" sz="1400" b="0" dirty="0"/>
              <a:t>PID</a:t>
            </a:r>
            <a:r>
              <a:rPr lang="en-US" altLang="ko-KR" sz="1400" b="0" dirty="0">
                <a:latin typeface="Book Antiqua" pitchFamily="18" charset="0"/>
              </a:rPr>
              <a:t> of last successful </a:t>
            </a:r>
            <a:r>
              <a:rPr lang="en-US" altLang="ko-KR" sz="1400" b="0" dirty="0" err="1"/>
              <a:t>semop</a:t>
            </a:r>
            <a:r>
              <a:rPr lang="en-US" altLang="ko-KR" sz="1400" b="0" dirty="0"/>
              <a:t>()</a:t>
            </a:r>
            <a:r>
              <a:rPr lang="en-US" altLang="ko-KR" sz="1400" b="0" dirty="0">
                <a:latin typeface="Book Antiqua" pitchFamily="18" charset="0"/>
              </a:rPr>
              <a:t>, </a:t>
            </a:r>
            <a:r>
              <a:rPr lang="en-US" altLang="ko-KR" sz="1400" b="0" dirty="0"/>
              <a:t>SETVAL</a:t>
            </a:r>
            <a:r>
              <a:rPr lang="en-US" altLang="ko-KR" sz="1400" b="0" dirty="0">
                <a:latin typeface="Book Antiqua" pitchFamily="18" charset="0"/>
              </a:rPr>
              <a:t>, </a:t>
            </a:r>
            <a:r>
              <a:rPr lang="en-US" altLang="ko-KR" sz="1400" b="0" dirty="0"/>
              <a:t>SETALL</a:t>
            </a:r>
            <a:r>
              <a:rPr lang="en-US" altLang="ko-KR" sz="1400" b="0" dirty="0">
                <a:latin typeface="Book Antiqua" pitchFamily="18" charset="0"/>
              </a:rPr>
              <a:t>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ushort_t</a:t>
            </a:r>
            <a:r>
              <a:rPr lang="en-US" altLang="ko-KR" sz="1400" b="0" dirty="0"/>
              <a:t>	 </a:t>
            </a:r>
            <a:r>
              <a:rPr lang="en-US" altLang="ko-KR" sz="1400" b="0" dirty="0" err="1"/>
              <a:t>semncnt</a:t>
            </a:r>
            <a:r>
              <a:rPr lang="en-US" altLang="ko-KR" sz="1400" b="0" dirty="0"/>
              <a:t>;  </a:t>
            </a:r>
            <a:r>
              <a:rPr lang="en-US" altLang="ko-KR" sz="1400" b="0" dirty="0">
                <a:latin typeface="Book Antiqua" pitchFamily="18" charset="0"/>
              </a:rPr>
              <a:t>/* # awaiting </a:t>
            </a:r>
            <a:r>
              <a:rPr lang="en-US" altLang="ko-KR" sz="1400" b="0" dirty="0" err="1"/>
              <a:t>semval</a:t>
            </a:r>
            <a:r>
              <a:rPr lang="en-US" altLang="ko-KR" sz="1400" b="0" dirty="0"/>
              <a:t> &gt; </a:t>
            </a:r>
            <a:r>
              <a:rPr lang="en-US" altLang="ko-KR" sz="1400" b="0" dirty="0">
                <a:latin typeface="Book Antiqua" pitchFamily="18" charset="0"/>
              </a:rPr>
              <a:t>current value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ushort_t</a:t>
            </a:r>
            <a:r>
              <a:rPr lang="en-US" altLang="ko-KR" sz="1400" b="0" dirty="0"/>
              <a:t>	 </a:t>
            </a:r>
            <a:r>
              <a:rPr lang="en-US" altLang="ko-KR" sz="1400" b="0" dirty="0" err="1"/>
              <a:t>semzcnt</a:t>
            </a:r>
            <a:r>
              <a:rPr lang="en-US" altLang="ko-KR" sz="1400" b="0" dirty="0"/>
              <a:t>;  </a:t>
            </a:r>
            <a:r>
              <a:rPr lang="en-US" altLang="ko-KR" sz="1400" b="0" dirty="0">
                <a:latin typeface="Book Antiqua" pitchFamily="18" charset="0"/>
              </a:rPr>
              <a:t>/* # awaiting </a:t>
            </a:r>
            <a:r>
              <a:rPr lang="en-US" altLang="ko-KR" sz="1400" b="0" dirty="0" err="1"/>
              <a:t>semval</a:t>
            </a:r>
            <a:r>
              <a:rPr lang="en-US" altLang="ko-KR" sz="1400" b="0" dirty="0"/>
              <a:t> = 0 </a:t>
            </a:r>
            <a:r>
              <a:rPr lang="en-US" altLang="ko-KR" sz="1400" b="0" dirty="0">
                <a:latin typeface="Book Antiqua" pitchFamily="18" charset="0"/>
              </a:rPr>
              <a:t>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};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POSIX:XSI Semaphore (2/3)</a:t>
            </a:r>
            <a:endParaRPr/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Each semaphore element includes at least the following information (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sem</a:t>
            </a:r>
            <a:r>
              <a:rPr lang="en-US" altLang="ko-KR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ko-KR" dirty="0" err="1">
                <a:latin typeface="Courier New" pitchFamily="49" charset="0"/>
              </a:rPr>
              <a:t>semval</a:t>
            </a:r>
            <a:r>
              <a:rPr lang="en-US" altLang="ko-KR" dirty="0">
                <a:latin typeface="Courier New" pitchFamily="49" charset="0"/>
              </a:rPr>
              <a:t> :</a:t>
            </a:r>
            <a:r>
              <a:rPr lang="en-US" altLang="ko-KR" dirty="0"/>
              <a:t>A nonnegative integer representing the value of the semaphore element </a:t>
            </a:r>
          </a:p>
          <a:p>
            <a:pPr lvl="1"/>
            <a:r>
              <a:rPr lang="en-US" altLang="ko-KR" dirty="0" err="1">
                <a:latin typeface="Courier New" pitchFamily="49" charset="0"/>
              </a:rPr>
              <a:t>sempid</a:t>
            </a:r>
            <a:r>
              <a:rPr lang="en-US" altLang="ko-KR" dirty="0">
                <a:latin typeface="Courier New" pitchFamily="49" charset="0"/>
              </a:rPr>
              <a:t> :</a:t>
            </a:r>
            <a:r>
              <a:rPr lang="en-US" altLang="ko-KR" dirty="0"/>
              <a:t>The process ID of the last process to manipulate the semaphore element </a:t>
            </a:r>
          </a:p>
          <a:p>
            <a:pPr lvl="1"/>
            <a:r>
              <a:rPr lang="en-US" altLang="ko-KR" dirty="0" err="1">
                <a:latin typeface="Courier New" pitchFamily="49" charset="0"/>
              </a:rPr>
              <a:t>semncnt</a:t>
            </a:r>
            <a:r>
              <a:rPr lang="en-US" altLang="ko-KR" dirty="0">
                <a:latin typeface="Courier New" pitchFamily="49" charset="0"/>
              </a:rPr>
              <a:t> : </a:t>
            </a:r>
            <a:r>
              <a:rPr lang="en-US" altLang="ko-KR" dirty="0"/>
              <a:t>The number of processes waiting for the semaphore element value to increase.</a:t>
            </a:r>
          </a:p>
          <a:p>
            <a:pPr lvl="1"/>
            <a:r>
              <a:rPr lang="en-US" altLang="ko-KR" dirty="0" err="1">
                <a:latin typeface="Courier New" pitchFamily="49" charset="0"/>
              </a:rPr>
              <a:t>semzcnt</a:t>
            </a:r>
            <a:r>
              <a:rPr lang="en-US" altLang="ko-KR" dirty="0">
                <a:latin typeface="Courier New" pitchFamily="49" charset="0"/>
              </a:rPr>
              <a:t> : </a:t>
            </a:r>
            <a:r>
              <a:rPr lang="en-US" altLang="ko-KR" dirty="0"/>
              <a:t>The number of processes waiting for the semaphore element value to equal 0</a:t>
            </a:r>
          </a:p>
          <a:p>
            <a:pPr lvl="2"/>
            <a:r>
              <a:rPr lang="en-US" altLang="ko-KR" sz="1800" i="1" dirty="0">
                <a:cs typeface="Arial" charset="0"/>
              </a:rPr>
              <a:t>if the value of the semaphore is 0, processes in the queue wake up.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Each semaphore element has two queues </a:t>
            </a:r>
          </a:p>
          <a:p>
            <a:pPr lvl="1"/>
            <a:r>
              <a:rPr lang="en-US" altLang="ko-KR" dirty="0"/>
              <a:t>queue of processes waiting for the value to increase</a:t>
            </a:r>
            <a:r>
              <a:rPr lang="en-US" altLang="ko-KR"/>
              <a:t>. </a:t>
            </a:r>
            <a:endParaRPr lang="en-US" altLang="ko-KR" dirty="0">
              <a:latin typeface="Arial" charset="0"/>
              <a:cs typeface="Arial" charset="0"/>
            </a:endParaRPr>
          </a:p>
          <a:p>
            <a:pPr lvl="1"/>
            <a:r>
              <a:rPr lang="en-US" altLang="ko-KR" dirty="0"/>
              <a:t>queue of processes waiting for the value to equal 0 </a:t>
            </a:r>
          </a:p>
        </p:txBody>
      </p:sp>
      <p:sp>
        <p:nvSpPr>
          <p:cNvPr id="5017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CDE5B2E5-6FB0-43D3-9A6F-E799AD7DC6E2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POSIX:XSI Semaphore (3/3)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4857752" y="1785927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semval</a:t>
            </a:r>
            <a:r>
              <a:rPr lang="en-US" altLang="ko-KR" sz="1200" b="0" dirty="0">
                <a:cs typeface="Courier New" pitchFamily="49" charset="0"/>
              </a:rPr>
              <a:t> [0]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928926" y="2787998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sem_base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928926" y="3075513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sem_nsems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28926" y="3367928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sem_otime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115949" y="1857365"/>
            <a:ext cx="527225" cy="214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 err="1">
                <a:latin typeface="Times New Roman" pitchFamily="18" charset="0"/>
                <a:cs typeface="Times New Roman" pitchFamily="18" charset="0"/>
              </a:rPr>
              <a:t>sem</a:t>
            </a: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id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928926" y="1785927"/>
            <a:ext cx="1357322" cy="100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>
                <a:cs typeface="Courier New" pitchFamily="49" charset="0"/>
              </a:rPr>
              <a:t>ipc</a:t>
            </a:r>
            <a:r>
              <a:rPr kumimoji="1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_perm</a:t>
            </a:r>
            <a:r>
              <a:rPr kumimoji="1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{}</a:t>
            </a: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46885" y="1500175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1200" dirty="0" err="1">
                <a:solidFill>
                  <a:srgbClr val="000000"/>
                </a:solidFill>
                <a:cs typeface="Courier New" pitchFamily="49" charset="0"/>
              </a:rPr>
              <a:t>semid_ds</a:t>
            </a:r>
            <a:r>
              <a:rPr lang="en-US" altLang="ko-KR" sz="1200" dirty="0">
                <a:solidFill>
                  <a:srgbClr val="000000"/>
                </a:solidFill>
                <a:cs typeface="Courier New" pitchFamily="49" charset="0"/>
              </a:rPr>
              <a:t>{}</a:t>
            </a:r>
            <a:endParaRPr lang="ko-KR" altLang="en-US" sz="1200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857752" y="2075381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sempid</a:t>
            </a:r>
            <a:r>
              <a:rPr lang="en-US" altLang="ko-KR" sz="1200" b="0" dirty="0">
                <a:cs typeface="Courier New" pitchFamily="49" charset="0"/>
              </a:rPr>
              <a:t> [0]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857752" y="2368018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semncnt</a:t>
            </a:r>
            <a:r>
              <a:rPr lang="en-US" altLang="ko-KR" sz="1200" b="0" dirty="0">
                <a:cs typeface="Courier New" pitchFamily="49" charset="0"/>
              </a:rPr>
              <a:t>[0]</a:t>
            </a:r>
            <a:endParaRPr lang="ko-KR" altLang="en-US" sz="1200" b="0" dirty="0">
              <a:cs typeface="Courier New" pitchFamily="49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 bwMode="auto">
          <a:xfrm>
            <a:off x="2571736" y="1928803"/>
            <a:ext cx="35719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꺾인 연결선 79"/>
          <p:cNvCxnSpPr>
            <a:stCxn id="8" idx="3"/>
            <a:endCxn id="6" idx="1"/>
          </p:cNvCxnSpPr>
          <p:nvPr/>
        </p:nvCxnSpPr>
        <p:spPr bwMode="auto">
          <a:xfrm flipV="1">
            <a:off x="4286248" y="1932251"/>
            <a:ext cx="571504" cy="100207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6" name="직사각형 115"/>
          <p:cNvSpPr/>
          <p:nvPr/>
        </p:nvSpPr>
        <p:spPr>
          <a:xfrm>
            <a:off x="1000100" y="6019404"/>
            <a:ext cx="71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ook Antiqua" pitchFamily="18" charset="0"/>
              </a:rPr>
              <a:t>Kernel data structures for a semaphore set with two values in the set.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399493" y="1285860"/>
            <a:ext cx="8324378" cy="44511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143108" y="545129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Book Antiqua" pitchFamily="18" charset="0"/>
              </a:rPr>
              <a:t>kernel.</a:t>
            </a:r>
            <a:endParaRPr lang="ko-KR" altLang="en-US" sz="1400" dirty="0">
              <a:latin typeface="Book Antiqua" pitchFamily="18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928926" y="3660575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sem_ctime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857752" y="2665208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semzcnt</a:t>
            </a:r>
            <a:r>
              <a:rPr lang="en-US" altLang="ko-KR" sz="1200" b="0" dirty="0">
                <a:cs typeface="Courier New" pitchFamily="49" charset="0"/>
              </a:rPr>
              <a:t>[0]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857752" y="2980063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semval</a:t>
            </a:r>
            <a:r>
              <a:rPr lang="en-US" altLang="ko-KR" sz="1200" b="0" dirty="0">
                <a:cs typeface="Courier New" pitchFamily="49" charset="0"/>
              </a:rPr>
              <a:t> [1]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857752" y="3269517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sempid</a:t>
            </a:r>
            <a:r>
              <a:rPr lang="en-US" altLang="ko-KR" sz="1200" b="0" dirty="0">
                <a:cs typeface="Courier New" pitchFamily="49" charset="0"/>
              </a:rPr>
              <a:t> [1]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857752" y="3562154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semncnt</a:t>
            </a:r>
            <a:r>
              <a:rPr lang="en-US" altLang="ko-KR" sz="1200" b="0" dirty="0">
                <a:cs typeface="Courier New" pitchFamily="49" charset="0"/>
              </a:rPr>
              <a:t>[1]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857752" y="3859344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semzcnt</a:t>
            </a:r>
            <a:r>
              <a:rPr lang="en-US" altLang="ko-KR" sz="1200" b="0" dirty="0">
                <a:cs typeface="Courier New" pitchFamily="49" charset="0"/>
              </a:rPr>
              <a:t>[1]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42" name="왼쪽 중괄호 41"/>
          <p:cNvSpPr/>
          <p:nvPr/>
        </p:nvSpPr>
        <p:spPr bwMode="auto">
          <a:xfrm flipH="1">
            <a:off x="6248407" y="1791018"/>
            <a:ext cx="164575" cy="115994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429388" y="2308018"/>
            <a:ext cx="500066" cy="1428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>
                <a:cs typeface="Courier New" pitchFamily="49" charset="0"/>
              </a:rPr>
              <a:t>sem</a:t>
            </a:r>
            <a:r>
              <a:rPr lang="en-US" altLang="ko-KR" sz="1200" dirty="0">
                <a:cs typeface="Courier New" pitchFamily="49" charset="0"/>
              </a:rPr>
              <a:t>{}</a:t>
            </a:r>
            <a:endParaRPr lang="ko-KR" altLang="en-US" sz="1200" dirty="0">
              <a:cs typeface="Courier New" pitchFamily="49" charset="0"/>
            </a:endParaRPr>
          </a:p>
        </p:txBody>
      </p:sp>
      <p:sp>
        <p:nvSpPr>
          <p:cNvPr id="45" name="왼쪽 중괄호 44"/>
          <p:cNvSpPr/>
          <p:nvPr/>
        </p:nvSpPr>
        <p:spPr bwMode="auto">
          <a:xfrm flipH="1">
            <a:off x="6248407" y="2986412"/>
            <a:ext cx="164575" cy="115994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429388" y="3489124"/>
            <a:ext cx="500066" cy="1428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>
                <a:cs typeface="Courier New" pitchFamily="49" charset="0"/>
              </a:rPr>
              <a:t>sem</a:t>
            </a:r>
            <a:r>
              <a:rPr lang="en-US" altLang="ko-KR" sz="1200" dirty="0">
                <a:cs typeface="Courier New" pitchFamily="49" charset="0"/>
              </a:rPr>
              <a:t>{}</a:t>
            </a:r>
            <a:endParaRPr lang="ko-KR" altLang="en-US" sz="1200" dirty="0"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86248" y="3055736"/>
            <a:ext cx="3080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0" dirty="0">
                <a:cs typeface="Courier New" pitchFamily="49" charset="0"/>
              </a:rPr>
              <a:t>2</a:t>
            </a:r>
            <a:endParaRPr lang="ko-KR" altLang="en-US" b="0" dirty="0">
              <a:cs typeface="Courier New" pitchFamily="49" charset="0"/>
            </a:endParaRPr>
          </a:p>
        </p:txBody>
      </p:sp>
      <p:graphicFrame>
        <p:nvGraphicFramePr>
          <p:cNvPr id="29" name="Group 83"/>
          <p:cNvGraphicFramePr>
            <a:graphicFrameLocks noGrp="1"/>
          </p:cNvGraphicFramePr>
          <p:nvPr/>
        </p:nvGraphicFramePr>
        <p:xfrm>
          <a:off x="1995501" y="4308282"/>
          <a:ext cx="4505325" cy="914400"/>
        </p:xfrm>
        <a:graphic>
          <a:graphicData uri="http://schemas.openxmlformats.org/drawingml/2006/table">
            <a:tbl>
              <a:tblPr/>
              <a:tblGrid>
                <a:gridCol w="1195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struct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Index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Index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Index 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Index 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semid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b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</a:t>
                      </a:r>
                      <a:b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</a:t>
                      </a:r>
                      <a:b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queue (1/2)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The message queue is a POSIX:XSI </a:t>
            </a:r>
            <a:r>
              <a:rPr lang="en-US" altLang="ko-KR" sz="2200" dirty="0" err="1">
                <a:latin typeface="Arial" charset="0"/>
                <a:cs typeface="Arial" charset="0"/>
              </a:rPr>
              <a:t>interprocess</a:t>
            </a:r>
            <a:r>
              <a:rPr lang="en-US" altLang="ko-KR" sz="2200" dirty="0">
                <a:latin typeface="Arial" charset="0"/>
                <a:cs typeface="Arial" charset="0"/>
              </a:rPr>
              <a:t> communication mechanism that allows a process to send and receive messages from other processes.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linked list of messages stored within the kernel and identified by a message queue identifier. </a:t>
            </a:r>
          </a:p>
          <a:p>
            <a:endParaRPr lang="ko-KR" altLang="en-US" sz="2200" dirty="0">
              <a:latin typeface="Arial" charset="0"/>
              <a:cs typeface="Arial" charset="0"/>
            </a:endParaRP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D765C9A2-F5CC-4C5F-8103-F24EF8397E39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571472" y="3070255"/>
            <a:ext cx="8143932" cy="335476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msqid_ds</a:t>
            </a:r>
            <a:r>
              <a:rPr lang="en-US" altLang="ko-KR" sz="1400" b="0" dirty="0"/>
              <a:t> {		/* &lt;sys/</a:t>
            </a:r>
            <a:r>
              <a:rPr lang="en-US" altLang="ko-KR" sz="1400" b="0" dirty="0" err="1"/>
              <a:t>msg.h</a:t>
            </a:r>
            <a:r>
              <a:rPr lang="en-US" altLang="ko-KR" sz="1400" b="0" dirty="0"/>
              <a:t>&gt;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ipc_perm</a:t>
            </a:r>
            <a:r>
              <a:rPr lang="en-US" altLang="ko-KR" sz="1400" b="0" dirty="0"/>
              <a:t> 	 </a:t>
            </a:r>
            <a:r>
              <a:rPr lang="en-US" altLang="ko-KR" sz="1400" b="0" dirty="0" err="1"/>
              <a:t>msg_perm</a:t>
            </a:r>
            <a:r>
              <a:rPr lang="en-US" altLang="ko-KR" sz="1400" b="0" dirty="0"/>
              <a:t>;   /* see ch08_ipc1-</a:t>
            </a:r>
            <a:r>
              <a:rPr lang="en-US" altLang="ko-KR" sz="1400" b="0" i="1" dirty="0"/>
              <a:t>p.29</a:t>
            </a:r>
            <a:r>
              <a:rPr lang="en-US" altLang="ko-KR" sz="1400" b="0" dirty="0"/>
              <a:t>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msg</a:t>
            </a:r>
            <a:r>
              <a:rPr lang="en-US" altLang="ko-KR" sz="1400" b="0" dirty="0"/>
              <a:t>	*</a:t>
            </a:r>
            <a:r>
              <a:rPr lang="en-US" altLang="ko-KR" sz="1400" b="0" dirty="0" err="1"/>
              <a:t>msg_first</a:t>
            </a:r>
            <a:r>
              <a:rPr lang="en-US" altLang="ko-KR" sz="1400" b="0" dirty="0"/>
              <a:t>;  /* </a:t>
            </a:r>
            <a:r>
              <a:rPr lang="en-US" altLang="ko-KR" sz="1400" b="0" dirty="0" err="1"/>
              <a:t>ptr</a:t>
            </a:r>
            <a:r>
              <a:rPr lang="en-US" altLang="ko-KR" sz="1400" b="0" dirty="0"/>
              <a:t> to first message on queue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msg</a:t>
            </a:r>
            <a:r>
              <a:rPr lang="en-US" altLang="ko-KR" sz="1400" b="0" dirty="0"/>
              <a:t>	*</a:t>
            </a:r>
            <a:r>
              <a:rPr lang="en-US" altLang="ko-KR" sz="1400" b="0" dirty="0" err="1"/>
              <a:t>msg_last</a:t>
            </a:r>
            <a:r>
              <a:rPr lang="en-US" altLang="ko-KR" sz="1400" b="0" dirty="0"/>
              <a:t>;   /* </a:t>
            </a:r>
            <a:r>
              <a:rPr lang="en-US" altLang="ko-KR" sz="1400" b="0" dirty="0" err="1"/>
              <a:t>ptr</a:t>
            </a:r>
            <a:r>
              <a:rPr lang="en-US" altLang="ko-KR" sz="1400" b="0" dirty="0"/>
              <a:t> to last message on queue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msglen_t</a:t>
            </a:r>
            <a:r>
              <a:rPr lang="en-US" altLang="ko-KR" sz="1400" b="0" dirty="0"/>
              <a:t>		 </a:t>
            </a:r>
            <a:r>
              <a:rPr lang="en-US" altLang="ko-KR" sz="1400" b="0" dirty="0" err="1"/>
              <a:t>msg_cbytes</a:t>
            </a:r>
            <a:r>
              <a:rPr lang="en-US" altLang="ko-KR" sz="1400" b="0" dirty="0"/>
              <a:t>; /* current #bytes on queue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msgqnum_t</a:t>
            </a:r>
            <a:r>
              <a:rPr lang="en-US" altLang="ko-KR" sz="1400" b="0" dirty="0"/>
              <a:t> 	 </a:t>
            </a:r>
            <a:r>
              <a:rPr lang="en-US" altLang="ko-KR" sz="1400" b="0" dirty="0" err="1"/>
              <a:t>msg_qnum</a:t>
            </a:r>
            <a:r>
              <a:rPr lang="en-US" altLang="ko-KR" sz="1400" b="0" dirty="0"/>
              <a:t>;   /* # of messages on queue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msglen_t</a:t>
            </a:r>
            <a:r>
              <a:rPr lang="en-US" altLang="ko-KR" sz="1400" b="0" dirty="0"/>
              <a:t> 	 </a:t>
            </a:r>
            <a:r>
              <a:rPr lang="en-US" altLang="ko-KR" sz="1400" b="0" dirty="0" err="1"/>
              <a:t>msg_qbytes</a:t>
            </a:r>
            <a:r>
              <a:rPr lang="en-US" altLang="ko-KR" sz="1400" b="0" dirty="0"/>
              <a:t>; /* max # of bytes on queue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pid_t</a:t>
            </a:r>
            <a:r>
              <a:rPr lang="en-US" altLang="ko-KR" sz="1400" b="0" dirty="0"/>
              <a:t> 		 </a:t>
            </a:r>
            <a:r>
              <a:rPr lang="en-US" altLang="ko-KR" sz="1400" b="0" dirty="0" err="1"/>
              <a:t>msg_lspid</a:t>
            </a:r>
            <a:r>
              <a:rPr lang="en-US" altLang="ko-KR" sz="1400" b="0" dirty="0"/>
              <a:t>;  /*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 of last </a:t>
            </a:r>
            <a:r>
              <a:rPr lang="en-US" altLang="ko-KR" sz="1400" b="0" dirty="0" err="1"/>
              <a:t>msgsnd</a:t>
            </a:r>
            <a:r>
              <a:rPr lang="en-US" altLang="ko-KR" sz="1400" b="0" dirty="0"/>
              <a:t>()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pid_t</a:t>
            </a:r>
            <a:r>
              <a:rPr lang="en-US" altLang="ko-KR" sz="1400" b="0" dirty="0"/>
              <a:t> 		 </a:t>
            </a:r>
            <a:r>
              <a:rPr lang="en-US" altLang="ko-KR" sz="1400" b="0" dirty="0" err="1"/>
              <a:t>msg_lrpid</a:t>
            </a:r>
            <a:r>
              <a:rPr lang="en-US" altLang="ko-KR" sz="1400" b="0" dirty="0"/>
              <a:t>;  /* </a:t>
            </a:r>
            <a:r>
              <a:rPr lang="en-US" altLang="ko-KR" sz="1400" b="0" dirty="0" err="1"/>
              <a:t>pid</a:t>
            </a:r>
            <a:r>
              <a:rPr lang="en-US" altLang="ko-KR" sz="1400" b="0" dirty="0"/>
              <a:t> of last </a:t>
            </a:r>
            <a:r>
              <a:rPr lang="en-US" altLang="ko-KR" sz="1400" b="0" dirty="0" err="1"/>
              <a:t>msgrcv</a:t>
            </a:r>
            <a:r>
              <a:rPr lang="en-US" altLang="ko-KR" sz="1400" b="0" dirty="0"/>
              <a:t>()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time_t</a:t>
            </a:r>
            <a:r>
              <a:rPr lang="en-US" altLang="ko-KR" sz="1400" b="0" dirty="0"/>
              <a:t> 		 </a:t>
            </a:r>
            <a:r>
              <a:rPr lang="en-US" altLang="ko-KR" sz="1400" b="0" dirty="0" err="1"/>
              <a:t>msg_stime</a:t>
            </a:r>
            <a:r>
              <a:rPr lang="en-US" altLang="ko-KR" sz="1400" b="0" dirty="0"/>
              <a:t>;  /* last-</a:t>
            </a:r>
            <a:r>
              <a:rPr lang="en-US" altLang="ko-KR" sz="1400" b="0" dirty="0" err="1"/>
              <a:t>msgsnd</a:t>
            </a:r>
            <a:r>
              <a:rPr lang="en-US" altLang="ko-KR" sz="1400" b="0" dirty="0"/>
              <a:t>() time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time_t</a:t>
            </a:r>
            <a:r>
              <a:rPr lang="en-US" altLang="ko-KR" sz="1400" b="0" dirty="0"/>
              <a:t> 		 </a:t>
            </a:r>
            <a:r>
              <a:rPr lang="en-US" altLang="ko-KR" sz="1400" b="0" dirty="0" err="1"/>
              <a:t>msg_rtime</a:t>
            </a:r>
            <a:r>
              <a:rPr lang="en-US" altLang="ko-KR" sz="1400" b="0" dirty="0"/>
              <a:t>;  /* last-</a:t>
            </a:r>
            <a:r>
              <a:rPr lang="en-US" altLang="ko-KR" sz="1400" b="0" dirty="0" err="1"/>
              <a:t>msgrcv</a:t>
            </a:r>
            <a:r>
              <a:rPr lang="en-US" altLang="ko-KR" sz="1400" b="0" dirty="0"/>
              <a:t>() time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	</a:t>
            </a:r>
            <a:r>
              <a:rPr lang="en-US" altLang="ko-KR" sz="1400" b="0" dirty="0" err="1"/>
              <a:t>time_t</a:t>
            </a:r>
            <a:r>
              <a:rPr lang="en-US" altLang="ko-KR" sz="1400" b="0" dirty="0"/>
              <a:t> 		 </a:t>
            </a:r>
            <a:r>
              <a:rPr lang="en-US" altLang="ko-KR" sz="1400" b="0" dirty="0" err="1"/>
              <a:t>msg_ctime</a:t>
            </a:r>
            <a:r>
              <a:rPr lang="en-US" altLang="ko-KR" sz="1400" b="0" dirty="0"/>
              <a:t>;  /* last-change time */</a:t>
            </a:r>
          </a:p>
          <a:p>
            <a:pPr algn="l">
              <a:spcBef>
                <a:spcPts val="300"/>
              </a:spcBef>
            </a:pPr>
            <a:r>
              <a:rPr lang="en-US" altLang="ko-KR" sz="1400" b="0" dirty="0"/>
              <a:t>};</a:t>
            </a:r>
            <a:r>
              <a:rPr lang="en-US" altLang="ko-KR" sz="1400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semget(2)</a:t>
            </a:r>
            <a:r>
              <a:rPr lang="en-US" altLang="ko-KR"/>
              <a:t> system call (1/2)</a:t>
            </a:r>
            <a:endParaRPr/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returns the semaphore identifier associated with the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key</a:t>
            </a:r>
            <a:r>
              <a:rPr lang="en-US" altLang="ko-KR" dirty="0">
                <a:latin typeface="Arial" charset="0"/>
                <a:cs typeface="Arial" charset="0"/>
              </a:rPr>
              <a:t>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Arial" charset="0"/>
              </a:rPr>
              <a:t>nsems</a:t>
            </a:r>
            <a:r>
              <a:rPr lang="en-US" altLang="ko-KR" dirty="0"/>
              <a:t> : number of semaphore elements in the set.</a:t>
            </a:r>
          </a:p>
          <a:p>
            <a:pPr lvl="1">
              <a:buNone/>
            </a:pPr>
            <a:r>
              <a:rPr lang="en-US" altLang="ko-KR" sz="1600" dirty="0">
                <a:solidFill>
                  <a:srgbClr val="002060"/>
                </a:solidFill>
                <a:latin typeface="Comic Sans MS" pitchFamily="66" charset="0"/>
              </a:rPr>
              <a:t>	(</a:t>
            </a:r>
            <a:r>
              <a:rPr lang="en-US" altLang="ko-KR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nsems</a:t>
            </a:r>
            <a:r>
              <a:rPr lang="en-US" altLang="ko-KR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==0 </a:t>
            </a:r>
            <a:r>
              <a:rPr lang="en-US" altLang="ko-KR" sz="1600" dirty="0">
                <a:solidFill>
                  <a:srgbClr val="002060"/>
                </a:solidFill>
                <a:latin typeface="Comic Sans MS" pitchFamily="66" charset="0"/>
              </a:rPr>
              <a:t>: reference an existing set)</a:t>
            </a:r>
            <a:endParaRPr lang="ko-KR" altLang="en-US" sz="16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120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CA89B85E-8EA4-47D2-9DF5-9C7462F16B6E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&lt;sys/sem.h&gt;</a:t>
            </a:r>
          </a:p>
          <a:p>
            <a:pPr algn="l"/>
            <a:r>
              <a:rPr lang="en-US" altLang="ko-KR" b="0"/>
              <a:t>int semget(key_t key, int nsems, int flag);</a:t>
            </a:r>
            <a:r>
              <a:rPr lang="en-US" altLang="ko-KR"/>
              <a:t> </a:t>
            </a:r>
          </a:p>
          <a:p>
            <a:pPr algn="l"/>
            <a:r>
              <a:rPr lang="en-US" altLang="ko-KR" b="0"/>
              <a:t>		   Returns: semaphore identifier</a:t>
            </a:r>
            <a:r>
              <a:rPr lang="en-US" altLang="ko-KR"/>
              <a:t> </a:t>
            </a:r>
            <a:r>
              <a:rPr lang="en-US" altLang="ko-KR" b="0"/>
              <a:t>if OK, -1 on error</a:t>
            </a:r>
          </a:p>
        </p:txBody>
      </p:sp>
      <p:graphicFrame>
        <p:nvGraphicFramePr>
          <p:cNvPr id="746592" name="Group 96"/>
          <p:cNvGraphicFramePr>
            <a:graphicFrameLocks noGrp="1"/>
          </p:cNvGraphicFramePr>
          <p:nvPr/>
        </p:nvGraphicFramePr>
        <p:xfrm>
          <a:off x="407988" y="3929066"/>
          <a:ext cx="8328025" cy="2255520"/>
        </p:xfrm>
        <a:graphic>
          <a:graphicData uri="http://schemas.openxmlformats.org/drawingml/2006/table">
            <a:tbl>
              <a:tblPr/>
              <a:tblGrid>
                <a:gridCol w="177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errno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cause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EACCES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semaphore exists for key but permission not granted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EEXIST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semaphore exists for key but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 (flag &amp; IPC_CREAT) &amp;&amp; (flag &amp; IPC_EXCL) ) == -1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EINVAL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nsems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&lt;=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0 or greater than system limit, or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nsems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 doesn't agree with semaphore set size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ENOENT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semaphore does not exist for key and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flag&amp;IPC_CREAT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)==0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ENOSPC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systemwide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 limit on semaphores would be exceeded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semget(2)</a:t>
            </a:r>
            <a:r>
              <a:rPr lang="en-US" altLang="ko-KR"/>
              <a:t> system call (2/2)</a:t>
            </a:r>
            <a:endParaRPr/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222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2B2843C6-711E-4772-86E7-E3B91B159C90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428596" y="1125538"/>
            <a:ext cx="8286808" cy="1290637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400" b="0"/>
              <a:t>#define PERMS (S_IRUSR | S_IWUSR)</a:t>
            </a:r>
            <a:br>
              <a:rPr lang="en-US" altLang="ko-KR" sz="1400" b="0"/>
            </a:br>
            <a:br>
              <a:rPr lang="en-US" altLang="ko-KR" sz="1400" b="0"/>
            </a:br>
            <a:r>
              <a:rPr lang="en-US" altLang="ko-KR" sz="1400" b="0"/>
              <a:t>int semid;</a:t>
            </a:r>
          </a:p>
          <a:p>
            <a:pPr algn="l"/>
            <a:r>
              <a:rPr lang="en-US" altLang="ko-KR" sz="1400" b="0"/>
              <a:t>if ((semid = semget(IPC_PRIVATE, 3, PERMS)) == -1)</a:t>
            </a:r>
            <a:br>
              <a:rPr lang="en-US" altLang="ko-KR" sz="1400" b="0"/>
            </a:br>
            <a:r>
              <a:rPr lang="en-US" altLang="ko-KR" sz="1400" b="0"/>
              <a:t>   perror("Failed to create new private semaphore");</a:t>
            </a: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3133725" y="1497013"/>
            <a:ext cx="49530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ko-KR" sz="1400" b="0">
                <a:solidFill>
                  <a:schemeClr val="accent2"/>
                </a:solidFill>
                <a:latin typeface="Comic Sans MS" pitchFamily="66" charset="0"/>
              </a:rPr>
              <a:t>This semaphore can only be read or written by the owner.</a:t>
            </a:r>
          </a:p>
        </p:txBody>
      </p:sp>
      <p:pic>
        <p:nvPicPr>
          <p:cNvPr id="5223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852738"/>
            <a:ext cx="6911975" cy="3068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5BF7DC4-6160-46B8-AB12-F5469142AA0B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95288" y="1033446"/>
            <a:ext cx="8277225" cy="5405454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errno.h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sem.h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stat.h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#define PERMS (S_IRUSR | S_IWUSR | S_IRGRP | S_IWGRP | S_IROTH | S_IWOTH)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#define SET_SIZE 2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 err="1"/>
              <a:t>int</a:t>
            </a:r>
            <a:r>
              <a:rPr lang="en-US" altLang="ko-KR" sz="1300" b="0" dirty="0"/>
              <a:t> main(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argc</a:t>
            </a:r>
            <a:r>
              <a:rPr lang="en-US" altLang="ko-KR" sz="1300" b="0" dirty="0"/>
              <a:t>, char *</a:t>
            </a:r>
            <a:r>
              <a:rPr lang="en-US" altLang="ko-KR" sz="1300" b="0" dirty="0" err="1"/>
              <a:t>argv</a:t>
            </a:r>
            <a:r>
              <a:rPr lang="en-US" altLang="ko-KR" sz="1300" b="0" dirty="0"/>
              <a:t>[])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mykey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if (</a:t>
            </a:r>
            <a:r>
              <a:rPr lang="en-US" altLang="ko-KR" sz="1300" b="0" dirty="0" err="1"/>
              <a:t>argc</a:t>
            </a:r>
            <a:r>
              <a:rPr lang="en-US" altLang="ko-KR" sz="1300" b="0" dirty="0"/>
              <a:t> != 3)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</a:t>
            </a:r>
            <a:r>
              <a:rPr lang="en-US" altLang="ko-KR" sz="1300" b="0" dirty="0" err="1"/>
              <a:t>fprintf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stderr</a:t>
            </a:r>
            <a:r>
              <a:rPr lang="en-US" altLang="ko-KR" sz="1300" b="0" dirty="0"/>
              <a:t>, "Usage: %s pathname id\n", </a:t>
            </a:r>
            <a:r>
              <a:rPr lang="en-US" altLang="ko-KR" sz="1300" b="0" dirty="0" err="1"/>
              <a:t>argv</a:t>
            </a:r>
            <a:r>
              <a:rPr lang="en-US" altLang="ko-KR" sz="1300" b="0" dirty="0"/>
              <a:t>[0]);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return 1;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}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if ((</a:t>
            </a:r>
            <a:r>
              <a:rPr lang="en-US" altLang="ko-KR" sz="1300" b="0" dirty="0" err="1"/>
              <a:t>mykey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ftok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argv</a:t>
            </a:r>
            <a:r>
              <a:rPr lang="en-US" altLang="ko-KR" sz="1300" b="0" dirty="0"/>
              <a:t>[1], </a:t>
            </a:r>
            <a:r>
              <a:rPr lang="en-US" altLang="ko-KR" sz="1300" b="0" dirty="0" err="1"/>
              <a:t>atoi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argv</a:t>
            </a:r>
            <a:r>
              <a:rPr lang="en-US" altLang="ko-KR" sz="1300" b="0" dirty="0"/>
              <a:t>[2]))) == 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)-1)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</a:t>
            </a:r>
            <a:r>
              <a:rPr lang="en-US" altLang="ko-KR" sz="1300" b="0" dirty="0" err="1"/>
              <a:t>fprintf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stderr</a:t>
            </a:r>
            <a:r>
              <a:rPr lang="en-US" altLang="ko-KR" sz="1300" b="0" dirty="0"/>
              <a:t>, "Failed to derive key from filename %s:%s\n",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      </a:t>
            </a:r>
            <a:r>
              <a:rPr lang="en-US" altLang="ko-KR" sz="1300" b="0" dirty="0" err="1"/>
              <a:t>argv</a:t>
            </a:r>
            <a:r>
              <a:rPr lang="en-US" altLang="ko-KR" sz="1300" b="0" dirty="0"/>
              <a:t>[1], </a:t>
            </a:r>
            <a:r>
              <a:rPr lang="en-US" altLang="ko-KR" sz="1300" b="0" dirty="0" err="1"/>
              <a:t>strerror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errno</a:t>
            </a:r>
            <a:r>
              <a:rPr lang="en-US" altLang="ko-KR" sz="1300" b="0" dirty="0"/>
              <a:t>));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return 1; 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}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if ((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semget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mykey</a:t>
            </a:r>
            <a:r>
              <a:rPr lang="en-US" altLang="ko-KR" sz="1300" b="0" dirty="0"/>
              <a:t>, SET_SIZE, PERMS | IPC_CREAT)) == -1)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</a:t>
            </a:r>
            <a:r>
              <a:rPr lang="en-US" altLang="ko-KR" sz="1300" b="0" dirty="0" err="1"/>
              <a:t>fprintf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stderr</a:t>
            </a:r>
            <a:r>
              <a:rPr lang="en-US" altLang="ko-KR" sz="1300" b="0" dirty="0"/>
              <a:t>, "Failed to create semaphore with key %d:%s\n",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      				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)</a:t>
            </a:r>
            <a:r>
              <a:rPr lang="en-US" altLang="ko-KR" sz="1300" b="0" dirty="0" err="1"/>
              <a:t>mykey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strerror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errno</a:t>
            </a:r>
            <a:r>
              <a:rPr lang="en-US" altLang="ko-KR" sz="1300" b="0" dirty="0"/>
              <a:t>));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return 1; 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}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("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 = %d\n",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return 0; 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semctl(2)</a:t>
            </a:r>
            <a:r>
              <a:rPr lang="en-US" altLang="ko-KR"/>
              <a:t> system call (1/2)</a:t>
            </a:r>
            <a:endParaRPr/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43116"/>
            <a:ext cx="8229600" cy="3921125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Each element of a semaphore set must be initialized with </a:t>
            </a:r>
            <a:r>
              <a:rPr lang="en-US" altLang="ko-KR" b="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semctl</a:t>
            </a:r>
            <a:r>
              <a:rPr lang="en-US" altLang="ko-KR" dirty="0">
                <a:solidFill>
                  <a:srgbClr val="FF0000"/>
                </a:solidFill>
                <a:latin typeface="Arial" charset="0"/>
                <a:cs typeface="Arial" charset="0"/>
              </a:rPr>
              <a:t> before it is used. 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Argument </a:t>
            </a:r>
          </a:p>
          <a:p>
            <a:pPr lvl="1"/>
            <a:r>
              <a:rPr lang="en-US" altLang="ko-KR" b="0" dirty="0" err="1">
                <a:latin typeface="Courier New" pitchFamily="49" charset="0"/>
                <a:cs typeface="Arial" charset="0"/>
              </a:rPr>
              <a:t>arg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 : </a:t>
            </a:r>
            <a:r>
              <a:rPr lang="en-US" altLang="ko-KR" dirty="0">
                <a:cs typeface="Arial" charset="0"/>
              </a:rPr>
              <a:t>depends on the value of</a:t>
            </a:r>
            <a:r>
              <a:rPr lang="en-US" altLang="ko-KR" dirty="0">
                <a:latin typeface="Arial" charset="0"/>
                <a:cs typeface="Arial" charset="0"/>
              </a:rPr>
              <a:t>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cmd</a:t>
            </a:r>
            <a:r>
              <a:rPr lang="en-US" altLang="ko-KR" dirty="0">
                <a:latin typeface="Arial" charset="0"/>
                <a:cs typeface="Arial" charset="0"/>
              </a:rPr>
              <a:t>. </a:t>
            </a:r>
          </a:p>
          <a:p>
            <a:pPr lvl="1"/>
            <a:endParaRPr lang="en-US" altLang="ko-KR" dirty="0">
              <a:latin typeface="Arial" charset="0"/>
              <a:cs typeface="Arial" charset="0"/>
            </a:endParaRPr>
          </a:p>
          <a:p>
            <a:pPr lvl="1"/>
            <a:endParaRPr lang="en-US" altLang="ko-KR" dirty="0">
              <a:latin typeface="Arial" charset="0"/>
              <a:cs typeface="Arial" charset="0"/>
            </a:endParaRPr>
          </a:p>
          <a:p>
            <a:pPr lvl="1"/>
            <a:endParaRPr lang="en-US" altLang="ko-KR" dirty="0">
              <a:latin typeface="Arial" charset="0"/>
              <a:cs typeface="Arial" charset="0"/>
            </a:endParaRPr>
          </a:p>
          <a:p>
            <a:pPr lvl="1"/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427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FB36AA45-C89B-49D1-A3AB-B5D6D2622248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&lt;sys/sem.h&gt;</a:t>
            </a:r>
          </a:p>
          <a:p>
            <a:pPr algn="l"/>
            <a:r>
              <a:rPr lang="en-US" altLang="ko-KR" b="0"/>
              <a:t>int semctl(int semid, int semnum, int  cmd,…/*union semun arg*/);</a:t>
            </a:r>
          </a:p>
          <a:p>
            <a:pPr algn="l"/>
            <a:r>
              <a:rPr lang="en-US" altLang="ko-KR" b="0"/>
              <a:t>					    Returns: (see following)</a:t>
            </a: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1000100" y="4143380"/>
            <a:ext cx="6985000" cy="1169551"/>
          </a:xfrm>
          <a:prstGeom prst="rect">
            <a:avLst/>
          </a:prstGeom>
          <a:noFill/>
          <a:ln w="317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 dirty="0"/>
              <a:t>union </a:t>
            </a:r>
            <a:r>
              <a:rPr lang="en-US" altLang="ko-KR" sz="1400" b="0" dirty="0" err="1"/>
              <a:t>semun</a:t>
            </a:r>
            <a:r>
              <a:rPr lang="en-US" altLang="ko-KR" sz="1400" b="0" dirty="0"/>
              <a:t> {</a:t>
            </a:r>
            <a:br>
              <a:rPr lang="en-US" altLang="ko-KR" sz="1400" b="0" dirty="0"/>
            </a:br>
            <a:r>
              <a:rPr lang="en-US" altLang="ko-KR" sz="1400" b="0" dirty="0"/>
              <a:t>    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             </a:t>
            </a:r>
            <a:r>
              <a:rPr lang="en-US" altLang="ko-KR" sz="1400" b="0" dirty="0" err="1"/>
              <a:t>val</a:t>
            </a:r>
            <a:r>
              <a:rPr lang="en-US" altLang="ko-KR" sz="1400" b="0" dirty="0"/>
              <a:t>;    /* for SETVAL */</a:t>
            </a:r>
            <a:br>
              <a:rPr lang="en-US" altLang="ko-KR" sz="1400" b="0" dirty="0"/>
            </a:br>
            <a:r>
              <a:rPr lang="en-US" altLang="ko-KR" sz="1400" b="0" dirty="0"/>
              <a:t>     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semid_ds</a:t>
            </a:r>
            <a:r>
              <a:rPr lang="en-US" altLang="ko-KR" sz="1400" b="0" dirty="0"/>
              <a:t> *</a:t>
            </a:r>
            <a:r>
              <a:rPr lang="en-US" altLang="ko-KR" sz="1400" b="0" dirty="0" err="1"/>
              <a:t>buf</a:t>
            </a:r>
            <a:r>
              <a:rPr lang="en-US" altLang="ko-KR" sz="1400" b="0" dirty="0"/>
              <a:t>;    /* for IPC_STAT and IPC_SET */</a:t>
            </a:r>
            <a:br>
              <a:rPr lang="en-US" altLang="ko-KR" sz="1400" b="0" dirty="0"/>
            </a:br>
            <a:r>
              <a:rPr lang="en-US" altLang="ko-KR" sz="1400" b="0" dirty="0"/>
              <a:t>     unsigned short  *array;  /* for GETALL and SETALL */</a:t>
            </a:r>
            <a:br>
              <a:rPr lang="en-US" altLang="ko-KR" sz="1400" b="0" dirty="0"/>
            </a:br>
            <a:r>
              <a:rPr lang="en-US" altLang="ko-KR" sz="1400" b="0" dirty="0"/>
              <a:t>};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semctl(2)</a:t>
            </a:r>
            <a:r>
              <a:rPr lang="en-US" altLang="ko-KR"/>
              <a:t> system call (2/2)</a:t>
            </a:r>
            <a:endParaRPr/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69AE7B20-420C-4E75-8827-DCFF760C960D}" type="slidenum">
              <a:rPr lang="en-US" altLang="ko-KR" smtClean="0"/>
              <a:pPr/>
              <a:t>24</a:t>
            </a:fld>
            <a:endParaRPr lang="en-US" altLang="ko-KR"/>
          </a:p>
        </p:txBody>
      </p:sp>
      <p:graphicFrame>
        <p:nvGraphicFramePr>
          <p:cNvPr id="749642" name="Group 74"/>
          <p:cNvGraphicFramePr>
            <a:graphicFrameLocks noGrp="1"/>
          </p:cNvGraphicFramePr>
          <p:nvPr/>
        </p:nvGraphicFramePr>
        <p:xfrm>
          <a:off x="749300" y="1125538"/>
          <a:ext cx="7643813" cy="1432560"/>
        </p:xfrm>
        <a:graphic>
          <a:graphicData uri="http://schemas.openxmlformats.org/drawingml/2006/table">
            <a:tbl>
              <a:tblPr/>
              <a:tblGrid>
                <a:gridCol w="142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Standard IPC functions</a:t>
                      </a:r>
                      <a:b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(note that the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semid_ds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structure is defined in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&lt;sys/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&gt;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IPC_STAT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copy members of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semid_ds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of semaphore set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semid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 into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arg.buf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IPC_SET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set permissions of the semaphore set from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arg.buf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IPC_RMID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remove semaphore set identified by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semid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49672" name="Group 104"/>
          <p:cNvGraphicFramePr>
            <a:graphicFrameLocks noGrp="1"/>
          </p:cNvGraphicFramePr>
          <p:nvPr/>
        </p:nvGraphicFramePr>
        <p:xfrm>
          <a:off x="749300" y="2781300"/>
          <a:ext cx="7643813" cy="2042160"/>
        </p:xfrm>
        <a:graphic>
          <a:graphicData uri="http://schemas.openxmlformats.org/drawingml/2006/table">
            <a:tbl>
              <a:tblPr/>
              <a:tblGrid>
                <a:gridCol w="142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Single semaphore operations</a:t>
                      </a:r>
                      <a:b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</a:b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(these apply to semaphore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sem_num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, values returned by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semctl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GETVAL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return value of a specific semaphore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SETVAL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set value of a specific semaphore element to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arg.val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GETPID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return process ID of last process to manipulate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GETNCNT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return number of processes waiting for element to increment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GETZCNT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return number of processes waiting for element to become 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9698" name="Group 130"/>
          <p:cNvGraphicFramePr>
            <a:graphicFrameLocks noGrp="1"/>
          </p:cNvGraphicFramePr>
          <p:nvPr/>
        </p:nvGraphicFramePr>
        <p:xfrm>
          <a:off x="749300" y="5143500"/>
          <a:ext cx="7643813" cy="914400"/>
        </p:xfrm>
        <a:graphic>
          <a:graphicData uri="http://schemas.openxmlformats.org/drawingml/2006/table">
            <a:tbl>
              <a:tblPr/>
              <a:tblGrid>
                <a:gridCol w="142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All semaphore operations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GETALL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return values of the semaphore set in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arg.array</a:t>
                      </a:r>
                      <a:endParaRPr kumimoji="1" lang="en-US" altLang="ko-KR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SETALL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set values of semaphore set from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arg.array</a:t>
                      </a:r>
                      <a:endParaRPr kumimoji="1" lang="en-US" altLang="ko-KR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/>
              <a:t>example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632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2A37C23B-9D89-497C-923D-86EB29D9A11E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395288" y="1052512"/>
            <a:ext cx="8277225" cy="2520504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sem.h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initelement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semnum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semvalue</a:t>
            </a:r>
            <a:r>
              <a:rPr lang="en-US" altLang="ko-KR" sz="1300" b="0" dirty="0"/>
              <a:t>)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union </a:t>
            </a:r>
            <a:r>
              <a:rPr lang="en-US" altLang="ko-KR" sz="1300" b="0" dirty="0" err="1"/>
              <a:t>semun</a:t>
            </a:r>
            <a:r>
              <a:rPr lang="en-US" altLang="ko-KR" sz="1300" b="0" dirty="0"/>
              <a:t>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val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semid_ds</a:t>
            </a:r>
            <a:r>
              <a:rPr lang="en-US" altLang="ko-KR" sz="1300" b="0" dirty="0"/>
              <a:t> *</a:t>
            </a:r>
            <a:r>
              <a:rPr lang="en-US" altLang="ko-KR" sz="1300" b="0" dirty="0" err="1"/>
              <a:t>buf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unsigned short *array;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} </a:t>
            </a:r>
            <a:r>
              <a:rPr lang="en-US" altLang="ko-KR" sz="1300" b="0" dirty="0" err="1"/>
              <a:t>arg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arg.val = </a:t>
            </a:r>
            <a:r>
              <a:rPr lang="en-US" altLang="ko-KR" sz="1300" b="0" dirty="0" err="1"/>
              <a:t>semvalue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return 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semnum</a:t>
            </a:r>
            <a:r>
              <a:rPr lang="en-US" altLang="ko-KR" sz="1300" b="0" dirty="0"/>
              <a:t>, SETVAL, </a:t>
            </a:r>
            <a:r>
              <a:rPr lang="en-US" altLang="ko-KR" sz="1300" b="0" dirty="0" err="1"/>
              <a:t>arg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/* return 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semnum</a:t>
            </a:r>
            <a:r>
              <a:rPr lang="en-US" altLang="ko-KR" sz="1300" b="0" dirty="0"/>
              <a:t>, SETVAL, </a:t>
            </a:r>
            <a:r>
              <a:rPr lang="en-US" altLang="ko-KR" sz="1300" b="0" dirty="0" err="1"/>
              <a:t>semvalue</a:t>
            </a:r>
            <a:r>
              <a:rPr lang="en-US" altLang="ko-KR" sz="1300" b="0" dirty="0"/>
              <a:t>);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}</a:t>
            </a: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395288" y="3860800"/>
            <a:ext cx="8277225" cy="136842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sem.h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removesem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)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return 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0, IPC_RMID);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}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semop</a:t>
            </a:r>
            <a:r>
              <a:rPr lang="en-US" altLang="ko-KR" b="0" dirty="0">
                <a:latin typeface="Courier New" pitchFamily="49" charset="0"/>
              </a:rPr>
              <a:t>(2)</a:t>
            </a:r>
            <a:r>
              <a:rPr lang="en-US" altLang="ko-KR" dirty="0"/>
              <a:t> system call (1/2)</a:t>
            </a:r>
            <a:endParaRPr/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semop</a:t>
            </a:r>
            <a:r>
              <a:rPr lang="en-US" altLang="ko-KR" dirty="0">
                <a:latin typeface="Arial" charset="0"/>
                <a:cs typeface="Arial" charset="0"/>
              </a:rPr>
              <a:t> function atomically performs a user-defined collection of semaphore operations on the semaphore set associated with identifier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semid</a:t>
            </a:r>
            <a:r>
              <a:rPr lang="en-US" altLang="ko-KR" dirty="0">
                <a:latin typeface="Arial" charset="0"/>
                <a:cs typeface="Arial" charset="0"/>
              </a:rPr>
              <a:t>. </a:t>
            </a:r>
          </a:p>
          <a:p>
            <a:pPr>
              <a:buNone/>
            </a:pP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734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E4338D2-3EFD-473D-A7AF-1C022CAF775A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&lt;sys/sem.h&gt;</a:t>
            </a:r>
          </a:p>
          <a:p>
            <a:pPr algn="l"/>
            <a:r>
              <a:rPr lang="en-US" altLang="ko-KR" b="0"/>
              <a:t>int semop(int semid, struct sembuf semoparray[], size_t nops);</a:t>
            </a:r>
          </a:p>
          <a:p>
            <a:pPr algn="l"/>
            <a:r>
              <a:rPr lang="en-US" altLang="ko-KR" b="0"/>
              <a:t>				       Returns: 0 if OK, -1 on error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828675" y="3352800"/>
            <a:ext cx="8064500" cy="1155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sembuf</a:t>
            </a:r>
            <a:r>
              <a:rPr lang="en-US" altLang="ko-KR" sz="1400" b="0" dirty="0"/>
              <a:t> {</a:t>
            </a:r>
            <a:br>
              <a:rPr lang="en-US" altLang="ko-KR" sz="1400" b="0" dirty="0"/>
            </a:br>
            <a:r>
              <a:rPr lang="en-US" altLang="ko-KR" sz="1400" b="0" dirty="0"/>
              <a:t>   unsigned short  </a:t>
            </a:r>
            <a:r>
              <a:rPr lang="en-US" altLang="ko-KR" sz="1400" b="0" dirty="0" err="1"/>
              <a:t>sem_num</a:t>
            </a:r>
            <a:r>
              <a:rPr lang="en-US" altLang="ko-KR" sz="1400" b="0" dirty="0"/>
              <a:t>;  /* member # in set (0, 1, ..., nsems-1) */</a:t>
            </a:r>
            <a:br>
              <a:rPr lang="en-US" altLang="ko-KR" sz="1400" b="0" dirty="0"/>
            </a:br>
            <a:r>
              <a:rPr lang="en-US" altLang="ko-KR" sz="1400" b="0" dirty="0"/>
              <a:t>   short           </a:t>
            </a:r>
            <a:r>
              <a:rPr lang="en-US" altLang="ko-KR" sz="1400" b="0" dirty="0" err="1"/>
              <a:t>sem_op</a:t>
            </a:r>
            <a:r>
              <a:rPr lang="en-US" altLang="ko-KR" sz="1400" b="0" dirty="0"/>
              <a:t>;   /* operation (negative, 0, or positive) */</a:t>
            </a:r>
            <a:br>
              <a:rPr lang="en-US" altLang="ko-KR" sz="1400" b="0" dirty="0"/>
            </a:br>
            <a:r>
              <a:rPr lang="en-US" altLang="ko-KR" sz="1400" b="0" dirty="0"/>
              <a:t>   short           </a:t>
            </a:r>
            <a:r>
              <a:rPr lang="en-US" altLang="ko-KR" sz="1400" b="0" dirty="0" err="1"/>
              <a:t>sem_flg</a:t>
            </a:r>
            <a:r>
              <a:rPr lang="en-US" altLang="ko-KR" sz="1400" b="0" dirty="0"/>
              <a:t>;  /* IPC_NOWAIT, SEM_UNDO */</a:t>
            </a:r>
            <a:br>
              <a:rPr lang="en-US" altLang="ko-KR" sz="1400" b="0" dirty="0"/>
            </a:br>
            <a:r>
              <a:rPr lang="en-US" altLang="ko-KR" sz="1400" b="0" dirty="0"/>
              <a:t> };</a:t>
            </a:r>
          </a:p>
        </p:txBody>
      </p:sp>
      <p:graphicFrame>
        <p:nvGraphicFramePr>
          <p:cNvPr id="751670" name="Group 54"/>
          <p:cNvGraphicFramePr>
            <a:graphicFrameLocks noGrp="1"/>
          </p:cNvGraphicFramePr>
          <p:nvPr/>
        </p:nvGraphicFramePr>
        <p:xfrm>
          <a:off x="438121" y="4925398"/>
          <a:ext cx="8305829" cy="1432560"/>
        </p:xfrm>
        <a:graphic>
          <a:graphicData uri="http://schemas.openxmlformats.org/drawingml/2006/table">
            <a:tbl>
              <a:tblPr/>
              <a:tblGrid>
                <a:gridCol w="983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sem_op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&gt;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V(), increase the semaphore to record release of resource  add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sem_op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to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&lt;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P(), decrease the semaphore to record the acquisition of the resource block until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&gt;=abs(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sem_op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)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-abs(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sem_op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)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==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test the semaphore if it is at zero  block until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semval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=0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23914" y="4478545"/>
            <a:ext cx="7072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Comic Sans MS" pitchFamily="66" charset="0"/>
              </a:rPr>
              <a:t>If </a:t>
            </a:r>
            <a:r>
              <a:rPr lang="en-US" altLang="ko-KR" sz="1400" b="0" dirty="0">
                <a:solidFill>
                  <a:srgbClr val="002060"/>
                </a:solidFill>
                <a:cs typeface="Courier New" pitchFamily="49" charset="0"/>
              </a:rPr>
              <a:t>IPC_NOWAIT</a:t>
            </a:r>
            <a:r>
              <a:rPr lang="en-US" altLang="ko-KR" sz="1400" dirty="0">
                <a:solidFill>
                  <a:srgbClr val="002060"/>
                </a:solidFill>
                <a:latin typeface="Comic Sans MS" pitchFamily="66" charset="0"/>
              </a:rPr>
              <a:t> is specified, return is made with an error of </a:t>
            </a:r>
            <a:r>
              <a:rPr lang="en-US" altLang="ko-KR" sz="1400" b="0" dirty="0">
                <a:solidFill>
                  <a:srgbClr val="002060"/>
                </a:solidFill>
                <a:cs typeface="Courier New" pitchFamily="49" charset="0"/>
              </a:rPr>
              <a:t>EAGAIN</a:t>
            </a:r>
            <a:endParaRPr lang="ko-KR" altLang="en-US" sz="14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semop(2)</a:t>
            </a:r>
            <a:r>
              <a:rPr lang="en-US" altLang="ko-KR"/>
              <a:t> system call (2/2)</a:t>
            </a:r>
            <a:endParaRPr/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2EE0696-099F-4B33-AB6F-F41039B28307}" type="slidenum">
              <a:rPr lang="en-US" altLang="ko-KR" smtClean="0"/>
              <a:pPr/>
              <a:t>27</a:t>
            </a:fld>
            <a:endParaRPr lang="en-US" altLang="ko-KR"/>
          </a:p>
        </p:txBody>
      </p:sp>
      <p:pic>
        <p:nvPicPr>
          <p:cNvPr id="5837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4240233"/>
            <a:ext cx="4105275" cy="21177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935038" y="1125538"/>
            <a:ext cx="7273925" cy="2992437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 dirty="0"/>
              <a:t>void </a:t>
            </a:r>
            <a:r>
              <a:rPr lang="en-US" altLang="ko-KR" sz="1400" b="0" dirty="0" err="1"/>
              <a:t>setsembuf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sembuf</a:t>
            </a:r>
            <a:r>
              <a:rPr lang="en-US" altLang="ko-KR" sz="1400" b="0" dirty="0"/>
              <a:t> *s,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num,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op,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flg</a:t>
            </a:r>
            <a:r>
              <a:rPr lang="en-US" altLang="ko-KR" sz="1400" b="0" dirty="0"/>
              <a:t>) {</a:t>
            </a:r>
            <a:br>
              <a:rPr lang="en-US" altLang="ko-KR" sz="1400" b="0" dirty="0"/>
            </a:br>
            <a:r>
              <a:rPr lang="en-US" altLang="ko-KR" sz="1400" b="0" dirty="0"/>
              <a:t>   s-&gt;</a:t>
            </a:r>
            <a:r>
              <a:rPr lang="en-US" altLang="ko-KR" sz="1400" b="0" dirty="0" err="1"/>
              <a:t>sem_num</a:t>
            </a:r>
            <a:r>
              <a:rPr lang="en-US" altLang="ko-KR" sz="1400" b="0" dirty="0"/>
              <a:t> = (short)num;</a:t>
            </a:r>
            <a:br>
              <a:rPr lang="en-US" altLang="ko-KR" sz="1400" b="0" dirty="0"/>
            </a:br>
            <a:r>
              <a:rPr lang="en-US" altLang="ko-KR" sz="1400" b="0" dirty="0"/>
              <a:t>   s-&gt;</a:t>
            </a:r>
            <a:r>
              <a:rPr lang="en-US" altLang="ko-KR" sz="1400" b="0" dirty="0" err="1"/>
              <a:t>sem_op</a:t>
            </a:r>
            <a:r>
              <a:rPr lang="en-US" altLang="ko-KR" sz="1400" b="0" dirty="0"/>
              <a:t> = (short)op;</a:t>
            </a:r>
            <a:br>
              <a:rPr lang="en-US" altLang="ko-KR" sz="1400" b="0" dirty="0"/>
            </a:br>
            <a:r>
              <a:rPr lang="en-US" altLang="ko-KR" sz="1400" b="0" dirty="0"/>
              <a:t>   s-&gt;</a:t>
            </a:r>
            <a:r>
              <a:rPr lang="en-US" altLang="ko-KR" sz="1400" b="0" dirty="0" err="1"/>
              <a:t>sem_flg</a:t>
            </a:r>
            <a:r>
              <a:rPr lang="en-US" altLang="ko-KR" sz="1400" b="0" dirty="0"/>
              <a:t> = (short)</a:t>
            </a:r>
            <a:r>
              <a:rPr lang="en-US" altLang="ko-KR" sz="1400" b="0" dirty="0" err="1"/>
              <a:t>flg</a:t>
            </a:r>
            <a:r>
              <a:rPr lang="en-US" altLang="ko-KR" sz="1400" b="0" dirty="0"/>
              <a:t>;</a:t>
            </a:r>
            <a:br>
              <a:rPr lang="en-US" altLang="ko-KR" sz="1400" b="0" dirty="0"/>
            </a:br>
            <a:r>
              <a:rPr lang="en-US" altLang="ko-KR" sz="1400" b="0" dirty="0"/>
              <a:t>   return;</a:t>
            </a:r>
            <a:br>
              <a:rPr lang="en-US" altLang="ko-KR" sz="1400" b="0" dirty="0"/>
            </a:br>
            <a:r>
              <a:rPr lang="en-US" altLang="ko-KR" sz="1400" b="0" dirty="0"/>
              <a:t>}</a:t>
            </a:r>
          </a:p>
          <a:p>
            <a:pPr algn="l"/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sembuf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myop</a:t>
            </a:r>
            <a:r>
              <a:rPr lang="en-US" altLang="ko-KR" sz="1400" b="0" dirty="0"/>
              <a:t>[3];</a:t>
            </a:r>
          </a:p>
          <a:p>
            <a:pPr algn="l"/>
            <a:r>
              <a:rPr lang="en-US" altLang="ko-KR" sz="1400" b="0" dirty="0" err="1"/>
              <a:t>setsembuf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myop</a:t>
            </a:r>
            <a:r>
              <a:rPr lang="en-US" altLang="ko-KR" sz="1400" b="0" dirty="0"/>
              <a:t>[0], 1, -1, SEM_UNDO);	</a:t>
            </a:r>
            <a:br>
              <a:rPr lang="en-US" altLang="ko-KR" sz="1400" b="0" dirty="0"/>
            </a:br>
            <a:r>
              <a:rPr lang="en-US" altLang="ko-KR" sz="1400" b="0" dirty="0" err="1"/>
              <a:t>setsembuf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myop</a:t>
            </a:r>
            <a:r>
              <a:rPr lang="en-US" altLang="ko-KR" sz="1400" b="0" dirty="0"/>
              <a:t>[1], N,  2, SEM_NOWAIT);	</a:t>
            </a:r>
            <a:br>
              <a:rPr lang="en-US" altLang="ko-KR" sz="1400" b="0" dirty="0"/>
            </a:br>
            <a:r>
              <a:rPr lang="en-US" altLang="ko-KR" sz="1400" b="0" dirty="0" err="1"/>
              <a:t>setsembuf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myop</a:t>
            </a:r>
            <a:r>
              <a:rPr lang="en-US" altLang="ko-KR" sz="1400" b="0" dirty="0"/>
              <a:t>[2], 2,  0, SEM_UNDO);</a:t>
            </a:r>
          </a:p>
          <a:p>
            <a:pPr algn="l"/>
            <a:r>
              <a:rPr lang="en-US" altLang="ko-KR" sz="1400" b="0" dirty="0"/>
              <a:t>if (</a:t>
            </a:r>
            <a:r>
              <a:rPr lang="en-US" altLang="ko-KR" sz="1400" b="0" dirty="0" err="1"/>
              <a:t>semop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semid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myop</a:t>
            </a:r>
            <a:r>
              <a:rPr lang="en-US" altLang="ko-KR" sz="1400" b="0" dirty="0"/>
              <a:t>, 3) == -1)</a:t>
            </a:r>
            <a:br>
              <a:rPr lang="en-US" altLang="ko-KR" sz="1400" b="0" dirty="0"/>
            </a:br>
            <a:r>
              <a:rPr lang="en-US" altLang="ko-KR" sz="1400" b="0" dirty="0"/>
              <a:t>	</a:t>
            </a:r>
            <a:r>
              <a:rPr lang="en-US" altLang="ko-KR" sz="1400" b="0" dirty="0" err="1"/>
              <a:t>perror</a:t>
            </a:r>
            <a:r>
              <a:rPr lang="en-US" altLang="ko-KR" sz="1400" b="0" dirty="0"/>
              <a:t>(“Failed to perform semaphore operation”);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A semaphore example</a:t>
            </a:r>
            <a:r>
              <a:rPr lang="en-US" altLang="ko-KR" dirty="0"/>
              <a:t>(1/4) p.206(280)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5939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0271ED71-353B-45CE-AED1-D66F167933C5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208845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 #include &lt;sys/</a:t>
            </a:r>
            <a:r>
              <a:rPr lang="en-US" altLang="ko-KR" sz="1300" b="0" dirty="0" err="1"/>
              <a:t>types.h</a:t>
            </a:r>
            <a:r>
              <a:rPr lang="en-US" altLang="ko-KR" sz="1300" b="0" dirty="0"/>
              <a:t>&gt;  /* </a:t>
            </a:r>
            <a:r>
              <a:rPr lang="ko-KR" altLang="en-US" sz="1300" b="0" dirty="0" err="1"/>
              <a:t>세마포</a:t>
            </a:r>
            <a:r>
              <a:rPr lang="ko-KR" altLang="en-US" sz="1300" b="0" dirty="0"/>
              <a:t> 예의 헤더 </a:t>
            </a:r>
            <a:r>
              <a:rPr lang="ko-KR" altLang="en-US" sz="1300" b="0" dirty="0" err="1"/>
              <a:t>화일</a:t>
            </a:r>
            <a:r>
              <a:rPr lang="ko-KR" altLang="en-US" sz="1300" b="0" dirty="0"/>
              <a:t> </a:t>
            </a:r>
            <a:r>
              <a:rPr lang="en-US" altLang="ko-KR" sz="1300" b="0" dirty="0"/>
              <a:t>“</a:t>
            </a:r>
            <a:r>
              <a:rPr lang="en-US" altLang="ko-KR" sz="1300" b="0" dirty="0" err="1"/>
              <a:t>pv.h</a:t>
            </a:r>
            <a:r>
              <a:rPr lang="en-US" altLang="ko-KR" sz="1300" b="0" dirty="0"/>
              <a:t>” </a:t>
            </a:r>
            <a:r>
              <a:rPr lang="ko-KR" altLang="en-US" sz="1300" b="0" dirty="0"/>
              <a:t>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#include &lt;sys/</a:t>
            </a:r>
            <a:r>
              <a:rPr lang="en-US" altLang="ko-KR" sz="1300" b="0" dirty="0" err="1"/>
              <a:t>ipc.h</a:t>
            </a:r>
            <a:r>
              <a:rPr lang="en-US" altLang="ko-KR" sz="1300" b="0" dirty="0"/>
              <a:t>&gt;	#include &lt;sys/</a:t>
            </a:r>
            <a:r>
              <a:rPr lang="en-US" altLang="ko-KR" sz="1300" b="0" dirty="0" err="1"/>
              <a:t>sem.h</a:t>
            </a:r>
            <a:r>
              <a:rPr lang="en-US" altLang="ko-KR" sz="1300" b="0" dirty="0"/>
              <a:t>&gt;	#include &lt;</a:t>
            </a:r>
            <a:r>
              <a:rPr lang="en-US" altLang="ko-KR" sz="1300" b="0" dirty="0" err="1"/>
              <a:t>errno.h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#define SEMPERM 0600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#define TRUE    1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#define FALSE   0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typedef</a:t>
            </a:r>
            <a:r>
              <a:rPr lang="en-US" altLang="ko-KR" sz="1300" b="0" dirty="0"/>
              <a:t> union </a:t>
            </a:r>
            <a:r>
              <a:rPr lang="en-US" altLang="ko-KR" sz="1300" b="0" dirty="0" err="1"/>
              <a:t>semun</a:t>
            </a:r>
            <a:r>
              <a:rPr lang="en-US" altLang="ko-KR" sz="1300" b="0" dirty="0"/>
              <a:t>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	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val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	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semid_ds</a:t>
            </a:r>
            <a:r>
              <a:rPr lang="en-US" altLang="ko-KR" sz="1300" b="0" dirty="0"/>
              <a:t> *</a:t>
            </a:r>
            <a:r>
              <a:rPr lang="en-US" altLang="ko-KR" sz="1300" b="0" dirty="0" err="1"/>
              <a:t>buf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	</a:t>
            </a:r>
            <a:r>
              <a:rPr lang="en-US" altLang="ko-KR" sz="1300" b="0" dirty="0" err="1"/>
              <a:t>ushort</a:t>
            </a:r>
            <a:r>
              <a:rPr lang="en-US" altLang="ko-KR" sz="1300" b="0" dirty="0"/>
              <a:t> *array;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} </a:t>
            </a:r>
            <a:r>
              <a:rPr lang="en-US" altLang="ko-KR" sz="1300" b="0" dirty="0" err="1"/>
              <a:t>semun</a:t>
            </a:r>
            <a:r>
              <a:rPr lang="en-US" altLang="ko-KR" sz="1300" b="0" dirty="0"/>
              <a:t>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288" y="3212976"/>
            <a:ext cx="8277225" cy="345633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initsem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semkey</a:t>
            </a:r>
            <a:r>
              <a:rPr lang="en-US" altLang="ko-KR" sz="1300" b="0" dirty="0"/>
              <a:t>){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status = 0,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r>
              <a:rPr lang="en-US" altLang="ko-KR" sz="1300" b="0" dirty="0"/>
              <a:t> if ((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semget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semkey</a:t>
            </a:r>
            <a:r>
              <a:rPr lang="en-US" altLang="ko-KR" sz="1300" b="0" dirty="0"/>
              <a:t>, 1, SEMPERM | IPC_CREAT |IPC_EXCL)) == -1){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if (</a:t>
            </a:r>
            <a:r>
              <a:rPr lang="en-US" altLang="ko-KR" sz="1300" b="0" dirty="0" err="1"/>
              <a:t>errno</a:t>
            </a:r>
            <a:r>
              <a:rPr lang="en-US" altLang="ko-KR" sz="1300" b="0" dirty="0"/>
              <a:t> == EEXIST)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semget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semkey</a:t>
            </a:r>
            <a:r>
              <a:rPr lang="en-US" altLang="ko-KR" sz="1300" b="0" dirty="0"/>
              <a:t>, 1, 0);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}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else{ 		/* </a:t>
            </a:r>
            <a:r>
              <a:rPr lang="ko-KR" altLang="en-US" sz="1300" b="0" dirty="0"/>
              <a:t>만일 생성되었으면 </a:t>
            </a:r>
            <a:r>
              <a:rPr lang="en-US" altLang="ko-KR" sz="1300" b="0" dirty="0"/>
              <a:t>...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	</a:t>
            </a:r>
            <a:r>
              <a:rPr lang="en-US" altLang="ko-KR" sz="1300" b="0" dirty="0" err="1"/>
              <a:t>semun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arg</a:t>
            </a:r>
            <a:r>
              <a:rPr lang="en-US" altLang="ko-KR" sz="1300" b="0" dirty="0"/>
              <a:t>;	</a:t>
            </a:r>
            <a:br>
              <a:rPr lang="en-US" altLang="ko-KR" sz="1300" b="0" dirty="0"/>
            </a:br>
            <a:r>
              <a:rPr lang="en-US" altLang="ko-KR" sz="1300" b="0" dirty="0"/>
              <a:t>	</a:t>
            </a:r>
            <a:r>
              <a:rPr lang="en-US" altLang="ko-KR" sz="1300" b="0" dirty="0" err="1"/>
              <a:t>arg.val</a:t>
            </a:r>
            <a:r>
              <a:rPr lang="en-US" altLang="ko-KR" sz="1300" b="0" dirty="0"/>
              <a:t> = 1;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status = 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0, SETVAL, </a:t>
            </a:r>
            <a:r>
              <a:rPr lang="en-US" altLang="ko-KR" sz="1300" b="0" dirty="0" err="1"/>
              <a:t>arg</a:t>
            </a:r>
            <a:r>
              <a:rPr lang="en-US" altLang="ko-KR" sz="1300" b="0" dirty="0"/>
              <a:t>);</a:t>
            </a:r>
            <a:br>
              <a:rPr lang="en-US" altLang="ko-KR" sz="1300" b="0" dirty="0"/>
            </a:br>
            <a:r>
              <a:rPr lang="en-US" altLang="ko-KR" sz="1300" b="0" dirty="0"/>
              <a:t>}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/>
              <a:t> if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 == -1 || status == -1){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</a:t>
            </a:r>
            <a:r>
              <a:rPr lang="en-US" altLang="ko-KR" sz="1300" b="0" dirty="0" err="1"/>
              <a:t>perror</a:t>
            </a:r>
            <a:r>
              <a:rPr lang="en-US" altLang="ko-KR" sz="1300" b="0" dirty="0"/>
              <a:t> ("</a:t>
            </a:r>
            <a:r>
              <a:rPr lang="en-US" altLang="ko-KR" sz="1300" b="0" dirty="0" err="1"/>
              <a:t>initsem</a:t>
            </a:r>
            <a:r>
              <a:rPr lang="en-US" altLang="ko-KR" sz="1300" b="0" dirty="0"/>
              <a:t> failed");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return (-1);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}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return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); /* </a:t>
            </a:r>
            <a:r>
              <a:rPr lang="ko-KR" altLang="en-US" sz="1300" b="0" dirty="0"/>
              <a:t>모든 것이 잘되었음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A semaphore example</a:t>
            </a:r>
            <a:r>
              <a:rPr lang="en-US" altLang="ko-KR" dirty="0"/>
              <a:t>(2/4) p.209(283)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744799BA-174A-43D6-A4EC-7B5FE4D3ADB5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288" y="3933824"/>
            <a:ext cx="8277225" cy="280754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200" b="0" dirty="0"/>
              <a:t>/* </a:t>
            </a:r>
            <a:r>
              <a:rPr lang="en-US" altLang="ko-KR" sz="1200" b="0" dirty="0" err="1"/>
              <a:t>v.c</a:t>
            </a:r>
            <a:r>
              <a:rPr lang="en-US" altLang="ko-KR" sz="1200" b="0" dirty="0"/>
              <a:t> – semaphore v operation */ </a:t>
            </a:r>
            <a:br>
              <a:rPr lang="en-US" altLang="ko-KR" sz="1200" b="0" dirty="0"/>
            </a:br>
            <a:r>
              <a:rPr lang="en-US" altLang="ko-KR" sz="1200" b="0" dirty="0"/>
              <a:t>#include "</a:t>
            </a:r>
            <a:r>
              <a:rPr lang="en-US" altLang="ko-KR" sz="1200" b="0" dirty="0" err="1"/>
              <a:t>pv.h</a:t>
            </a:r>
            <a:r>
              <a:rPr lang="en-US" altLang="ko-KR" sz="1200" b="0" dirty="0"/>
              <a:t>“</a:t>
            </a:r>
            <a:br>
              <a:rPr lang="en-US" altLang="ko-KR" sz="1200" b="0" dirty="0"/>
            </a:br>
            <a:endParaRPr lang="en-US" altLang="ko-KR" sz="1200" b="0" dirty="0"/>
          </a:p>
          <a:p>
            <a:pPr algn="l">
              <a:spcBef>
                <a:spcPct val="0"/>
              </a:spcBef>
            </a:pPr>
            <a:r>
              <a:rPr lang="en-US" altLang="ko-KR" sz="1200" b="0" dirty="0" err="1"/>
              <a:t>int</a:t>
            </a:r>
            <a:r>
              <a:rPr lang="en-US" altLang="ko-KR" sz="1200" b="0" dirty="0"/>
              <a:t> v (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semid</a:t>
            </a:r>
            <a:r>
              <a:rPr lang="en-US" altLang="ko-KR" sz="1200" b="0" dirty="0"/>
              <a:t>){ /* </a:t>
            </a:r>
            <a:r>
              <a:rPr lang="en-US" altLang="ko-KR" sz="1200" b="0" dirty="0" err="1"/>
              <a:t>v.c</a:t>
            </a:r>
            <a:r>
              <a:rPr lang="en-US" altLang="ko-KR" sz="1200" b="0" dirty="0"/>
              <a:t> -- </a:t>
            </a:r>
            <a:r>
              <a:rPr lang="ko-KR" altLang="en-US" sz="1200" b="0" dirty="0" err="1"/>
              <a:t>세마포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v </a:t>
            </a:r>
            <a:r>
              <a:rPr lang="ko-KR" altLang="en-US" sz="1200" b="0" dirty="0"/>
              <a:t>연산 *</a:t>
            </a:r>
            <a:r>
              <a:rPr lang="en-US" altLang="ko-KR" sz="12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</a:t>
            </a:r>
            <a:r>
              <a:rPr lang="en-US" altLang="ko-KR" sz="1200" b="0" dirty="0" err="1"/>
              <a:t>struct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sembuf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v_buf</a:t>
            </a:r>
            <a:r>
              <a:rPr lang="en-US" altLang="ko-KR" sz="12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</a:t>
            </a:r>
            <a:r>
              <a:rPr lang="en-US" altLang="ko-KR" sz="1200" b="0" dirty="0" err="1"/>
              <a:t>v_buf.sem_num</a:t>
            </a:r>
            <a:r>
              <a:rPr lang="en-US" altLang="ko-KR" sz="1200" b="0" dirty="0"/>
              <a:t> = 0;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</a:t>
            </a:r>
            <a:r>
              <a:rPr lang="en-US" altLang="ko-KR" sz="1200" b="0" dirty="0" err="1"/>
              <a:t>v_buf.sem_op</a:t>
            </a:r>
            <a:r>
              <a:rPr lang="en-US" altLang="ko-KR" sz="1200" b="0" dirty="0"/>
              <a:t> = 1;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</a:t>
            </a:r>
            <a:r>
              <a:rPr lang="en-US" altLang="ko-KR" sz="1200" b="0" dirty="0" err="1"/>
              <a:t>v_buf.sem_flg</a:t>
            </a:r>
            <a:r>
              <a:rPr lang="en-US" altLang="ko-KR" sz="1200" b="0" dirty="0"/>
              <a:t> = SEM_UNDO;</a:t>
            </a:r>
          </a:p>
          <a:p>
            <a:pPr algn="l">
              <a:spcBef>
                <a:spcPct val="0"/>
              </a:spcBef>
            </a:pPr>
            <a:endParaRPr lang="en-US" altLang="ko-KR" sz="1200" b="0" dirty="0"/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if (</a:t>
            </a:r>
            <a:r>
              <a:rPr lang="en-US" altLang="ko-KR" sz="1200" b="0" dirty="0" err="1"/>
              <a:t>semop</a:t>
            </a:r>
            <a:r>
              <a:rPr lang="en-US" altLang="ko-KR" sz="1200" b="0" dirty="0"/>
              <a:t> (</a:t>
            </a:r>
            <a:r>
              <a:rPr lang="en-US" altLang="ko-KR" sz="1200" b="0" dirty="0" err="1"/>
              <a:t>semid</a:t>
            </a:r>
            <a:r>
              <a:rPr lang="en-US" altLang="ko-KR" sz="1200" b="0" dirty="0"/>
              <a:t>, &amp;</a:t>
            </a:r>
            <a:r>
              <a:rPr lang="en-US" altLang="ko-KR" sz="1200" b="0" dirty="0" err="1"/>
              <a:t>v_buf</a:t>
            </a:r>
            <a:r>
              <a:rPr lang="en-US" altLang="ko-KR" sz="1200" b="0" dirty="0"/>
              <a:t>, 1) == -1){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	</a:t>
            </a:r>
            <a:r>
              <a:rPr lang="en-US" altLang="ko-KR" sz="1200" b="0" dirty="0" err="1"/>
              <a:t>perror</a:t>
            </a:r>
            <a:r>
              <a:rPr lang="en-US" altLang="ko-KR" sz="1200" b="0" dirty="0"/>
              <a:t> ("v (</a:t>
            </a:r>
            <a:r>
              <a:rPr lang="en-US" altLang="ko-KR" sz="1200" b="0" dirty="0" err="1"/>
              <a:t>semid</a:t>
            </a:r>
            <a:r>
              <a:rPr lang="en-US" altLang="ko-KR" sz="1200" b="0" dirty="0"/>
              <a:t>) failed");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	exit (1);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}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return (0);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}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395288" y="1052514"/>
            <a:ext cx="8277225" cy="2780607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200" b="0" dirty="0"/>
              <a:t>/* </a:t>
            </a:r>
            <a:r>
              <a:rPr lang="en-US" altLang="ko-KR" sz="1200" b="0" dirty="0" err="1"/>
              <a:t>p.c</a:t>
            </a:r>
            <a:r>
              <a:rPr lang="en-US" altLang="ko-KR" sz="1200" b="0" dirty="0"/>
              <a:t> – semaphore p operation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#include "</a:t>
            </a:r>
            <a:r>
              <a:rPr lang="en-US" altLang="ko-KR" sz="1200" b="0" dirty="0" err="1"/>
              <a:t>pv.h</a:t>
            </a:r>
            <a:r>
              <a:rPr lang="en-US" altLang="ko-KR" sz="1200" b="0" dirty="0"/>
              <a:t>“</a:t>
            </a:r>
            <a:br>
              <a:rPr lang="en-US" altLang="ko-KR" sz="1200" b="0" dirty="0"/>
            </a:br>
            <a:br>
              <a:rPr lang="en-US" altLang="ko-KR" sz="1200" b="0" dirty="0"/>
            </a:br>
            <a:r>
              <a:rPr lang="en-US" altLang="ko-KR" sz="1200" b="0" dirty="0" err="1"/>
              <a:t>int</a:t>
            </a:r>
            <a:r>
              <a:rPr lang="en-US" altLang="ko-KR" sz="1200" b="0" dirty="0"/>
              <a:t> p (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semid</a:t>
            </a:r>
            <a:r>
              <a:rPr lang="en-US" altLang="ko-KR" sz="1200" b="0" dirty="0"/>
              <a:t>){ /* </a:t>
            </a:r>
            <a:r>
              <a:rPr lang="en-US" altLang="ko-KR" sz="1200" b="0" dirty="0" err="1"/>
              <a:t>p.c</a:t>
            </a:r>
            <a:r>
              <a:rPr lang="en-US" altLang="ko-KR" sz="1200" b="0" dirty="0"/>
              <a:t> -- </a:t>
            </a:r>
            <a:r>
              <a:rPr lang="ko-KR" altLang="en-US" sz="1200" b="0" dirty="0" err="1"/>
              <a:t>세마포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p </a:t>
            </a:r>
            <a:r>
              <a:rPr lang="ko-KR" altLang="en-US" sz="1200" b="0" dirty="0"/>
              <a:t>연산 *</a:t>
            </a:r>
            <a:r>
              <a:rPr lang="en-US" altLang="ko-KR" sz="12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</a:t>
            </a:r>
            <a:r>
              <a:rPr lang="en-US" altLang="ko-KR" sz="1200" b="0" dirty="0" err="1"/>
              <a:t>struct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sembuf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p_buf</a:t>
            </a:r>
            <a:r>
              <a:rPr lang="en-US" altLang="ko-KR" sz="12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</a:t>
            </a:r>
            <a:r>
              <a:rPr lang="en-US" altLang="ko-KR" sz="1200" b="0" dirty="0" err="1"/>
              <a:t>p_buf.sem_num</a:t>
            </a:r>
            <a:r>
              <a:rPr lang="en-US" altLang="ko-KR" sz="1200" b="0" dirty="0"/>
              <a:t> = 0;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</a:t>
            </a:r>
            <a:r>
              <a:rPr lang="en-US" altLang="ko-KR" sz="1200" b="0" dirty="0" err="1"/>
              <a:t>p_buf.sem_op</a:t>
            </a:r>
            <a:r>
              <a:rPr lang="en-US" altLang="ko-KR" sz="1200" b="0" dirty="0"/>
              <a:t> = -1;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</a:t>
            </a:r>
            <a:r>
              <a:rPr lang="en-US" altLang="ko-KR" sz="1200" b="0" dirty="0" err="1"/>
              <a:t>p_buf.sem_flg</a:t>
            </a:r>
            <a:r>
              <a:rPr lang="en-US" altLang="ko-KR" sz="1200" b="0" dirty="0"/>
              <a:t> = SEM_UNDO;</a:t>
            </a:r>
          </a:p>
          <a:p>
            <a:pPr algn="l">
              <a:spcBef>
                <a:spcPct val="0"/>
              </a:spcBef>
            </a:pPr>
            <a:endParaRPr lang="en-US" altLang="ko-KR" sz="1200" b="0" dirty="0"/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if (</a:t>
            </a:r>
            <a:r>
              <a:rPr lang="en-US" altLang="ko-KR" sz="1200" b="0" dirty="0" err="1"/>
              <a:t>semop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semid</a:t>
            </a:r>
            <a:r>
              <a:rPr lang="en-US" altLang="ko-KR" sz="1200" b="0" dirty="0"/>
              <a:t>, &amp;</a:t>
            </a:r>
            <a:r>
              <a:rPr lang="en-US" altLang="ko-KR" sz="1200" b="0" dirty="0" err="1"/>
              <a:t>p_buf</a:t>
            </a:r>
            <a:r>
              <a:rPr lang="en-US" altLang="ko-KR" sz="1200" b="0" dirty="0"/>
              <a:t>, 1) == -1){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	</a:t>
            </a:r>
            <a:r>
              <a:rPr lang="en-US" altLang="ko-KR" sz="1200" b="0" dirty="0" err="1"/>
              <a:t>perror</a:t>
            </a:r>
            <a:r>
              <a:rPr lang="en-US" altLang="ko-KR" sz="1200" b="0" dirty="0"/>
              <a:t> ("p(</a:t>
            </a:r>
            <a:r>
              <a:rPr lang="en-US" altLang="ko-KR" sz="1200" b="0" dirty="0" err="1"/>
              <a:t>semid</a:t>
            </a:r>
            <a:r>
              <a:rPr lang="en-US" altLang="ko-KR" sz="1200" b="0" dirty="0"/>
              <a:t>) failed");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	exit (1);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}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 return (0);</a:t>
            </a:r>
          </a:p>
          <a:p>
            <a:pPr algn="l">
              <a:spcBef>
                <a:spcPct val="0"/>
              </a:spcBef>
            </a:pPr>
            <a:r>
              <a:rPr lang="en-US" altLang="ko-KR" sz="1200" b="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queue 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3143240" y="2121091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143240" y="3003749"/>
            <a:ext cx="1357322" cy="5461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Times New Roman" pitchFamily="18" charset="0"/>
                <a:cs typeface="Times New Roman" pitchFamily="18" charset="0"/>
              </a:rPr>
              <a:t>data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14414" y="3131629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msg_first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14414" y="3427611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msg_last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14414" y="4259608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 err="1">
                <a:cs typeface="Courier New" pitchFamily="49" charset="0"/>
              </a:rPr>
              <a:t>msg_ctime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01437" y="2162166"/>
            <a:ext cx="527225" cy="214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msqid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214414" y="2121091"/>
            <a:ext cx="1357322" cy="100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ipc_perm</a:t>
            </a:r>
            <a:r>
              <a:rPr kumimoji="1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itchFamily="49" charset="0"/>
              </a:rPr>
              <a:t>{}</a:t>
            </a:r>
            <a:endParaRPr kumimoji="1" lang="ko-KR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214414" y="3719182"/>
            <a:ext cx="1357322" cy="5450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z="1200" b="0" dirty="0">
                <a:cs typeface="Courier New" pitchFamily="49" charset="0"/>
              </a:rPr>
              <a:t>...</a:t>
            </a:r>
            <a:endParaRPr lang="ko-KR" altLang="en-US" sz="1200" b="0" dirty="0"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32373" y="1835339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1200" dirty="0" err="1">
                <a:solidFill>
                  <a:srgbClr val="000000"/>
                </a:solidFill>
                <a:cs typeface="Courier New" pitchFamily="49" charset="0"/>
              </a:rPr>
              <a:t>msqid_ds</a:t>
            </a:r>
            <a:r>
              <a:rPr lang="en-US" altLang="ko-KR" sz="1200" dirty="0">
                <a:solidFill>
                  <a:srgbClr val="000000"/>
                </a:solidFill>
                <a:cs typeface="Courier New" pitchFamily="49" charset="0"/>
              </a:rPr>
              <a:t>{}</a:t>
            </a:r>
            <a:endParaRPr lang="ko-KR" altLang="en-US" sz="1200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143240" y="2419012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= 100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143240" y="2711649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Times New Roman" pitchFamily="18" charset="0"/>
                <a:cs typeface="Times New Roman" pitchFamily="18" charset="0"/>
              </a:rPr>
              <a:t>Length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1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5072066" y="2121091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5072066" y="3003749"/>
            <a:ext cx="1357322" cy="1046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Times New Roman" pitchFamily="18" charset="0"/>
                <a:cs typeface="Times New Roman" pitchFamily="18" charset="0"/>
              </a:rPr>
              <a:t>data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072066" y="2419012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= 200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072066" y="2711649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Times New Roman" pitchFamily="18" charset="0"/>
                <a:cs typeface="Times New Roman" pitchFamily="18" charset="0"/>
              </a:rPr>
              <a:t>Length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=3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7143768" y="2121091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143768" y="3003749"/>
            <a:ext cx="1357322" cy="15462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Times New Roman" pitchFamily="18" charset="0"/>
                <a:cs typeface="Times New Roman" pitchFamily="18" charset="0"/>
              </a:rPr>
              <a:t>data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143768" y="2419012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= 300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7143768" y="2711649"/>
            <a:ext cx="1357322" cy="2926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dirty="0">
                <a:latin typeface="Times New Roman" pitchFamily="18" charset="0"/>
                <a:cs typeface="Times New Roman" pitchFamily="18" charset="0"/>
              </a:rPr>
              <a:t>Length </a:t>
            </a: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5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 bwMode="auto">
          <a:xfrm>
            <a:off x="857224" y="2263967"/>
            <a:ext cx="35719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꺾인 연결선 79"/>
          <p:cNvCxnSpPr>
            <a:stCxn id="8" idx="3"/>
            <a:endCxn id="6" idx="1"/>
          </p:cNvCxnSpPr>
          <p:nvPr/>
        </p:nvCxnSpPr>
        <p:spPr bwMode="auto">
          <a:xfrm flipV="1">
            <a:off x="2571736" y="2267415"/>
            <a:ext cx="571504" cy="101053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3" name="직선 화살표 연결선 82"/>
          <p:cNvCxnSpPr>
            <a:stCxn id="6" idx="3"/>
            <a:endCxn id="69" idx="1"/>
          </p:cNvCxnSpPr>
          <p:nvPr/>
        </p:nvCxnSpPr>
        <p:spPr bwMode="auto">
          <a:xfrm>
            <a:off x="4500562" y="2267415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5" name="직선 화살표 연결선 84"/>
          <p:cNvCxnSpPr>
            <a:stCxn id="69" idx="3"/>
            <a:endCxn id="73" idx="1"/>
          </p:cNvCxnSpPr>
          <p:nvPr/>
        </p:nvCxnSpPr>
        <p:spPr bwMode="auto">
          <a:xfrm>
            <a:off x="6429388" y="2267415"/>
            <a:ext cx="71438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hape 94"/>
          <p:cNvCxnSpPr>
            <a:stCxn id="9" idx="3"/>
          </p:cNvCxnSpPr>
          <p:nvPr/>
        </p:nvCxnSpPr>
        <p:spPr bwMode="auto">
          <a:xfrm>
            <a:off x="2571736" y="3573935"/>
            <a:ext cx="285752" cy="119036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2857488" y="4764297"/>
            <a:ext cx="392909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 rot="5400000" flipH="1" flipV="1">
            <a:off x="5571350" y="3549839"/>
            <a:ext cx="2429686" cy="8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화살표 연결선 114"/>
          <p:cNvCxnSpPr/>
          <p:nvPr/>
        </p:nvCxnSpPr>
        <p:spPr bwMode="auto">
          <a:xfrm>
            <a:off x="6778111" y="2335405"/>
            <a:ext cx="35717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6" name="직사각형 115"/>
          <p:cNvSpPr/>
          <p:nvPr/>
        </p:nvSpPr>
        <p:spPr>
          <a:xfrm>
            <a:off x="2143108" y="587652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Book Antiqua" pitchFamily="18" charset="0"/>
              </a:rPr>
              <a:t>System V message queue structures in kernel.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399493" y="1621025"/>
            <a:ext cx="8324378" cy="3714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143108" y="505004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Book Antiqua" pitchFamily="18" charset="0"/>
              </a:rPr>
              <a:t>kernel.</a:t>
            </a:r>
            <a:endParaRPr lang="ko-KR" altLang="en-US" sz="14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A semaphore example</a:t>
            </a:r>
            <a:r>
              <a:rPr lang="en-US" altLang="ko-KR" dirty="0"/>
              <a:t>(3/4) p.210(284)</a:t>
            </a:r>
            <a:endParaRPr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144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9AB5A075-F3B9-41FE-95AB-FC6A17E279BC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561657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</a:t>
            </a:r>
            <a:r>
              <a:rPr lang="en-US" altLang="ko-KR" sz="1300" b="0" dirty="0" err="1"/>
              <a:t>inculde</a:t>
            </a:r>
            <a:r>
              <a:rPr lang="en-US" altLang="ko-KR" sz="1300" b="0" dirty="0"/>
              <a:t> "</a:t>
            </a:r>
            <a:r>
              <a:rPr lang="en-US" altLang="ko-KR" sz="1300" b="0" dirty="0" err="1"/>
              <a:t>pv.h</a:t>
            </a:r>
            <a:r>
              <a:rPr lang="en-US" altLang="ko-KR" sz="1300" b="0" dirty="0"/>
              <a:t>"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void </a:t>
            </a:r>
            <a:r>
              <a:rPr lang="en-US" altLang="ko-KR" sz="1300" b="0" dirty="0" err="1"/>
              <a:t>handlesem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skey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main(){ /* </a:t>
            </a:r>
            <a:r>
              <a:rPr lang="en-US" altLang="ko-KR" sz="1300" b="0" dirty="0" err="1"/>
              <a:t>testsem</a:t>
            </a:r>
            <a:r>
              <a:rPr lang="en-US" altLang="ko-KR" sz="1300" b="0" dirty="0"/>
              <a:t> -- </a:t>
            </a:r>
            <a:r>
              <a:rPr lang="ko-KR" altLang="en-US" sz="1300" b="0" dirty="0" err="1"/>
              <a:t>세마포</a:t>
            </a:r>
            <a:r>
              <a:rPr lang="ko-KR" altLang="en-US" sz="1300" b="0" dirty="0"/>
              <a:t> 루틴을 테스트한다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semkey</a:t>
            </a:r>
            <a:r>
              <a:rPr lang="en-US" altLang="ko-KR" sz="1300" b="0" dirty="0"/>
              <a:t> = 0x200;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i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for(</a:t>
            </a:r>
            <a:r>
              <a:rPr lang="en-US" altLang="ko-KR" sz="1300" b="0" dirty="0" err="1"/>
              <a:t>i</a:t>
            </a:r>
            <a:r>
              <a:rPr lang="en-US" altLang="ko-KR" sz="1300" b="0" dirty="0"/>
              <a:t> = 0; </a:t>
            </a:r>
            <a:r>
              <a:rPr lang="en-US" altLang="ko-KR" sz="1300" b="0" dirty="0" err="1"/>
              <a:t>i</a:t>
            </a:r>
            <a:r>
              <a:rPr lang="en-US" altLang="ko-KR" sz="1300" b="0" dirty="0"/>
              <a:t> &lt; 3; </a:t>
            </a:r>
            <a:r>
              <a:rPr lang="en-US" altLang="ko-KR" sz="1300" b="0" dirty="0" err="1"/>
              <a:t>i</a:t>
            </a:r>
            <a:r>
              <a:rPr lang="en-US" altLang="ko-KR" sz="1300" b="0" dirty="0"/>
              <a:t>++) if (fork() == 0) </a:t>
            </a:r>
            <a:r>
              <a:rPr lang="en-US" altLang="ko-KR" sz="1300" b="0" dirty="0" err="1"/>
              <a:t>handlesem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semkey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void </a:t>
            </a:r>
            <a:r>
              <a:rPr lang="en-US" altLang="ko-KR" sz="1300" b="0" dirty="0" err="1"/>
              <a:t>handlesem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skey</a:t>
            </a:r>
            <a:r>
              <a:rPr lang="en-US" altLang="ko-KR" sz="1300" b="0" dirty="0"/>
              <a:t>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pid_t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getpid</a:t>
            </a:r>
            <a:r>
              <a:rPr lang="en-US" altLang="ko-KR" sz="1300" b="0" dirty="0"/>
              <a:t>();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initsem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skey</a:t>
            </a:r>
            <a:r>
              <a:rPr lang="en-US" altLang="ko-KR" sz="1300" b="0" dirty="0"/>
              <a:t>)) &lt; 0) exit (1);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( "\</a:t>
            </a:r>
            <a:r>
              <a:rPr lang="en-US" altLang="ko-KR" sz="1300" b="0" dirty="0" err="1"/>
              <a:t>nprocess</a:t>
            </a:r>
            <a:r>
              <a:rPr lang="en-US" altLang="ko-KR" sz="1300" b="0" dirty="0"/>
              <a:t> %d before critical section\n",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);</a:t>
            </a:r>
            <a:br>
              <a:rPr lang="en-US" altLang="ko-KR" sz="1300" b="0" dirty="0"/>
            </a:b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p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);</a:t>
            </a:r>
            <a:br>
              <a:rPr lang="en-US" altLang="ko-KR" sz="1300" b="0" dirty="0"/>
            </a:b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("process %d in critical section\n",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/* </a:t>
            </a:r>
            <a:r>
              <a:rPr lang="ko-KR" altLang="en-US" sz="1300" b="0" dirty="0"/>
              <a:t>실제로는 무언가 </a:t>
            </a:r>
            <a:r>
              <a:rPr lang="ko-KR" altLang="en-US" sz="1300" b="0" dirty="0" err="1"/>
              <a:t>흥미있는</a:t>
            </a:r>
            <a:r>
              <a:rPr lang="ko-KR" altLang="en-US" sz="1300" b="0" dirty="0"/>
              <a:t> 일을 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sleep (10);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("process %d leaving critical section\n",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v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printf</a:t>
            </a:r>
            <a:r>
              <a:rPr lang="en-US" altLang="ko-KR" sz="1300" b="0" dirty="0"/>
              <a:t> ("process %d exiting\n",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exit (0);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A semaphore example</a:t>
            </a:r>
            <a:r>
              <a:rPr lang="en-US" altLang="ko-KR" dirty="0"/>
              <a:t>(4/4) p.210(284)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25925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process 799 before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799 in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800 before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801 before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799 leaving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801 in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799 exiting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801 leaving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801 exiting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800 in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800 leaving critical section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process 800 exiting</a:t>
            </a:r>
          </a:p>
        </p:txBody>
      </p:sp>
    </p:spTree>
    <p:extLst>
      <p:ext uri="{BB962C8B-B14F-4D97-AF65-F5344CB8AC3E}">
        <p14:creationId xmlns:p14="http://schemas.microsoft.com/office/powerpoint/2010/main" val="3332525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29600" cy="633412"/>
          </a:xfrm>
        </p:spPr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semop</a:t>
            </a:r>
            <a:r>
              <a:rPr lang="en-US" altLang="ko-KR" b="0" dirty="0">
                <a:latin typeface="Courier New" pitchFamily="49" charset="0"/>
              </a:rPr>
              <a:t>(2):SEM_UNDO</a:t>
            </a:r>
            <a:r>
              <a:rPr lang="en-US" altLang="ko-KR" dirty="0"/>
              <a:t> 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80" cy="5073650"/>
          </a:xfrm>
        </p:spPr>
        <p:txBody>
          <a:bodyPr/>
          <a:lstStyle/>
          <a:p>
            <a:r>
              <a:rPr lang="en-US" sz="2400" dirty="0"/>
              <a:t>Since all forms of XSI IPC objects remain in existence even when no process is using them, </a:t>
            </a:r>
          </a:p>
          <a:p>
            <a:pPr lvl="1"/>
            <a:r>
              <a:rPr lang="en-US" sz="2200" b="0" dirty="0"/>
              <a:t>We have to worry about a program that terminates without releasing the semaphores it has been allocated. </a:t>
            </a:r>
          </a:p>
          <a:p>
            <a:pPr lvl="1"/>
            <a:r>
              <a:rPr lang="en-US" sz="2200" b="0" dirty="0"/>
              <a:t>The undo feature is supposed to handle this.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latin typeface="Courier New" pitchFamily="49" charset="0"/>
              </a:rPr>
              <a:t>semop</a:t>
            </a:r>
            <a:r>
              <a:rPr lang="en-US" altLang="ko-KR" b="0" dirty="0">
                <a:latin typeface="Courier New" pitchFamily="49" charset="0"/>
              </a:rPr>
              <a:t>(2):SEM_UNDO</a:t>
            </a:r>
            <a:r>
              <a:rPr lang="en-US" altLang="ko-KR" dirty="0"/>
              <a:t>  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776692"/>
          </a:xfrm>
        </p:spPr>
        <p:txBody>
          <a:bodyPr wrap="square">
            <a:spAutoFit/>
          </a:bodyPr>
          <a:lstStyle/>
          <a:p>
            <a:pPr latinLnBrk="0"/>
            <a:r>
              <a:rPr lang="en-US" dirty="0"/>
              <a:t>Semaphore Adjustment on exit</a:t>
            </a:r>
          </a:p>
          <a:p>
            <a:pPr lvl="1" latinLnBrk="0"/>
            <a:r>
              <a:rPr lang="en-US" dirty="0"/>
              <a:t>it is a problem if a process terminates while it has resources allocated through a semaphore.</a:t>
            </a:r>
          </a:p>
          <a:p>
            <a:pPr latinLnBrk="0"/>
            <a:endParaRPr lang="en-US" dirty="0"/>
          </a:p>
          <a:p>
            <a:pPr lvl="1" latinLnBrk="0"/>
            <a:r>
              <a:rPr lang="en-US" dirty="0"/>
              <a:t>Whenever we specify the </a:t>
            </a:r>
            <a:r>
              <a:rPr lang="en-US" altLang="ko-KR" kern="1200" dirty="0">
                <a:latin typeface="Courier New" pitchFamily="49" charset="0"/>
                <a:ea typeface="굴림" pitchFamily="50" charset="-127"/>
                <a:cs typeface="Arial" charset="0"/>
              </a:rPr>
              <a:t>SEM_UNDO</a:t>
            </a:r>
            <a:r>
              <a:rPr lang="en-US" dirty="0"/>
              <a:t> flag for a semaphore operation and we allocate resources(a </a:t>
            </a:r>
            <a:r>
              <a:rPr lang="en-US" altLang="ko-KR" kern="1200" dirty="0" err="1">
                <a:latin typeface="Courier New" pitchFamily="49" charset="0"/>
                <a:ea typeface="굴림" pitchFamily="50" charset="-127"/>
                <a:cs typeface="Arial" charset="0"/>
              </a:rPr>
              <a:t>sem_op</a:t>
            </a:r>
            <a:r>
              <a:rPr lang="en-US" dirty="0"/>
              <a:t> value less than 0)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kernel remembers how many resources we allocated from that particular semaphore (the absolute value of </a:t>
            </a:r>
            <a:r>
              <a:rPr lang="en-US" altLang="ko-KR" kern="1200" dirty="0" err="1">
                <a:latin typeface="Courier New" pitchFamily="49" charset="0"/>
                <a:ea typeface="굴림" pitchFamily="50" charset="-127"/>
                <a:cs typeface="Arial" charset="0"/>
              </a:rPr>
              <a:t>sem_op</a:t>
            </a:r>
            <a:r>
              <a:rPr lang="en-US" dirty="0"/>
              <a:t>). </a:t>
            </a:r>
          </a:p>
          <a:p>
            <a:pPr lvl="1" latinLnBrk="0"/>
            <a:endParaRPr lang="en-US" dirty="0"/>
          </a:p>
          <a:p>
            <a:pPr lvl="1" latinLnBrk="0"/>
            <a:r>
              <a:rPr lang="en-US" dirty="0"/>
              <a:t>When the process terminates, either voluntarily or involuntarily, the kernel checks whether the process has any outstanding semaphore adjustments and, if so, applies the adjustment to the corresponding semaphore.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POSIX:XSI Shared memory</a:t>
            </a:r>
            <a:endParaRPr lang="ko-KR" altLang="en-US" dirty="0"/>
          </a:p>
        </p:txBody>
      </p:sp>
      <p:sp>
        <p:nvSpPr>
          <p:cNvPr id="6246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624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4993E7-0B32-42A2-9868-A8F28ACA72E6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Shared Memory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Shared memory allows processes to read and write from the same memory segment. 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This is the fastest form of IPC, because the data does not need to be copied between the client and the server. </a:t>
            </a: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If the server is placing data into a shared memory region, the client shouldn't try to access the data until the server is done. </a:t>
            </a:r>
          </a:p>
          <a:p>
            <a:pPr lvl="1"/>
            <a:r>
              <a:rPr lang="en-US" altLang="ko-KR" dirty="0"/>
              <a:t>Often, semaphores are used to synchronize shared memory access.</a:t>
            </a:r>
            <a:endParaRPr lang="ko-KR" altLang="en-US" dirty="0"/>
          </a:p>
        </p:txBody>
      </p:sp>
      <p:sp>
        <p:nvSpPr>
          <p:cNvPr id="6349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84B1B35-E965-434D-8F17-BDE533B67B50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451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28F3D24C-7C54-4E11-A6CA-8AA4289941C3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27075" y="3714750"/>
            <a:ext cx="7805738" cy="28098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>
                <a:solidFill>
                  <a:srgbClr val="000000"/>
                </a:solidFill>
              </a:rPr>
              <a:t>struct shmid_ds {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struct ipc_perm shm_perm; /* see Section 15.6.2 */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size_t shm_segsz; /* size of segment in bytes */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pid_t shm_lpid; /* pid of last shmop() */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pid_t shm_cpid; /* pid of creator */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shmatt_t shm_nattch; /* number of current attaches */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time_t shm_atime; /* last-attach time */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time_t shm_dtime; /* last-detach time */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time_t shm_ctime; /* last-change time */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. . .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};</a:t>
            </a:r>
            <a:r>
              <a:rPr lang="en-US" altLang="ko-KR" b="0"/>
              <a:t> </a:t>
            </a:r>
          </a:p>
        </p:txBody>
      </p:sp>
      <p:pic>
        <p:nvPicPr>
          <p:cNvPr id="6451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650" y="1055688"/>
            <a:ext cx="3821113" cy="24447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shmget(2)</a:t>
            </a:r>
            <a:r>
              <a:rPr lang="en-US" altLang="ko-KR"/>
              <a:t> system call </a:t>
            </a:r>
            <a:endParaRPr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ko-KR" dirty="0"/>
              <a:t> : minimum size (in bytes) of the memory segment</a:t>
            </a:r>
          </a:p>
        </p:txBody>
      </p:sp>
      <p:sp>
        <p:nvSpPr>
          <p:cNvPr id="6553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5C762501-5DA7-4FDF-9C53-5E606B2258B0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&lt;sys/shm.h&gt;</a:t>
            </a:r>
          </a:p>
          <a:p>
            <a:pPr algn="l"/>
            <a:r>
              <a:rPr lang="en-US" altLang="ko-KR" b="0"/>
              <a:t>int shmget(key_t key, size_t size, int flag);</a:t>
            </a:r>
          </a:p>
          <a:p>
            <a:pPr algn="l"/>
            <a:r>
              <a:rPr lang="en-US" altLang="ko-KR" b="0"/>
              <a:t>		       Returns: shared memory ID if OK, -1 on error</a:t>
            </a:r>
          </a:p>
        </p:txBody>
      </p:sp>
      <p:graphicFrame>
        <p:nvGraphicFramePr>
          <p:cNvPr id="807984" name="Group 48"/>
          <p:cNvGraphicFramePr>
            <a:graphicFrameLocks noGrp="1"/>
          </p:cNvGraphicFramePr>
          <p:nvPr/>
        </p:nvGraphicFramePr>
        <p:xfrm>
          <a:off x="407988" y="3571876"/>
          <a:ext cx="8328025" cy="2560320"/>
        </p:xfrm>
        <a:graphic>
          <a:graphicData uri="http://schemas.openxmlformats.org/drawingml/2006/table">
            <a:tbl>
              <a:tblPr/>
              <a:tblGrid>
                <a:gridCol w="1068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9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errno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cause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EACCES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shared memory identifier exists for </a:t>
                      </a: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key</a:t>
                      </a:r>
                      <a:r>
                        <a:rPr kumimoji="1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but permissions are not granted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EEXIST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shared memory identifier exists for </a:t>
                      </a: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key</a:t>
                      </a:r>
                      <a:r>
                        <a:rPr kumimoji="1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but </a:t>
                      </a: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((shmflg &amp; IPC_CREAT) &amp;&amp; (shmflg &amp; IPC_EXCL)) != 0</a:t>
                      </a:r>
                      <a:r>
                        <a:rPr kumimoji="1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EINVAL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no shared memory segment is to be created but size is inconsistent with system-imposed limits or with the </a:t>
                      </a: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segment</a:t>
                      </a:r>
                      <a:r>
                        <a:rPr kumimoji="1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size of 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ENOENT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shared memory identifier does not exist for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key</a:t>
                      </a: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but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(shmflg &amp; IPC_CREAT) == 0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ENOSPC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systemwide limit on shared memory identifiers would be exceeded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ENOMEM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not enough memory to create the specified shared memory 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segment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shmat(2)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r>
              <a:rPr lang="en-US" altLang="ko-KR" sz="2000" dirty="0">
                <a:latin typeface="Arial" charset="0"/>
                <a:cs typeface="Arial" charset="0"/>
              </a:rPr>
              <a:t>The </a:t>
            </a:r>
            <a:r>
              <a:rPr lang="en-US" altLang="ko-KR" sz="2000" b="0" dirty="0" err="1">
                <a:latin typeface="Courier New" pitchFamily="49" charset="0"/>
                <a:cs typeface="Arial" charset="0"/>
              </a:rPr>
              <a:t>shmat</a:t>
            </a:r>
            <a:r>
              <a:rPr lang="en-US" altLang="ko-KR" sz="2000" dirty="0">
                <a:latin typeface="Arial" charset="0"/>
                <a:cs typeface="Arial" charset="0"/>
              </a:rPr>
              <a:t> function attaches the shared memory segment specified by </a:t>
            </a:r>
            <a:r>
              <a:rPr lang="en-US" altLang="ko-KR" sz="2000" b="0" dirty="0" err="1">
                <a:latin typeface="Courier New" pitchFamily="49" charset="0"/>
                <a:cs typeface="Arial" charset="0"/>
              </a:rPr>
              <a:t>shmid</a:t>
            </a:r>
            <a:r>
              <a:rPr lang="en-US" altLang="ko-KR" sz="2000" dirty="0">
                <a:latin typeface="Arial" charset="0"/>
                <a:cs typeface="Arial" charset="0"/>
              </a:rPr>
              <a:t> to the address space of the calling process and increments the value of </a:t>
            </a:r>
            <a:r>
              <a:rPr lang="en-US" altLang="ko-KR" sz="2000" b="0" dirty="0" err="1">
                <a:latin typeface="Courier New" pitchFamily="49" charset="0"/>
                <a:cs typeface="Arial" charset="0"/>
              </a:rPr>
              <a:t>shm_nattch</a:t>
            </a:r>
            <a:r>
              <a:rPr lang="en-US" altLang="ko-KR" sz="2000" dirty="0">
                <a:latin typeface="Arial" charset="0"/>
                <a:cs typeface="Arial" charset="0"/>
              </a:rPr>
              <a:t> for </a:t>
            </a:r>
            <a:r>
              <a:rPr lang="en-US" altLang="ko-KR" sz="2000" b="0" dirty="0" err="1">
                <a:latin typeface="Courier New" pitchFamily="49" charset="0"/>
                <a:cs typeface="Arial" charset="0"/>
              </a:rPr>
              <a:t>shmid</a:t>
            </a:r>
            <a:r>
              <a:rPr lang="en-US" altLang="ko-KR" sz="2000" dirty="0">
                <a:latin typeface="Arial" charset="0"/>
                <a:cs typeface="Arial" charset="0"/>
              </a:rPr>
              <a:t>.</a:t>
            </a:r>
          </a:p>
          <a:p>
            <a:r>
              <a:rPr lang="en-US" altLang="ko-KR" sz="2000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addr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sz="1600" dirty="0"/>
              <a:t>If </a:t>
            </a:r>
            <a:r>
              <a:rPr lang="en-US" altLang="ko-KR" sz="1600" dirty="0" err="1">
                <a:latin typeface="Courier New" pitchFamily="49" charset="0"/>
              </a:rPr>
              <a:t>addr</a:t>
            </a:r>
            <a:r>
              <a:rPr lang="en-US" altLang="ko-KR" sz="1600" dirty="0"/>
              <a:t> is 0, the segment is attached at the first available address selected by the kernel. </a:t>
            </a:r>
            <a:r>
              <a:rPr lang="en-US" altLang="ko-KR" sz="1600" b="1" dirty="0">
                <a:solidFill>
                  <a:srgbClr val="FF0000"/>
                </a:solidFill>
              </a:rPr>
              <a:t>This is the recommended technique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If </a:t>
            </a:r>
            <a:r>
              <a:rPr lang="en-US" altLang="ko-KR" sz="1600" dirty="0" err="1">
                <a:latin typeface="Courier New" pitchFamily="49" charset="0"/>
              </a:rPr>
              <a:t>addr</a:t>
            </a:r>
            <a:r>
              <a:rPr lang="en-US" altLang="ko-KR" sz="1600" dirty="0"/>
              <a:t> is nonzero and </a:t>
            </a:r>
            <a:r>
              <a:rPr lang="en-US" altLang="ko-KR" sz="1600" dirty="0">
                <a:latin typeface="Courier New" pitchFamily="49" charset="0"/>
              </a:rPr>
              <a:t>SHM_RND</a:t>
            </a:r>
            <a:r>
              <a:rPr lang="en-US" altLang="ko-KR" sz="1600" dirty="0"/>
              <a:t> is not specified, the segment is attached at the address given by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If </a:t>
            </a:r>
            <a:r>
              <a:rPr lang="en-US" altLang="ko-KR" sz="1600" dirty="0" err="1">
                <a:latin typeface="Courier New" pitchFamily="49" charset="0"/>
              </a:rPr>
              <a:t>addr</a:t>
            </a:r>
            <a:r>
              <a:rPr lang="en-US" altLang="ko-KR" sz="1600" dirty="0"/>
              <a:t> is nonzero and </a:t>
            </a:r>
            <a:r>
              <a:rPr lang="en-US" altLang="ko-KR" sz="1600" dirty="0">
                <a:latin typeface="Courier New" pitchFamily="49" charset="0"/>
              </a:rPr>
              <a:t>SHM_RND</a:t>
            </a:r>
            <a:r>
              <a:rPr lang="en-US" altLang="ko-KR" sz="1600" dirty="0"/>
              <a:t> is specified, the segment is attached at the address given by (</a:t>
            </a:r>
            <a:r>
              <a:rPr lang="en-US" altLang="ko-KR" sz="1600" dirty="0" err="1">
                <a:latin typeface="Courier New" pitchFamily="49" charset="0"/>
              </a:rPr>
              <a:t>addr</a:t>
            </a:r>
            <a:r>
              <a:rPr lang="en-US" altLang="ko-KR" sz="1600" dirty="0"/>
              <a:t> - (</a:t>
            </a:r>
            <a:r>
              <a:rPr lang="en-US" altLang="ko-KR" sz="1600" dirty="0" err="1">
                <a:latin typeface="Courier New" pitchFamily="49" charset="0"/>
              </a:rPr>
              <a:t>addr</a:t>
            </a:r>
            <a:r>
              <a:rPr lang="en-US" altLang="ko-KR" sz="1600" dirty="0"/>
              <a:t> modulus </a:t>
            </a:r>
            <a:r>
              <a:rPr lang="en-US" altLang="ko-KR" sz="1600" dirty="0">
                <a:latin typeface="Courier New" pitchFamily="49" charset="0"/>
              </a:rPr>
              <a:t>SHMLBA</a:t>
            </a:r>
            <a:r>
              <a:rPr lang="en-US" altLang="ko-KR" sz="1600" dirty="0"/>
              <a:t>)). </a:t>
            </a:r>
          </a:p>
          <a:p>
            <a:pPr lvl="2">
              <a:buFontTx/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The </a:t>
            </a:r>
            <a:r>
              <a:rPr lang="en-US" altLang="ko-KR" sz="1600" b="1" dirty="0">
                <a:solidFill>
                  <a:schemeClr val="accent2"/>
                </a:solidFill>
                <a:latin typeface="Courier New" pitchFamily="49" charset="0"/>
              </a:rPr>
              <a:t>SHM_RND</a:t>
            </a:r>
            <a:r>
              <a:rPr lang="en-US" altLang="ko-KR" sz="1600" b="1" dirty="0">
                <a:solidFill>
                  <a:schemeClr val="accent2"/>
                </a:solidFill>
              </a:rPr>
              <a:t> command stands for "round.“</a:t>
            </a:r>
          </a:p>
          <a:p>
            <a:pPr lvl="2">
              <a:buFontTx/>
              <a:buNone/>
            </a:pPr>
            <a:r>
              <a:rPr lang="en-US" altLang="ko-KR" sz="1600" b="1" dirty="0">
                <a:solidFill>
                  <a:schemeClr val="accent2"/>
                </a:solidFill>
                <a:latin typeface="Courier New" pitchFamily="49" charset="0"/>
              </a:rPr>
              <a:t>SHMLBA</a:t>
            </a:r>
            <a:r>
              <a:rPr lang="en-US" altLang="ko-KR" sz="1600" b="1" dirty="0">
                <a:solidFill>
                  <a:schemeClr val="accent2"/>
                </a:solidFill>
              </a:rPr>
              <a:t> stands for "low boundary address multiple" and is always a power of 2. </a:t>
            </a:r>
          </a:p>
        </p:txBody>
      </p:sp>
      <p:sp>
        <p:nvSpPr>
          <p:cNvPr id="6656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22B8B49-2550-4694-B931-7A37ECA0CE2B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&lt;sys/shm.h&gt;</a:t>
            </a:r>
          </a:p>
          <a:p>
            <a:pPr algn="l"/>
            <a:r>
              <a:rPr lang="en-US" altLang="ko-KR" b="0"/>
              <a:t>void *shmat(int shmid, const void *addr, int flag);</a:t>
            </a:r>
          </a:p>
          <a:p>
            <a:pPr algn="l"/>
            <a:r>
              <a:rPr lang="en-US" altLang="ko-KR" b="0"/>
              <a:t>      Returns: pointer to shared memory segment if OK, -1 on error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1109607" y="2288870"/>
          <a:ext cx="1543032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graphicFrame>
        <p:nvGraphicFramePr>
          <p:cNvPr id="8" name="내용 개체 틀 6"/>
          <p:cNvGraphicFramePr>
            <a:graphicFrameLocks noGrp="1"/>
          </p:cNvGraphicFramePr>
          <p:nvPr>
            <p:ph idx="1"/>
          </p:nvPr>
        </p:nvGraphicFramePr>
        <p:xfrm>
          <a:off x="6353185" y="2288870"/>
          <a:ext cx="1543032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38499" y="3217564"/>
          <a:ext cx="2143140" cy="1214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6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j-lt"/>
                          <a:cs typeface="Courier New" pitchFamily="49" charset="0"/>
                        </a:rPr>
                        <a:t>Shared Memory</a:t>
                      </a:r>
                      <a:endParaRPr lang="ko-KR" altLang="en-US" b="1" dirty="0">
                        <a:latin typeface="+mj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j-lt"/>
                          <a:cs typeface="Courier New" pitchFamily="49" charset="0"/>
                        </a:rPr>
                        <a:t>Region</a:t>
                      </a:r>
                      <a:endParaRPr lang="ko-KR" altLang="en-US" b="1" dirty="0">
                        <a:latin typeface="+mj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3855" y="1717366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Book Antiqua" pitchFamily="18" charset="0"/>
              </a:rPr>
              <a:t>Memory Map of Process A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8829" y="1717366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Book Antiqua" pitchFamily="18" charset="0"/>
              </a:rPr>
              <a:t>Memory Map of Process B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3431" y="212694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2844" y="322232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0x30000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2844" y="395575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0x50000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 bwMode="auto">
          <a:xfrm flipV="1">
            <a:off x="2681243" y="3217564"/>
            <a:ext cx="857256" cy="1428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2681243" y="4146258"/>
            <a:ext cx="857256" cy="2857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 rot="16200000" flipH="1">
            <a:off x="5574482" y="3324721"/>
            <a:ext cx="857256" cy="64294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5681639" y="4432010"/>
            <a:ext cx="642942" cy="4286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870010" y="212694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70010" y="39601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0x50000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70010" y="469353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0x70000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msgget(2)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The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msgget</a:t>
            </a:r>
            <a:r>
              <a:rPr lang="en-US" altLang="ko-KR" dirty="0">
                <a:latin typeface="Arial" charset="0"/>
                <a:cs typeface="Arial" charset="0"/>
              </a:rPr>
              <a:t> function returns the message queue identifier associated with the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altLang="ko-KR" dirty="0">
                <a:latin typeface="Arial" charset="0"/>
                <a:cs typeface="Arial" charset="0"/>
              </a:rPr>
              <a:t> parameter.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2DF78F02-D638-4ED5-B0A5-D08BB014CC99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&lt;sys/msg.h&gt; </a:t>
            </a:r>
          </a:p>
          <a:p>
            <a:pPr algn="l"/>
            <a:r>
              <a:rPr lang="en-US" altLang="ko-KR" b="0"/>
              <a:t>int msgget(key_t key, int flag);</a:t>
            </a:r>
            <a:r>
              <a:rPr lang="en-US" altLang="ko-KR"/>
              <a:t> </a:t>
            </a:r>
            <a:endParaRPr lang="en-US" altLang="ko-KR" b="0"/>
          </a:p>
          <a:p>
            <a:pPr algn="l"/>
            <a:r>
              <a:rPr lang="en-US" altLang="ko-KR" b="0"/>
              <a:t>                                     Returns: 0 if OK, -1 on error</a:t>
            </a:r>
          </a:p>
        </p:txBody>
      </p:sp>
      <p:graphicFrame>
        <p:nvGraphicFramePr>
          <p:cNvPr id="757797" name="Group 37"/>
          <p:cNvGraphicFramePr>
            <a:graphicFrameLocks noGrp="1"/>
          </p:cNvGraphicFramePr>
          <p:nvPr/>
        </p:nvGraphicFramePr>
        <p:xfrm>
          <a:off x="407988" y="4643446"/>
          <a:ext cx="8340725" cy="1737360"/>
        </p:xfrm>
        <a:graphic>
          <a:graphicData uri="http://schemas.openxmlformats.org/drawingml/2006/table">
            <a:tbl>
              <a:tblPr/>
              <a:tblGrid>
                <a:gridCol w="849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1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errno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cause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EACCES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message queue exists for key, but permission denied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EEXIST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message queue exists for key,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but((</a:t>
                      </a: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fl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g&amp;IPC_CREAT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)&amp;&amp;(</a:t>
                      </a: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fl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g&amp;IPC_EXCL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))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=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=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ENOENT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message queue does not exist for key,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but(</a:t>
                      </a: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msgflg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&amp; IPC_CREAT) ==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ENOSPC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systemwide</a:t>
                      </a: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limit on message queues would be exceeded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66" name="Rectangle 38"/>
          <p:cNvSpPr>
            <a:spLocks noChangeArrowheads="1"/>
          </p:cNvSpPr>
          <p:nvPr/>
        </p:nvSpPr>
        <p:spPr bwMode="auto">
          <a:xfrm>
            <a:off x="935038" y="3252788"/>
            <a:ext cx="7273925" cy="118427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/>
              <a:t>#define PERMS (S_IRUSR | S_IWUSR)</a:t>
            </a:r>
          </a:p>
          <a:p>
            <a:pPr algn="l"/>
            <a:r>
              <a:rPr lang="en-US" altLang="ko-KR" sz="1400" b="0"/>
              <a:t>int msqid;</a:t>
            </a:r>
          </a:p>
          <a:p>
            <a:pPr algn="l"/>
            <a:r>
              <a:rPr lang="en-US" altLang="ko-KR" sz="1400" b="0"/>
              <a:t>if ((msqid = msgget(IPC_PRIVATE, PERMS)) == -1)</a:t>
            </a:r>
            <a:br>
              <a:rPr lang="en-US" altLang="ko-KR" sz="1400" b="0"/>
            </a:br>
            <a:r>
              <a:rPr lang="en-US" altLang="ko-KR" sz="1400" b="0"/>
              <a:t>   perror("Failed to create new private message queue");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shmdt(2)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The </a:t>
            </a:r>
            <a:r>
              <a:rPr lang="en-US" altLang="ko-KR" b="0">
                <a:latin typeface="Courier New" pitchFamily="49" charset="0"/>
                <a:cs typeface="Arial" charset="0"/>
              </a:rPr>
              <a:t>addr</a:t>
            </a:r>
            <a:r>
              <a:rPr lang="en-US" altLang="ko-KR">
                <a:latin typeface="Arial" charset="0"/>
                <a:cs typeface="Arial" charset="0"/>
              </a:rPr>
              <a:t> argument is the value that was returned by a previous call to </a:t>
            </a:r>
            <a:r>
              <a:rPr lang="en-US" altLang="ko-KR" b="0">
                <a:latin typeface="Courier New" pitchFamily="49" charset="0"/>
                <a:cs typeface="Arial" charset="0"/>
              </a:rPr>
              <a:t>shmat</a:t>
            </a:r>
            <a:r>
              <a:rPr lang="en-US" altLang="ko-KR">
                <a:latin typeface="Arial" charset="0"/>
                <a:cs typeface="Arial" charset="0"/>
              </a:rPr>
              <a:t>. If successful, shmdt will decrement the </a:t>
            </a:r>
            <a:r>
              <a:rPr lang="en-US" altLang="ko-KR" b="0">
                <a:latin typeface="Courier New" pitchFamily="49" charset="0"/>
                <a:cs typeface="Arial" charset="0"/>
              </a:rPr>
              <a:t>shm_nattch</a:t>
            </a:r>
            <a:r>
              <a:rPr lang="en-US" altLang="ko-KR">
                <a:latin typeface="Arial" charset="0"/>
                <a:cs typeface="Arial" charset="0"/>
              </a:rPr>
              <a:t> counter in the associated </a:t>
            </a:r>
            <a:r>
              <a:rPr lang="en-US" altLang="ko-KR" b="0">
                <a:latin typeface="Courier New" pitchFamily="49" charset="0"/>
                <a:cs typeface="Arial" charset="0"/>
              </a:rPr>
              <a:t>shmid_ds</a:t>
            </a:r>
            <a:r>
              <a:rPr lang="en-US" altLang="ko-KR">
                <a:latin typeface="Arial" charset="0"/>
                <a:cs typeface="Arial" charset="0"/>
              </a:rPr>
              <a:t> structure.</a:t>
            </a:r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758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92F5652-6928-41B9-80C2-7E3AEBF44CCB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&lt;sys/shm.h&gt; </a:t>
            </a:r>
          </a:p>
          <a:p>
            <a:pPr algn="l"/>
            <a:r>
              <a:rPr lang="en-US" altLang="ko-KR" b="0"/>
              <a:t>int shmdt(void *addr); </a:t>
            </a:r>
          </a:p>
          <a:p>
            <a:pPr algn="l"/>
            <a:r>
              <a:rPr lang="en-US" altLang="ko-KR" b="0"/>
              <a:t>				       Returns: 0 if OK, -1 on error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shmctl(2)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The </a:t>
            </a:r>
            <a:r>
              <a:rPr lang="en-US" altLang="ko-KR" b="0">
                <a:latin typeface="Courier New" pitchFamily="49" charset="0"/>
                <a:cs typeface="Arial" charset="0"/>
              </a:rPr>
              <a:t>cmd</a:t>
            </a:r>
            <a:r>
              <a:rPr lang="en-US" altLang="ko-KR">
                <a:latin typeface="Arial" charset="0"/>
                <a:cs typeface="Arial" charset="0"/>
              </a:rPr>
              <a:t> argument specifies one of the following five commands to be performed, on the segment specified by </a:t>
            </a:r>
            <a:r>
              <a:rPr lang="en-US" altLang="ko-KR" b="0">
                <a:latin typeface="Courier New" pitchFamily="49" charset="0"/>
                <a:cs typeface="Arial" charset="0"/>
              </a:rPr>
              <a:t>shmid</a:t>
            </a:r>
            <a:r>
              <a:rPr lang="en-US" altLang="ko-KR">
                <a:latin typeface="Arial" charset="0"/>
                <a:cs typeface="Arial" charset="0"/>
              </a:rPr>
              <a:t>. </a:t>
            </a:r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861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CEF75EC3-9404-4A13-A886-685E678CBA3B}" type="slidenum">
              <a:rPr lang="en-US" altLang="ko-KR" smtClean="0"/>
              <a:pPr/>
              <a:t>41</a:t>
            </a:fld>
            <a:endParaRPr lang="en-US" altLang="ko-KR"/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&lt;sys/shm.h&gt;</a:t>
            </a:r>
          </a:p>
          <a:p>
            <a:pPr algn="l"/>
            <a:r>
              <a:rPr lang="en-US" altLang="ko-KR" b="0"/>
              <a:t>int shmctl(int shmid, int cmd, struct shmid_ds *buf);</a:t>
            </a:r>
          </a:p>
          <a:p>
            <a:pPr algn="l"/>
            <a:r>
              <a:rPr lang="en-US" altLang="ko-KR" b="0"/>
              <a:t>				       Returns: 0 if OK, -1 on error</a:t>
            </a:r>
          </a:p>
        </p:txBody>
      </p:sp>
      <p:graphicFrame>
        <p:nvGraphicFramePr>
          <p:cNvPr id="812152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74211"/>
              </p:ext>
            </p:extLst>
          </p:nvPr>
        </p:nvGraphicFramePr>
        <p:xfrm>
          <a:off x="533400" y="3554413"/>
          <a:ext cx="8248650" cy="1828800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cmd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IPC_STAT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copies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shmid_ds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 to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buf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IPC_SET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set values of fields for shared memory segment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shmid</a:t>
                      </a: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from values found in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buf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IPC_RMID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remove shared memory segment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shmid</a:t>
                      </a: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and destroy corresponding 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shmid_ds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SHM_LOCK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Lock the shared memory segment in memory.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SHM_UNLOCK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Unlock the shared memory segment. 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30" name="Rectangle 117"/>
          <p:cNvSpPr>
            <a:spLocks noChangeArrowheads="1"/>
          </p:cNvSpPr>
          <p:nvPr/>
        </p:nvSpPr>
        <p:spPr bwMode="auto">
          <a:xfrm>
            <a:off x="587375" y="5756275"/>
            <a:ext cx="818038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0">
                <a:solidFill>
                  <a:schemeClr val="accent2"/>
                </a:solidFill>
              </a:rPr>
              <a:t>SHM_LOCK, SHM_UNLOCK</a:t>
            </a:r>
            <a:r>
              <a:rPr lang="en-US" altLang="ko-KR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ko-KR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</a:t>
            </a:r>
            <a:r>
              <a:rPr lang="en-US" altLang="ko-KR">
                <a:solidFill>
                  <a:schemeClr val="accent2"/>
                </a:solidFill>
                <a:latin typeface="Arial" charset="0"/>
              </a:rPr>
              <a:t>This command can be executed only by the superuser.</a:t>
            </a:r>
            <a:endParaRPr lang="ko-KR" altLang="en-US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– </a:t>
            </a:r>
            <a:r>
              <a:rPr lang="en-US" altLang="ko-KR" i="1" dirty="0" err="1"/>
              <a:t>shmcopy</a:t>
            </a:r>
            <a:r>
              <a:rPr lang="en-US" altLang="ko-KR" dirty="0"/>
              <a:t> </a:t>
            </a:r>
            <a:r>
              <a:rPr lang="en-US" altLang="ko-KR" i="1" dirty="0"/>
              <a:t>p</a:t>
            </a:r>
            <a:r>
              <a:rPr lang="en-US" altLang="ko-KR" dirty="0"/>
              <a:t>.213(289) (1/6)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963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0007AF29-69B6-4793-A863-F3237EB5A392}" type="slidenum">
              <a:rPr lang="en-US" altLang="ko-KR" smtClean="0"/>
              <a:pPr/>
              <a:t>42</a:t>
            </a:fld>
            <a:endParaRPr lang="en-US" altLang="ko-KR"/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530544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stdio.h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signal.h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types.h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ipc.h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shm.h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sem.h</a:t>
            </a:r>
            <a:r>
              <a:rPr lang="en-US" altLang="ko-KR" sz="1300" b="0" dirty="0"/>
              <a:t>&gt;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#define SHMKEY1 	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) 0x10 	/* </a:t>
            </a:r>
            <a:r>
              <a:rPr lang="ko-KR" altLang="en-US" sz="1300" b="0" dirty="0"/>
              <a:t>공유 메모리 키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#define SHMKEY2	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) 0x15 	/* </a:t>
            </a:r>
            <a:r>
              <a:rPr lang="ko-KR" altLang="en-US" sz="1300" b="0" dirty="0"/>
              <a:t>공유 메모리 키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#define SEMKEY  	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) 0x20 	/* </a:t>
            </a:r>
            <a:r>
              <a:rPr lang="ko-KR" altLang="en-US" sz="1300" b="0" dirty="0" err="1"/>
              <a:t>세마포</a:t>
            </a:r>
            <a:r>
              <a:rPr lang="ko-KR" altLang="en-US" sz="1300" b="0" dirty="0"/>
              <a:t> 키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/* </a:t>
            </a:r>
            <a:r>
              <a:rPr lang="ko-KR" altLang="en-US" sz="1300" b="0" dirty="0"/>
              <a:t>읽기와 쓰기를 위한 버퍼의 크기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#define SIZ 5*BUFSIZ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/* </a:t>
            </a:r>
            <a:r>
              <a:rPr lang="ko-KR" altLang="en-US" sz="1300" b="0" dirty="0"/>
              <a:t>데이터와 읽은 계수를 저장한다</a:t>
            </a:r>
            <a:r>
              <a:rPr lang="en-US" altLang="ko-KR" sz="1300" b="0" dirty="0"/>
              <a:t>. 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char </a:t>
            </a:r>
            <a:r>
              <a:rPr lang="en-US" altLang="ko-KR" sz="1300" b="0" dirty="0" err="1"/>
              <a:t>d_buf</a:t>
            </a:r>
            <a:r>
              <a:rPr lang="en-US" altLang="ko-KR" sz="1300" b="0" dirty="0"/>
              <a:t>[SIZ];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typedef</a:t>
            </a:r>
            <a:r>
              <a:rPr lang="en-US" altLang="ko-KR" sz="1300" b="0" dirty="0"/>
              <a:t> union _</a:t>
            </a:r>
            <a:r>
              <a:rPr lang="en-US" altLang="ko-KR" sz="1300" b="0" dirty="0" err="1"/>
              <a:t>semun</a:t>
            </a:r>
            <a:r>
              <a:rPr lang="en-US" altLang="ko-KR" sz="1300" b="0" dirty="0"/>
              <a:t> 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val</a:t>
            </a:r>
            <a:r>
              <a:rPr lang="en-US" altLang="ko-KR" sz="1300" b="0" dirty="0"/>
              <a:t>;	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	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semid_ds</a:t>
            </a:r>
            <a:r>
              <a:rPr lang="en-US" altLang="ko-KR" sz="1300" b="0" dirty="0"/>
              <a:t> *</a:t>
            </a:r>
            <a:r>
              <a:rPr lang="en-US" altLang="ko-KR" sz="1300" b="0" dirty="0" err="1"/>
              <a:t>buf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	</a:t>
            </a:r>
            <a:r>
              <a:rPr lang="en-US" altLang="ko-KR" sz="1300" b="0" dirty="0" err="1"/>
              <a:t>ushort</a:t>
            </a:r>
            <a:r>
              <a:rPr lang="en-US" altLang="ko-KR" sz="1300" b="0" dirty="0"/>
              <a:t> *array;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 </a:t>
            </a:r>
            <a:r>
              <a:rPr lang="en-US" altLang="ko-KR" sz="1300" b="0" dirty="0" err="1"/>
              <a:t>semun</a:t>
            </a:r>
            <a:r>
              <a:rPr lang="en-US" altLang="ko-KR" sz="1300" b="0" dirty="0"/>
              <a:t>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– </a:t>
            </a:r>
            <a:r>
              <a:rPr lang="en-US" altLang="ko-KR" i="1" dirty="0" err="1"/>
              <a:t>shmcopy</a:t>
            </a:r>
            <a:r>
              <a:rPr lang="en-US" altLang="ko-KR" dirty="0"/>
              <a:t> </a:t>
            </a:r>
            <a:r>
              <a:rPr lang="en-US" altLang="ko-KR" i="1" dirty="0"/>
              <a:t>p</a:t>
            </a:r>
            <a:r>
              <a:rPr lang="en-US" altLang="ko-KR" dirty="0"/>
              <a:t>.213(289) (2/6)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5E9E6FDA-3288-49CA-8B0E-2409EDDA8C7C}" type="slidenum">
              <a:rPr lang="en-US" altLang="ko-KR" smtClean="0"/>
              <a:pPr/>
              <a:t>43</a:t>
            </a:fld>
            <a:endParaRPr lang="en-US" altLang="ko-KR"/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400050" y="908050"/>
            <a:ext cx="8378825" cy="5805488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"</a:t>
            </a:r>
            <a:r>
              <a:rPr lang="en-US" altLang="ko-KR" sz="1300" b="0" dirty="0" err="1"/>
              <a:t>share_ex.h</a:t>
            </a:r>
            <a:r>
              <a:rPr lang="en-US" altLang="ko-KR" sz="1300" b="0" dirty="0"/>
              <a:t>"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#define IFLAGS (IPC_CREAT |IPC_EXCL)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#define ERR 	((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*)-1)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static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shmid1, shmid2,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void </a:t>
            </a:r>
            <a:r>
              <a:rPr lang="en-US" altLang="ko-KR" sz="1300" b="0" dirty="0" err="1"/>
              <a:t>getseg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**p1,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**p2){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/* </a:t>
            </a:r>
            <a:r>
              <a:rPr lang="ko-KR" altLang="en-US" sz="1300" b="0" dirty="0"/>
              <a:t>공유 메모리 영역을 생성한다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if((shmid1=</a:t>
            </a:r>
            <a:r>
              <a:rPr lang="en-US" altLang="ko-KR" sz="1300" b="0" dirty="0" err="1"/>
              <a:t>shmget</a:t>
            </a:r>
            <a:r>
              <a:rPr lang="en-US" altLang="ko-KR" sz="1300" b="0" dirty="0"/>
              <a:t>(SHMKEY1,sizeof(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),0600|IFLAGS))==-1)fatal("</a:t>
            </a:r>
            <a:r>
              <a:rPr lang="en-US" altLang="ko-KR" sz="1300" b="0" dirty="0" err="1"/>
              <a:t>shmget</a:t>
            </a:r>
            <a:r>
              <a:rPr lang="en-US" altLang="ko-KR" sz="1300" b="0" dirty="0"/>
              <a:t>");</a:t>
            </a:r>
            <a:br>
              <a:rPr lang="en-US" altLang="ko-KR" sz="1300" b="0" dirty="0"/>
            </a:br>
            <a:r>
              <a:rPr lang="en-US" altLang="ko-KR" sz="1300" b="0" dirty="0"/>
              <a:t> if((shmid2=</a:t>
            </a:r>
            <a:r>
              <a:rPr lang="en-US" altLang="ko-KR" sz="1300" b="0" dirty="0" err="1"/>
              <a:t>shmget</a:t>
            </a:r>
            <a:r>
              <a:rPr lang="en-US" altLang="ko-KR" sz="1300" b="0" dirty="0"/>
              <a:t>(SHMKEY2,sizeof(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),0600|IFLAGS))==-1)fatal("</a:t>
            </a:r>
            <a:r>
              <a:rPr lang="en-US" altLang="ko-KR" sz="1300" b="0" dirty="0" err="1"/>
              <a:t>shmget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/* </a:t>
            </a:r>
            <a:r>
              <a:rPr lang="ko-KR" altLang="en-US" sz="1300" b="0" dirty="0"/>
              <a:t>공유 메모리 영역을 부착한다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((*p1 = (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*) </a:t>
            </a:r>
            <a:r>
              <a:rPr lang="en-US" altLang="ko-KR" sz="1300" b="0" dirty="0" err="1"/>
              <a:t>shmat</a:t>
            </a:r>
            <a:r>
              <a:rPr lang="en-US" altLang="ko-KR" sz="1300" b="0" dirty="0"/>
              <a:t> (shmid1, 0, 0)) == ERR) fatal ("</a:t>
            </a:r>
            <a:r>
              <a:rPr lang="en-US" altLang="ko-KR" sz="1300" b="0" dirty="0" err="1"/>
              <a:t>shmat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((*p2 = (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*) </a:t>
            </a:r>
            <a:r>
              <a:rPr lang="en-US" altLang="ko-KR" sz="1300" b="0" dirty="0" err="1"/>
              <a:t>shmat</a:t>
            </a:r>
            <a:r>
              <a:rPr lang="en-US" altLang="ko-KR" sz="1300" b="0" dirty="0"/>
              <a:t> (shmid2, 0, 0)) == ERR) fatal ("</a:t>
            </a:r>
            <a:r>
              <a:rPr lang="en-US" altLang="ko-KR" sz="1300" b="0" dirty="0" err="1"/>
              <a:t>shmat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getsem</a:t>
            </a:r>
            <a:r>
              <a:rPr lang="en-US" altLang="ko-KR" sz="1300" b="0" dirty="0"/>
              <a:t> (void){	/* </a:t>
            </a:r>
            <a:r>
              <a:rPr lang="ko-KR" altLang="en-US" sz="1300" b="0" dirty="0" err="1"/>
              <a:t>세마포</a:t>
            </a:r>
            <a:r>
              <a:rPr lang="ko-KR" altLang="en-US" sz="1300" b="0" dirty="0"/>
              <a:t> 집합을 얻는다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</a:t>
            </a:r>
            <a:r>
              <a:rPr lang="en-US" altLang="ko-KR" sz="1300" b="0" dirty="0" err="1"/>
              <a:t>semun</a:t>
            </a:r>
            <a:r>
              <a:rPr lang="en-US" altLang="ko-KR" sz="1300" b="0" dirty="0"/>
              <a:t> x; x.val = 0;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/* </a:t>
            </a:r>
            <a:r>
              <a:rPr lang="ko-KR" altLang="en-US" sz="1300" b="0" dirty="0"/>
              <a:t>두 개의 </a:t>
            </a:r>
            <a:r>
              <a:rPr lang="ko-KR" altLang="en-US" sz="1300" b="0" dirty="0" err="1"/>
              <a:t>세마포를</a:t>
            </a:r>
            <a:r>
              <a:rPr lang="ko-KR" altLang="en-US" sz="1300" b="0" dirty="0"/>
              <a:t> 갖는 집합을 생성한다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semget</a:t>
            </a:r>
            <a:r>
              <a:rPr lang="en-US" altLang="ko-KR" sz="1300" b="0" dirty="0"/>
              <a:t> (SEMKEY, 2, 0600|IFLAGS)) == -1) fatal ("</a:t>
            </a:r>
            <a:r>
              <a:rPr lang="en-US" altLang="ko-KR" sz="1300" b="0" dirty="0" err="1"/>
              <a:t>semget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/* </a:t>
            </a:r>
            <a:r>
              <a:rPr lang="ko-KR" altLang="en-US" sz="1300" b="0" dirty="0"/>
              <a:t>초기값을 지정한다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0, SETVAL, x) == -1) fatal ("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1, SETVAL, x) == -1) fatal ("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return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void </a:t>
            </a:r>
            <a:r>
              <a:rPr lang="en-US" altLang="ko-KR" sz="1300" b="0" dirty="0" err="1"/>
              <a:t>remobj</a:t>
            </a:r>
            <a:r>
              <a:rPr lang="en-US" altLang="ko-KR" sz="1300" b="0" dirty="0"/>
              <a:t> (void) {/* </a:t>
            </a:r>
            <a:r>
              <a:rPr lang="ko-KR" altLang="en-US" sz="1300" b="0" dirty="0"/>
              <a:t>공유 메모리 </a:t>
            </a:r>
            <a:r>
              <a:rPr lang="ko-KR" altLang="en-US" sz="1300" b="0" dirty="0" err="1"/>
              <a:t>식별자와</a:t>
            </a:r>
            <a:r>
              <a:rPr lang="ko-KR" altLang="en-US" sz="1300" b="0" dirty="0"/>
              <a:t> </a:t>
            </a:r>
            <a:r>
              <a:rPr lang="ko-KR" altLang="en-US" sz="1300" b="0" dirty="0" err="1"/>
              <a:t>세마포</a:t>
            </a:r>
            <a:r>
              <a:rPr lang="ko-KR" altLang="en-US" sz="1300" b="0" dirty="0"/>
              <a:t> 집합 </a:t>
            </a:r>
            <a:r>
              <a:rPr lang="ko-KR" altLang="en-US" sz="1300" b="0" dirty="0" err="1"/>
              <a:t>식별자를</a:t>
            </a:r>
            <a:r>
              <a:rPr lang="ko-KR" altLang="en-US" sz="1300" b="0" dirty="0"/>
              <a:t> 제거한다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</a:t>
            </a:r>
            <a:r>
              <a:rPr lang="en-US" altLang="ko-KR" sz="1300" b="0" dirty="0" err="1"/>
              <a:t>shmctl</a:t>
            </a:r>
            <a:r>
              <a:rPr lang="en-US" altLang="ko-KR" sz="1300" b="0" dirty="0"/>
              <a:t> (shmid1, IPC_RMID, NULL) == -1) fatal ("</a:t>
            </a:r>
            <a:r>
              <a:rPr lang="en-US" altLang="ko-KR" sz="1300" b="0" dirty="0" err="1"/>
              <a:t>shmctl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</a:t>
            </a:r>
            <a:r>
              <a:rPr lang="en-US" altLang="ko-KR" sz="1300" b="0" dirty="0" err="1"/>
              <a:t>shmctl</a:t>
            </a:r>
            <a:r>
              <a:rPr lang="en-US" altLang="ko-KR" sz="1300" b="0" dirty="0"/>
              <a:t> (shmid2, IPC_RMID, NULL) == -1) fatal ("</a:t>
            </a:r>
            <a:r>
              <a:rPr lang="en-US" altLang="ko-KR" sz="1300" b="0" dirty="0" err="1"/>
              <a:t>shmctl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if (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IPC_RMID, NULL) == -1)  fatal ("</a:t>
            </a:r>
            <a:r>
              <a:rPr lang="en-US" altLang="ko-KR" sz="1300" b="0" dirty="0" err="1"/>
              <a:t>semctl</a:t>
            </a:r>
            <a:r>
              <a:rPr lang="en-US" altLang="ko-KR" sz="1300" b="0" dirty="0"/>
              <a:t>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– </a:t>
            </a:r>
            <a:r>
              <a:rPr lang="en-US" altLang="ko-KR" i="1" dirty="0" err="1"/>
              <a:t>shmcopy</a:t>
            </a:r>
            <a:r>
              <a:rPr lang="en-US" altLang="ko-KR" dirty="0"/>
              <a:t> </a:t>
            </a:r>
            <a:r>
              <a:rPr lang="en-US" altLang="ko-KR" i="1" dirty="0"/>
              <a:t>p</a:t>
            </a:r>
            <a:r>
              <a:rPr lang="en-US" altLang="ko-KR" dirty="0"/>
              <a:t>.213(289) (3/6)</a:t>
            </a:r>
            <a:endParaRPr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7168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DC346115-2D9D-4979-8D39-46724FCB8D10}" type="slidenum">
              <a:rPr lang="en-US" altLang="ko-KR" smtClean="0"/>
              <a:pPr/>
              <a:t>44</a:t>
            </a:fld>
            <a:endParaRPr lang="en-US" altLang="ko-KR"/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530544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/* reader -- </a:t>
            </a:r>
            <a:r>
              <a:rPr lang="ko-KR" altLang="en-US" sz="1300" b="0" dirty="0" err="1"/>
              <a:t>화일</a:t>
            </a:r>
            <a:r>
              <a:rPr lang="ko-KR" altLang="en-US" sz="1300" b="0" dirty="0"/>
              <a:t> 읽기를 처리한다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#include "</a:t>
            </a:r>
            <a:r>
              <a:rPr lang="en-US" altLang="ko-KR" sz="1300" b="0" dirty="0" err="1"/>
              <a:t>share_ex.h</a:t>
            </a:r>
            <a:r>
              <a:rPr lang="en-US" altLang="ko-KR" sz="1300" b="0" dirty="0"/>
              <a:t>"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/* </a:t>
            </a:r>
            <a:r>
              <a:rPr lang="ko-KR" altLang="en-US" sz="1300" b="0" dirty="0"/>
              <a:t>이들은 두 </a:t>
            </a:r>
            <a:r>
              <a:rPr lang="ko-KR" altLang="en-US" sz="1300" b="0" dirty="0" err="1"/>
              <a:t>세마포를</a:t>
            </a:r>
            <a:r>
              <a:rPr lang="ko-KR" altLang="en-US" sz="1300" b="0" dirty="0"/>
              <a:t> 위해 </a:t>
            </a:r>
            <a:r>
              <a:rPr lang="en-US" altLang="ko-KR" sz="1300" b="0" dirty="0"/>
              <a:t>p()</a:t>
            </a:r>
            <a:r>
              <a:rPr lang="ko-KR" altLang="en-US" sz="1300" b="0" dirty="0"/>
              <a:t>와 </a:t>
            </a:r>
            <a:r>
              <a:rPr lang="en-US" altLang="ko-KR" sz="1300" b="0" dirty="0"/>
              <a:t>v()</a:t>
            </a:r>
            <a:r>
              <a:rPr lang="ko-KR" altLang="en-US" sz="1300" b="0" dirty="0"/>
              <a:t>를 정의한다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sembuf</a:t>
            </a:r>
            <a:r>
              <a:rPr lang="en-US" altLang="ko-KR" sz="1300" b="0" dirty="0"/>
              <a:t> p1 = {0, -1, 0}, p2 = {1, -1, 0};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sembuf</a:t>
            </a:r>
            <a:r>
              <a:rPr lang="en-US" altLang="ko-KR" sz="1300" b="0" dirty="0"/>
              <a:t> v1 = {0, 1, 0}, v2 = {1, 1, 0};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void reader 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*buf1,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*buf2){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for(;;){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/* </a:t>
            </a:r>
            <a:r>
              <a:rPr lang="ko-KR" altLang="en-US" sz="1300" b="0" dirty="0"/>
              <a:t>버퍼 </a:t>
            </a:r>
            <a:r>
              <a:rPr lang="en-US" altLang="ko-KR" sz="1300" b="0" dirty="0"/>
              <a:t>buf1</a:t>
            </a:r>
            <a:r>
              <a:rPr lang="ko-KR" altLang="en-US" sz="1300" b="0" dirty="0"/>
              <a:t>으로 </a:t>
            </a:r>
            <a:r>
              <a:rPr lang="ko-KR" altLang="en-US" sz="1300" b="0" dirty="0" err="1"/>
              <a:t>읽어들인다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buf1-&gt;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 = read(0, buf1-&gt;</a:t>
            </a:r>
            <a:r>
              <a:rPr lang="en-US" altLang="ko-KR" sz="1300" b="0" dirty="0" err="1"/>
              <a:t>d_buf</a:t>
            </a:r>
            <a:r>
              <a:rPr lang="en-US" altLang="ko-KR" sz="1300" b="0" dirty="0"/>
              <a:t>, SIZ);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/* </a:t>
            </a:r>
            <a:r>
              <a:rPr lang="ko-KR" altLang="en-US" sz="1300" b="0" dirty="0"/>
              <a:t>동기화 지점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</a:t>
            </a:r>
            <a:r>
              <a:rPr lang="en-US" altLang="ko-KR" sz="1300" b="0" dirty="0" err="1"/>
              <a:t>semop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&amp;v1, 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</a:t>
            </a:r>
            <a:r>
              <a:rPr lang="en-US" altLang="ko-KR" sz="1300" b="0" dirty="0" err="1"/>
              <a:t>semop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&amp;p2, 1);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/* writer</a:t>
            </a:r>
            <a:r>
              <a:rPr lang="ko-KR" altLang="en-US" sz="1300" b="0" dirty="0"/>
              <a:t>가 수면하는 것을 피하기 위해 검사한다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if (buf1-&gt;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 &lt;=0) return;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buf2-&gt;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 = read(0, buf2-&gt;</a:t>
            </a:r>
            <a:r>
              <a:rPr lang="en-US" altLang="ko-KR" sz="1300" b="0" dirty="0" err="1"/>
              <a:t>d_buf</a:t>
            </a:r>
            <a:r>
              <a:rPr lang="en-US" altLang="ko-KR" sz="1300" b="0" dirty="0"/>
              <a:t>, SIZ);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</a:t>
            </a:r>
            <a:r>
              <a:rPr lang="en-US" altLang="ko-KR" sz="1300" b="0" dirty="0" err="1"/>
              <a:t>semop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&amp;v1, 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</a:t>
            </a:r>
            <a:r>
              <a:rPr lang="en-US" altLang="ko-KR" sz="1300" b="0" dirty="0" err="1"/>
              <a:t>semop</a:t>
            </a:r>
            <a:r>
              <a:rPr lang="en-US" altLang="ko-KR" sz="1300" b="0" dirty="0"/>
              <a:t>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&amp;p2, 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    if(buf2-&gt;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 &lt;=0) return;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} 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– </a:t>
            </a:r>
            <a:r>
              <a:rPr lang="en-US" altLang="ko-KR" i="1" dirty="0" err="1"/>
              <a:t>shmcopy</a:t>
            </a:r>
            <a:r>
              <a:rPr lang="en-US" altLang="ko-KR" dirty="0"/>
              <a:t> </a:t>
            </a:r>
            <a:r>
              <a:rPr lang="en-US" altLang="ko-KR" i="1" dirty="0"/>
              <a:t>p</a:t>
            </a:r>
            <a:r>
              <a:rPr lang="en-US" altLang="ko-KR" dirty="0"/>
              <a:t>.213(289) (4/6)</a:t>
            </a:r>
            <a:endParaRPr/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7270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F10FA642-02D5-49B2-8EA6-AE67C3E29964}" type="slidenum">
              <a:rPr lang="en-US" altLang="ko-KR" smtClean="0"/>
              <a:pPr/>
              <a:t>45</a:t>
            </a:fld>
            <a:endParaRPr lang="en-US" altLang="ko-KR"/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537688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"</a:t>
            </a:r>
            <a:r>
              <a:rPr lang="en-US" altLang="ko-KR" sz="1300" b="0" dirty="0" err="1"/>
              <a:t>share_ex.h</a:t>
            </a:r>
            <a:r>
              <a:rPr lang="en-US" altLang="ko-KR" sz="1300" b="0" dirty="0"/>
              <a:t>"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extern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sembuf</a:t>
            </a:r>
            <a:r>
              <a:rPr lang="en-US" altLang="ko-KR" sz="1300" b="0" dirty="0"/>
              <a:t> p1, p2; /* </a:t>
            </a:r>
            <a:r>
              <a:rPr lang="en-US" altLang="ko-KR" sz="1300" b="0" dirty="0" err="1"/>
              <a:t>reader.c</a:t>
            </a:r>
            <a:r>
              <a:rPr lang="ko-KR" altLang="en-US" sz="1300" b="0" dirty="0"/>
              <a:t>에 정의되어 있음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extern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sembuf</a:t>
            </a:r>
            <a:r>
              <a:rPr lang="en-US" altLang="ko-KR" sz="1300" b="0" dirty="0"/>
              <a:t> v1, v2; /* </a:t>
            </a:r>
            <a:r>
              <a:rPr lang="en-US" altLang="ko-KR" sz="1300" b="0" dirty="0" err="1"/>
              <a:t>reader.c</a:t>
            </a:r>
            <a:r>
              <a:rPr lang="ko-KR" altLang="en-US" sz="1300" b="0" dirty="0"/>
              <a:t>에 정의되어 있음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void writer (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*buf1,truct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*buf2){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for(;;){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</a:t>
            </a:r>
            <a:r>
              <a:rPr lang="en-US" altLang="ko-KR" sz="1300" b="0" dirty="0" err="1"/>
              <a:t>semop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&amp;p1, 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</a:t>
            </a:r>
            <a:r>
              <a:rPr lang="en-US" altLang="ko-KR" sz="1300" b="0" dirty="0" err="1"/>
              <a:t>semop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&amp;v2, 1);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if (buf1-&gt;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 &lt;= 0)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	return;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write (1, buf1-&gt;</a:t>
            </a:r>
            <a:r>
              <a:rPr lang="en-US" altLang="ko-KR" sz="1300" b="0" dirty="0" err="1"/>
              <a:t>d_buf</a:t>
            </a:r>
            <a:r>
              <a:rPr lang="en-US" altLang="ko-KR" sz="1300" b="0" dirty="0"/>
              <a:t>, buf1-&gt;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</a:t>
            </a:r>
            <a:r>
              <a:rPr lang="en-US" altLang="ko-KR" sz="1300" b="0" dirty="0" err="1"/>
              <a:t>semop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&amp;p1, 1);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</a:t>
            </a:r>
            <a:r>
              <a:rPr lang="en-US" altLang="ko-KR" sz="1300" b="0" dirty="0" err="1"/>
              <a:t>semop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&amp;v2, 1);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if (buf2-&gt;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 &lt;= 0)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	return;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write (1, buf2-&gt;</a:t>
            </a:r>
            <a:r>
              <a:rPr lang="en-US" altLang="ko-KR" sz="1300" b="0" dirty="0" err="1"/>
              <a:t>d_buf</a:t>
            </a:r>
            <a:r>
              <a:rPr lang="en-US" altLang="ko-KR" sz="1300" b="0" dirty="0"/>
              <a:t>, buf2-&gt;</a:t>
            </a:r>
            <a:r>
              <a:rPr lang="en-US" altLang="ko-KR" sz="1300" b="0" dirty="0" err="1"/>
              <a:t>d_nread</a:t>
            </a:r>
            <a:r>
              <a:rPr lang="en-US" altLang="ko-KR" sz="1300" b="0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}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– </a:t>
            </a:r>
            <a:r>
              <a:rPr lang="en-US" altLang="ko-KR" i="1" dirty="0" err="1"/>
              <a:t>shmcopy</a:t>
            </a:r>
            <a:r>
              <a:rPr lang="en-US" altLang="ko-KR" dirty="0"/>
              <a:t> </a:t>
            </a:r>
            <a:r>
              <a:rPr lang="en-US" altLang="ko-KR" i="1" dirty="0"/>
              <a:t>p</a:t>
            </a:r>
            <a:r>
              <a:rPr lang="en-US" altLang="ko-KR" dirty="0"/>
              <a:t>.213(289) (5/6)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7373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0643162C-8C5C-4E44-9D4B-A9FF377CD2D6}" type="slidenum">
              <a:rPr lang="en-US" altLang="ko-KR" smtClean="0"/>
              <a:pPr/>
              <a:t>46</a:t>
            </a:fld>
            <a:endParaRPr lang="en-US" altLang="ko-KR"/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537688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300" b="0" dirty="0"/>
              <a:t>#include "</a:t>
            </a:r>
            <a:r>
              <a:rPr lang="en-US" altLang="ko-KR" sz="1300" b="0" dirty="0" err="1"/>
              <a:t>share_ex.h</a:t>
            </a:r>
            <a:r>
              <a:rPr lang="en-US" altLang="ko-KR" sz="1300" b="0" dirty="0"/>
              <a:t>"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main(){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pid_t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databuf</a:t>
            </a:r>
            <a:r>
              <a:rPr lang="en-US" altLang="ko-KR" sz="1300" b="0" dirty="0"/>
              <a:t> *buf1, *buf2;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/* </a:t>
            </a:r>
            <a:r>
              <a:rPr lang="ko-KR" altLang="en-US" sz="1300" b="0" dirty="0" err="1"/>
              <a:t>세마포</a:t>
            </a:r>
            <a:r>
              <a:rPr lang="ko-KR" altLang="en-US" sz="1300" b="0" dirty="0"/>
              <a:t> 집합을 초기화한다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 = </a:t>
            </a:r>
            <a:r>
              <a:rPr lang="en-US" altLang="ko-KR" sz="1300" b="0" dirty="0" err="1"/>
              <a:t>getsem</a:t>
            </a:r>
            <a:r>
              <a:rPr lang="en-US" altLang="ko-KR" sz="1300" b="0" dirty="0"/>
              <a:t>();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/* </a:t>
            </a:r>
            <a:r>
              <a:rPr lang="ko-KR" altLang="en-US" sz="1300" b="0" dirty="0"/>
              <a:t>공유 메모리 영역을 생성하고 부착한다</a:t>
            </a:r>
            <a:r>
              <a:rPr lang="en-US" altLang="ko-KR" sz="13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</a:t>
            </a:r>
            <a:r>
              <a:rPr lang="en-US" altLang="ko-KR" sz="1300" b="0" dirty="0" err="1"/>
              <a:t>getseg</a:t>
            </a:r>
            <a:r>
              <a:rPr lang="en-US" altLang="ko-KR" sz="1300" b="0" dirty="0"/>
              <a:t> (&amp;buf1, &amp;buf2);</a:t>
            </a:r>
          </a:p>
          <a:p>
            <a:pPr algn="l">
              <a:spcBef>
                <a:spcPct val="0"/>
              </a:spcBef>
            </a:pP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switch (</a:t>
            </a:r>
            <a:r>
              <a:rPr lang="en-US" altLang="ko-KR" sz="1300" b="0" dirty="0" err="1"/>
              <a:t>pid</a:t>
            </a:r>
            <a:r>
              <a:rPr lang="en-US" altLang="ko-KR" sz="1300" b="0" dirty="0"/>
              <a:t> = fork()){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case -1: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fatal("fork");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case 0: /* </a:t>
            </a:r>
            <a:r>
              <a:rPr lang="ko-KR" altLang="en-US" sz="1300" b="0" dirty="0"/>
              <a:t>자식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	writer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buf1, buf2);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	</a:t>
            </a:r>
            <a:r>
              <a:rPr lang="en-US" altLang="ko-KR" sz="1300" b="0" dirty="0" err="1"/>
              <a:t>remobj</a:t>
            </a:r>
            <a:r>
              <a:rPr lang="en-US" altLang="ko-KR" sz="1300" b="0" dirty="0"/>
              <a:t> ();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break;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default: /* </a:t>
            </a:r>
            <a:r>
              <a:rPr lang="ko-KR" altLang="en-US" sz="1300" b="0" dirty="0"/>
              <a:t>부모 *</a:t>
            </a:r>
            <a:r>
              <a:rPr lang="en-US" altLang="ko-KR" sz="13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reader (</a:t>
            </a:r>
            <a:r>
              <a:rPr lang="en-US" altLang="ko-KR" sz="1300" b="0" dirty="0" err="1"/>
              <a:t>semid</a:t>
            </a:r>
            <a:r>
              <a:rPr lang="en-US" altLang="ko-KR" sz="1300" b="0" dirty="0"/>
              <a:t>, buf1, buf2);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	break;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}</a:t>
            </a:r>
            <a:br>
              <a:rPr lang="en-US" altLang="ko-KR" sz="1300" b="0" dirty="0"/>
            </a:br>
            <a:endParaRPr lang="en-US" altLang="ko-KR" sz="1300" b="0" dirty="0"/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   exit(0);</a:t>
            </a:r>
          </a:p>
          <a:p>
            <a:pPr algn="l">
              <a:spcBef>
                <a:spcPct val="0"/>
              </a:spcBef>
            </a:pPr>
            <a:r>
              <a:rPr lang="en-US" altLang="ko-KR" sz="1300" b="0" dirty="0"/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– </a:t>
            </a:r>
            <a:r>
              <a:rPr lang="en-US" altLang="ko-KR" i="1" dirty="0" err="1"/>
              <a:t>shmcopy</a:t>
            </a:r>
            <a:r>
              <a:rPr lang="en-US" altLang="ko-KR" dirty="0"/>
              <a:t> </a:t>
            </a:r>
            <a:r>
              <a:rPr lang="en-US" altLang="ko-KR" i="1" dirty="0"/>
              <a:t>p</a:t>
            </a:r>
            <a:r>
              <a:rPr lang="en-US" altLang="ko-KR" dirty="0"/>
              <a:t>.213(289) (6/6)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FA8B27D-F1D5-42D5-A604-CD1A3A90D57E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  <p:cxnSp>
        <p:nvCxnSpPr>
          <p:cNvPr id="6" name="직선 연결선 5"/>
          <p:cNvCxnSpPr/>
          <p:nvPr/>
        </p:nvCxnSpPr>
        <p:spPr bwMode="auto">
          <a:xfrm rot="5400000">
            <a:off x="698941" y="3821115"/>
            <a:ext cx="4786346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 rot="5400000">
            <a:off x="2985751" y="3821115"/>
            <a:ext cx="4786346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635593" y="1111680"/>
            <a:ext cx="878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Reader</a:t>
            </a:r>
            <a:endParaRPr lang="ko-KR" alt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9990" y="1111680"/>
            <a:ext cx="775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Writer</a:t>
            </a:r>
            <a:endParaRPr lang="ko-KR" alt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9900" y="1692463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read(buf1)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 bwMode="auto">
          <a:xfrm rot="16200000" flipH="1">
            <a:off x="3092932" y="1846106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878312" y="207167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V1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>
            <a:stCxn id="16" idx="3"/>
          </p:cNvCxnSpPr>
          <p:nvPr/>
        </p:nvCxnSpPr>
        <p:spPr bwMode="auto">
          <a:xfrm>
            <a:off x="3092758" y="2225567"/>
            <a:ext cx="2287606" cy="2922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rot="16200000" flipH="1">
            <a:off x="5384878" y="2527048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383532" y="236377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P1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383532" y="2764033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V2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 bwMode="auto">
          <a:xfrm rot="16200000" flipH="1">
            <a:off x="3092512" y="2930274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28" name="직선 화살표 연결선 27"/>
          <p:cNvCxnSpPr>
            <a:stCxn id="26" idx="1"/>
            <a:endCxn id="32" idx="3"/>
          </p:cNvCxnSpPr>
          <p:nvPr/>
        </p:nvCxnSpPr>
        <p:spPr bwMode="auto">
          <a:xfrm rot="10800000" flipV="1">
            <a:off x="3092758" y="2917921"/>
            <a:ext cx="2290774" cy="140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878312" y="2778124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P2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879900" y="3286124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read(buf2)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/>
          <p:nvPr/>
        </p:nvCxnSpPr>
        <p:spPr bwMode="auto">
          <a:xfrm rot="16200000" flipH="1">
            <a:off x="3092932" y="3439767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 rot="16200000" flipH="1">
            <a:off x="5380116" y="3449392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5378770" y="3286122"/>
            <a:ext cx="132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write(buf1)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878312" y="3730624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V1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40" idx="3"/>
            <a:endCxn id="43" idx="1"/>
          </p:cNvCxnSpPr>
          <p:nvPr/>
        </p:nvCxnSpPr>
        <p:spPr bwMode="auto">
          <a:xfrm>
            <a:off x="3092758" y="3884513"/>
            <a:ext cx="2290774" cy="127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 rot="16200000" flipH="1">
            <a:off x="5384878" y="4020898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383532" y="385762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P1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383532" y="4264231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V2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 bwMode="auto">
          <a:xfrm rot="16200000" flipH="1">
            <a:off x="3092512" y="4589220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6" name="직선 화살표 연결선 45"/>
          <p:cNvCxnSpPr>
            <a:stCxn id="44" idx="1"/>
            <a:endCxn id="47" idx="3"/>
          </p:cNvCxnSpPr>
          <p:nvPr/>
        </p:nvCxnSpPr>
        <p:spPr bwMode="auto">
          <a:xfrm rot="10800000" flipV="1">
            <a:off x="3092758" y="4418119"/>
            <a:ext cx="2290774" cy="1728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878312" y="4437070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P2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879900" y="492919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read(buf1)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/>
          <p:nvPr/>
        </p:nvCxnSpPr>
        <p:spPr bwMode="auto">
          <a:xfrm rot="16200000" flipH="1">
            <a:off x="3092932" y="5082841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51" name="직선 화살표 연결선 50"/>
          <p:cNvCxnSpPr/>
          <p:nvPr/>
        </p:nvCxnSpPr>
        <p:spPr bwMode="auto">
          <a:xfrm rot="16200000" flipH="1">
            <a:off x="5380116" y="5092466"/>
            <a:ext cx="3266" cy="4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378770" y="4929196"/>
            <a:ext cx="132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write(buf2)</a:t>
            </a:r>
            <a:endParaRPr lang="ko-KR" altLang="en-US" sz="1400" dirty="0"/>
          </a:p>
        </p:txBody>
      </p:sp>
      <p:cxnSp>
        <p:nvCxnSpPr>
          <p:cNvPr id="54" name="직선 연결선 53"/>
          <p:cNvCxnSpPr/>
          <p:nvPr/>
        </p:nvCxnSpPr>
        <p:spPr bwMode="auto">
          <a:xfrm rot="5400000">
            <a:off x="3846032" y="5500702"/>
            <a:ext cx="714380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msgsnd(2)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4537075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Program inserts messages into the queue with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msgsnd</a:t>
            </a:r>
            <a:endParaRPr lang="en-US" altLang="ko-KR" b="0" dirty="0">
              <a:latin typeface="Courier New" pitchFamily="49" charset="0"/>
              <a:cs typeface="Arial" charset="0"/>
            </a:endParaRPr>
          </a:p>
          <a:p>
            <a:r>
              <a:rPr lang="en-US" altLang="ko-KR" dirty="0">
                <a:latin typeface="Arial" charset="0"/>
                <a:cs typeface="Arial" charset="0"/>
              </a:rPr>
              <a:t>Messages are always placed at the end of the queue. 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 : points to a user-defined buffer  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nbytes</a:t>
            </a:r>
            <a:r>
              <a:rPr lang="en-US" altLang="ko-KR" dirty="0"/>
              <a:t> : </a:t>
            </a:r>
            <a:r>
              <a:rPr lang="en-US" altLang="ko-KR" b="0" dirty="0" err="1">
                <a:latin typeface="Courier New" pitchFamily="49" charset="0"/>
              </a:rPr>
              <a:t>mtext</a:t>
            </a:r>
            <a:r>
              <a:rPr lang="en-US" altLang="ko-KR" dirty="0"/>
              <a:t> size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flag</a:t>
            </a:r>
          </a:p>
          <a:p>
            <a:pPr lvl="2"/>
            <a:r>
              <a:rPr lang="en-US" altLang="ko-KR" dirty="0"/>
              <a:t>If </a:t>
            </a:r>
            <a:r>
              <a:rPr lang="en-US" altLang="ko-KR" dirty="0">
                <a:latin typeface="Courier New" pitchFamily="49" charset="0"/>
              </a:rPr>
              <a:t>IPC_NOWAIT</a:t>
            </a:r>
            <a:r>
              <a:rPr lang="en-US" altLang="ko-KR" dirty="0"/>
              <a:t> is not specified, we are blocked until there is room for the message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27A62C90-A98B-4960-9710-F66A325EE308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&lt;sys/msg.h&gt;</a:t>
            </a:r>
          </a:p>
          <a:p>
            <a:pPr algn="l"/>
            <a:r>
              <a:rPr lang="en-US" altLang="ko-KR" b="0"/>
              <a:t>int msgsnd(int msqid, const void *ptr, size_t nbytes, int flag);</a:t>
            </a:r>
          </a:p>
          <a:p>
            <a:pPr algn="l"/>
            <a:r>
              <a:rPr lang="en-US" altLang="ko-KR" b="0"/>
              <a:t>				       Returns: 0 if OK, -1 on error</a:t>
            </a: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1258888" y="3895725"/>
            <a:ext cx="6985000" cy="95410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400" b="0" dirty="0" err="1"/>
              <a:t>struct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mymesg</a:t>
            </a:r>
            <a:r>
              <a:rPr lang="en-US" altLang="ko-KR" sz="1400" b="0" dirty="0"/>
              <a:t> {</a:t>
            </a:r>
            <a:br>
              <a:rPr lang="en-US" altLang="ko-KR" sz="1400" b="0" dirty="0"/>
            </a:br>
            <a:r>
              <a:rPr lang="en-US" altLang="ko-KR" sz="1400" b="0" dirty="0"/>
              <a:t>     long  </a:t>
            </a:r>
            <a:r>
              <a:rPr lang="en-US" altLang="ko-KR" sz="1400" b="0" dirty="0" err="1"/>
              <a:t>mtype</a:t>
            </a:r>
            <a:r>
              <a:rPr lang="en-US" altLang="ko-KR" sz="1400" b="0" dirty="0"/>
              <a:t>;      /* positive message type */</a:t>
            </a:r>
            <a:br>
              <a:rPr lang="en-US" altLang="ko-KR" sz="1400" b="0" dirty="0"/>
            </a:br>
            <a:r>
              <a:rPr lang="en-US" altLang="ko-KR" sz="1400" b="0" dirty="0"/>
              <a:t>     char  </a:t>
            </a:r>
            <a:r>
              <a:rPr lang="en-US" altLang="ko-KR" sz="1400" b="0" dirty="0" err="1"/>
              <a:t>mtext</a:t>
            </a:r>
            <a:r>
              <a:rPr lang="en-US" altLang="ko-KR" sz="1400" b="0" dirty="0"/>
              <a:t>[1];   /* message data, of length </a:t>
            </a:r>
            <a:r>
              <a:rPr lang="en-US" altLang="ko-KR" sz="1400" b="0" dirty="0" err="1"/>
              <a:t>nbytes</a:t>
            </a:r>
            <a:r>
              <a:rPr lang="en-US" altLang="ko-KR" sz="1400" b="0" dirty="0"/>
              <a:t> */</a:t>
            </a:r>
            <a:br>
              <a:rPr lang="en-US" altLang="ko-KR" sz="1400" b="0" dirty="0"/>
            </a:br>
            <a:r>
              <a:rPr lang="en-US" altLang="ko-KR" sz="1400" b="0" dirty="0"/>
              <a:t>};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msgrcv(2)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49524"/>
            <a:ext cx="8229600" cy="4437062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Argument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 : points to a user-defined buffer  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nbytes</a:t>
            </a:r>
            <a:r>
              <a:rPr lang="en-US" altLang="ko-KR" dirty="0"/>
              <a:t> : </a:t>
            </a:r>
            <a:r>
              <a:rPr lang="en-US" altLang="ko-KR" b="0" dirty="0" err="1">
                <a:latin typeface="Courier New" pitchFamily="49" charset="0"/>
              </a:rPr>
              <a:t>mtext</a:t>
            </a:r>
            <a:r>
              <a:rPr lang="en-US" altLang="ko-KR" dirty="0"/>
              <a:t> size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flag</a:t>
            </a:r>
            <a:r>
              <a:rPr lang="en-US" altLang="ko-KR" dirty="0"/>
              <a:t> : </a:t>
            </a:r>
            <a:r>
              <a:rPr lang="en-US" altLang="ko-KR" b="0" dirty="0">
                <a:latin typeface="Courier New" pitchFamily="49" charset="0"/>
              </a:rPr>
              <a:t>IPC_NOWAIT, MSG_NOERROR</a:t>
            </a:r>
          </a:p>
          <a:p>
            <a:pPr lvl="2"/>
            <a:r>
              <a:rPr lang="en-US" altLang="ko-KR" sz="1800" dirty="0"/>
              <a:t>If the returned message is larger than </a:t>
            </a:r>
            <a:r>
              <a:rPr lang="en-US" altLang="ko-KR" sz="1800" dirty="0" err="1">
                <a:latin typeface="Courier New" pitchFamily="49" charset="0"/>
              </a:rPr>
              <a:t>nbytes</a:t>
            </a:r>
            <a:r>
              <a:rPr lang="en-US" altLang="ko-KR" sz="1800" dirty="0"/>
              <a:t> and the </a:t>
            </a:r>
            <a:r>
              <a:rPr lang="en-US" altLang="ko-KR" sz="1800" dirty="0">
                <a:latin typeface="Courier New" pitchFamily="49" charset="0"/>
              </a:rPr>
              <a:t>MSG_NOERROR</a:t>
            </a:r>
            <a:r>
              <a:rPr lang="en-US" altLang="ko-KR" sz="1800" dirty="0"/>
              <a:t> bit in </a:t>
            </a:r>
            <a:r>
              <a:rPr lang="en-US" altLang="ko-KR" sz="1800" dirty="0">
                <a:latin typeface="Courier New" pitchFamily="49" charset="0"/>
              </a:rPr>
              <a:t>flag</a:t>
            </a:r>
            <a:r>
              <a:rPr lang="en-US" altLang="ko-KR" sz="1800" dirty="0"/>
              <a:t> is set, the message is truncated. </a:t>
            </a:r>
          </a:p>
          <a:p>
            <a:pPr lvl="2"/>
            <a:r>
              <a:rPr lang="en-US" altLang="ko-KR" sz="1800" dirty="0"/>
              <a:t>If the message is too big and this </a:t>
            </a:r>
            <a:r>
              <a:rPr lang="en-US" altLang="ko-KR" sz="1800" dirty="0">
                <a:latin typeface="Courier New" pitchFamily="49" charset="0"/>
              </a:rPr>
              <a:t>flag</a:t>
            </a:r>
            <a:r>
              <a:rPr lang="en-US" altLang="ko-KR" sz="1800" dirty="0"/>
              <a:t> value is not specified, an error of </a:t>
            </a:r>
            <a:r>
              <a:rPr lang="en-US" altLang="ko-KR" sz="1800" dirty="0">
                <a:latin typeface="Courier New" pitchFamily="49" charset="0"/>
              </a:rPr>
              <a:t>E2BIG</a:t>
            </a:r>
            <a:r>
              <a:rPr lang="en-US" altLang="ko-KR" sz="1800" dirty="0"/>
              <a:t> is returned instead </a:t>
            </a:r>
            <a:endParaRPr lang="ko-KR" altLang="en-US" sz="1800" dirty="0"/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E9C579B7-0FC4-451E-9DED-A674DDF146DB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3430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&lt;sys/msg.h&gt;</a:t>
            </a:r>
            <a:r>
              <a:rPr lang="en-US" altLang="ko-KR"/>
              <a:t> </a:t>
            </a:r>
            <a:endParaRPr lang="en-US" altLang="ko-KR" b="0">
              <a:solidFill>
                <a:srgbClr val="000000"/>
              </a:solidFill>
            </a:endParaRPr>
          </a:p>
          <a:p>
            <a:pPr algn="l"/>
            <a:r>
              <a:rPr lang="en-US" altLang="ko-KR" b="0">
                <a:solidFill>
                  <a:srgbClr val="000000"/>
                </a:solidFill>
              </a:rPr>
              <a:t>ssize_t msgrcv(int msqid, void *ptr, size_t nbytes, </a:t>
            </a:r>
            <a:br>
              <a:rPr lang="en-US" altLang="ko-KR" b="0">
                <a:solidFill>
                  <a:srgbClr val="000000"/>
                </a:solidFill>
              </a:rPr>
            </a:br>
            <a:r>
              <a:rPr lang="en-US" altLang="ko-KR" b="0">
                <a:solidFill>
                  <a:srgbClr val="000000"/>
                </a:solidFill>
              </a:rPr>
              <a:t>						long type, int flag);</a:t>
            </a:r>
            <a:r>
              <a:rPr lang="en-US" altLang="ko-KR" b="0"/>
              <a:t> </a:t>
            </a:r>
          </a:p>
          <a:p>
            <a:pPr algn="l"/>
            <a:r>
              <a:rPr lang="en-US" altLang="ko-KR" b="0"/>
              <a:t>       Returns: size of data portion of message if OK, -1 on error</a:t>
            </a:r>
          </a:p>
        </p:txBody>
      </p:sp>
      <p:graphicFrame>
        <p:nvGraphicFramePr>
          <p:cNvPr id="759847" name="Group 39"/>
          <p:cNvGraphicFramePr>
            <a:graphicFrameLocks noGrp="1"/>
          </p:cNvGraphicFramePr>
          <p:nvPr/>
        </p:nvGraphicFramePr>
        <p:xfrm>
          <a:off x="604548" y="3496638"/>
          <a:ext cx="7896542" cy="1432560"/>
        </p:xfrm>
        <a:graphic>
          <a:graphicData uri="http://schemas.openxmlformats.org/drawingml/2006/table">
            <a:tbl>
              <a:tblPr/>
              <a:tblGrid>
                <a:gridCol w="82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==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remove first message from queue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 &gt;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remove first message of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type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 from the queue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 &lt;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remove first message of lowest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type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 that is less than or equal to the absolute value of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type</a:t>
                      </a:r>
                      <a:endParaRPr kumimoji="1" lang="ko-KR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msgctl(2)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Use </a:t>
            </a:r>
            <a:r>
              <a:rPr lang="en-US" altLang="ko-KR" b="0">
                <a:latin typeface="Courier New" pitchFamily="49" charset="0"/>
                <a:cs typeface="Arial" charset="0"/>
              </a:rPr>
              <a:t>msgctl</a:t>
            </a:r>
            <a:r>
              <a:rPr lang="en-US" altLang="ko-KR">
                <a:latin typeface="Arial" charset="0"/>
                <a:cs typeface="Arial" charset="0"/>
              </a:rPr>
              <a:t> to deallocate or change permissions for the message queue identified by </a:t>
            </a:r>
            <a:r>
              <a:rPr lang="en-US" altLang="ko-KR" b="0">
                <a:latin typeface="Courier New" pitchFamily="49" charset="0"/>
                <a:cs typeface="Arial" charset="0"/>
              </a:rPr>
              <a:t>msqid</a:t>
            </a:r>
            <a:r>
              <a:rPr lang="en-US" altLang="ko-KR">
                <a:latin typeface="Arial" charset="0"/>
                <a:cs typeface="Arial" charset="0"/>
              </a:rPr>
              <a:t>. </a:t>
            </a:r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634BB169-A55A-4446-B671-C09591AD1743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414338" y="1052513"/>
            <a:ext cx="8321675" cy="10985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b="0"/>
              <a:t>#include &lt;sys/msg.h&gt;</a:t>
            </a:r>
          </a:p>
          <a:p>
            <a:pPr algn="l"/>
            <a:r>
              <a:rPr lang="en-US" altLang="ko-KR" b="0"/>
              <a:t>int msgctl(int msqid, int cmd, struct msqid_ds *buf );</a:t>
            </a:r>
          </a:p>
          <a:p>
            <a:pPr algn="l"/>
            <a:r>
              <a:rPr lang="en-US" altLang="ko-KR" b="0"/>
              <a:t>				       Returns: 0 if OK, -1 on error</a:t>
            </a:r>
          </a:p>
        </p:txBody>
      </p:sp>
      <p:graphicFrame>
        <p:nvGraphicFramePr>
          <p:cNvPr id="760909" name="Group 77"/>
          <p:cNvGraphicFramePr>
            <a:graphicFrameLocks noGrp="1"/>
          </p:cNvGraphicFramePr>
          <p:nvPr/>
        </p:nvGraphicFramePr>
        <p:xfrm>
          <a:off x="644525" y="3295650"/>
          <a:ext cx="7854950" cy="1219200"/>
        </p:xfrm>
        <a:graphic>
          <a:graphicData uri="http://schemas.openxmlformats.org/drawingml/2006/table">
            <a:tbl>
              <a:tblPr/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cmd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IPC_STAT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copy members of the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msqid_ds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data structure into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buf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IPC_SET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set members of the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msqid_ds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data structure from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buf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IPC_RMID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remove the message queue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msqid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  <a:cs typeface="Arial" charset="0"/>
                        </a:rPr>
                        <a:t>and destroy the corresponding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msqid_ds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A message passing example: a queue with priorities(1)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7A0ABE89-B70E-4A1E-B6D8-B3DFE100ED52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68313" y="1125538"/>
            <a:ext cx="8207375" cy="51816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types.h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ipc.h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#include &lt;sys/</a:t>
            </a:r>
            <a:r>
              <a:rPr lang="en-US" altLang="ko-KR" sz="1300" b="0" dirty="0" err="1"/>
              <a:t>msg.h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string.h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r>
              <a:rPr lang="en-US" altLang="ko-KR" sz="1300" b="0" dirty="0"/>
              <a:t>#include &lt;</a:t>
            </a:r>
            <a:r>
              <a:rPr lang="en-US" altLang="ko-KR" sz="1300" b="0" dirty="0" err="1"/>
              <a:t>errno.h</a:t>
            </a:r>
            <a:r>
              <a:rPr lang="en-US" altLang="ko-KR" sz="1300" b="0" dirty="0"/>
              <a:t>&gt;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/>
              <a:t>#define QKEY 		(</a:t>
            </a:r>
            <a:r>
              <a:rPr lang="en-US" altLang="ko-KR" sz="1300" b="0" dirty="0" err="1"/>
              <a:t>key_t</a:t>
            </a:r>
            <a:r>
              <a:rPr lang="en-US" altLang="ko-KR" sz="1300" b="0" dirty="0"/>
              <a:t>)0105	/* </a:t>
            </a:r>
            <a:r>
              <a:rPr lang="ko-KR" altLang="en-US" sz="1300" b="0" dirty="0"/>
              <a:t>큐의 키를 식별한다 *</a:t>
            </a:r>
            <a:r>
              <a:rPr lang="en-US" altLang="ko-KR" sz="1300" b="0" dirty="0"/>
              <a:t>/</a:t>
            </a:r>
            <a:br>
              <a:rPr lang="en-US" altLang="ko-KR" sz="1300" b="0" dirty="0"/>
            </a:br>
            <a:r>
              <a:rPr lang="en-US" altLang="ko-KR" sz="1300" b="0" dirty="0"/>
              <a:t>#define QPERM	    	0660 		/* </a:t>
            </a:r>
            <a:r>
              <a:rPr lang="ko-KR" altLang="en-US" sz="1300" b="0" dirty="0"/>
              <a:t>큐의 허가 *</a:t>
            </a:r>
            <a:r>
              <a:rPr lang="en-US" altLang="ko-KR" sz="1300" b="0" dirty="0"/>
              <a:t>/</a:t>
            </a:r>
            <a:br>
              <a:rPr lang="en-US" altLang="ko-KR" sz="1300" b="0" dirty="0"/>
            </a:br>
            <a:r>
              <a:rPr lang="en-US" altLang="ko-KR" sz="1300" b="0" dirty="0"/>
              <a:t>#define MAXOBN 		50 		/* </a:t>
            </a:r>
            <a:r>
              <a:rPr lang="ko-KR" altLang="en-US" sz="1300" b="0" dirty="0"/>
              <a:t>개체 이름의 최대길이 *</a:t>
            </a:r>
            <a:r>
              <a:rPr lang="en-US" altLang="ko-KR" sz="1300" b="0" dirty="0"/>
              <a:t>/</a:t>
            </a:r>
            <a:br>
              <a:rPr lang="en-US" altLang="ko-KR" sz="1300" b="0" dirty="0"/>
            </a:br>
            <a:r>
              <a:rPr lang="en-US" altLang="ko-KR" sz="1300" b="0" dirty="0"/>
              <a:t>#define MAXPRIOR 	10 		/* </a:t>
            </a:r>
            <a:r>
              <a:rPr lang="ko-KR" altLang="en-US" sz="1300" b="0" dirty="0"/>
              <a:t>최대 우선 순위 수준 *</a:t>
            </a:r>
            <a:r>
              <a:rPr lang="en-US" altLang="ko-KR" sz="1300" b="0" dirty="0"/>
              <a:t>/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 err="1"/>
              <a:t>struct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q_entry</a:t>
            </a:r>
            <a:r>
              <a:rPr lang="en-US" altLang="ko-KR" sz="1300" b="0" dirty="0"/>
              <a:t> {</a:t>
            </a:r>
            <a:br>
              <a:rPr lang="en-US" altLang="ko-KR" sz="1300" b="0" dirty="0"/>
            </a:br>
            <a:r>
              <a:rPr lang="en-US" altLang="ko-KR" sz="1300" b="0" dirty="0"/>
              <a:t> long </a:t>
            </a:r>
            <a:r>
              <a:rPr lang="en-US" altLang="ko-KR" sz="1300" b="0" dirty="0" err="1"/>
              <a:t>mtype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r>
              <a:rPr lang="en-US" altLang="ko-KR" sz="1300" b="0" dirty="0"/>
              <a:t> char </a:t>
            </a:r>
            <a:r>
              <a:rPr lang="en-US" altLang="ko-KR" sz="1300" b="0" dirty="0" err="1"/>
              <a:t>mtext</a:t>
            </a:r>
            <a:r>
              <a:rPr lang="en-US" altLang="ko-KR" sz="1300" b="0" dirty="0"/>
              <a:t> [MAXOBN+1];</a:t>
            </a:r>
            <a:br>
              <a:rPr lang="en-US" altLang="ko-KR" sz="1300" b="0" dirty="0"/>
            </a:br>
            <a:r>
              <a:rPr lang="en-US" altLang="ko-KR" sz="1300" b="0" dirty="0"/>
              <a:t>};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 err="1"/>
              <a:t>int</a:t>
            </a:r>
            <a:r>
              <a:rPr lang="en-US" altLang="ko-KR" sz="1300" b="0" dirty="0"/>
              <a:t> warn (char *s){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fprintf</a:t>
            </a:r>
            <a:r>
              <a:rPr lang="en-US" altLang="ko-KR" sz="1300" b="0" dirty="0"/>
              <a:t> (</a:t>
            </a:r>
            <a:r>
              <a:rPr lang="en-US" altLang="ko-KR" sz="1300" b="0" dirty="0" err="1"/>
              <a:t>stderr</a:t>
            </a:r>
            <a:r>
              <a:rPr lang="en-US" altLang="ko-KR" sz="1300" b="0" dirty="0"/>
              <a:t>, "warning: %s\n", s);</a:t>
            </a:r>
            <a:br>
              <a:rPr lang="en-US" altLang="ko-KR" sz="1300" b="0" dirty="0"/>
            </a:br>
            <a:r>
              <a:rPr lang="en-US" altLang="ko-KR" sz="1300" b="0" dirty="0"/>
              <a:t>}</a:t>
            </a:r>
            <a:br>
              <a:rPr lang="en-US" altLang="ko-KR" sz="1300" b="0" dirty="0"/>
            </a:br>
            <a:br>
              <a:rPr lang="en-US" altLang="ko-KR" sz="1300" b="0" dirty="0"/>
            </a:b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init_queue</a:t>
            </a:r>
            <a:r>
              <a:rPr lang="en-US" altLang="ko-KR" sz="1300" b="0" dirty="0"/>
              <a:t>(void){/* </a:t>
            </a:r>
            <a:r>
              <a:rPr lang="en-US" altLang="ko-KR" sz="1300" b="0" dirty="0" err="1"/>
              <a:t>init_queue</a:t>
            </a:r>
            <a:r>
              <a:rPr lang="en-US" altLang="ko-KR" sz="1300" b="0" dirty="0"/>
              <a:t> -- </a:t>
            </a:r>
            <a:r>
              <a:rPr lang="ko-KR" altLang="en-US" sz="1300" b="0" dirty="0"/>
              <a:t>큐 </a:t>
            </a:r>
            <a:r>
              <a:rPr lang="ko-KR" altLang="en-US" sz="1300" b="0" dirty="0" err="1"/>
              <a:t>식별자를</a:t>
            </a:r>
            <a:r>
              <a:rPr lang="ko-KR" altLang="en-US" sz="1300" b="0" dirty="0"/>
              <a:t> 획득한다</a:t>
            </a:r>
            <a:r>
              <a:rPr lang="en-US" altLang="ko-KR" sz="1300" b="0" dirty="0"/>
              <a:t>. */</a:t>
            </a:r>
            <a:br>
              <a:rPr lang="en-US" altLang="ko-KR" sz="1300" b="0" dirty="0"/>
            </a:br>
            <a:r>
              <a:rPr lang="en-US" altLang="ko-KR" sz="1300" b="0" dirty="0"/>
              <a:t> </a:t>
            </a:r>
            <a:r>
              <a:rPr lang="en-US" altLang="ko-KR" sz="1300" b="0" dirty="0" err="1"/>
              <a:t>int</a:t>
            </a:r>
            <a:r>
              <a:rPr lang="en-US" altLang="ko-KR" sz="1300" b="0" dirty="0"/>
              <a:t> </a:t>
            </a:r>
            <a:r>
              <a:rPr lang="en-US" altLang="ko-KR" sz="1300" b="0" dirty="0" err="1"/>
              <a:t>queue_id</a:t>
            </a:r>
            <a:r>
              <a:rPr lang="en-US" altLang="ko-KR" sz="1300" b="0" dirty="0"/>
              <a:t>;</a:t>
            </a:r>
            <a:br>
              <a:rPr lang="en-US" altLang="ko-KR" sz="1300" b="0" dirty="0"/>
            </a:br>
            <a:r>
              <a:rPr lang="en-US" altLang="ko-KR" sz="1300" b="0" dirty="0"/>
              <a:t> if ( (</a:t>
            </a:r>
            <a:r>
              <a:rPr lang="en-US" altLang="ko-KR" sz="1300" b="0" dirty="0" err="1"/>
              <a:t>queue_id</a:t>
            </a:r>
            <a:r>
              <a:rPr lang="en-US" altLang="ko-KR" sz="1300" b="0" dirty="0"/>
              <a:t>=</a:t>
            </a:r>
            <a:r>
              <a:rPr lang="en-US" altLang="ko-KR" sz="1300" b="0" dirty="0" err="1"/>
              <a:t>msgget</a:t>
            </a:r>
            <a:r>
              <a:rPr lang="en-US" altLang="ko-KR" sz="1300" b="0" dirty="0"/>
              <a:t> (QKEY,IPC_CREAT|QPERM))==-1) </a:t>
            </a:r>
            <a:r>
              <a:rPr lang="en-US" altLang="ko-KR" sz="1300" b="0" dirty="0" err="1"/>
              <a:t>perror</a:t>
            </a:r>
            <a:r>
              <a:rPr lang="en-US" altLang="ko-KR" sz="1300" b="0" dirty="0"/>
              <a:t>("</a:t>
            </a:r>
            <a:r>
              <a:rPr lang="en-US" altLang="ko-KR" sz="1300" b="0" dirty="0" err="1"/>
              <a:t>msgget</a:t>
            </a:r>
            <a:r>
              <a:rPr lang="en-US" altLang="ko-KR" sz="1300" b="0" dirty="0"/>
              <a:t> failed");</a:t>
            </a:r>
            <a:br>
              <a:rPr lang="en-US" altLang="ko-KR" sz="1300" b="0" dirty="0"/>
            </a:br>
            <a:r>
              <a:rPr lang="en-US" altLang="ko-KR" sz="1300" b="0" dirty="0"/>
              <a:t> return (</a:t>
            </a:r>
            <a:r>
              <a:rPr lang="en-US" altLang="ko-KR" sz="1300" b="0" dirty="0" err="1"/>
              <a:t>queue_id</a:t>
            </a:r>
            <a:r>
              <a:rPr lang="en-US" altLang="ko-KR" sz="1300" b="0" dirty="0"/>
              <a:t>);</a:t>
            </a:r>
          </a:p>
          <a:p>
            <a:pPr algn="l"/>
            <a:r>
              <a:rPr lang="en-US" altLang="ko-KR" sz="1300" b="0" dirty="0"/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80312" y="1268760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</a:rPr>
              <a:t>p.195(265)</a:t>
            </a:r>
            <a:endParaRPr lang="ko-KR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A message passing example: a queue with priorities(2)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310D4D85-6F43-4C3D-A6A4-2B790C4F528F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68313" y="1125538"/>
            <a:ext cx="8207375" cy="54800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300" b="0"/>
              <a:t>int enter (char *objname, int priority){</a:t>
            </a:r>
            <a:br>
              <a:rPr lang="en-US" altLang="ko-KR" sz="1300" b="0"/>
            </a:br>
            <a:r>
              <a:rPr lang="en-US" altLang="ko-KR" sz="1300" b="0"/>
              <a:t> int len, s_qid;</a:t>
            </a:r>
            <a:br>
              <a:rPr lang="en-US" altLang="ko-KR" sz="1300" b="0"/>
            </a:br>
            <a:r>
              <a:rPr lang="en-US" altLang="ko-KR" sz="1300" b="0"/>
              <a:t> struct q_entry s_entry;	/* </a:t>
            </a:r>
            <a:r>
              <a:rPr lang="ko-KR" altLang="en-US" sz="1300" b="0"/>
              <a:t>메시지를 저장할 구조 *</a:t>
            </a:r>
            <a:r>
              <a:rPr lang="en-US" altLang="ko-KR" sz="1300" b="0"/>
              <a:t>/</a:t>
            </a:r>
            <a:br>
              <a:rPr lang="en-US" altLang="ko-KR" sz="1300" b="0"/>
            </a:br>
            <a:br>
              <a:rPr lang="en-US" altLang="ko-KR" sz="1300" b="0"/>
            </a:br>
            <a:r>
              <a:rPr lang="en-US" altLang="ko-KR" sz="1300" b="0"/>
              <a:t> if ( (len = strlen(objname)) &gt;  MAXOBN){ /* </a:t>
            </a:r>
            <a:r>
              <a:rPr lang="ko-KR" altLang="en-US" sz="1300" b="0"/>
              <a:t>이름의 길이</a:t>
            </a:r>
            <a:r>
              <a:rPr lang="en-US" altLang="ko-KR" sz="1300" b="0"/>
              <a:t>, </a:t>
            </a:r>
            <a:r>
              <a:rPr lang="ko-KR" altLang="en-US" sz="1300" b="0"/>
              <a:t>우선순위 수준을 확인한다</a:t>
            </a:r>
            <a:r>
              <a:rPr lang="en-US" altLang="ko-KR" sz="1300" b="0"/>
              <a:t>. */</a:t>
            </a:r>
            <a:br>
              <a:rPr lang="en-US" altLang="ko-KR" sz="1300" b="0"/>
            </a:br>
            <a:br>
              <a:rPr lang="en-US" altLang="ko-KR" sz="1300" b="0"/>
            </a:br>
            <a:r>
              <a:rPr lang="en-US" altLang="ko-KR" sz="1300" b="0"/>
              <a:t> 	warn  ("name too long");</a:t>
            </a:r>
            <a:br>
              <a:rPr lang="en-US" altLang="ko-KR" sz="1300" b="0"/>
            </a:br>
            <a:r>
              <a:rPr lang="en-US" altLang="ko-KR" sz="1300" b="0"/>
              <a:t> 	return (-1);</a:t>
            </a:r>
            <a:br>
              <a:rPr lang="en-US" altLang="ko-KR" sz="1300" b="0"/>
            </a:br>
            <a:r>
              <a:rPr lang="en-US" altLang="ko-KR" sz="1300" b="0"/>
              <a:t> }</a:t>
            </a:r>
            <a:br>
              <a:rPr lang="en-US" altLang="ko-KR" sz="1300" b="0"/>
            </a:br>
            <a:br>
              <a:rPr lang="en-US" altLang="ko-KR" sz="1300" b="0"/>
            </a:br>
            <a:r>
              <a:rPr lang="en-US" altLang="ko-KR" sz="1300" b="0"/>
              <a:t> if (priority &gt; MAXPRIOR || priority &lt; 0){</a:t>
            </a:r>
            <a:br>
              <a:rPr lang="en-US" altLang="ko-KR" sz="1300" b="0"/>
            </a:br>
            <a:r>
              <a:rPr lang="en-US" altLang="ko-KR" sz="1300" b="0"/>
              <a:t> 	warn ("invalid priority level");</a:t>
            </a:r>
            <a:br>
              <a:rPr lang="en-US" altLang="ko-KR" sz="1300" b="0"/>
            </a:br>
            <a:r>
              <a:rPr lang="en-US" altLang="ko-KR" sz="1300" b="0"/>
              <a:t> 	return (-1);</a:t>
            </a:r>
            <a:br>
              <a:rPr lang="en-US" altLang="ko-KR" sz="1300" b="0"/>
            </a:br>
            <a:r>
              <a:rPr lang="en-US" altLang="ko-KR" sz="1300" b="0"/>
              <a:t> }</a:t>
            </a:r>
            <a:br>
              <a:rPr lang="en-US" altLang="ko-KR" sz="1300" b="0"/>
            </a:br>
            <a:br>
              <a:rPr lang="en-US" altLang="ko-KR" sz="1300" b="0"/>
            </a:br>
            <a:r>
              <a:rPr lang="en-US" altLang="ko-KR" sz="1300" b="0"/>
              <a:t> if ( (s_qid=init_queue())==-1) return (-1); /* </a:t>
            </a:r>
            <a:r>
              <a:rPr lang="ko-KR" altLang="en-US" sz="1300" b="0"/>
              <a:t>필요에 따라 메시지 큐를 초기화한다</a:t>
            </a:r>
            <a:r>
              <a:rPr lang="en-US" altLang="ko-KR" sz="1300" b="0"/>
              <a:t>. */</a:t>
            </a:r>
          </a:p>
          <a:p>
            <a:pPr algn="l"/>
            <a:r>
              <a:rPr lang="en-US" altLang="ko-KR" sz="1300" b="0"/>
              <a:t> /* s_entry</a:t>
            </a:r>
            <a:r>
              <a:rPr lang="ko-KR" altLang="en-US" sz="1300" b="0"/>
              <a:t>를 초기화한다</a:t>
            </a:r>
            <a:r>
              <a:rPr lang="en-US" altLang="ko-KR" sz="1300" b="0"/>
              <a:t>. */</a:t>
            </a:r>
            <a:br>
              <a:rPr lang="en-US" altLang="ko-KR" sz="1300" b="0"/>
            </a:br>
            <a:r>
              <a:rPr lang="en-US" altLang="ko-KR" sz="1300" b="0"/>
              <a:t> s_entry.mtype = (long) priority;</a:t>
            </a:r>
            <a:br>
              <a:rPr lang="en-US" altLang="ko-KR" sz="1300" b="0"/>
            </a:br>
            <a:r>
              <a:rPr lang="en-US" altLang="ko-KR" sz="1300" b="0"/>
              <a:t> strncpy (s_entry.mtext, objname, MAXOBN);</a:t>
            </a:r>
            <a:br>
              <a:rPr lang="en-US" altLang="ko-KR" sz="1300" b="0"/>
            </a:br>
            <a:br>
              <a:rPr lang="en-US" altLang="ko-KR" sz="1300" b="0"/>
            </a:br>
            <a:r>
              <a:rPr lang="en-US" altLang="ko-KR" sz="1300" b="0"/>
              <a:t> /* </a:t>
            </a:r>
            <a:r>
              <a:rPr lang="ko-KR" altLang="en-US" sz="1300" b="0"/>
              <a:t>메시지를 보내고</a:t>
            </a:r>
            <a:r>
              <a:rPr lang="en-US" altLang="ko-KR" sz="1300" b="0"/>
              <a:t>, </a:t>
            </a:r>
            <a:r>
              <a:rPr lang="ko-KR" altLang="en-US" sz="1300" b="0"/>
              <a:t>필요할 경우 기다린다</a:t>
            </a:r>
            <a:r>
              <a:rPr lang="en-US" altLang="ko-KR" sz="1300" b="0"/>
              <a:t>. */</a:t>
            </a:r>
            <a:br>
              <a:rPr lang="en-US" altLang="ko-KR" sz="1300" b="0"/>
            </a:br>
            <a:r>
              <a:rPr lang="en-US" altLang="ko-KR" sz="1300" b="0"/>
              <a:t> if (msgsnd (s_qid, &amp;s_entry, len, 0) == -1){</a:t>
            </a:r>
            <a:br>
              <a:rPr lang="en-US" altLang="ko-KR" sz="1300" b="0"/>
            </a:br>
            <a:r>
              <a:rPr lang="en-US" altLang="ko-KR" sz="1300" b="0"/>
              <a:t> 	perror ("msgsnd failed");</a:t>
            </a:r>
            <a:br>
              <a:rPr lang="en-US" altLang="ko-KR" sz="1300" b="0"/>
            </a:br>
            <a:r>
              <a:rPr lang="en-US" altLang="ko-KR" sz="1300" b="0"/>
              <a:t> 	return (-1);</a:t>
            </a:r>
            <a:br>
              <a:rPr lang="en-US" altLang="ko-KR" sz="1300" b="0"/>
            </a:br>
            <a:r>
              <a:rPr lang="en-US" altLang="ko-KR" sz="1300" b="0"/>
              <a:t> } else 	return (0);</a:t>
            </a:r>
          </a:p>
          <a:p>
            <a:pPr algn="l"/>
            <a:r>
              <a:rPr lang="en-US" altLang="ko-KR" sz="1300" b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80312" y="1268760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</a:rPr>
              <a:t>p.195(265)</a:t>
            </a:r>
            <a:endParaRPr lang="ko-KR" altLang="en-US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CH06_SIGNAL</Template>
  <TotalTime>29762</TotalTime>
  <Words>7383</Words>
  <Application>Microsoft Office PowerPoint</Application>
  <PresentationFormat>화면 슬라이드 쇼(4:3)</PresentationFormat>
  <Paragraphs>736</Paragraphs>
  <Slides>47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8" baseType="lpstr">
      <vt:lpstr>굴림</vt:lpstr>
      <vt:lpstr>맑은 고딕</vt:lpstr>
      <vt:lpstr>Arial</vt:lpstr>
      <vt:lpstr>Book Antiqua</vt:lpstr>
      <vt:lpstr>Comic Sans MS</vt:lpstr>
      <vt:lpstr>Courier New</vt:lpstr>
      <vt:lpstr>Garamond</vt:lpstr>
      <vt:lpstr>Georgia</vt:lpstr>
      <vt:lpstr>Times New Roman</vt:lpstr>
      <vt:lpstr>Wingdings</vt:lpstr>
      <vt:lpstr>mine</vt:lpstr>
      <vt:lpstr>POSIX:XSI Message Queue</vt:lpstr>
      <vt:lpstr>Message queue (1/2)</vt:lpstr>
      <vt:lpstr>Message queue (2/2)</vt:lpstr>
      <vt:lpstr>The msgget(2) system call</vt:lpstr>
      <vt:lpstr>The msgsnd(2) system call</vt:lpstr>
      <vt:lpstr>The msgrcv(2) system call</vt:lpstr>
      <vt:lpstr>The msgctl(2) system call</vt:lpstr>
      <vt:lpstr>A message passing example: a queue with priorities(1)</vt:lpstr>
      <vt:lpstr>A message passing example: a queue with priorities(2)</vt:lpstr>
      <vt:lpstr>A message passing example: a queue with priorities(3)</vt:lpstr>
      <vt:lpstr>The etest program</vt:lpstr>
      <vt:lpstr>The stest program</vt:lpstr>
      <vt:lpstr>example p.201 (274) (1/2)</vt:lpstr>
      <vt:lpstr>example p.201 (274) (2/2)</vt:lpstr>
      <vt:lpstr>POSIX:XSI Semaphore </vt:lpstr>
      <vt:lpstr>Semaphore</vt:lpstr>
      <vt:lpstr>POSIX:XSI Semaphore (1/3)</vt:lpstr>
      <vt:lpstr>POSIX:XSI Semaphore (2/3)</vt:lpstr>
      <vt:lpstr>POSIX:XSI Semaphore (3/3)</vt:lpstr>
      <vt:lpstr>The semget(2) system call (1/2)</vt:lpstr>
      <vt:lpstr>The semget(2) system call (2/2)</vt:lpstr>
      <vt:lpstr>example</vt:lpstr>
      <vt:lpstr>The semctl(2) system call (1/2)</vt:lpstr>
      <vt:lpstr>The semctl(2) system call (2/2)</vt:lpstr>
      <vt:lpstr>example</vt:lpstr>
      <vt:lpstr>The semop(2) system call (1/2)</vt:lpstr>
      <vt:lpstr>The semop(2) system call (2/2)</vt:lpstr>
      <vt:lpstr>A semaphore example(1/4) p.206(280)</vt:lpstr>
      <vt:lpstr>A semaphore example(2/4) p.209(283)</vt:lpstr>
      <vt:lpstr>A semaphore example(3/4) p.210(284)</vt:lpstr>
      <vt:lpstr>A semaphore example(4/4) p.210(284)</vt:lpstr>
      <vt:lpstr>The semop(2):SEM_UNDO  (1/4)</vt:lpstr>
      <vt:lpstr>The semop(2):SEM_UNDO  (2/4)</vt:lpstr>
      <vt:lpstr>POSIX:XSI Shared memory</vt:lpstr>
      <vt:lpstr>Shared Memory</vt:lpstr>
      <vt:lpstr>PowerPoint 프레젠테이션</vt:lpstr>
      <vt:lpstr>The shmget(2) system call </vt:lpstr>
      <vt:lpstr>The shmat(2) system call</vt:lpstr>
      <vt:lpstr>PowerPoint 프레젠테이션</vt:lpstr>
      <vt:lpstr>The shmdt(2) system call</vt:lpstr>
      <vt:lpstr>The shmctl(2) system call</vt:lpstr>
      <vt:lpstr>example – shmcopy p.213(289) (1/6)</vt:lpstr>
      <vt:lpstr>example – shmcopy p.213(289) (2/6)</vt:lpstr>
      <vt:lpstr>example – shmcopy p.213(289) (3/6)</vt:lpstr>
      <vt:lpstr>example – shmcopy p.213(289) (4/6)</vt:lpstr>
      <vt:lpstr>example – shmcopy p.213(289) (5/6)</vt:lpstr>
      <vt:lpstr>example – shmcopy p.213(289) (6/6)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[CH08]IPC</dc:title>
  <dc:subject>unix</dc:subject>
  <dc:creator>sjw</dc:creator>
  <dc:description>WebDatabase Lab, Inha Univ</dc:description>
  <cp:lastModifiedBy>Jung Sim</cp:lastModifiedBy>
  <cp:revision>631</cp:revision>
  <dcterms:created xsi:type="dcterms:W3CDTF">2003-09-04T07:58:09Z</dcterms:created>
  <dcterms:modified xsi:type="dcterms:W3CDTF">2019-12-09T18:45:01Z</dcterms:modified>
</cp:coreProperties>
</file>