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2"/>
  </p:notesMasterIdLst>
  <p:sldIdLst>
    <p:sldId id="256" r:id="rId2"/>
    <p:sldId id="309" r:id="rId3"/>
    <p:sldId id="310" r:id="rId4"/>
    <p:sldId id="297" r:id="rId5"/>
    <p:sldId id="313" r:id="rId6"/>
    <p:sldId id="312" r:id="rId7"/>
    <p:sldId id="314" r:id="rId8"/>
    <p:sldId id="263" r:id="rId9"/>
    <p:sldId id="265" r:id="rId10"/>
    <p:sldId id="264" r:id="rId11"/>
    <p:sldId id="266" r:id="rId12"/>
    <p:sldId id="271" r:id="rId13"/>
    <p:sldId id="267" r:id="rId14"/>
    <p:sldId id="328" r:id="rId15"/>
    <p:sldId id="269" r:id="rId16"/>
    <p:sldId id="270" r:id="rId17"/>
    <p:sldId id="268" r:id="rId18"/>
    <p:sldId id="273" r:id="rId19"/>
    <p:sldId id="275" r:id="rId20"/>
    <p:sldId id="276" r:id="rId21"/>
    <p:sldId id="329" r:id="rId22"/>
    <p:sldId id="277" r:id="rId23"/>
    <p:sldId id="279" r:id="rId24"/>
    <p:sldId id="278" r:id="rId25"/>
    <p:sldId id="284" r:id="rId26"/>
    <p:sldId id="285" r:id="rId27"/>
    <p:sldId id="287" r:id="rId28"/>
    <p:sldId id="324" r:id="rId29"/>
    <p:sldId id="290" r:id="rId30"/>
    <p:sldId id="291" r:id="rId31"/>
    <p:sldId id="283" r:id="rId32"/>
    <p:sldId id="292" r:id="rId33"/>
    <p:sldId id="298" r:id="rId34"/>
    <p:sldId id="315" r:id="rId35"/>
    <p:sldId id="316" r:id="rId36"/>
    <p:sldId id="294" r:id="rId37"/>
    <p:sldId id="296" r:id="rId38"/>
    <p:sldId id="299" r:id="rId39"/>
    <p:sldId id="300" r:id="rId40"/>
    <p:sldId id="301" r:id="rId41"/>
    <p:sldId id="317" r:id="rId42"/>
    <p:sldId id="302" r:id="rId43"/>
    <p:sldId id="303" r:id="rId44"/>
    <p:sldId id="304" r:id="rId45"/>
    <p:sldId id="305" r:id="rId46"/>
    <p:sldId id="318" r:id="rId47"/>
    <p:sldId id="319" r:id="rId48"/>
    <p:sldId id="320" r:id="rId49"/>
    <p:sldId id="323" r:id="rId50"/>
    <p:sldId id="321" r:id="rId51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" autoAdjust="0"/>
    <p:restoredTop sz="73821" autoAdjust="0"/>
  </p:normalViewPr>
  <p:slideViewPr>
    <p:cSldViewPr>
      <p:cViewPr varScale="1">
        <p:scale>
          <a:sx n="84" d="100"/>
          <a:sy n="84" d="100"/>
        </p:scale>
        <p:origin x="150" y="78"/>
      </p:cViewPr>
      <p:guideLst>
        <p:guide orient="horz" pos="32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charset="-127"/>
              </a:defRPr>
            </a:lvl1pPr>
          </a:lstStyle>
          <a:p>
            <a:fld id="{337CB53D-F199-4E94-9AC9-97F744E49AB0}" type="datetimeFigureOut">
              <a:rPr lang="ko-KR" altLang="en-US"/>
              <a:pPr/>
              <a:t>2019-10-17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charset="-127"/>
              </a:defRPr>
            </a:lvl1pPr>
          </a:lstStyle>
          <a:p>
            <a:fld id="{4208D754-422D-458D-A55A-156B40F432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20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800" dirty="0"/>
              <a:t>02_append.c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02_append_lseek.c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02_append_end.c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/****************************** append ******************************/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$ cat &gt;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 dirty="0" err="1"/>
              <a:t>xxxxx^D</a:t>
            </a:r>
            <a:endParaRPr lang="en-US" altLang="ko-KR" sz="800" dirty="0"/>
          </a:p>
          <a:p>
            <a:pPr>
              <a:lnSpc>
                <a:spcPct val="80000"/>
              </a:lnSpc>
            </a:pPr>
            <a:r>
              <a:rPr lang="en-US" altLang="ko-KR" sz="800" dirty="0"/>
              <a:t>$ ./append 02_append_file &amp;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[1] 9903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$  ./</a:t>
            </a:r>
            <a:r>
              <a:rPr lang="en-US" altLang="ko-KR" sz="800" dirty="0" err="1"/>
              <a:t>append_end</a:t>
            </a:r>
            <a:r>
              <a:rPr lang="en-US" altLang="ko-KR" sz="800" dirty="0"/>
              <a:t>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End : 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[1]+  Stopped                 ./append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$ cat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 dirty="0" err="1"/>
              <a:t>xxxxxeeeee</a:t>
            </a:r>
            <a:endParaRPr lang="en-US" altLang="ko-KR" sz="800" dirty="0"/>
          </a:p>
          <a:p>
            <a:pPr>
              <a:lnSpc>
                <a:spcPct val="80000"/>
              </a:lnSpc>
            </a:pPr>
            <a:r>
              <a:rPr lang="en-US" altLang="ko-KR" sz="800" dirty="0"/>
              <a:t>$ </a:t>
            </a:r>
            <a:r>
              <a:rPr lang="en-US" altLang="ko-KR" sz="800" dirty="0" err="1"/>
              <a:t>fg</a:t>
            </a:r>
            <a:r>
              <a:rPr lang="en-US" altLang="ko-KR" sz="800" dirty="0"/>
              <a:t> 1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./append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$ cat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 dirty="0" err="1"/>
              <a:t>xxxxxeeeeeaaaaa</a:t>
            </a:r>
            <a:endParaRPr lang="en-US" altLang="ko-KR" sz="800" dirty="0"/>
          </a:p>
          <a:p>
            <a:pPr>
              <a:lnSpc>
                <a:spcPct val="80000"/>
              </a:lnSpc>
            </a:pPr>
            <a:r>
              <a:rPr lang="en-US" altLang="ko-KR" sz="800" dirty="0"/>
              <a:t>/****************************** append ******************************/</a:t>
            </a:r>
          </a:p>
          <a:p>
            <a:pPr>
              <a:lnSpc>
                <a:spcPct val="80000"/>
              </a:lnSpc>
            </a:pPr>
            <a:endParaRPr lang="en-US" altLang="ko-KR" sz="800" dirty="0"/>
          </a:p>
          <a:p>
            <a:pPr>
              <a:lnSpc>
                <a:spcPct val="80000"/>
              </a:lnSpc>
            </a:pPr>
            <a:r>
              <a:rPr lang="en-US" altLang="ko-KR" sz="800" dirty="0"/>
              <a:t>/****************************** </a:t>
            </a:r>
            <a:r>
              <a:rPr lang="en-US" altLang="ko-KR" sz="800" dirty="0" err="1"/>
              <a:t>lseek</a:t>
            </a:r>
            <a:r>
              <a:rPr lang="en-US" altLang="ko-KR" sz="800" dirty="0"/>
              <a:t> ******************************/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$ cat &gt;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 dirty="0" err="1"/>
              <a:t>xxxxx^D</a:t>
            </a:r>
            <a:endParaRPr lang="en-US" altLang="ko-KR" sz="800" dirty="0"/>
          </a:p>
          <a:p>
            <a:pPr>
              <a:lnSpc>
                <a:spcPct val="80000"/>
              </a:lnSpc>
            </a:pPr>
            <a:r>
              <a:rPr lang="en-US" altLang="ko-KR" sz="800" dirty="0"/>
              <a:t>$ ./</a:t>
            </a:r>
            <a:r>
              <a:rPr lang="en-US" altLang="ko-KR" sz="800" dirty="0" err="1"/>
              <a:t>append_lseek</a:t>
            </a:r>
            <a:r>
              <a:rPr lang="en-US" altLang="ko-KR" sz="800" dirty="0"/>
              <a:t> 02_append_file &amp;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[1] 9903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$  ./</a:t>
            </a:r>
            <a:r>
              <a:rPr lang="en-US" altLang="ko-KR" sz="800" dirty="0" err="1"/>
              <a:t>append_end</a:t>
            </a:r>
            <a:r>
              <a:rPr lang="en-US" altLang="ko-KR" sz="800" dirty="0"/>
              <a:t>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End : 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[1]+  Stopped                 ./append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$ cat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 dirty="0" err="1"/>
              <a:t>xxxxxeeeee</a:t>
            </a:r>
            <a:endParaRPr lang="en-US" altLang="ko-KR" sz="800" dirty="0"/>
          </a:p>
          <a:p>
            <a:pPr>
              <a:lnSpc>
                <a:spcPct val="80000"/>
              </a:lnSpc>
            </a:pPr>
            <a:r>
              <a:rPr lang="en-US" altLang="ko-KR" sz="800" dirty="0"/>
              <a:t>$ </a:t>
            </a:r>
            <a:r>
              <a:rPr lang="en-US" altLang="ko-KR" sz="800" dirty="0" err="1"/>
              <a:t>fg</a:t>
            </a:r>
            <a:r>
              <a:rPr lang="en-US" altLang="ko-KR" sz="800" dirty="0"/>
              <a:t> 1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./</a:t>
            </a:r>
            <a:r>
              <a:rPr lang="en-US" altLang="ko-KR" sz="800" dirty="0" err="1"/>
              <a:t>append_lseek</a:t>
            </a:r>
            <a:r>
              <a:rPr lang="en-US" altLang="ko-KR" sz="800" dirty="0"/>
              <a:t>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 dirty="0"/>
              <a:t>$ cat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 dirty="0" err="1"/>
              <a:t>xxxxxaaaaa</a:t>
            </a:r>
            <a:endParaRPr lang="en-US" altLang="ko-KR" sz="800" dirty="0"/>
          </a:p>
          <a:p>
            <a:pPr>
              <a:lnSpc>
                <a:spcPct val="80000"/>
              </a:lnSpc>
            </a:pPr>
            <a:r>
              <a:rPr lang="en-US" altLang="ko-KR" sz="800" dirty="0"/>
              <a:t>/****************************** </a:t>
            </a:r>
            <a:r>
              <a:rPr lang="en-US" altLang="ko-KR" sz="800" dirty="0" err="1"/>
              <a:t>lseek</a:t>
            </a:r>
            <a:r>
              <a:rPr lang="en-US" altLang="ko-KR" sz="800" dirty="0"/>
              <a:t> ******************************/</a:t>
            </a:r>
          </a:p>
          <a:p>
            <a:pPr>
              <a:lnSpc>
                <a:spcPct val="80000"/>
              </a:lnSpc>
            </a:pPr>
            <a:endParaRPr lang="en-US" altLang="ko-KR" sz="800" dirty="0"/>
          </a:p>
          <a:p>
            <a:pPr>
              <a:lnSpc>
                <a:spcPct val="80000"/>
              </a:lnSpc>
            </a:pP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01074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02_des.c</a:t>
            </a:r>
          </a:p>
        </p:txBody>
      </p:sp>
    </p:spTree>
    <p:extLst>
      <p:ext uri="{BB962C8B-B14F-4D97-AF65-F5344CB8AC3E}">
        <p14:creationId xmlns:p14="http://schemas.microsoft.com/office/powerpoint/2010/main" val="229823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8D754-422D-458D-A55A-156B40F432D5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360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8D754-422D-458D-A55A-156B40F432D5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19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char </a:t>
            </a:r>
            <a:r>
              <a:rPr lang="en-US" altLang="ko-KR" dirty="0" err="1"/>
              <a:t>buf</a:t>
            </a:r>
            <a:r>
              <a:rPr lang="en-US" altLang="ko-KR" dirty="0"/>
              <a:t>[BUFSIZ];</a:t>
            </a:r>
          </a:p>
          <a:p>
            <a:r>
              <a:rPr lang="en-US" altLang="ko-KR" dirty="0"/>
              <a:t>	while( read(0, </a:t>
            </a:r>
            <a:r>
              <a:rPr lang="en-US" altLang="ko-KR" dirty="0" err="1"/>
              <a:t>buf</a:t>
            </a:r>
            <a:r>
              <a:rPr lang="en-US" altLang="ko-KR" dirty="0"/>
              <a:t>, BUFSIZ) 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("%s", 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8D754-422D-458D-A55A-156B40F432D5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321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8D754-422D-458D-A55A-156B40F432D5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380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FCF99-A447-4AC6-A9E3-AB4E5AC2C8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387" y="6454563"/>
            <a:ext cx="1603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2012)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80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pPr eaLnBrk="1" hangingPunct="1"/>
            <a:r>
              <a:rPr lang="en-US" altLang="ko-KR" b="0">
                <a:latin typeface="Lucida Sans Unicode" pitchFamily="34" charset="0"/>
              </a:rPr>
              <a:t>CHAPTER 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</p:spPr>
        <p:txBody>
          <a:bodyPr/>
          <a:lstStyle/>
          <a:p>
            <a:pPr algn="l" eaLnBrk="1" hangingPunct="1"/>
            <a:r>
              <a:rPr lang="en-US" altLang="ko-KR" sz="2800" dirty="0"/>
              <a:t>The File</a:t>
            </a:r>
            <a:endParaRPr lang="ko-KR" altLang="ko-KR" sz="2800" dirty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70564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  <a:cs typeface="Times New Roman" pitchFamily="18" charset="0"/>
              </a:rPr>
              <a:t>In this chapter we will look at the fundamental primitives UNIX provides for handling files from within programs</a:t>
            </a:r>
            <a:r>
              <a:rPr lang="en-US" altLang="ko-KR" sz="2000" b="1">
                <a:latin typeface="Tahoma" pitchFamily="34" charset="0"/>
                <a:cs typeface="Times New Roman" pitchFamily="18" charset="0"/>
              </a:rPr>
              <a:t>.</a:t>
            </a:r>
            <a:endParaRPr lang="ko-KR" altLang="ko-KR" sz="2000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.11 (18)</a:t>
            </a:r>
            <a:endParaRPr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68863"/>
            <a:ext cx="8229600" cy="1257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Most standard include files normally reside in the directory 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/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/include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20 open files per process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But, most UNIX systems today provide far more than 20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95288" y="1052513"/>
            <a:ext cx="5400675" cy="36004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	/* exit() */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fcntl.h</a:t>
            </a:r>
            <a:r>
              <a:rPr lang="en-US" altLang="ko-KR" dirty="0"/>
              <a:t>&gt;	/* open()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char *</a:t>
            </a:r>
            <a:r>
              <a:rPr lang="en-US" altLang="ko-KR" dirty="0" err="1"/>
              <a:t>workfile</a:t>
            </a:r>
            <a:r>
              <a:rPr lang="en-US" altLang="ko-KR" dirty="0"/>
              <a:t> = “junk”;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main()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if( (</a:t>
            </a:r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workfile</a:t>
            </a:r>
            <a:r>
              <a:rPr lang="en-US" altLang="ko-KR" dirty="0"/>
              <a:t>, O_RDWR)) == -1)</a:t>
            </a:r>
          </a:p>
          <a:p>
            <a:pPr algn="l"/>
            <a:r>
              <a:rPr lang="en-US" altLang="ko-KR" dirty="0"/>
              <a:t>    {</a:t>
            </a:r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(“Couldn’t open %s\n”, </a:t>
            </a:r>
            <a:r>
              <a:rPr lang="en-US" altLang="ko-KR" dirty="0" err="1"/>
              <a:t>workfile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        exit(1);</a:t>
            </a:r>
          </a:p>
          <a:p>
            <a:pPr algn="l"/>
            <a:r>
              <a:rPr lang="en-US" altLang="ko-KR" dirty="0"/>
              <a:t>    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exit(0);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permissions </a:t>
            </a:r>
            <a:endParaRPr/>
          </a:p>
        </p:txBody>
      </p:sp>
      <p:graphicFrame>
        <p:nvGraphicFramePr>
          <p:cNvPr id="49166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395288" y="1120775"/>
          <a:ext cx="6076950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VISIO" r:id="rId3" imgW="6076800" imgH="3100680" progId="">
                  <p:embed/>
                </p:oleObj>
              </mc:Choice>
              <mc:Fallback>
                <p:oleObj name="VISIO" r:id="rId3" imgW="6076800" imgH="310068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0775"/>
                        <a:ext cx="6076950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4575" y="4581525"/>
            <a:ext cx="7056438" cy="1281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633412"/>
          </a:xfrm>
        </p:spPr>
        <p:txBody>
          <a:bodyPr/>
          <a:lstStyle/>
          <a:p>
            <a:r>
              <a:rPr lang="en-US" altLang="ko-KR" dirty="0"/>
              <a:t>Symbolic names for file permissions </a:t>
            </a:r>
            <a:endParaRPr/>
          </a:p>
        </p:txBody>
      </p:sp>
      <p:graphicFrame>
        <p:nvGraphicFramePr>
          <p:cNvPr id="5740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98128"/>
              </p:ext>
            </p:extLst>
          </p:nvPr>
        </p:nvGraphicFramePr>
        <p:xfrm>
          <a:off x="388938" y="1114425"/>
          <a:ext cx="1230312" cy="4529709"/>
        </p:xfrm>
        <a:graphic>
          <a:graphicData uri="http://schemas.openxmlformats.org/drawingml/2006/table">
            <a:tbl>
              <a:tblPr/>
              <a:tblGrid>
                <a:gridCol w="123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S_IRUSR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S_IWUSR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S_IXUSR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S_IRWXU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S_IRGRP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S_IWGRP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S_IXGRP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S_IRWXG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S_IROTH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S_IWOTH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S_IXOTH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S_IRWXO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S_ISUID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S_ISGID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403" name="Group 59"/>
          <p:cNvGraphicFramePr>
            <a:graphicFrameLocks noGrp="1"/>
          </p:cNvGraphicFramePr>
          <p:nvPr/>
        </p:nvGraphicFramePr>
        <p:xfrm>
          <a:off x="1792288" y="1114425"/>
          <a:ext cx="3241675" cy="4529709"/>
        </p:xfrm>
        <a:graphic>
          <a:graphicData uri="http://schemas.openxmlformats.org/drawingml/2006/table">
            <a:tbl>
              <a:tblPr/>
              <a:tblGrid>
                <a:gridCol w="32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write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execute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read, write, execute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write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execute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read, write, execute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write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execute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read, write, execute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set user ID on execution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set group ID on execution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7408" name="Group 64"/>
          <p:cNvGrpSpPr>
            <a:grpSpLocks/>
          </p:cNvGrpSpPr>
          <p:nvPr/>
        </p:nvGrpSpPr>
        <p:grpSpPr bwMode="auto">
          <a:xfrm>
            <a:off x="322263" y="1052513"/>
            <a:ext cx="4754562" cy="4752975"/>
            <a:chOff x="203" y="681"/>
            <a:chExt cx="3448" cy="2976"/>
          </a:xfrm>
        </p:grpSpPr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203" y="3657"/>
              <a:ext cx="3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5" name="Line 61"/>
            <p:cNvSpPr>
              <a:spLocks noChangeShapeType="1"/>
            </p:cNvSpPr>
            <p:nvPr/>
          </p:nvSpPr>
          <p:spPr bwMode="auto">
            <a:xfrm>
              <a:off x="203" y="681"/>
              <a:ext cx="3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7407" name="Rectangle 63"/>
          <p:cNvSpPr>
            <a:spLocks noChangeArrowheads="1"/>
          </p:cNvSpPr>
          <p:nvPr/>
        </p:nvSpPr>
        <p:spPr bwMode="auto">
          <a:xfrm>
            <a:off x="4643438" y="3862388"/>
            <a:ext cx="4465637" cy="15113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300"/>
              <a:t>int fd; </a:t>
            </a:r>
          </a:p>
          <a:p>
            <a:pPr algn="l"/>
            <a:r>
              <a:rPr lang="en-US" altLang="ko-KR" sz="1300"/>
              <a:t>mode_t fdmode = (	S_IRUSR | </a:t>
            </a:r>
          </a:p>
          <a:p>
            <a:pPr algn="l"/>
            <a:r>
              <a:rPr lang="en-US" altLang="ko-KR" sz="1300"/>
              <a:t>		S_IWUSR | </a:t>
            </a:r>
          </a:p>
          <a:p>
            <a:pPr algn="l"/>
            <a:r>
              <a:rPr lang="en-US" altLang="ko-KR" sz="1300"/>
              <a:t>		S_IRGRP | </a:t>
            </a:r>
          </a:p>
          <a:p>
            <a:pPr algn="l"/>
            <a:r>
              <a:rPr lang="en-US" altLang="ko-KR" sz="1300"/>
              <a:t>		S_IROTH );</a:t>
            </a:r>
          </a:p>
          <a:p>
            <a:pPr algn="l"/>
            <a:endParaRPr lang="en-US" altLang="ko-KR" sz="1300"/>
          </a:p>
          <a:p>
            <a:pPr algn="l"/>
            <a:r>
              <a:rPr lang="en-US" altLang="ko-KR" sz="1300"/>
              <a:t>fd = open(“file”, O_RDWR | O_CREAT, fdmode);</a:t>
            </a: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creat(2)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5325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2708275"/>
            <a:ext cx="8229600" cy="2376488"/>
          </a:xfrm>
          <a:noFill/>
          <a:ln/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Alternative way to create a file.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the file already exists then the second argument is ignored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Unlike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open</a:t>
            </a:r>
            <a:r>
              <a:rPr lang="en-US" altLang="ko-KR" sz="2200" dirty="0">
                <a:latin typeface="Arial" charset="0"/>
                <a:cs typeface="Arial" charset="0"/>
              </a:rPr>
              <a:t>,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creat</a:t>
            </a:r>
            <a:r>
              <a:rPr lang="en-US" altLang="ko-KR" sz="2200" dirty="0">
                <a:latin typeface="Arial" charset="0"/>
                <a:cs typeface="Arial" charset="0"/>
              </a:rPr>
              <a:t> will always truncate an existing file before returning its file descriptor</a:t>
            </a:r>
          </a:p>
          <a:p>
            <a:r>
              <a:rPr lang="en-US" altLang="ko-KR" sz="2200" b="0" dirty="0" err="1">
                <a:latin typeface="Courier New" pitchFamily="49" charset="0"/>
                <a:cs typeface="Arial" charset="0"/>
              </a:rPr>
              <a:t>creat</a:t>
            </a:r>
            <a:r>
              <a:rPr lang="en-US" altLang="ko-KR" sz="2200" dirty="0">
                <a:latin typeface="Arial" charset="0"/>
                <a:cs typeface="Arial" charset="0"/>
              </a:rPr>
              <a:t> always opens a file for writing only.</a:t>
            </a:r>
            <a:endParaRPr lang="en-US" altLang="ko-KR" sz="2000" dirty="0">
              <a:latin typeface="Courier New" pitchFamily="49" charset="0"/>
              <a:cs typeface="Arial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&lt;fcntl.h&gt; </a:t>
            </a:r>
          </a:p>
          <a:p>
            <a:pPr algn="l"/>
            <a:endParaRPr lang="en-US" altLang="ko-KR" sz="1600"/>
          </a:p>
          <a:p>
            <a:pPr algn="l"/>
            <a:r>
              <a:rPr lang="fr-FR" altLang="ko-KR" sz="1600"/>
              <a:t>int creat(const char *pathname, mode_t mode);</a:t>
            </a:r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		Returns: file descriptor if OK, -1 on error </a:t>
            </a:r>
            <a:endParaRPr lang="ko-KR" altLang="en-US" sz="1600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95288" y="5229225"/>
            <a:ext cx="8208962" cy="105729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fd</a:t>
            </a:r>
            <a:r>
              <a:rPr lang="en-US" altLang="ko-KR" dirty="0"/>
              <a:t> = </a:t>
            </a:r>
            <a:r>
              <a:rPr lang="en-US" altLang="ko-KR" dirty="0" err="1"/>
              <a:t>creat</a:t>
            </a:r>
            <a:r>
              <a:rPr lang="en-US" altLang="ko-KR" dirty="0"/>
              <a:t>(“/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newfile</a:t>
            </a:r>
            <a:r>
              <a:rPr lang="en-US" altLang="ko-KR" dirty="0"/>
              <a:t>”, 0644);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dirty="0"/>
              <a:t>==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dirty="0" err="1"/>
              <a:t>fd</a:t>
            </a:r>
            <a:r>
              <a:rPr lang="en-US" altLang="ko-KR" dirty="0"/>
              <a:t> = open(“/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newfile</a:t>
            </a:r>
            <a:r>
              <a:rPr lang="en-US" altLang="ko-KR" dirty="0"/>
              <a:t>”, O_WRONLY|O_CREAT|O_TRUNC, 0644);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Owner and permission of a new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create a new file (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altLang="ko-KR" dirty="0"/>
              <a:t> or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You need write permission in the in the parent directory, since a new link will be added to it.</a:t>
            </a:r>
          </a:p>
          <a:p>
            <a:pPr lvl="1"/>
            <a:r>
              <a:rPr lang="en-US" altLang="ko-KR" dirty="0"/>
              <a:t>Directory is just a file that contains a list of files in the directory. </a:t>
            </a:r>
          </a:p>
          <a:p>
            <a:endParaRPr lang="en-US" altLang="ko-KR" dirty="0"/>
          </a:p>
          <a:p>
            <a:r>
              <a:rPr lang="en-US" altLang="ko-KR" dirty="0"/>
              <a:t>Who owns it?</a:t>
            </a:r>
          </a:p>
          <a:p>
            <a:pPr lvl="1"/>
            <a:r>
              <a:rPr lang="en-US" altLang="ko-KR" dirty="0"/>
              <a:t>The owner is set from the effective user-ID of the process.</a:t>
            </a:r>
          </a:p>
          <a:p>
            <a:pPr lvl="1"/>
            <a:r>
              <a:rPr lang="en-US" altLang="ko-KR" dirty="0"/>
              <a:t>The group is set to the effective group-ID of the process.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84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close(2)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997200"/>
            <a:ext cx="8229600" cy="1511300"/>
          </a:xfrm>
          <a:noFill/>
          <a:ln/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An open file is closed by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close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Note that, to prevent total chaos, all open files are automatically closed when a program completes execution.</a:t>
            </a:r>
            <a:endParaRPr lang="en-US" altLang="ko-KR" sz="2000" dirty="0">
              <a:latin typeface="Courier New" pitchFamily="49" charset="0"/>
              <a:cs typeface="Arial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int close(int filedes);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				Returns: 0 if OK, -1 on error </a:t>
            </a:r>
            <a:endParaRPr lang="ko-KR" altLang="en-US" sz="160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95288" y="4797425"/>
            <a:ext cx="8208962" cy="14414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fd = open(“/tmp/newfile”, O_RDONLY);</a:t>
            </a:r>
          </a:p>
          <a:p>
            <a:pPr algn="l"/>
            <a:r>
              <a:rPr lang="en-US" altLang="ko-KR"/>
              <a:t>	.</a:t>
            </a:r>
          </a:p>
          <a:p>
            <a:pPr algn="l"/>
            <a:r>
              <a:rPr lang="en-US" altLang="ko-KR"/>
              <a:t>	.</a:t>
            </a:r>
          </a:p>
          <a:p>
            <a:pPr algn="l"/>
            <a:r>
              <a:rPr lang="en-US" altLang="ko-KR"/>
              <a:t>	.</a:t>
            </a:r>
          </a:p>
          <a:p>
            <a:pPr algn="l"/>
            <a:r>
              <a:rPr lang="en-US" altLang="ko-KR"/>
              <a:t>fd = close(fd);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read(2)</a:t>
            </a:r>
            <a:r>
              <a:rPr lang="en-US" altLang="ko-KR" dirty="0"/>
              <a:t> system call (1/2)</a:t>
            </a:r>
            <a:endParaRPr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28913"/>
            <a:ext cx="8435975" cy="3699474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Reading a file copies bytes from the current file position to memory, and then updates file position.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sz="2000" dirty="0"/>
              <a:t>file descriptor ( obtained from </a:t>
            </a:r>
            <a:r>
              <a:rPr lang="en-US" altLang="ko-KR" sz="2000" dirty="0">
                <a:latin typeface="Courier New" pitchFamily="49" charset="0"/>
              </a:rPr>
              <a:t>open</a:t>
            </a:r>
            <a:r>
              <a:rPr lang="en-US" altLang="ko-KR" sz="2000" dirty="0"/>
              <a:t> or </a:t>
            </a:r>
            <a:r>
              <a:rPr lang="en-US" altLang="ko-KR" sz="2000" dirty="0" err="1">
                <a:latin typeface="Courier New" pitchFamily="49" charset="0"/>
              </a:rPr>
              <a:t>creat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buffer</a:t>
            </a:r>
          </a:p>
          <a:p>
            <a:pPr lvl="2"/>
            <a:r>
              <a:rPr lang="en-US" altLang="ko-KR" sz="2000" dirty="0"/>
              <a:t>is a  pointer to an array or structure into which data will be copied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2"/>
            <a:r>
              <a:rPr lang="en-US" altLang="ko-KR" sz="2000" dirty="0"/>
              <a:t>number of bytes to be read from the file.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ssize_t read(int filedes, void *buffer, size_t n);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       Returns: number of bytes read, 0 if end of file, -1 on error</a:t>
            </a: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read(2)</a:t>
            </a:r>
            <a:r>
              <a:rPr lang="en-US" altLang="ko-KR" dirty="0"/>
              <a:t> system call (2/2)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95288" y="1125538"/>
            <a:ext cx="8208962" cy="24479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 err="1"/>
              <a:t>ssize_t</a:t>
            </a:r>
            <a:r>
              <a:rPr lang="en-US" altLang="ko-KR" dirty="0"/>
              <a:t> n1, n2, n3;</a:t>
            </a:r>
          </a:p>
          <a:p>
            <a:pPr algn="l"/>
            <a:r>
              <a:rPr lang="en-US" altLang="ko-KR" dirty="0"/>
              <a:t>char buf1[512], buf2[512], buf3[512];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if( (</a:t>
            </a:r>
            <a:r>
              <a:rPr lang="en-US" altLang="ko-KR" dirty="0" err="1"/>
              <a:t>fd</a:t>
            </a:r>
            <a:r>
              <a:rPr lang="en-US" altLang="ko-KR" dirty="0"/>
              <a:t> = open(“</a:t>
            </a:r>
            <a:r>
              <a:rPr lang="en-US" altLang="ko-KR" dirty="0" err="1"/>
              <a:t>foo</a:t>
            </a:r>
            <a:r>
              <a:rPr lang="en-US" altLang="ko-KR" dirty="0"/>
              <a:t>”, O_RDONLY)) == -1)</a:t>
            </a:r>
          </a:p>
          <a:p>
            <a:pPr algn="l"/>
            <a:r>
              <a:rPr lang="en-US" altLang="ko-KR" dirty="0"/>
              <a:t>    return -1;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			</a:t>
            </a:r>
            <a:r>
              <a:rPr lang="en-US" altLang="ko-KR" dirty="0">
                <a:solidFill>
                  <a:srgbClr val="FF0000"/>
                </a:solidFill>
              </a:rPr>
              <a:t>/* </a:t>
            </a:r>
            <a:r>
              <a:rPr lang="en-US" altLang="ko-KR" dirty="0" err="1">
                <a:solidFill>
                  <a:srgbClr val="FF0000"/>
                </a:solidFill>
              </a:rPr>
              <a:t>f_offset</a:t>
            </a:r>
            <a:r>
              <a:rPr lang="en-US" altLang="ko-KR" dirty="0">
                <a:solidFill>
                  <a:srgbClr val="FF0000"/>
                </a:solidFill>
              </a:rPr>
              <a:t> : 0 */</a:t>
            </a:r>
          </a:p>
          <a:p>
            <a:pPr algn="l"/>
            <a:r>
              <a:rPr lang="en-US" altLang="ko-KR" dirty="0"/>
              <a:t>n1 = read(</a:t>
            </a:r>
            <a:r>
              <a:rPr lang="en-US" altLang="ko-KR" dirty="0" err="1"/>
              <a:t>fd</a:t>
            </a:r>
            <a:r>
              <a:rPr lang="en-US" altLang="ko-KR" dirty="0"/>
              <a:t>, buf1, 512);	</a:t>
            </a:r>
            <a:r>
              <a:rPr lang="en-US" altLang="ko-KR" dirty="0">
                <a:solidFill>
                  <a:srgbClr val="FF0000"/>
                </a:solidFill>
              </a:rPr>
              <a:t>/* n1 : 512, </a:t>
            </a:r>
            <a:r>
              <a:rPr lang="en-US" altLang="ko-KR" dirty="0" err="1">
                <a:solidFill>
                  <a:srgbClr val="FF0000"/>
                </a:solidFill>
              </a:rPr>
              <a:t>f_offset</a:t>
            </a:r>
            <a:r>
              <a:rPr lang="en-US" altLang="ko-KR" dirty="0">
                <a:solidFill>
                  <a:srgbClr val="FF0000"/>
                </a:solidFill>
              </a:rPr>
              <a:t> : 512 */</a:t>
            </a:r>
          </a:p>
          <a:p>
            <a:pPr algn="l"/>
            <a:r>
              <a:rPr lang="en-US" altLang="ko-KR" dirty="0"/>
              <a:t>n2 = read(</a:t>
            </a:r>
            <a:r>
              <a:rPr lang="en-US" altLang="ko-KR" dirty="0" err="1"/>
              <a:t>fd</a:t>
            </a:r>
            <a:r>
              <a:rPr lang="en-US" altLang="ko-KR" dirty="0"/>
              <a:t>, buf2, 512);	</a:t>
            </a:r>
            <a:r>
              <a:rPr lang="en-US" altLang="ko-KR" dirty="0">
                <a:solidFill>
                  <a:srgbClr val="FF0000"/>
                </a:solidFill>
              </a:rPr>
              <a:t>/* n2 : 188, </a:t>
            </a:r>
            <a:r>
              <a:rPr lang="en-US" altLang="ko-KR" dirty="0" err="1">
                <a:solidFill>
                  <a:srgbClr val="FF0000"/>
                </a:solidFill>
              </a:rPr>
              <a:t>f_offset</a:t>
            </a:r>
            <a:r>
              <a:rPr lang="en-US" altLang="ko-KR" dirty="0">
                <a:solidFill>
                  <a:srgbClr val="FF0000"/>
                </a:solidFill>
              </a:rPr>
              <a:t> : 700 */</a:t>
            </a:r>
          </a:p>
          <a:p>
            <a:pPr algn="l"/>
            <a:r>
              <a:rPr lang="en-US" altLang="ko-KR" dirty="0"/>
              <a:t>n3 = read(</a:t>
            </a:r>
            <a:r>
              <a:rPr lang="en-US" altLang="ko-KR" dirty="0" err="1"/>
              <a:t>fd</a:t>
            </a:r>
            <a:r>
              <a:rPr lang="en-US" altLang="ko-KR" dirty="0"/>
              <a:t>, buf3, 512);	</a:t>
            </a:r>
            <a:r>
              <a:rPr lang="en-US" altLang="ko-KR" dirty="0">
                <a:solidFill>
                  <a:srgbClr val="FF0000"/>
                </a:solidFill>
              </a:rPr>
              <a:t>/* n3 : 0, when read EOF */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430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9698"/>
              </p:ext>
            </p:extLst>
          </p:nvPr>
        </p:nvGraphicFramePr>
        <p:xfrm>
          <a:off x="1100361" y="4002088"/>
          <a:ext cx="1095375" cy="115824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Std in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Std out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Std err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27" name="Rectangle 55"/>
          <p:cNvSpPr>
            <a:spLocks noChangeArrowheads="1"/>
          </p:cNvSpPr>
          <p:nvPr/>
        </p:nvSpPr>
        <p:spPr bwMode="auto">
          <a:xfrm>
            <a:off x="6659563" y="4078288"/>
            <a:ext cx="1871662" cy="18716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file size</a:t>
            </a:r>
          </a:p>
          <a:p>
            <a:r>
              <a:rPr lang="en-US" altLang="ko-KR"/>
              <a:t>700byte</a:t>
            </a:r>
          </a:p>
        </p:txBody>
      </p:sp>
      <p:sp>
        <p:nvSpPr>
          <p:cNvPr id="54330" name="Rectangle 58"/>
          <p:cNvSpPr>
            <a:spLocks noChangeArrowheads="1"/>
          </p:cNvSpPr>
          <p:nvPr/>
        </p:nvSpPr>
        <p:spPr bwMode="auto">
          <a:xfrm>
            <a:off x="379413" y="3716338"/>
            <a:ext cx="196056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 descriptor table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3419475" y="4003675"/>
            <a:ext cx="10445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 Table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  <p:graphicFrame>
        <p:nvGraphicFramePr>
          <p:cNvPr id="54375" name="Group 103"/>
          <p:cNvGraphicFramePr>
            <a:graphicFrameLocks noGrp="1"/>
          </p:cNvGraphicFramePr>
          <p:nvPr/>
        </p:nvGraphicFramePr>
        <p:xfrm>
          <a:off x="3405188" y="4362450"/>
          <a:ext cx="1527175" cy="1173480"/>
        </p:xfrm>
        <a:graphic>
          <a:graphicData uri="http://schemas.openxmlformats.org/drawingml/2006/table">
            <a:tbl>
              <a:tblPr/>
              <a:tblGrid>
                <a:gridCol w="15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count   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O_RDONLY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file offset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73" name="Line 101"/>
          <p:cNvSpPr>
            <a:spLocks noChangeShapeType="1"/>
          </p:cNvSpPr>
          <p:nvPr/>
        </p:nvSpPr>
        <p:spPr bwMode="auto">
          <a:xfrm flipV="1">
            <a:off x="1547813" y="4651375"/>
            <a:ext cx="180022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6" name="Line 104"/>
          <p:cNvSpPr>
            <a:spLocks noChangeShapeType="1"/>
          </p:cNvSpPr>
          <p:nvPr/>
        </p:nvSpPr>
        <p:spPr bwMode="auto">
          <a:xfrm flipV="1">
            <a:off x="4140200" y="4795838"/>
            <a:ext cx="2519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8" name="Rectangle 106"/>
          <p:cNvSpPr>
            <a:spLocks noChangeArrowheads="1"/>
          </p:cNvSpPr>
          <p:nvPr/>
        </p:nvSpPr>
        <p:spPr bwMode="auto">
          <a:xfrm>
            <a:off x="8115300" y="3789363"/>
            <a:ext cx="4905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4426" name="Line 154"/>
          <p:cNvSpPr>
            <a:spLocks noChangeShapeType="1"/>
          </p:cNvSpPr>
          <p:nvPr/>
        </p:nvSpPr>
        <p:spPr bwMode="auto">
          <a:xfrm>
            <a:off x="2771775" y="3860800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28" name="Line 156"/>
          <p:cNvSpPr>
            <a:spLocks noChangeShapeType="1"/>
          </p:cNvSpPr>
          <p:nvPr/>
        </p:nvSpPr>
        <p:spPr bwMode="auto">
          <a:xfrm>
            <a:off x="250825" y="5314950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29" name="Line 157"/>
          <p:cNvSpPr>
            <a:spLocks noChangeShapeType="1"/>
          </p:cNvSpPr>
          <p:nvPr/>
        </p:nvSpPr>
        <p:spPr bwMode="auto">
          <a:xfrm>
            <a:off x="193675" y="6035675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30" name="Line 158"/>
          <p:cNvSpPr>
            <a:spLocks noChangeShapeType="1"/>
          </p:cNvSpPr>
          <p:nvPr/>
        </p:nvSpPr>
        <p:spPr bwMode="auto">
          <a:xfrm>
            <a:off x="2843213" y="6035675"/>
            <a:ext cx="57610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31" name="Text Box 159"/>
          <p:cNvSpPr txBox="1">
            <a:spLocks noChangeArrowheads="1"/>
          </p:cNvSpPr>
          <p:nvPr/>
        </p:nvSpPr>
        <p:spPr bwMode="auto">
          <a:xfrm>
            <a:off x="520700" y="6165850"/>
            <a:ext cx="199231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user program area</a:t>
            </a:r>
          </a:p>
        </p:txBody>
      </p:sp>
      <p:sp>
        <p:nvSpPr>
          <p:cNvPr id="54432" name="Text Box 160"/>
          <p:cNvSpPr txBox="1">
            <a:spLocks noChangeArrowheads="1"/>
          </p:cNvSpPr>
          <p:nvPr/>
        </p:nvSpPr>
        <p:spPr bwMode="auto">
          <a:xfrm>
            <a:off x="4951413" y="6165850"/>
            <a:ext cx="13541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kernel area</a:t>
            </a:r>
          </a:p>
        </p:txBody>
      </p:sp>
      <p:sp>
        <p:nvSpPr>
          <p:cNvPr id="61" name="슬라이드 번호 개체 틀 6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2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36879"/>
              </p:ext>
            </p:extLst>
          </p:nvPr>
        </p:nvGraphicFramePr>
        <p:xfrm>
          <a:off x="251520" y="4002088"/>
          <a:ext cx="776287" cy="1158240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[0]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[1]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[2]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[3]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50597"/>
              </p:ext>
            </p:extLst>
          </p:nvPr>
        </p:nvGraphicFramePr>
        <p:xfrm>
          <a:off x="251520" y="5517232"/>
          <a:ext cx="792088" cy="316796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fd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41030"/>
              </p:ext>
            </p:extLst>
          </p:nvPr>
        </p:nvGraphicFramePr>
        <p:xfrm>
          <a:off x="1100361" y="5515704"/>
          <a:ext cx="1095375" cy="28956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write(2)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43391"/>
            <a:ext cx="8435975" cy="4111895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Writing a file copies bytes from memory to the current file position, and then updates current file position.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r>
              <a:rPr lang="en-US" altLang="ko-KR" sz="2000" dirty="0"/>
              <a:t>	: </a:t>
            </a:r>
            <a:r>
              <a:rPr lang="en-US" altLang="ko-KR" sz="2000" b="0" dirty="0"/>
              <a:t>file descriptor ( obtained from </a:t>
            </a:r>
            <a:r>
              <a:rPr lang="en-US" altLang="ko-KR" sz="2000" b="0" dirty="0">
                <a:latin typeface="Courier New" pitchFamily="49" charset="0"/>
              </a:rPr>
              <a:t>open</a:t>
            </a:r>
            <a:r>
              <a:rPr lang="en-US" altLang="ko-KR" sz="2000" b="0" dirty="0"/>
              <a:t> or </a:t>
            </a:r>
            <a:r>
              <a:rPr lang="en-US" altLang="ko-KR" sz="2000" b="0" dirty="0" err="1">
                <a:latin typeface="Courier New" pitchFamily="49" charset="0"/>
              </a:rPr>
              <a:t>creat</a:t>
            </a:r>
            <a:r>
              <a:rPr lang="en-US" altLang="ko-KR" sz="2000" b="0" dirty="0"/>
              <a:t>)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altLang="ko-KR" sz="2000" dirty="0"/>
              <a:t>	: </a:t>
            </a:r>
            <a:r>
              <a:rPr lang="en-US" altLang="ko-KR" sz="2000" b="0" dirty="0"/>
              <a:t>is a pointer to the data to be written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sz="2000" dirty="0"/>
              <a:t>		: </a:t>
            </a:r>
            <a:r>
              <a:rPr lang="en-US" altLang="ko-KR" sz="2000" b="0" dirty="0"/>
              <a:t>number of bytes to be written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a program opens an existing file for writing</a:t>
            </a:r>
          </a:p>
          <a:p>
            <a:pPr lvl="1"/>
            <a:r>
              <a:rPr lang="en-US" altLang="ko-KR" sz="2000" dirty="0"/>
              <a:t>the old data in the file will be overwritten by the new, character by character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O_APPEND</a:t>
            </a:r>
            <a:r>
              <a:rPr lang="en-US" altLang="ko-KR" sz="2200" dirty="0">
                <a:latin typeface="Arial" charset="0"/>
                <a:cs typeface="Arial" charset="0"/>
              </a:rPr>
              <a:t> option was specified in the open, file’s offset is set to the current end of file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3668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ssize_t write(int filedes, const void *buffer, size_t n);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       		Returns: </a:t>
            </a:r>
            <a:r>
              <a:rPr lang="en-US" altLang="en-US" sz="1600"/>
              <a:t>number of bytes written if OK</a:t>
            </a:r>
            <a:r>
              <a:rPr lang="en-US" altLang="ko-KR" sz="1600"/>
              <a:t>, -1 on error</a:t>
            </a: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68313" y="357166"/>
            <a:ext cx="8208962" cy="607223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copyfile</a:t>
            </a:r>
            <a:r>
              <a:rPr lang="en-US" altLang="ko-KR" dirty="0"/>
              <a:t> ( const char *name1, const char *name2){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infile</a:t>
            </a:r>
            <a:r>
              <a:rPr lang="en-US" altLang="ko-KR" dirty="0"/>
              <a:t>, </a:t>
            </a:r>
            <a:r>
              <a:rPr lang="en-US" altLang="ko-KR" dirty="0" err="1"/>
              <a:t>outfile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ssize_t</a:t>
            </a:r>
            <a:r>
              <a:rPr lang="en-US" altLang="ko-KR" dirty="0"/>
              <a:t> </a:t>
            </a:r>
            <a:r>
              <a:rPr lang="en-US" altLang="ko-KR" dirty="0" err="1"/>
              <a:t>nread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char buffer[BUFSIZE];	/* BUFSIZE : 512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if ( (</a:t>
            </a:r>
            <a:r>
              <a:rPr lang="en-US" altLang="ko-KR" dirty="0" err="1"/>
              <a:t>infile</a:t>
            </a:r>
            <a:r>
              <a:rPr lang="en-US" altLang="ko-KR" dirty="0"/>
              <a:t> = open (name1, O_RDONLY ) )== -1)</a:t>
            </a:r>
          </a:p>
          <a:p>
            <a:pPr algn="l"/>
            <a:r>
              <a:rPr lang="en-US" altLang="ko-KR" dirty="0"/>
              <a:t>	return(-1);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FMODE : O_WRONLY</a:t>
            </a:r>
            <a:r>
              <a:rPr lang="ko-KR" altLang="en-US" dirty="0"/>
              <a:t>｜</a:t>
            </a:r>
            <a:r>
              <a:rPr lang="en-US" altLang="ko-KR" dirty="0"/>
              <a:t>O_CREAT</a:t>
            </a:r>
            <a:r>
              <a:rPr lang="ko-KR" altLang="en-US" dirty="0"/>
              <a:t>｜</a:t>
            </a:r>
            <a:r>
              <a:rPr lang="en-US" altLang="ko-KR" dirty="0"/>
              <a:t>O_TRUNC */</a:t>
            </a:r>
          </a:p>
          <a:p>
            <a:pPr algn="l"/>
            <a:r>
              <a:rPr lang="en-US" altLang="ko-KR" dirty="0"/>
              <a:t>    if ( (</a:t>
            </a:r>
            <a:r>
              <a:rPr lang="en-US" altLang="ko-KR" dirty="0" err="1"/>
              <a:t>outfile</a:t>
            </a:r>
            <a:r>
              <a:rPr lang="en-US" altLang="ko-KR" dirty="0"/>
              <a:t> = open (name2, FMODE, PERM) )== -1){</a:t>
            </a:r>
          </a:p>
          <a:p>
            <a:pPr algn="l"/>
            <a:r>
              <a:rPr lang="en-US" altLang="ko-KR" dirty="0"/>
              <a:t>        close (</a:t>
            </a:r>
            <a:r>
              <a:rPr lang="en-US" altLang="ko-KR" dirty="0" err="1"/>
              <a:t>infile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        return (-2);</a:t>
            </a:r>
          </a:p>
          <a:p>
            <a:pPr algn="l"/>
            <a:r>
              <a:rPr lang="en-US" altLang="ko-KR" dirty="0"/>
              <a:t>    }</a:t>
            </a:r>
          </a:p>
          <a:p>
            <a:pPr algn="l"/>
            <a:r>
              <a:rPr lang="en-US" altLang="ko-KR" dirty="0"/>
              <a:t>    </a:t>
            </a:r>
          </a:p>
          <a:p>
            <a:pPr algn="l"/>
            <a:r>
              <a:rPr lang="en-US" altLang="ko-KR" dirty="0"/>
              <a:t>    while ( (</a:t>
            </a:r>
            <a:r>
              <a:rPr lang="en-US" altLang="ko-KR" dirty="0" err="1"/>
              <a:t>nread</a:t>
            </a:r>
            <a:r>
              <a:rPr lang="en-US" altLang="ko-KR" dirty="0"/>
              <a:t> = read (</a:t>
            </a:r>
            <a:r>
              <a:rPr lang="en-US" altLang="ko-KR" dirty="0" err="1"/>
              <a:t>infile</a:t>
            </a:r>
            <a:r>
              <a:rPr lang="en-US" altLang="ko-KR" dirty="0"/>
              <a:t>, buffer, BUFSIZE) ) &gt; 0){</a:t>
            </a:r>
          </a:p>
          <a:p>
            <a:pPr algn="l"/>
            <a:r>
              <a:rPr lang="en-US" altLang="ko-KR" dirty="0"/>
              <a:t>        if ( write(</a:t>
            </a:r>
            <a:r>
              <a:rPr lang="en-US" altLang="ko-KR" dirty="0" err="1"/>
              <a:t>outfile</a:t>
            </a:r>
            <a:r>
              <a:rPr lang="en-US" altLang="ko-KR" dirty="0"/>
              <a:t>, buffer, </a:t>
            </a:r>
            <a:r>
              <a:rPr lang="en-US" altLang="ko-KR" dirty="0" err="1"/>
              <a:t>nread</a:t>
            </a:r>
            <a:r>
              <a:rPr lang="en-US" altLang="ko-KR" dirty="0"/>
              <a:t>) &lt; </a:t>
            </a:r>
            <a:r>
              <a:rPr lang="en-US" altLang="ko-KR" dirty="0" err="1"/>
              <a:t>nread</a:t>
            </a:r>
            <a:r>
              <a:rPr lang="en-US" altLang="ko-KR" dirty="0"/>
              <a:t> ){</a:t>
            </a:r>
          </a:p>
          <a:p>
            <a:pPr algn="l"/>
            <a:r>
              <a:rPr lang="en-US" altLang="ko-KR" dirty="0"/>
              <a:t>	   close (</a:t>
            </a:r>
            <a:r>
              <a:rPr lang="en-US" altLang="ko-KR" dirty="0" err="1"/>
              <a:t>infile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	   close (</a:t>
            </a:r>
            <a:r>
              <a:rPr lang="en-US" altLang="ko-KR" dirty="0" err="1"/>
              <a:t>outfile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	   return (-3); 		/* </a:t>
            </a:r>
            <a:r>
              <a:rPr lang="ko-KR" altLang="en-US" dirty="0"/>
              <a:t>쓰기 오류 *</a:t>
            </a:r>
            <a:r>
              <a:rPr lang="en-US" altLang="ko-KR" dirty="0"/>
              <a:t>/</a:t>
            </a:r>
          </a:p>
          <a:p>
            <a:pPr algn="l"/>
            <a:r>
              <a:rPr lang="en-US" altLang="ko-KR" dirty="0"/>
              <a:t>        }</a:t>
            </a:r>
          </a:p>
          <a:p>
            <a:pPr algn="l"/>
            <a:r>
              <a:rPr lang="en-US" altLang="ko-KR" dirty="0"/>
              <a:t>    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close (</a:t>
            </a:r>
            <a:r>
              <a:rPr lang="en-US" altLang="ko-KR" dirty="0" err="1"/>
              <a:t>infile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    close (</a:t>
            </a:r>
            <a:r>
              <a:rPr lang="en-US" altLang="ko-KR" dirty="0" err="1"/>
              <a:t>outfile</a:t>
            </a:r>
            <a:r>
              <a:rPr lang="en-US" altLang="ko-KR" dirty="0"/>
              <a:t>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if ( </a:t>
            </a:r>
            <a:r>
              <a:rPr lang="en-US" altLang="ko-KR" dirty="0" err="1"/>
              <a:t>nread</a:t>
            </a:r>
            <a:r>
              <a:rPr lang="en-US" altLang="ko-KR" dirty="0"/>
              <a:t> == -1)  return (-4)	/* </a:t>
            </a:r>
            <a:r>
              <a:rPr lang="ko-KR" altLang="en-US" dirty="0"/>
              <a:t>마지막 읽기에서 오류 발생 *</a:t>
            </a:r>
            <a:r>
              <a:rPr lang="en-US" altLang="ko-KR" dirty="0"/>
              <a:t>/</a:t>
            </a:r>
          </a:p>
          <a:p>
            <a:pPr algn="l"/>
            <a:r>
              <a:rPr lang="en-US" altLang="ko-KR" dirty="0"/>
              <a:t>    else   return (0); 		/* </a:t>
            </a:r>
            <a:r>
              <a:rPr lang="ko-KR" altLang="en-US" dirty="0"/>
              <a:t>만사가 잘 되었음*</a:t>
            </a:r>
            <a:r>
              <a:rPr lang="en-US" altLang="ko-KR" dirty="0"/>
              <a:t>/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652120" y="620688"/>
            <a:ext cx="3096344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2800" i="1" dirty="0"/>
              <a:t>example p</a:t>
            </a:r>
            <a:r>
              <a:rPr lang="en-US" altLang="ko-KR" sz="2800" dirty="0"/>
              <a:t>.20(29)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and </a:t>
            </a:r>
            <a:r>
              <a:rPr lang="en-US" altLang="ko-KR" dirty="0" err="1"/>
              <a:t>Filesystem</a:t>
            </a:r>
            <a:r>
              <a:rPr lang="en-US" altLang="ko-KR" dirty="0"/>
              <a:t> (1/2)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</a:p>
          <a:p>
            <a:pPr lvl="1"/>
            <a:r>
              <a:rPr lang="en-US" altLang="ko-KR" dirty="0"/>
              <a:t>A container for data</a:t>
            </a:r>
          </a:p>
          <a:p>
            <a:pPr lvl="1"/>
            <a:r>
              <a:rPr lang="en-US" altLang="ko-KR" dirty="0"/>
              <a:t>File is a contiguous sequence of bytes.</a:t>
            </a:r>
          </a:p>
          <a:p>
            <a:pPr lvl="1"/>
            <a:r>
              <a:rPr lang="en-US" altLang="ko-KR" dirty="0">
                <a:ea typeface="바탕체" pitchFamily="17" charset="-127"/>
              </a:rPr>
              <a:t>No format imposed by the operating system</a:t>
            </a:r>
          </a:p>
          <a:p>
            <a:pPr lvl="1"/>
            <a:r>
              <a:rPr lang="en-US" altLang="ko-KR" dirty="0">
                <a:ea typeface="바탕체" pitchFamily="17" charset="-127"/>
              </a:rPr>
              <a:t>Each byte is individually addressable in a disk file</a:t>
            </a:r>
          </a:p>
          <a:p>
            <a:pPr lvl="1"/>
            <a:r>
              <a:rPr lang="en-US" altLang="ko-KR" dirty="0">
                <a:ea typeface="바탕체" pitchFamily="17" charset="-127"/>
              </a:rPr>
              <a:t>File is also a uniform interface to external devices</a:t>
            </a:r>
          </a:p>
          <a:p>
            <a:r>
              <a:rPr lang="en-US" altLang="ko-KR" dirty="0" err="1">
                <a:ea typeface="바탕체" pitchFamily="17" charset="-127"/>
              </a:rPr>
              <a:t>Filesystem</a:t>
            </a:r>
            <a:endParaRPr lang="en-US" altLang="ko-KR" dirty="0">
              <a:ea typeface="바탕체" pitchFamily="17" charset="-127"/>
            </a:endParaRPr>
          </a:p>
          <a:p>
            <a:pPr lvl="1"/>
            <a:r>
              <a:rPr lang="en-US" dirty="0"/>
              <a:t>Method for storing and organizing computer files and the data.</a:t>
            </a:r>
          </a:p>
          <a:p>
            <a:pPr lvl="1"/>
            <a:r>
              <a:rPr lang="en-US" dirty="0"/>
              <a:t>Make it easy to find and access files.</a:t>
            </a:r>
          </a:p>
          <a:p>
            <a:pPr lvl="1"/>
            <a:r>
              <a:rPr lang="en-US" dirty="0"/>
              <a:t>File systems may use a data storage device</a:t>
            </a:r>
          </a:p>
          <a:p>
            <a:pPr lvl="2"/>
            <a:r>
              <a:rPr lang="en-US" dirty="0"/>
              <a:t>hard disk, CD-ROM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Courier New" pitchFamily="49" charset="0"/>
              </a:rPr>
              <a:t>read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write</a:t>
            </a:r>
            <a:r>
              <a:rPr lang="en-US" altLang="ko-KR" dirty="0"/>
              <a:t> and efficiency (1/3)</a:t>
            </a:r>
          </a:p>
        </p:txBody>
      </p:sp>
      <p:graphicFrame>
        <p:nvGraphicFramePr>
          <p:cNvPr id="64633" name="Object 121"/>
          <p:cNvGraphicFramePr>
            <a:graphicFrameLocks noGrp="1" noChangeAspect="1"/>
          </p:cNvGraphicFramePr>
          <p:nvPr>
            <p:ph idx="1"/>
          </p:nvPr>
        </p:nvGraphicFramePr>
        <p:xfrm>
          <a:off x="7092982" y="115888"/>
          <a:ext cx="20510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7" name="Visio" r:id="rId3" imgW="2116467" imgH="868919" progId="">
                  <p:embed/>
                </p:oleObj>
              </mc:Choice>
              <mc:Fallback>
                <p:oleObj name="Visio" r:id="rId3" imgW="2116467" imgH="868919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82" y="115888"/>
                        <a:ext cx="20510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95288" y="1052513"/>
            <a:ext cx="8208962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copyfile(“test.in”, “test.out”);</a:t>
            </a:r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468313" y="1582738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468313" y="3887788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4632" name="Group 120"/>
          <p:cNvGraphicFramePr>
            <a:graphicFrameLocks noGrp="1"/>
          </p:cNvGraphicFramePr>
          <p:nvPr/>
        </p:nvGraphicFramePr>
        <p:xfrm>
          <a:off x="568325" y="1728788"/>
          <a:ext cx="7854950" cy="2377440"/>
        </p:xfrm>
        <a:graphic>
          <a:graphicData uri="http://schemas.openxmlformats.org/drawingml/2006/table">
            <a:tbl>
              <a:tblPr/>
              <a:tblGrid>
                <a:gridCol w="196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BUFSIZE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Real time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User time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System time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      1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    64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  512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4096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8192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0:24.49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0:0.46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0:0.12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0:0.07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0:3.13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0:0.12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0:21.16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0:0.33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0:0.08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0:0.05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635" name="Rectangle 123"/>
          <p:cNvSpPr>
            <a:spLocks noChangeArrowheads="1"/>
          </p:cNvSpPr>
          <p:nvPr/>
        </p:nvSpPr>
        <p:spPr bwMode="auto">
          <a:xfrm>
            <a:off x="446088" y="4005263"/>
            <a:ext cx="822960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sz="2200" b="1" dirty="0">
                <a:latin typeface="Arial" charset="0"/>
                <a:cs typeface="Arial" charset="0"/>
              </a:rPr>
              <a:t>Increasing the buffer size improves performance.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US" altLang="ko-KR" sz="2000" dirty="0">
                <a:latin typeface="Book Antiqua" pitchFamily="18" charset="0"/>
              </a:rPr>
              <a:t>The best performance of all is achieved when </a:t>
            </a:r>
            <a:r>
              <a:rPr lang="en-US" altLang="ko-KR" sz="2000" dirty="0">
                <a:cs typeface="Courier New" pitchFamily="49" charset="0"/>
              </a:rPr>
              <a:t>BUFSIZE</a:t>
            </a:r>
            <a:r>
              <a:rPr lang="en-US" altLang="ko-KR" sz="2000" dirty="0">
                <a:latin typeface="Book Antiqua" pitchFamily="18" charset="0"/>
              </a:rPr>
              <a:t> is multiple of the system’s natural disk blocking factor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US" altLang="ko-KR" sz="2000" dirty="0">
                <a:latin typeface="Book Antiqua" pitchFamily="18" charset="0"/>
              </a:rPr>
              <a:t>natural disk block : </a:t>
            </a:r>
            <a:r>
              <a:rPr lang="en-US" altLang="ko-KR" sz="2000" dirty="0"/>
              <a:t>sta</a:t>
            </a:r>
            <a:r>
              <a:rPr lang="en-US" altLang="ko-KR" sz="2000" dirty="0" err="1"/>
              <a:t>t</a:t>
            </a:r>
            <a:r>
              <a:rPr lang="en-US" altLang="ko-KR" sz="2000" dirty="0">
                <a:latin typeface="Book Antiqua" pitchFamily="18" charset="0"/>
              </a:rPr>
              <a:t>’s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en-US" altLang="ko-KR" sz="2000" dirty="0" err="1"/>
              <a:t>st_blksize</a:t>
            </a:r>
            <a:endParaRPr lang="en-US" altLang="ko-KR" sz="2000" dirty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sz="2200" b="1" dirty="0">
                <a:latin typeface="Arial" charset="0"/>
                <a:cs typeface="Arial" charset="0"/>
              </a:rPr>
              <a:t>Reducing  the number of system calls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US" altLang="ko-KR" sz="2000" dirty="0">
                <a:latin typeface="Book Antiqua" pitchFamily="18" charset="0"/>
              </a:rPr>
              <a:t>Switching mode between program and kernel when a system call is made can be relatively expensive.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Courier New" pitchFamily="49" charset="0"/>
              </a:rPr>
              <a:t>read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write</a:t>
            </a:r>
            <a:r>
              <a:rPr lang="en-US" altLang="ko-KR" dirty="0"/>
              <a:t> and efficiency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altLang="ko-KR" dirty="0"/>
              <a:t> system call is too fast. Why?</a:t>
            </a:r>
          </a:p>
          <a:p>
            <a:pPr lvl="1"/>
            <a:r>
              <a:rPr lang="en-US" altLang="ko-KR" dirty="0"/>
              <a:t>When you issue a </a:t>
            </a:r>
            <a:r>
              <a:rPr lang="en-US" altLang="ko-KR" dirty="0">
                <a:latin typeface="Courier New" pitchFamily="49" charset="0"/>
                <a:ea typeface="한컴바탕" pitchFamily="18" charset="2"/>
                <a:cs typeface="Courier New" pitchFamily="49" charset="0"/>
              </a:rPr>
              <a:t>write</a:t>
            </a:r>
            <a:r>
              <a:rPr lang="en-US" altLang="ko-KR" dirty="0"/>
              <a:t> system call, it does not perform the write and then return.</a:t>
            </a:r>
          </a:p>
          <a:p>
            <a:pPr lvl="1"/>
            <a:r>
              <a:rPr lang="en-US" altLang="ko-KR" dirty="0"/>
              <a:t>It just transfer the data to a buffer cache in the kernel and then returns.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i="1" dirty="0">
                <a:sym typeface="Wingdings" pitchFamily="2" charset="2"/>
              </a:rPr>
              <a:t>delayed writing</a:t>
            </a:r>
          </a:p>
          <a:p>
            <a:pPr lvl="1"/>
            <a:r>
              <a:rPr lang="en-US" altLang="ko-KR" dirty="0"/>
              <a:t>However, if there is a disk error, or if the kernel stops for any reason, then the game is up. We discover that the data we “wrote” isn’t on the disk at all.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95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Courier New" pitchFamily="49" charset="0"/>
              </a:rPr>
              <a:t>read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write</a:t>
            </a:r>
            <a:r>
              <a:rPr lang="en-US" altLang="ko-KR" dirty="0"/>
              <a:t> and efficiency (3/3)</a:t>
            </a:r>
            <a:endParaRPr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07365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System kernel block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195388" y="2952750"/>
            <a:ext cx="6400800" cy="25638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382713" y="3086100"/>
            <a:ext cx="2881312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/>
              <a:t>File System Management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382713" y="4283075"/>
            <a:ext cx="14319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character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1195388" y="2392363"/>
            <a:ext cx="6400800" cy="360362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System Call Interface</a:t>
            </a:r>
          </a:p>
        </p:txBody>
      </p:sp>
      <p:sp>
        <p:nvSpPr>
          <p:cNvPr id="68644" name="Oval 36"/>
          <p:cNvSpPr>
            <a:spLocks noChangeArrowheads="1"/>
          </p:cNvSpPr>
          <p:nvPr/>
        </p:nvSpPr>
        <p:spPr bwMode="auto">
          <a:xfrm>
            <a:off x="2120900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ps1</a:t>
            </a:r>
          </a:p>
        </p:txBody>
      </p:sp>
      <p:sp>
        <p:nvSpPr>
          <p:cNvPr id="68645" name="Oval 37"/>
          <p:cNvSpPr>
            <a:spLocks noChangeArrowheads="1"/>
          </p:cNvSpPr>
          <p:nvPr/>
        </p:nvSpPr>
        <p:spPr bwMode="auto">
          <a:xfrm>
            <a:off x="3489325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ps2</a:t>
            </a:r>
          </a:p>
        </p:txBody>
      </p:sp>
      <p:sp>
        <p:nvSpPr>
          <p:cNvPr id="68646" name="Oval 38"/>
          <p:cNvSpPr>
            <a:spLocks noChangeArrowheads="1"/>
          </p:cNvSpPr>
          <p:nvPr/>
        </p:nvSpPr>
        <p:spPr bwMode="auto">
          <a:xfrm>
            <a:off x="4929188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ls</a:t>
            </a:r>
          </a:p>
        </p:txBody>
      </p:sp>
      <p:sp>
        <p:nvSpPr>
          <p:cNvPr id="68647" name="Oval 39"/>
          <p:cNvSpPr>
            <a:spLocks noChangeArrowheads="1"/>
          </p:cNvSpPr>
          <p:nvPr/>
        </p:nvSpPr>
        <p:spPr bwMode="auto">
          <a:xfrm>
            <a:off x="6297613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shell</a:t>
            </a:r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2819400" y="4283075"/>
            <a:ext cx="144145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block</a:t>
            </a:r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1382713" y="4579938"/>
            <a:ext cx="2881312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/>
              <a:t>device driver</a:t>
            </a:r>
          </a:p>
        </p:txBody>
      </p:sp>
      <p:sp>
        <p:nvSpPr>
          <p:cNvPr id="68650" name="Rectangle 42"/>
          <p:cNvSpPr>
            <a:spLocks noChangeArrowheads="1"/>
          </p:cNvSpPr>
          <p:nvPr/>
        </p:nvSpPr>
        <p:spPr bwMode="auto">
          <a:xfrm>
            <a:off x="4551363" y="3086100"/>
            <a:ext cx="2881312" cy="178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/>
              <a:t>Process</a:t>
            </a:r>
            <a:br>
              <a:rPr lang="en-US" altLang="ko-KR"/>
            </a:br>
            <a:r>
              <a:rPr lang="en-US" altLang="ko-KR"/>
              <a:t>Management</a:t>
            </a:r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</p:txBody>
      </p:sp>
      <p:sp>
        <p:nvSpPr>
          <p:cNvPr id="68651" name="Rectangle 43"/>
          <p:cNvSpPr>
            <a:spLocks noChangeArrowheads="1"/>
          </p:cNvSpPr>
          <p:nvPr/>
        </p:nvSpPr>
        <p:spPr bwMode="auto">
          <a:xfrm>
            <a:off x="4838700" y="3697288"/>
            <a:ext cx="23050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scheduler</a:t>
            </a:r>
          </a:p>
        </p:txBody>
      </p: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4838700" y="4057650"/>
            <a:ext cx="23050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IPC</a:t>
            </a:r>
          </a:p>
        </p:txBody>
      </p:sp>
      <p:sp>
        <p:nvSpPr>
          <p:cNvPr id="68653" name="Rectangle 45"/>
          <p:cNvSpPr>
            <a:spLocks noChangeArrowheads="1"/>
          </p:cNvSpPr>
          <p:nvPr/>
        </p:nvSpPr>
        <p:spPr bwMode="auto">
          <a:xfrm>
            <a:off x="4840288" y="4418013"/>
            <a:ext cx="23050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memory management</a:t>
            </a:r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1382713" y="5072063"/>
            <a:ext cx="6046787" cy="360362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Hardware Control</a:t>
            </a:r>
          </a:p>
        </p:txBody>
      </p:sp>
      <p:sp>
        <p:nvSpPr>
          <p:cNvPr id="68656" name="Rectangle 48"/>
          <p:cNvSpPr>
            <a:spLocks noChangeArrowheads="1"/>
          </p:cNvSpPr>
          <p:nvPr/>
        </p:nvSpPr>
        <p:spPr bwMode="auto">
          <a:xfrm>
            <a:off x="2833688" y="3749675"/>
            <a:ext cx="1441450" cy="287338"/>
          </a:xfrm>
          <a:prstGeom prst="rect">
            <a:avLst/>
          </a:prstGeom>
          <a:solidFill>
            <a:srgbClr val="FCFF7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buffer cache</a:t>
            </a:r>
          </a:p>
        </p:txBody>
      </p:sp>
      <p:sp>
        <p:nvSpPr>
          <p:cNvPr id="68658" name="Rectangle 50"/>
          <p:cNvSpPr>
            <a:spLocks noChangeArrowheads="1"/>
          </p:cNvSpPr>
          <p:nvPr/>
        </p:nvSpPr>
        <p:spPr bwMode="auto">
          <a:xfrm>
            <a:off x="1195388" y="5835650"/>
            <a:ext cx="6400800" cy="360363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Hardware</a:t>
            </a:r>
          </a:p>
        </p:txBody>
      </p:sp>
      <p:sp>
        <p:nvSpPr>
          <p:cNvPr id="68659" name="Line 51"/>
          <p:cNvSpPr>
            <a:spLocks noChangeShapeType="1"/>
          </p:cNvSpPr>
          <p:nvPr/>
        </p:nvSpPr>
        <p:spPr bwMode="auto">
          <a:xfrm flipH="1">
            <a:off x="381000" y="2189163"/>
            <a:ext cx="8137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0" name="Line 52"/>
          <p:cNvSpPr>
            <a:spLocks noChangeShapeType="1"/>
          </p:cNvSpPr>
          <p:nvPr/>
        </p:nvSpPr>
        <p:spPr bwMode="auto">
          <a:xfrm flipH="1">
            <a:off x="381000" y="5661025"/>
            <a:ext cx="8137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 flipV="1">
            <a:off x="4572000" y="2205038"/>
            <a:ext cx="0" cy="173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V="1">
            <a:off x="2425700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3" name="Line 55"/>
          <p:cNvSpPr>
            <a:spLocks noChangeShapeType="1"/>
          </p:cNvSpPr>
          <p:nvPr/>
        </p:nvSpPr>
        <p:spPr bwMode="auto">
          <a:xfrm flipV="1">
            <a:off x="3808413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4" name="Line 56"/>
          <p:cNvSpPr>
            <a:spLocks noChangeShapeType="1"/>
          </p:cNvSpPr>
          <p:nvPr/>
        </p:nvSpPr>
        <p:spPr bwMode="auto">
          <a:xfrm flipV="1">
            <a:off x="5249863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5" name="Line 57"/>
          <p:cNvSpPr>
            <a:spLocks noChangeShapeType="1"/>
          </p:cNvSpPr>
          <p:nvPr/>
        </p:nvSpPr>
        <p:spPr bwMode="auto">
          <a:xfrm flipV="1">
            <a:off x="6616700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4329113" y="1930400"/>
            <a:ext cx="5191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latin typeface="Arial" charset="0"/>
              </a:rPr>
              <a:t>trap</a:t>
            </a:r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381000" y="1687513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user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68668" name="Text Box 60"/>
          <p:cNvSpPr txBox="1">
            <a:spLocks noChangeArrowheads="1"/>
          </p:cNvSpPr>
          <p:nvPr/>
        </p:nvSpPr>
        <p:spPr bwMode="auto">
          <a:xfrm>
            <a:off x="328613" y="2276475"/>
            <a:ext cx="8223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kernel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 flipV="1">
            <a:off x="2771775" y="27813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 flipV="1">
            <a:off x="6018213" y="27813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 flipV="1">
            <a:off x="3563938" y="348615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4" name="Line 66"/>
          <p:cNvSpPr>
            <a:spLocks noChangeShapeType="1"/>
          </p:cNvSpPr>
          <p:nvPr/>
        </p:nvSpPr>
        <p:spPr bwMode="auto">
          <a:xfrm flipV="1">
            <a:off x="2268538" y="3486150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5" name="Line 67"/>
          <p:cNvSpPr>
            <a:spLocks noChangeShapeType="1"/>
          </p:cNvSpPr>
          <p:nvPr/>
        </p:nvSpPr>
        <p:spPr bwMode="auto">
          <a:xfrm flipV="1">
            <a:off x="2771775" y="4854575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7" name="Line 69"/>
          <p:cNvSpPr>
            <a:spLocks noChangeShapeType="1"/>
          </p:cNvSpPr>
          <p:nvPr/>
        </p:nvSpPr>
        <p:spPr bwMode="auto">
          <a:xfrm flipV="1">
            <a:off x="4270375" y="3284538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8" name="Line 70"/>
          <p:cNvSpPr>
            <a:spLocks noChangeShapeType="1"/>
          </p:cNvSpPr>
          <p:nvPr/>
        </p:nvSpPr>
        <p:spPr bwMode="auto">
          <a:xfrm flipV="1">
            <a:off x="3563938" y="401955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9" name="Line 71"/>
          <p:cNvSpPr>
            <a:spLocks noChangeShapeType="1"/>
          </p:cNvSpPr>
          <p:nvPr/>
        </p:nvSpPr>
        <p:spPr bwMode="auto">
          <a:xfrm flipV="1">
            <a:off x="6018213" y="4854575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80" name="Text Box 72"/>
          <p:cNvSpPr txBox="1">
            <a:spLocks noChangeArrowheads="1"/>
          </p:cNvSpPr>
          <p:nvPr/>
        </p:nvSpPr>
        <p:spPr bwMode="auto">
          <a:xfrm>
            <a:off x="384175" y="5661025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H/W</a:t>
            </a:r>
          </a:p>
          <a:p>
            <a:r>
              <a:rPr lang="en-US" altLang="ko-KR"/>
              <a:t>level</a:t>
            </a: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lseek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(2)</a:t>
            </a:r>
            <a:r>
              <a:rPr lang="en-US" altLang="ko-KR" dirty="0"/>
              <a:t> system call (1/2)</a:t>
            </a:r>
            <a:endParaRPr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456"/>
            <a:ext cx="8435975" cy="3951851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An open file's offset can be set explicitly by calling </a:t>
            </a:r>
            <a:r>
              <a:rPr lang="en-US" altLang="ko-KR" sz="2200" b="0" dirty="0" err="1">
                <a:latin typeface="Courier New" pitchFamily="49" charset="0"/>
                <a:cs typeface="Courier New" pitchFamily="49" charset="0"/>
              </a:rPr>
              <a:t>lseek</a:t>
            </a:r>
            <a:endParaRPr lang="en-US" altLang="ko-KR" sz="2200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sz="2000" dirty="0">
                <a:cs typeface="Arial" charset="0"/>
              </a:rPr>
              <a:t>A </a:t>
            </a:r>
            <a:r>
              <a:rPr lang="en-US" altLang="ko-KR" sz="2000" b="1" i="1" dirty="0">
                <a:solidFill>
                  <a:srgbClr val="FF0000"/>
                </a:solidFill>
                <a:cs typeface="Arial" charset="0"/>
              </a:rPr>
              <a:t>file offset</a:t>
            </a:r>
            <a:r>
              <a:rPr lang="en-US" altLang="ko-KR" sz="2000" dirty="0">
                <a:cs typeface="Arial" charset="0"/>
              </a:rPr>
              <a:t> is a position in a regular file that marks where the next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>
                <a:cs typeface="Arial" charset="0"/>
              </a:rPr>
              <a:t>or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>
                <a:cs typeface="Arial" charset="0"/>
              </a:rPr>
              <a:t>will occur</a:t>
            </a:r>
            <a:r>
              <a:rPr lang="en-US" altLang="ko-KR" sz="2000" dirty="0">
                <a:latin typeface="Arial" charset="0"/>
                <a:cs typeface="Arial" charset="0"/>
              </a:rPr>
              <a:t>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r>
              <a:rPr lang="en-US" altLang="ko-KR" sz="2000" dirty="0"/>
              <a:t>  : file descriptor ( obtained from </a:t>
            </a:r>
            <a:r>
              <a:rPr lang="en-US" altLang="ko-KR" sz="2000" b="0" dirty="0">
                <a:latin typeface="Courier New" pitchFamily="49" charset="0"/>
              </a:rPr>
              <a:t>open</a:t>
            </a:r>
            <a:r>
              <a:rPr lang="en-US" altLang="ko-KR" sz="2000" dirty="0"/>
              <a:t> or </a:t>
            </a:r>
            <a:r>
              <a:rPr lang="en-US" altLang="ko-KR" sz="2000" b="0" dirty="0" err="1">
                <a:latin typeface="Courier New" pitchFamily="49" charset="0"/>
              </a:rPr>
              <a:t>creat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if refer to a pipe, FIFO or socket, sets </a:t>
            </a:r>
            <a:r>
              <a:rPr lang="en-US" altLang="ko-KR" sz="1800" dirty="0" err="1">
                <a:latin typeface="Courier New" pitchFamily="49" charset="0"/>
              </a:rPr>
              <a:t>errno</a:t>
            </a:r>
            <a:r>
              <a:rPr lang="en-US" altLang="ko-KR" sz="1800" dirty="0"/>
              <a:t> to </a:t>
            </a:r>
            <a:r>
              <a:rPr lang="en-US" altLang="ko-KR" sz="1800" dirty="0">
                <a:latin typeface="Courier New" pitchFamily="49" charset="0"/>
              </a:rPr>
              <a:t>ESPIPE</a:t>
            </a:r>
            <a:r>
              <a:rPr lang="en-US" altLang="ko-KR" sz="1800" dirty="0"/>
              <a:t>(return 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ko-KR" sz="2000" dirty="0"/>
              <a:t>	: number of bytes from </a:t>
            </a:r>
            <a:r>
              <a:rPr lang="en-US" altLang="ko-KR" sz="2000" b="0" dirty="0" err="1">
                <a:latin typeface="Courier New" pitchFamily="49" charset="0"/>
              </a:rPr>
              <a:t>start_flag</a:t>
            </a:r>
            <a:endParaRPr lang="en-US" altLang="ko-KR" sz="2000" b="0" dirty="0">
              <a:latin typeface="Courier New" pitchFamily="49" charset="0"/>
            </a:endParaRP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start_flag</a:t>
            </a:r>
            <a:r>
              <a:rPr lang="en-US" altLang="ko-KR" sz="2000" dirty="0"/>
              <a:t> : starting position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SEEK_SET	#0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SEEK_CUR	#1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SEEK_END	#2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3668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r>
              <a:rPr lang="en-US" altLang="ko-KR">
                <a:solidFill>
                  <a:srgbClr val="FF0000"/>
                </a:solidFill>
              </a:rPr>
              <a:t>/* the character l in the name lseek means “long integer” */</a:t>
            </a:r>
            <a:endParaRPr lang="en-US" altLang="ko-KR" sz="1600"/>
          </a:p>
          <a:p>
            <a:pPr algn="l"/>
            <a:r>
              <a:rPr lang="en-US" altLang="ko-KR" sz="1600"/>
              <a:t>off_t lseek(int filedes, off_t offset, int start_flag);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                  Returns: </a:t>
            </a:r>
            <a:r>
              <a:rPr lang="en-US" altLang="ko-KR"/>
              <a:t>new file offset </a:t>
            </a:r>
            <a:r>
              <a:rPr lang="en-US" altLang="en-US" sz="1600"/>
              <a:t>if OK</a:t>
            </a:r>
            <a:r>
              <a:rPr lang="en-US" altLang="ko-KR" sz="1600"/>
              <a:t>, -1 on error</a:t>
            </a:r>
            <a:endParaRPr lang="ko-KR" altLang="en-US" sz="1600"/>
          </a:p>
        </p:txBody>
      </p:sp>
      <p:graphicFrame>
        <p:nvGraphicFramePr>
          <p:cNvPr id="70748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03022"/>
              </p:ext>
            </p:extLst>
          </p:nvPr>
        </p:nvGraphicFramePr>
        <p:xfrm>
          <a:off x="6140921" y="5085928"/>
          <a:ext cx="1095375" cy="12954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50" name="Line 94"/>
          <p:cNvSpPr>
            <a:spLocks noChangeShapeType="1"/>
          </p:cNvSpPr>
          <p:nvPr/>
        </p:nvSpPr>
        <p:spPr bwMode="auto">
          <a:xfrm>
            <a:off x="7236296" y="5085184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751" name="Line 95"/>
          <p:cNvSpPr>
            <a:spLocks noChangeShapeType="1"/>
          </p:cNvSpPr>
          <p:nvPr/>
        </p:nvSpPr>
        <p:spPr bwMode="auto">
          <a:xfrm>
            <a:off x="7236296" y="560185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752" name="Line 96"/>
          <p:cNvSpPr>
            <a:spLocks noChangeShapeType="1"/>
          </p:cNvSpPr>
          <p:nvPr/>
        </p:nvSpPr>
        <p:spPr bwMode="auto">
          <a:xfrm>
            <a:off x="7236296" y="6114856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754" name="Text Box 98"/>
          <p:cNvSpPr txBox="1">
            <a:spLocks noChangeArrowheads="1"/>
          </p:cNvSpPr>
          <p:nvPr/>
        </p:nvSpPr>
        <p:spPr bwMode="auto">
          <a:xfrm>
            <a:off x="7882654" y="4930706"/>
            <a:ext cx="10350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SEEK_SET</a:t>
            </a:r>
          </a:p>
        </p:txBody>
      </p:sp>
      <p:sp>
        <p:nvSpPr>
          <p:cNvPr id="70755" name="Text Box 99"/>
          <p:cNvSpPr txBox="1">
            <a:spLocks noChangeArrowheads="1"/>
          </p:cNvSpPr>
          <p:nvPr/>
        </p:nvSpPr>
        <p:spPr bwMode="auto">
          <a:xfrm>
            <a:off x="7882654" y="5447374"/>
            <a:ext cx="10350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SEEK_CUR</a:t>
            </a:r>
          </a:p>
        </p:txBody>
      </p:sp>
      <p:sp>
        <p:nvSpPr>
          <p:cNvPr id="70756" name="Text Box 100"/>
          <p:cNvSpPr txBox="1">
            <a:spLocks noChangeArrowheads="1"/>
          </p:cNvSpPr>
          <p:nvPr/>
        </p:nvSpPr>
        <p:spPr bwMode="auto">
          <a:xfrm>
            <a:off x="7882654" y="5966684"/>
            <a:ext cx="10350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SEEK_END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lseek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(2)</a:t>
            </a:r>
            <a:r>
              <a:rPr lang="en-US" altLang="ko-KR" dirty="0"/>
              <a:t> system call (2/2)</a:t>
            </a:r>
            <a:endParaRPr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95288" y="1123950"/>
            <a:ext cx="8208962" cy="50419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off_t nepos;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newpos = lseek(fd, (off_t)-16, SEEK_END);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----------------------------------------------------------------------------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fd = open(fname, O_RDWR);</a:t>
            </a:r>
          </a:p>
          <a:p>
            <a:pPr algn="l"/>
            <a:r>
              <a:rPr lang="en-US" altLang="ko-KR"/>
              <a:t>lseek(fd, (off_t)0, SEEK_END);</a:t>
            </a:r>
          </a:p>
          <a:p>
            <a:pPr algn="l"/>
            <a:r>
              <a:rPr lang="en-US" altLang="ko-KR"/>
              <a:t>write(fd, outbuf, OBSIZE);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	</a:t>
            </a:r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==</a:t>
            </a:r>
          </a:p>
          <a:p>
            <a:pPr algn="l"/>
            <a:r>
              <a:rPr lang="en-US" altLang="ko-KR"/>
              <a:t>fd = open(fname, O_WRONLY|O_APPEND);</a:t>
            </a:r>
          </a:p>
          <a:p>
            <a:pPr algn="l"/>
            <a:r>
              <a:rPr lang="en-US" altLang="ko-KR"/>
              <a:t>write(fd, outbuf, OBSIZE);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----------------------------------------------------------------------------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off_t filesize;</a:t>
            </a:r>
          </a:p>
          <a:p>
            <a:pPr algn="l"/>
            <a:r>
              <a:rPr lang="en-US" altLang="ko-KR"/>
              <a:t>int filedes;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filesize = lseek(fd, (off_t)0, SEEK_END); </a:t>
            </a:r>
            <a:r>
              <a:rPr lang="en-US" altLang="ko-KR">
                <a:solidFill>
                  <a:srgbClr val="FF0000"/>
                </a:solidFill>
              </a:rPr>
              <a:t>/* filesize is the size of file */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Share (1/4)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Every process has an entry in the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process table</a:t>
            </a:r>
            <a:r>
              <a:rPr lang="en-US" altLang="ko-KR" sz="2200" dirty="0">
                <a:latin typeface="Arial" charset="0"/>
                <a:cs typeface="Arial" charset="0"/>
              </a:rPr>
              <a:t>. Within each process table entry is a table of open file descriptors.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file descriptor flag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 pointer to a file table entry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kernel maintains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file table</a:t>
            </a:r>
            <a:r>
              <a:rPr lang="en-US" altLang="ko-KR" sz="2200" dirty="0">
                <a:latin typeface="Arial" charset="0"/>
                <a:cs typeface="Arial" charset="0"/>
              </a:rPr>
              <a:t> for all open files. Each file table entry contains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The file status flags for the file(read, write … )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The current file offset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 pointer to the v-node table entry for the file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Arial" charset="0"/>
                <a:cs typeface="Arial" charset="0"/>
              </a:rPr>
              <a:t>Each open file (or device) has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v-node structure</a:t>
            </a:r>
            <a:r>
              <a:rPr lang="en-US" altLang="ko-KR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that contains information about the type of file and pointers to functions that operate on the file.</a:t>
            </a:r>
            <a:endParaRPr lang="en-US" altLang="ko-KR" sz="2200" dirty="0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Share (2/4)</a:t>
            </a:r>
            <a:endParaRPr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997200"/>
            <a:ext cx="6724650" cy="2619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95288" y="1052513"/>
            <a:ext cx="8208962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300"/>
              <a:t> $ ./a.out</a:t>
            </a:r>
            <a:endParaRPr lang="ko-KR" altLang="en-US" sz="1300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900113" y="1987550"/>
            <a:ext cx="720725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a.out</a:t>
            </a:r>
          </a:p>
        </p:txBody>
      </p:sp>
      <p:cxnSp>
        <p:nvCxnSpPr>
          <p:cNvPr id="83976" name="AutoShape 8"/>
          <p:cNvCxnSpPr>
            <a:cxnSpLocks noChangeShapeType="1"/>
            <a:endCxn id="83974" idx="0"/>
          </p:cNvCxnSpPr>
          <p:nvPr/>
        </p:nvCxnSpPr>
        <p:spPr bwMode="auto">
          <a:xfrm flipH="1">
            <a:off x="1260475" y="1268413"/>
            <a:ext cx="301625" cy="704850"/>
          </a:xfrm>
          <a:prstGeom prst="curvedConnector4">
            <a:avLst>
              <a:gd name="adj1" fmla="val -70528"/>
              <a:gd name="adj2" fmla="val 6621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9" name="Picture 2" descr="http://www.cs.purdue.edu/homes/grr/cs354/LectureNotes/Fall2000/4/ps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8390"/>
            <a:ext cx="4860916" cy="24482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Share (3/4)</a:t>
            </a:r>
            <a:endParaRPr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95288" y="1038225"/>
            <a:ext cx="8208962" cy="7207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$ ./a.out	/* fd = open(“test”, O_RDONLY); */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$ ./b.out	/* fd = open(“test”, O_RDONLY); */</a:t>
            </a:r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611188" y="2636838"/>
            <a:ext cx="720725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a.out</a:t>
            </a:r>
          </a:p>
        </p:txBody>
      </p:sp>
      <p:pic>
        <p:nvPicPr>
          <p:cNvPr id="86026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0688" y="1989138"/>
            <a:ext cx="5832475" cy="4584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611188" y="5300663"/>
            <a:ext cx="720725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b.out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5219700" y="5589588"/>
            <a:ext cx="302418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Comic Sans MS" pitchFamily="66" charset="0"/>
              </a:rPr>
              <a:t>each process has its own current offset for the file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5286380" y="2000240"/>
            <a:ext cx="3143272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mic Sans MS" pitchFamily="66" charset="0"/>
              </a:rPr>
              <a:t>v-node: </a:t>
            </a:r>
            <a:r>
              <a:rPr lang="en-US" altLang="ko-KR" b="1" dirty="0">
                <a:solidFill>
                  <a:srgbClr val="002060"/>
                </a:solidFill>
                <a:latin typeface="Comic Sans MS" pitchFamily="66" charset="0"/>
              </a:rPr>
              <a:t>Fundamental abstraction representing a  file in the kernel</a:t>
            </a:r>
            <a:endParaRPr lang="ko-KR" alt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55702"/>
            <a:ext cx="8229600" cy="6334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1066792"/>
            <a:ext cx="8208962" cy="2286016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fd3, fd4;   char </a:t>
            </a:r>
            <a:r>
              <a:rPr lang="en-US" altLang="ko-KR" dirty="0" err="1"/>
              <a:t>buf</a:t>
            </a:r>
            <a:r>
              <a:rPr lang="en-US" altLang="ko-KR" dirty="0"/>
              <a:t>[20];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fd3 = open(“file”, O_RDWR);</a:t>
            </a:r>
          </a:p>
          <a:p>
            <a:pPr algn="l"/>
            <a:r>
              <a:rPr lang="en-US" altLang="ko-KR" dirty="0"/>
              <a:t>fd4 = open(“file”, O_RDONLY);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read(fd3, </a:t>
            </a:r>
            <a:r>
              <a:rPr lang="en-US" altLang="ko-KR" dirty="0" err="1"/>
              <a:t>buf</a:t>
            </a:r>
            <a:r>
              <a:rPr lang="en-US" altLang="ko-KR" dirty="0"/>
              <a:t>, 20);	</a:t>
            </a:r>
            <a:r>
              <a:rPr lang="en-US" altLang="ko-KR" dirty="0" err="1"/>
              <a:t>printf</a:t>
            </a:r>
            <a:r>
              <a:rPr lang="en-US" altLang="ko-KR" dirty="0"/>
              <a:t>(“fd3: %s\n”, 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read(fd4, </a:t>
            </a:r>
            <a:r>
              <a:rPr lang="en-US" altLang="ko-KR" dirty="0" err="1"/>
              <a:t>buf</a:t>
            </a:r>
            <a:r>
              <a:rPr lang="en-US" altLang="ko-KR" dirty="0"/>
              <a:t>, 30);	</a:t>
            </a:r>
            <a:r>
              <a:rPr lang="en-US" altLang="ko-KR" dirty="0" err="1"/>
              <a:t>printf</a:t>
            </a:r>
            <a:r>
              <a:rPr lang="en-US" altLang="ko-KR" dirty="0"/>
              <a:t>(“fd4: %s\n”, 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close(fd3);</a:t>
            </a:r>
          </a:p>
          <a:p>
            <a:pPr algn="l"/>
            <a:r>
              <a:rPr lang="en-US" altLang="ko-KR" dirty="0"/>
              <a:t>close(fd4);</a:t>
            </a:r>
          </a:p>
        </p:txBody>
      </p:sp>
      <p:graphicFrame>
        <p:nvGraphicFramePr>
          <p:cNvPr id="6" name="Group 262"/>
          <p:cNvGraphicFramePr>
            <a:graphicFrameLocks/>
          </p:cNvGraphicFramePr>
          <p:nvPr/>
        </p:nvGraphicFramePr>
        <p:xfrm>
          <a:off x="687388" y="3570759"/>
          <a:ext cx="1508125" cy="1920240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0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4: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885825" y="3503621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 dirty="0">
                <a:latin typeface="Arial" charset="0"/>
              </a:rPr>
              <a:t>process table entry</a:t>
            </a:r>
          </a:p>
        </p:txBody>
      </p:sp>
      <p:graphicFrame>
        <p:nvGraphicFramePr>
          <p:cNvPr id="9" name="Group 263"/>
          <p:cNvGraphicFramePr>
            <a:graphicFrameLocks noGrp="1"/>
          </p:cNvGraphicFramePr>
          <p:nvPr/>
        </p:nvGraphicFramePr>
        <p:xfrm>
          <a:off x="3059111" y="3424246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O_RDWR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Group 283"/>
          <p:cNvGraphicFramePr>
            <a:graphicFrameLocks noGrp="1"/>
          </p:cNvGraphicFramePr>
          <p:nvPr/>
        </p:nvGraphicFramePr>
        <p:xfrm>
          <a:off x="6419872" y="3424246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info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I-node info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AutoShape 326"/>
          <p:cNvCxnSpPr>
            <a:cxnSpLocks noChangeShapeType="1"/>
          </p:cNvCxnSpPr>
          <p:nvPr/>
        </p:nvCxnSpPr>
        <p:spPr bwMode="auto">
          <a:xfrm flipV="1">
            <a:off x="1886860" y="3789373"/>
            <a:ext cx="1172252" cy="107020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16" name="AutoShape 364"/>
          <p:cNvCxnSpPr>
            <a:cxnSpLocks noChangeShapeType="1"/>
          </p:cNvCxnSpPr>
          <p:nvPr/>
        </p:nvCxnSpPr>
        <p:spPr bwMode="auto">
          <a:xfrm flipV="1">
            <a:off x="4357686" y="3709998"/>
            <a:ext cx="2071702" cy="83185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31" name="모서리가 둥근 직사각형 30"/>
          <p:cNvSpPr/>
          <p:nvPr/>
        </p:nvSpPr>
        <p:spPr bwMode="auto">
          <a:xfrm>
            <a:off x="285720" y="1535806"/>
            <a:ext cx="8501122" cy="24536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42910" y="3523580"/>
            <a:ext cx="1785950" cy="21431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graphicFrame>
        <p:nvGraphicFramePr>
          <p:cNvPr id="34" name="Group 263"/>
          <p:cNvGraphicFramePr>
            <a:graphicFrameLocks noGrp="1"/>
          </p:cNvGraphicFramePr>
          <p:nvPr/>
        </p:nvGraphicFramePr>
        <p:xfrm>
          <a:off x="3059111" y="4853006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O_RDONLY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AutoShape 326"/>
          <p:cNvCxnSpPr>
            <a:cxnSpLocks noChangeShapeType="1"/>
          </p:cNvCxnSpPr>
          <p:nvPr/>
        </p:nvCxnSpPr>
        <p:spPr bwMode="auto">
          <a:xfrm>
            <a:off x="1886860" y="5137394"/>
            <a:ext cx="1184942" cy="35855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38" name="AutoShape 364"/>
          <p:cNvCxnSpPr>
            <a:cxnSpLocks noChangeShapeType="1"/>
          </p:cNvCxnSpPr>
          <p:nvPr/>
        </p:nvCxnSpPr>
        <p:spPr bwMode="auto">
          <a:xfrm flipV="1">
            <a:off x="4357686" y="4067188"/>
            <a:ext cx="2071702" cy="1903424"/>
          </a:xfrm>
          <a:prstGeom prst="curvedConnector3">
            <a:avLst>
              <a:gd name="adj1" fmla="val 53218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42" name="직사각형 41"/>
          <p:cNvSpPr/>
          <p:nvPr/>
        </p:nvSpPr>
        <p:spPr>
          <a:xfrm>
            <a:off x="4169045" y="4158504"/>
            <a:ext cx="325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9045" y="5587264"/>
            <a:ext cx="325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File Share (4/4)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277 L 3.05556E-6 0.0347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3472 L 3.05556E-6 0.0967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9676 L 3.05556E-6 0.1293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1294 L 3.05556E-6 0.1898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18981 L 3.05556E-6 0.2254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42" grpId="0"/>
      <p:bldP spid="42" grpId="1"/>
      <p:bldP spid="43" grpId="0"/>
      <p:bldP spid="4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dup(2)</a:t>
            </a:r>
            <a:r>
              <a:rPr lang="en-US" altLang="ko-KR" dirty="0"/>
              <a:t>and 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dup2(2)</a:t>
            </a:r>
            <a:r>
              <a:rPr lang="en-US" altLang="ko-KR" dirty="0"/>
              <a:t>system call</a:t>
            </a:r>
            <a:endParaRPr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36838"/>
            <a:ext cx="8435975" cy="769441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An existing file descriptor is duplicated by either of the following functions. 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0177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dirty="0"/>
              <a:t>#include &lt;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&gt;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dup(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filedes</a:t>
            </a:r>
            <a:r>
              <a:rPr lang="en-US" altLang="ko-KR" sz="1600" dirty="0"/>
              <a:t>);</a:t>
            </a:r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dup2(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filedes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filedes2);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               </a:t>
            </a:r>
            <a:r>
              <a:rPr lang="en-US" altLang="en-US" sz="1600" dirty="0"/>
              <a:t>Both return: new file descriptor if OK, -1 on error</a:t>
            </a:r>
          </a:p>
        </p:txBody>
      </p:sp>
      <p:sp>
        <p:nvSpPr>
          <p:cNvPr id="91167" name="Rectangle 31"/>
          <p:cNvSpPr>
            <a:spLocks noChangeArrowheads="1"/>
          </p:cNvSpPr>
          <p:nvPr/>
        </p:nvSpPr>
        <p:spPr bwMode="auto">
          <a:xfrm>
            <a:off x="395288" y="3573462"/>
            <a:ext cx="8208962" cy="1151681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newfd</a:t>
            </a:r>
            <a:r>
              <a:rPr lang="en-US" altLang="ko-KR" dirty="0"/>
              <a:t> = dup(1) /* STDOUT_FILENO #1 */</a:t>
            </a:r>
          </a:p>
          <a:p>
            <a:pPr algn="l"/>
            <a:r>
              <a:rPr lang="en-US" altLang="ko-KR" dirty="0"/>
              <a:t>	==</a:t>
            </a:r>
          </a:p>
          <a:p>
            <a:pPr algn="l"/>
            <a:r>
              <a:rPr lang="en-US" altLang="ko-KR" dirty="0" err="1"/>
              <a:t>newfd</a:t>
            </a:r>
            <a:r>
              <a:rPr lang="en-US" altLang="ko-KR" dirty="0"/>
              <a:t> = </a:t>
            </a:r>
            <a:r>
              <a:rPr lang="en-US" altLang="ko-KR" dirty="0" err="1"/>
              <a:t>fcntl</a:t>
            </a:r>
            <a:r>
              <a:rPr lang="en-US" altLang="ko-KR" dirty="0"/>
              <a:t>(1, F_DUPFD, 0);</a:t>
            </a:r>
          </a:p>
          <a:p>
            <a:pPr algn="l"/>
            <a:r>
              <a:rPr lang="en-US" altLang="ko-KR" dirty="0"/>
              <a:t>	!=</a:t>
            </a:r>
          </a:p>
          <a:p>
            <a:pPr algn="l"/>
            <a:r>
              <a:rPr lang="en-US" altLang="ko-KR" dirty="0" err="1"/>
              <a:t>newfd</a:t>
            </a:r>
            <a:r>
              <a:rPr lang="en-US" altLang="ko-KR" dirty="0"/>
              <a:t> = 1</a:t>
            </a:r>
          </a:p>
        </p:txBody>
      </p:sp>
      <p:pic>
        <p:nvPicPr>
          <p:cNvPr id="91169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913" y="4797152"/>
            <a:ext cx="6592887" cy="163224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and </a:t>
            </a:r>
            <a:r>
              <a:rPr lang="en-US" altLang="ko-KR" dirty="0" err="1"/>
              <a:t>Filesystem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44196" y="2693971"/>
            <a:ext cx="3149629" cy="2563813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487073" y="2827321"/>
            <a:ext cx="2881312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File System Management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4487073" y="4024296"/>
            <a:ext cx="1431925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character</a:t>
            </a: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344196" y="2133584"/>
            <a:ext cx="3149629" cy="360362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System Call Interface</a:t>
            </a:r>
          </a:p>
        </p:txBody>
      </p:sp>
      <p:sp>
        <p:nvSpPr>
          <p:cNvPr id="56" name="Oval 36"/>
          <p:cNvSpPr>
            <a:spLocks noChangeArrowheads="1"/>
          </p:cNvSpPr>
          <p:nvPr/>
        </p:nvSpPr>
        <p:spPr bwMode="auto">
          <a:xfrm>
            <a:off x="3462363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User</a:t>
            </a:r>
            <a:b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</a:b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app</a:t>
            </a:r>
          </a:p>
        </p:txBody>
      </p:sp>
      <p:sp>
        <p:nvSpPr>
          <p:cNvPr id="57" name="Oval 37"/>
          <p:cNvSpPr>
            <a:spLocks noChangeArrowheads="1"/>
          </p:cNvSpPr>
          <p:nvPr/>
        </p:nvSpPr>
        <p:spPr bwMode="auto">
          <a:xfrm>
            <a:off x="4830788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User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app</a:t>
            </a:r>
          </a:p>
        </p:txBody>
      </p:sp>
      <p:sp>
        <p:nvSpPr>
          <p:cNvPr id="58" name="Oval 38"/>
          <p:cNvSpPr>
            <a:spLocks noChangeArrowheads="1"/>
          </p:cNvSpPr>
          <p:nvPr/>
        </p:nvSpPr>
        <p:spPr bwMode="auto">
          <a:xfrm>
            <a:off x="6270651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User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app</a:t>
            </a:r>
          </a:p>
        </p:txBody>
      </p:sp>
      <p:sp>
        <p:nvSpPr>
          <p:cNvPr id="59" name="Oval 39"/>
          <p:cNvSpPr>
            <a:spLocks noChangeArrowheads="1"/>
          </p:cNvSpPr>
          <p:nvPr/>
        </p:nvSpPr>
        <p:spPr bwMode="auto">
          <a:xfrm>
            <a:off x="7639076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User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app</a:t>
            </a: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5923760" y="4024296"/>
            <a:ext cx="1441450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block</a:t>
            </a:r>
          </a:p>
        </p:txBody>
      </p:sp>
      <p:sp>
        <p:nvSpPr>
          <p:cNvPr id="61" name="Rectangle 41"/>
          <p:cNvSpPr>
            <a:spLocks noChangeArrowheads="1"/>
          </p:cNvSpPr>
          <p:nvPr/>
        </p:nvSpPr>
        <p:spPr bwMode="auto">
          <a:xfrm>
            <a:off x="4487073" y="4321159"/>
            <a:ext cx="2881312" cy="277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device driver</a:t>
            </a:r>
          </a:p>
        </p:txBody>
      </p:sp>
      <p:sp>
        <p:nvSpPr>
          <p:cNvPr id="66" name="Rectangle 46"/>
          <p:cNvSpPr>
            <a:spLocks noChangeArrowheads="1"/>
          </p:cNvSpPr>
          <p:nvPr/>
        </p:nvSpPr>
        <p:spPr bwMode="auto">
          <a:xfrm>
            <a:off x="4478226" y="4813284"/>
            <a:ext cx="2899955" cy="360362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Hardware Control</a:t>
            </a:r>
          </a:p>
        </p:txBody>
      </p:sp>
      <p:sp>
        <p:nvSpPr>
          <p:cNvPr id="67" name="Rectangle 48"/>
          <p:cNvSpPr>
            <a:spLocks noChangeArrowheads="1"/>
          </p:cNvSpPr>
          <p:nvPr/>
        </p:nvSpPr>
        <p:spPr bwMode="auto">
          <a:xfrm>
            <a:off x="5920630" y="3490896"/>
            <a:ext cx="1441450" cy="287338"/>
          </a:xfrm>
          <a:prstGeom prst="rect">
            <a:avLst/>
          </a:prstGeom>
          <a:solidFill>
            <a:srgbClr val="FCFF7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buffer cache</a:t>
            </a:r>
          </a:p>
        </p:txBody>
      </p:sp>
      <p:sp>
        <p:nvSpPr>
          <p:cNvPr id="68" name="Rectangle 50"/>
          <p:cNvSpPr>
            <a:spLocks noChangeArrowheads="1"/>
          </p:cNvSpPr>
          <p:nvPr/>
        </p:nvSpPr>
        <p:spPr bwMode="auto">
          <a:xfrm>
            <a:off x="4344196" y="5576871"/>
            <a:ext cx="3149629" cy="360363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Hardware</a:t>
            </a:r>
          </a:p>
        </p:txBody>
      </p:sp>
      <p:sp>
        <p:nvSpPr>
          <p:cNvPr id="69" name="Line 51"/>
          <p:cNvSpPr>
            <a:spLocks noChangeShapeType="1"/>
          </p:cNvSpPr>
          <p:nvPr/>
        </p:nvSpPr>
        <p:spPr bwMode="auto">
          <a:xfrm flipH="1">
            <a:off x="720755" y="1930384"/>
            <a:ext cx="813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0" name="Line 52"/>
          <p:cNvSpPr>
            <a:spLocks noChangeShapeType="1"/>
          </p:cNvSpPr>
          <p:nvPr/>
        </p:nvSpPr>
        <p:spPr bwMode="auto">
          <a:xfrm flipH="1">
            <a:off x="720755" y="5402246"/>
            <a:ext cx="813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1" name="Line 53"/>
          <p:cNvSpPr>
            <a:spLocks noChangeShapeType="1"/>
          </p:cNvSpPr>
          <p:nvPr/>
        </p:nvSpPr>
        <p:spPr bwMode="auto">
          <a:xfrm flipV="1">
            <a:off x="5913463" y="1946259"/>
            <a:ext cx="0" cy="173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2" name="Line 54"/>
          <p:cNvSpPr>
            <a:spLocks noChangeShapeType="1"/>
          </p:cNvSpPr>
          <p:nvPr/>
        </p:nvSpPr>
        <p:spPr bwMode="auto">
          <a:xfrm flipV="1">
            <a:off x="3767163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3" name="Line 55"/>
          <p:cNvSpPr>
            <a:spLocks noChangeShapeType="1"/>
          </p:cNvSpPr>
          <p:nvPr/>
        </p:nvSpPr>
        <p:spPr bwMode="auto">
          <a:xfrm flipV="1">
            <a:off x="5149876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4" name="Line 56"/>
          <p:cNvSpPr>
            <a:spLocks noChangeShapeType="1"/>
          </p:cNvSpPr>
          <p:nvPr/>
        </p:nvSpPr>
        <p:spPr bwMode="auto">
          <a:xfrm flipV="1">
            <a:off x="6591326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5" name="Line 57"/>
          <p:cNvSpPr>
            <a:spLocks noChangeShapeType="1"/>
          </p:cNvSpPr>
          <p:nvPr/>
        </p:nvSpPr>
        <p:spPr bwMode="auto">
          <a:xfrm flipV="1">
            <a:off x="7958163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6" name="Text Box 58"/>
          <p:cNvSpPr txBox="1">
            <a:spLocks noChangeArrowheads="1"/>
          </p:cNvSpPr>
          <p:nvPr/>
        </p:nvSpPr>
        <p:spPr bwMode="auto">
          <a:xfrm>
            <a:off x="5670576" y="1671621"/>
            <a:ext cx="5191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kern="120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+mn-cs"/>
              </a:rPr>
              <a:t>trap</a:t>
            </a:r>
          </a:p>
        </p:txBody>
      </p:sp>
      <p:sp>
        <p:nvSpPr>
          <p:cNvPr id="77" name="Text Box 59"/>
          <p:cNvSpPr txBox="1">
            <a:spLocks noChangeArrowheads="1"/>
          </p:cNvSpPr>
          <p:nvPr/>
        </p:nvSpPr>
        <p:spPr bwMode="auto">
          <a:xfrm>
            <a:off x="720755" y="1428734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user</a:t>
            </a:r>
            <a:b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</a:b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level</a:t>
            </a:r>
          </a:p>
        </p:txBody>
      </p:sp>
      <p:sp>
        <p:nvSpPr>
          <p:cNvPr id="78" name="Text Box 60"/>
          <p:cNvSpPr txBox="1">
            <a:spLocks noChangeArrowheads="1"/>
          </p:cNvSpPr>
          <p:nvPr/>
        </p:nvSpPr>
        <p:spPr bwMode="auto">
          <a:xfrm>
            <a:off x="668368" y="2017696"/>
            <a:ext cx="8223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kernel</a:t>
            </a:r>
            <a:b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</a:b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level</a:t>
            </a:r>
          </a:p>
        </p:txBody>
      </p:sp>
      <p:sp>
        <p:nvSpPr>
          <p:cNvPr id="79" name="Line 61"/>
          <p:cNvSpPr>
            <a:spLocks noChangeShapeType="1"/>
          </p:cNvSpPr>
          <p:nvPr/>
        </p:nvSpPr>
        <p:spPr bwMode="auto">
          <a:xfrm flipV="1">
            <a:off x="5876135" y="2522521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1" name="Line 64"/>
          <p:cNvSpPr>
            <a:spLocks noChangeShapeType="1"/>
          </p:cNvSpPr>
          <p:nvPr/>
        </p:nvSpPr>
        <p:spPr bwMode="auto">
          <a:xfrm flipV="1">
            <a:off x="6668298" y="3227371"/>
            <a:ext cx="0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2" name="Line 66"/>
          <p:cNvSpPr>
            <a:spLocks noChangeShapeType="1"/>
          </p:cNvSpPr>
          <p:nvPr/>
        </p:nvSpPr>
        <p:spPr bwMode="auto">
          <a:xfrm flipV="1">
            <a:off x="5372898" y="3227371"/>
            <a:ext cx="0" cy="806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3" name="Line 67"/>
          <p:cNvSpPr>
            <a:spLocks noChangeShapeType="1"/>
          </p:cNvSpPr>
          <p:nvPr/>
        </p:nvSpPr>
        <p:spPr bwMode="auto">
          <a:xfrm flipV="1">
            <a:off x="5928389" y="4595796"/>
            <a:ext cx="0" cy="214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5" name="Line 70"/>
          <p:cNvSpPr>
            <a:spLocks noChangeShapeType="1"/>
          </p:cNvSpPr>
          <p:nvPr/>
        </p:nvSpPr>
        <p:spPr bwMode="auto">
          <a:xfrm flipV="1">
            <a:off x="6668298" y="3760771"/>
            <a:ext cx="0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7" name="Text Box 72"/>
          <p:cNvSpPr txBox="1">
            <a:spLocks noChangeArrowheads="1"/>
          </p:cNvSpPr>
          <p:nvPr/>
        </p:nvSpPr>
        <p:spPr bwMode="auto">
          <a:xfrm>
            <a:off x="723930" y="5402246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H/W</a:t>
            </a: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level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1677878" y="2357430"/>
            <a:ext cx="928662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open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lseek</a:t>
            </a:r>
            <a:endParaRPr lang="en-US" altLang="ko-KR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unlink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remove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fcntl</a:t>
            </a:r>
            <a:endParaRPr lang="en-US" altLang="ko-KR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643174" y="3143248"/>
            <a:ext cx="118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j-lt"/>
              </a:rPr>
              <a:t>File System</a:t>
            </a:r>
            <a:br>
              <a:rPr lang="en-US" altLang="ko-KR" sz="1400" b="1" dirty="0">
                <a:solidFill>
                  <a:srgbClr val="000000"/>
                </a:solidFill>
                <a:latin typeface="+mj-lt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+mj-lt"/>
              </a:rPr>
              <a:t>Interface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1571604" y="2214554"/>
            <a:ext cx="2357454" cy="23574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94" name="구부러진 연결선 93"/>
          <p:cNvCxnSpPr>
            <a:stCxn id="55" idx="1"/>
            <a:endCxn id="91" idx="3"/>
          </p:cNvCxnSpPr>
          <p:nvPr/>
        </p:nvCxnSpPr>
        <p:spPr bwMode="auto">
          <a:xfrm rot="10800000" flipV="1">
            <a:off x="3929058" y="2313765"/>
            <a:ext cx="415138" cy="107951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슬라이드 번호 개체 틀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4" name="Rectangle 114"/>
          <p:cNvSpPr>
            <a:spLocks noGrp="1" noChangeArrowheads="1"/>
          </p:cNvSpPr>
          <p:nvPr>
            <p:ph type="title"/>
          </p:nvPr>
        </p:nvSpPr>
        <p:spPr>
          <a:xfrm>
            <a:off x="457200" y="1055702"/>
            <a:ext cx="8229600" cy="633412"/>
          </a:xfrm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2422" name="Group 262"/>
          <p:cNvGraphicFramePr>
            <a:graphicFrameLocks noGrp="1"/>
          </p:cNvGraphicFramePr>
          <p:nvPr>
            <p:ph type="tbl" idx="1"/>
          </p:nvPr>
        </p:nvGraphicFramePr>
        <p:xfrm>
          <a:off x="1116016" y="3402029"/>
          <a:ext cx="1508125" cy="1920240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4: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95288" y="1039827"/>
            <a:ext cx="8208962" cy="16573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fd4 = open(“test”, O_RDONLY); /* fd4 == 4 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dup2(3, fd4);	</a:t>
            </a:r>
            <a:r>
              <a:rPr lang="en-US" altLang="ko-KR" dirty="0">
                <a:solidFill>
                  <a:srgbClr val="FF0000"/>
                </a:solidFill>
              </a:rPr>
              <a:t>/* test’s file descriptor closed */</a:t>
            </a: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==</a:t>
            </a:r>
          </a:p>
          <a:p>
            <a:pPr algn="l"/>
            <a:r>
              <a:rPr lang="en-US" altLang="ko-KR" dirty="0"/>
              <a:t>close(fd4);</a:t>
            </a:r>
          </a:p>
          <a:p>
            <a:pPr algn="l"/>
            <a:r>
              <a:rPr lang="en-US" altLang="ko-KR" dirty="0" err="1"/>
              <a:t>fcntl</a:t>
            </a:r>
            <a:r>
              <a:rPr lang="en-US" altLang="ko-KR" dirty="0"/>
              <a:t>(3, F_DUPFD, fd4)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1314453" y="3171841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92443" name="Group 283"/>
          <p:cNvGraphicFramePr>
            <a:graphicFrameLocks noGrp="1"/>
          </p:cNvGraphicFramePr>
          <p:nvPr/>
        </p:nvGraphicFramePr>
        <p:xfrm>
          <a:off x="6276996" y="3092466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info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I-node info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2486" name="AutoShape 326"/>
          <p:cNvCxnSpPr>
            <a:cxnSpLocks noChangeShapeType="1"/>
          </p:cNvCxnSpPr>
          <p:nvPr/>
        </p:nvCxnSpPr>
        <p:spPr bwMode="auto">
          <a:xfrm flipV="1">
            <a:off x="2285983" y="3709998"/>
            <a:ext cx="1214449" cy="100013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92523" name="AutoShape 363"/>
          <p:cNvCxnSpPr>
            <a:cxnSpLocks noChangeShapeType="1"/>
          </p:cNvCxnSpPr>
          <p:nvPr/>
        </p:nvCxnSpPr>
        <p:spPr bwMode="auto">
          <a:xfrm flipV="1">
            <a:off x="4857752" y="3563954"/>
            <a:ext cx="1419244" cy="50323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7" name="모서리가 둥근 직사각형 26"/>
          <p:cNvSpPr/>
          <p:nvPr/>
        </p:nvSpPr>
        <p:spPr bwMode="auto">
          <a:xfrm>
            <a:off x="285720" y="1107179"/>
            <a:ext cx="8501122" cy="24536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graphicFrame>
        <p:nvGraphicFramePr>
          <p:cNvPr id="28" name="Group 263"/>
          <p:cNvGraphicFramePr>
            <a:graphicFrameLocks noGrp="1"/>
          </p:cNvGraphicFramePr>
          <p:nvPr/>
        </p:nvGraphicFramePr>
        <p:xfrm>
          <a:off x="3487739" y="2990864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O_RDWR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Group 263"/>
          <p:cNvGraphicFramePr>
            <a:graphicFrameLocks noGrp="1"/>
          </p:cNvGraphicFramePr>
          <p:nvPr/>
        </p:nvGraphicFramePr>
        <p:xfrm>
          <a:off x="3487739" y="4853006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“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test”’s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O_RDONLY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25500" y="3197232"/>
            <a:ext cx="1785950" cy="22145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37" name="AutoShape 326"/>
          <p:cNvCxnSpPr>
            <a:cxnSpLocks noChangeShapeType="1"/>
          </p:cNvCxnSpPr>
          <p:nvPr/>
        </p:nvCxnSpPr>
        <p:spPr bwMode="auto">
          <a:xfrm>
            <a:off x="2285984" y="4924446"/>
            <a:ext cx="1214446" cy="71437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graphicFrame>
        <p:nvGraphicFramePr>
          <p:cNvPr id="40" name="Group 283"/>
          <p:cNvGraphicFramePr>
            <a:graphicFrameLocks noGrp="1"/>
          </p:cNvGraphicFramePr>
          <p:nvPr/>
        </p:nvGraphicFramePr>
        <p:xfrm>
          <a:off x="6276996" y="5067320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info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I-node info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1" name="AutoShape 363"/>
          <p:cNvCxnSpPr>
            <a:cxnSpLocks noChangeShapeType="1"/>
          </p:cNvCxnSpPr>
          <p:nvPr/>
        </p:nvCxnSpPr>
        <p:spPr bwMode="auto">
          <a:xfrm flipV="1">
            <a:off x="4857752" y="5424510"/>
            <a:ext cx="1419244" cy="50323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42" name="&quot;없음&quot; 기호 41"/>
          <p:cNvSpPr/>
          <p:nvPr/>
        </p:nvSpPr>
        <p:spPr bwMode="auto">
          <a:xfrm>
            <a:off x="2786050" y="5210196"/>
            <a:ext cx="428628" cy="428628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 flipV="1">
            <a:off x="4667641" y="534259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" name="AutoShape 326"/>
          <p:cNvCxnSpPr>
            <a:cxnSpLocks noChangeShapeType="1"/>
          </p:cNvCxnSpPr>
          <p:nvPr/>
        </p:nvCxnSpPr>
        <p:spPr bwMode="auto">
          <a:xfrm flipV="1">
            <a:off x="2285984" y="3995750"/>
            <a:ext cx="1214446" cy="92869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46" name="직사각형 45"/>
          <p:cNvSpPr/>
          <p:nvPr/>
        </p:nvSpPr>
        <p:spPr>
          <a:xfrm>
            <a:off x="4814889" y="3478066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4724402" y="3589342"/>
            <a:ext cx="142876" cy="15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4724402" y="3617924"/>
            <a:ext cx="142876" cy="15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77CB135-096C-4D84-8696-2B492A4FD6C6}" type="slidenum">
              <a:rPr lang="en-US" altLang="ko-KR" sz="1000" b="1" i="1" smtClean="0">
                <a:latin typeface="Georgia" pitchFamily="18" charset="0"/>
              </a:rPr>
              <a:pPr>
                <a:defRPr/>
              </a:pPr>
              <a:t>30</a:t>
            </a:fld>
            <a:endParaRPr lang="en-US" altLang="ko-KR" sz="1000" b="1" i="1" dirty="0">
              <a:latin typeface="Georgia" pitchFamily="18" charset="0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: </a:t>
            </a:r>
            <a:r>
              <a:rPr kumimoji="1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Arial" charset="0"/>
              </a:rPr>
              <a:t>dup2(2)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3.05556E-6 0.0643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42" grpId="0" animBg="1"/>
      <p:bldP spid="43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fcntl(2)</a:t>
            </a:r>
            <a:r>
              <a:rPr lang="en-US" altLang="ko-KR"/>
              <a:t> system call(1/2)</a:t>
            </a:r>
            <a:endParaRPr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5400"/>
            <a:ext cx="8686800" cy="3884140"/>
          </a:xfrm>
          <a:noFill/>
          <a:ln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fcntl</a:t>
            </a:r>
            <a:r>
              <a:rPr lang="en-US" altLang="ko-KR" sz="2200" dirty="0">
                <a:latin typeface="Arial" charset="0"/>
                <a:cs typeface="Arial" charset="0"/>
              </a:rPr>
              <a:t> function can change the properties of a file </a:t>
            </a:r>
            <a:br>
              <a:rPr lang="en-US" altLang="ko-KR" sz="2200" dirty="0">
                <a:latin typeface="Arial" charset="0"/>
                <a:cs typeface="Arial" charset="0"/>
              </a:rPr>
            </a:br>
            <a:r>
              <a:rPr lang="en-US" altLang="ko-KR" sz="2200" dirty="0">
                <a:latin typeface="Arial" charset="0"/>
                <a:cs typeface="Arial" charset="0"/>
              </a:rPr>
              <a:t>that is already open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r>
              <a:rPr lang="en-US" altLang="ko-KR" sz="2000" dirty="0"/>
              <a:t>  : </a:t>
            </a:r>
            <a:r>
              <a:rPr lang="en-US" altLang="ko-KR" sz="2000" b="0" dirty="0"/>
              <a:t>file descriptor ( obtained from </a:t>
            </a:r>
            <a:r>
              <a:rPr lang="en-US" altLang="ko-KR" sz="2000" b="0" dirty="0">
                <a:latin typeface="Courier New" pitchFamily="49" charset="0"/>
              </a:rPr>
              <a:t>open</a:t>
            </a:r>
            <a:r>
              <a:rPr lang="en-US" altLang="ko-KR" sz="2000" b="0" dirty="0"/>
              <a:t> or </a:t>
            </a:r>
            <a:r>
              <a:rPr lang="en-US" altLang="ko-KR" sz="2000" b="0" dirty="0" err="1">
                <a:latin typeface="Courier New" pitchFamily="49" charset="0"/>
              </a:rPr>
              <a:t>creat</a:t>
            </a:r>
            <a:r>
              <a:rPr lang="en-US" altLang="ko-KR" sz="2000" b="0" dirty="0"/>
              <a:t>)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/>
              <a:t> : </a:t>
            </a:r>
            <a:r>
              <a:rPr lang="en-US" altLang="ko-KR" sz="2000" b="0" dirty="0"/>
              <a:t>The programmer selects a particular function by choosing a value for the integer </a:t>
            </a:r>
            <a:r>
              <a:rPr lang="en-US" altLang="ko-KR" sz="2000" b="0" dirty="0" err="1">
                <a:latin typeface="Courier New" pitchFamily="49" charset="0"/>
              </a:rPr>
              <a:t>cmd</a:t>
            </a:r>
            <a:r>
              <a:rPr lang="en-US" altLang="ko-KR" sz="2000" b="0" dirty="0"/>
              <a:t> parameter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F_DUPFD</a:t>
            </a:r>
            <a:r>
              <a:rPr lang="en-US" altLang="ko-KR" sz="1800" dirty="0"/>
              <a:t>  : Duplicate an existing descriptor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F_GETFD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itchFamily="49" charset="0"/>
              </a:rPr>
              <a:t>F_SETFD</a:t>
            </a:r>
            <a:r>
              <a:rPr lang="en-US" altLang="ko-KR" sz="1800" dirty="0"/>
              <a:t>  : Get/set file descriptor flags  </a:t>
            </a:r>
            <a:r>
              <a:rPr lang="en-US" altLang="ko-KR" sz="1800" dirty="0">
                <a:sym typeface="Wingdings" pitchFamily="2" charset="2"/>
              </a:rPr>
              <a:t> ch05</a:t>
            </a:r>
            <a:endParaRPr lang="en-US" altLang="ko-KR" sz="1800" dirty="0"/>
          </a:p>
          <a:p>
            <a:pPr lvl="2"/>
            <a:r>
              <a:rPr lang="en-US" altLang="ko-KR" sz="1800" dirty="0">
                <a:latin typeface="Courier New" pitchFamily="49" charset="0"/>
              </a:rPr>
              <a:t>F_GETFL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itchFamily="49" charset="0"/>
              </a:rPr>
              <a:t>F_SETFL</a:t>
            </a:r>
            <a:r>
              <a:rPr lang="en-US" altLang="ko-KR" sz="1800" dirty="0"/>
              <a:t>  : Get/set file status flags 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F_GETOWN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itchFamily="49" charset="0"/>
              </a:rPr>
              <a:t>F_SETOWN</a:t>
            </a:r>
            <a:r>
              <a:rPr lang="en-US" altLang="ko-KR" sz="1800" dirty="0"/>
              <a:t> : Get/set asynchronous I/O ownership </a:t>
            </a:r>
            <a:r>
              <a:rPr lang="en-US" altLang="ko-KR" sz="1800" dirty="0">
                <a:sym typeface="Wingdings" pitchFamily="2" charset="2"/>
              </a:rPr>
              <a:t>ch06</a:t>
            </a:r>
            <a:endParaRPr lang="en-US" altLang="ko-KR" sz="1800" dirty="0"/>
          </a:p>
          <a:p>
            <a:pPr lvl="2"/>
            <a:r>
              <a:rPr lang="en-US" altLang="ko-KR" sz="1800" dirty="0">
                <a:latin typeface="Courier New" pitchFamily="49" charset="0"/>
              </a:rPr>
              <a:t>F_GETLK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Courier New" pitchFamily="49" charset="0"/>
              </a:rPr>
              <a:t>F_SETLK</a:t>
            </a:r>
            <a:r>
              <a:rPr lang="en-US" altLang="ko-KR" sz="1800" dirty="0"/>
              <a:t>, or </a:t>
            </a:r>
            <a:r>
              <a:rPr lang="en-US" altLang="ko-KR" sz="1800" dirty="0">
                <a:latin typeface="Courier New" pitchFamily="49" charset="0"/>
              </a:rPr>
              <a:t>F_SETLKW</a:t>
            </a:r>
            <a:r>
              <a:rPr lang="en-US" altLang="ko-KR" sz="1800" dirty="0"/>
              <a:t> : Get/set record locks  </a:t>
            </a:r>
            <a:r>
              <a:rPr lang="en-US" altLang="ko-KR" sz="1800" dirty="0">
                <a:sym typeface="Wingdings" pitchFamily="2" charset="2"/>
              </a:rPr>
              <a:t> ch08</a:t>
            </a:r>
            <a:endParaRPr lang="en-US" altLang="ko-KR" sz="1800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3668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&lt;fcntl.h&gt;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int fcntl(int filedes, int cmd, ...);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    Returns: </a:t>
            </a:r>
            <a:r>
              <a:rPr lang="en-US" altLang="ko-KR"/>
              <a:t>depends on cmd if OK (see following), </a:t>
            </a:r>
            <a:r>
              <a:rPr lang="en-US" altLang="ko-KR" sz="1600"/>
              <a:t>, -1 on error</a:t>
            </a: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fcntl(2)</a:t>
            </a:r>
            <a:r>
              <a:rPr lang="en-US" altLang="ko-KR"/>
              <a:t> system call(2/2)</a:t>
            </a:r>
            <a:endParaRPr/>
          </a:p>
        </p:txBody>
      </p:sp>
      <p:graphicFrame>
        <p:nvGraphicFramePr>
          <p:cNvPr id="9626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089525" y="2212975"/>
          <a:ext cx="3889375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Visio" r:id="rId4" imgW="4588973" imgH="1973832" progId="">
                  <p:embed/>
                </p:oleObj>
              </mc:Choice>
              <mc:Fallback>
                <p:oleObj name="Visio" r:id="rId4" imgW="4588973" imgH="1973832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2212975"/>
                        <a:ext cx="3889375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95288" y="1052513"/>
            <a:ext cx="4681537" cy="530544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200" dirty="0"/>
              <a:t>#include &lt;</a:t>
            </a:r>
            <a:r>
              <a:rPr lang="en-US" altLang="ko-KR" sz="1200" dirty="0" err="1"/>
              <a:t>fcntl.h</a:t>
            </a:r>
            <a:r>
              <a:rPr lang="en-US" altLang="ko-KR" sz="1200" dirty="0"/>
              <a:t>&gt;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filestatus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filedes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{</a:t>
            </a:r>
          </a:p>
          <a:p>
            <a:pPr algn="l"/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arg1;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if (( arg1 = </a:t>
            </a:r>
            <a:r>
              <a:rPr lang="en-US" altLang="ko-KR" sz="1200" dirty="0" err="1"/>
              <a:t>fcntl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filedes</a:t>
            </a:r>
            <a:r>
              <a:rPr lang="en-US" altLang="ko-KR" sz="1200" dirty="0"/>
              <a:t>, F_GETFL)) == -1)</a:t>
            </a:r>
          </a:p>
          <a:p>
            <a:pPr algn="l"/>
            <a:r>
              <a:rPr lang="en-US" altLang="ko-KR" sz="1200" dirty="0"/>
              <a:t>  {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</a:t>
            </a:r>
            <a:r>
              <a:rPr lang="en-US" altLang="ko-KR" sz="1200" dirty="0" err="1"/>
              <a:t>filestatus</a:t>
            </a:r>
            <a:r>
              <a:rPr lang="en-US" altLang="ko-KR" sz="1200" dirty="0"/>
              <a:t> failed\n"); </a:t>
            </a:r>
          </a:p>
          <a:p>
            <a:pPr algn="l"/>
            <a:r>
              <a:rPr lang="en-US" altLang="ko-KR" sz="1200" dirty="0"/>
              <a:t>    return (-1);</a:t>
            </a:r>
          </a:p>
          <a:p>
            <a:pPr algn="l"/>
            <a:r>
              <a:rPr lang="en-US" altLang="ko-KR" sz="1200" dirty="0"/>
              <a:t>  }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("File descriptor %d: ",</a:t>
            </a:r>
            <a:r>
              <a:rPr lang="en-US" altLang="ko-KR" sz="1200" dirty="0" err="1"/>
              <a:t>filedes</a:t>
            </a:r>
            <a:r>
              <a:rPr lang="en-US" altLang="ko-KR" sz="1200" dirty="0"/>
              <a:t>);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/* </a:t>
            </a:r>
            <a:r>
              <a:rPr lang="ko-KR" altLang="en-US" sz="1200" dirty="0"/>
              <a:t>개방시의 플래그를 테스트한다</a:t>
            </a:r>
            <a:r>
              <a:rPr lang="en-US" altLang="ko-KR" sz="1200" dirty="0"/>
              <a:t>. */</a:t>
            </a:r>
          </a:p>
          <a:p>
            <a:pPr algn="l"/>
            <a:r>
              <a:rPr lang="en-US" altLang="ko-KR" sz="1200" dirty="0"/>
              <a:t>  switch ( arg1 &amp; O_ACCMODE){</a:t>
            </a:r>
          </a:p>
          <a:p>
            <a:pPr algn="l"/>
            <a:r>
              <a:rPr lang="en-US" altLang="ko-KR" sz="1200" dirty="0"/>
              <a:t>    case O_WRONLY: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("write-only"); break;</a:t>
            </a:r>
          </a:p>
          <a:p>
            <a:pPr algn="l"/>
            <a:r>
              <a:rPr lang="en-US" altLang="ko-KR" sz="1200" dirty="0"/>
              <a:t>    case O_RDWR: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("read-write"); break;</a:t>
            </a:r>
          </a:p>
          <a:p>
            <a:pPr algn="l"/>
            <a:r>
              <a:rPr lang="en-US" altLang="ko-KR" sz="1200" dirty="0"/>
              <a:t>    case O_RDONLY: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("read-only");  break;</a:t>
            </a:r>
          </a:p>
          <a:p>
            <a:pPr algn="l"/>
            <a:r>
              <a:rPr lang="en-US" altLang="ko-KR" sz="1200" dirty="0"/>
              <a:t>    default: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("No such mode");</a:t>
            </a:r>
          </a:p>
          <a:p>
            <a:pPr algn="l"/>
            <a:r>
              <a:rPr lang="en-US" altLang="ko-KR" sz="1200" dirty="0"/>
              <a:t>  }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if (arg1 &amp; O_APPEND)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 -append flag set");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("\n");</a:t>
            </a:r>
          </a:p>
          <a:p>
            <a:pPr algn="l"/>
            <a:r>
              <a:rPr lang="en-US" altLang="ko-KR" sz="1200" dirty="0"/>
              <a:t>  return (0);</a:t>
            </a:r>
          </a:p>
          <a:p>
            <a:pPr algn="l"/>
            <a:r>
              <a:rPr lang="en-US" altLang="ko-KR" sz="1200" dirty="0"/>
              <a:t>}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8316913" y="2708275"/>
            <a:ext cx="503237" cy="12969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7019925" y="2205038"/>
            <a:ext cx="1885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access mode bits</a:t>
            </a:r>
          </a:p>
        </p:txBody>
      </p:sp>
      <p:sp>
        <p:nvSpPr>
          <p:cNvPr id="96320" name="Rectangle 64"/>
          <p:cNvSpPr>
            <a:spLocks noChangeArrowheads="1"/>
          </p:cNvSpPr>
          <p:nvPr/>
        </p:nvSpPr>
        <p:spPr bwMode="auto">
          <a:xfrm>
            <a:off x="6156325" y="4000504"/>
            <a:ext cx="1387475" cy="22510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 b="1" dirty="0">
                <a:latin typeface="Arial" charset="0"/>
              </a:rPr>
              <a:t>status flags</a:t>
            </a:r>
          </a:p>
          <a:p>
            <a:pPr algn="l" eaLnBrk="0" hangingPunct="0"/>
            <a:r>
              <a:rPr lang="en-US" altLang="ko-KR" dirty="0">
                <a:latin typeface="굴림" charset="-127"/>
              </a:rPr>
              <a:t>O_APPEND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O_DSYNC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O_NONBLOCK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O_RSYNC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O_SYNC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O_ACCMODE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O_RDONLY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O_RDWR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O_WRONLY</a:t>
            </a:r>
            <a:endParaRPr lang="en-US" altLang="ko-KR" sz="1800" dirty="0">
              <a:latin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2.2 Standard input, standard output and standard error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98556"/>
            <a:ext cx="4038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 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&lt;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infile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700338" y="1590657"/>
          <a:ext cx="187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4" name="Visio" r:id="rId4" imgW="2217828" imgH="1398793" progId="">
                  <p:embed/>
                </p:oleObj>
              </mc:Choice>
              <mc:Fallback>
                <p:oleObj name="Visio" r:id="rId4" imgW="2217828" imgH="139879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590657"/>
                        <a:ext cx="18716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7"/>
          <p:cNvSpPr>
            <a:spLocks noChangeShapeType="1"/>
          </p:cNvSpPr>
          <p:nvPr/>
        </p:nvSpPr>
        <p:spPr bwMode="auto">
          <a:xfrm flipH="1">
            <a:off x="2095500" y="2224069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 flipH="1">
            <a:off x="2095500" y="5394307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393700" y="1431907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393700" y="4529119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2797175" y="4803757"/>
            <a:ext cx="1111250" cy="1381125"/>
            <a:chOff x="2397" y="3149"/>
            <a:chExt cx="700" cy="870"/>
          </a:xfrm>
        </p:grpSpPr>
        <p:graphicFrame>
          <p:nvGraphicFramePr>
            <p:cNvPr id="12" name="Object 22"/>
            <p:cNvGraphicFramePr>
              <a:graphicFrameLocks noChangeAspect="1"/>
            </p:cNvGraphicFramePr>
            <p:nvPr/>
          </p:nvGraphicFramePr>
          <p:xfrm>
            <a:off x="2397" y="3149"/>
            <a:ext cx="700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75" name="Visio" r:id="rId6" imgW="1111464" imgH="1381619" progId="">
                    <p:embed/>
                  </p:oleObj>
                </mc:Choice>
                <mc:Fallback>
                  <p:oleObj name="Visio" r:id="rId6" imgW="1111464" imgH="1381619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3149"/>
                          <a:ext cx="700" cy="8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487" y="3512"/>
              <a:ext cx="518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/>
                <a:t>infile</a:t>
              </a:r>
              <a:endParaRPr lang="ko-KR" altLang="en-US"/>
            </a:p>
          </p:txBody>
        </p:sp>
      </p:grp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2771775" y="2062144"/>
            <a:ext cx="1673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standard input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5222875" y="4665644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5424488" y="4394182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17" name="Group 27"/>
          <p:cNvGraphicFramePr>
            <a:graphicFrameLocks noGrp="1"/>
          </p:cNvGraphicFramePr>
          <p:nvPr/>
        </p:nvGraphicFramePr>
        <p:xfrm>
          <a:off x="5226050" y="4624369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Group 64"/>
          <p:cNvGraphicFramePr>
            <a:graphicFrameLocks noGrp="1"/>
          </p:cNvGraphicFramePr>
          <p:nvPr/>
        </p:nvGraphicFramePr>
        <p:xfrm>
          <a:off x="7597775" y="4700569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AutoShape 98"/>
          <p:cNvCxnSpPr>
            <a:cxnSpLocks noChangeShapeType="1"/>
          </p:cNvCxnSpPr>
          <p:nvPr/>
        </p:nvCxnSpPr>
        <p:spPr bwMode="auto">
          <a:xfrm flipV="1">
            <a:off x="6407150" y="5065694"/>
            <a:ext cx="1190625" cy="1381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20" name="AutoShape 133"/>
          <p:cNvCxnSpPr>
            <a:cxnSpLocks noChangeShapeType="1"/>
            <a:endCxn id="32" idx="1"/>
          </p:cNvCxnSpPr>
          <p:nvPr/>
        </p:nvCxnSpPr>
        <p:spPr bwMode="auto">
          <a:xfrm flipV="1">
            <a:off x="6407150" y="4508482"/>
            <a:ext cx="976313" cy="685800"/>
          </a:xfrm>
          <a:prstGeom prst="curvedConnector3">
            <a:avLst>
              <a:gd name="adj1" fmla="val 49917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1" name="Rectangle 137"/>
          <p:cNvSpPr>
            <a:spLocks noChangeArrowheads="1"/>
          </p:cNvSpPr>
          <p:nvPr/>
        </p:nvSpPr>
        <p:spPr bwMode="auto">
          <a:xfrm>
            <a:off x="5222875" y="1277919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22" name="Text Box 138"/>
          <p:cNvSpPr txBox="1">
            <a:spLocks noChangeArrowheads="1"/>
          </p:cNvSpPr>
          <p:nvPr/>
        </p:nvSpPr>
        <p:spPr bwMode="auto">
          <a:xfrm>
            <a:off x="5424488" y="1006457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23" name="Group 139"/>
          <p:cNvGraphicFramePr>
            <a:graphicFrameLocks noGrp="1"/>
          </p:cNvGraphicFramePr>
          <p:nvPr/>
        </p:nvGraphicFramePr>
        <p:xfrm>
          <a:off x="5226050" y="1236644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Group 176"/>
          <p:cNvGraphicFramePr>
            <a:graphicFrameLocks noGrp="1"/>
          </p:cNvGraphicFramePr>
          <p:nvPr/>
        </p:nvGraphicFramePr>
        <p:xfrm>
          <a:off x="7597775" y="927082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AutoShape 193"/>
          <p:cNvCxnSpPr>
            <a:cxnSpLocks noChangeShapeType="1"/>
          </p:cNvCxnSpPr>
          <p:nvPr/>
        </p:nvCxnSpPr>
        <p:spPr bwMode="auto">
          <a:xfrm flipV="1">
            <a:off x="6435725" y="1292207"/>
            <a:ext cx="1162050" cy="47942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6" name="Line 212"/>
          <p:cNvSpPr>
            <a:spLocks noChangeShapeType="1"/>
          </p:cNvSpPr>
          <p:nvPr/>
        </p:nvSpPr>
        <p:spPr bwMode="auto">
          <a:xfrm>
            <a:off x="8172450" y="1877994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213"/>
          <p:cNvSpPr txBox="1">
            <a:spLocks noChangeArrowheads="1"/>
          </p:cNvSpPr>
          <p:nvPr/>
        </p:nvSpPr>
        <p:spPr bwMode="auto">
          <a:xfrm>
            <a:off x="7085013" y="2357430"/>
            <a:ext cx="20986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dirty="0"/>
              <a:t>/dev/</a:t>
            </a:r>
            <a:r>
              <a:rPr lang="en-US" altLang="ko-KR" b="1" dirty="0" err="1"/>
              <a:t>fd</a:t>
            </a:r>
            <a:r>
              <a:rPr lang="en-US" altLang="ko-KR" b="1" dirty="0"/>
              <a:t>/0’s v-node</a:t>
            </a:r>
          </a:p>
        </p:txBody>
      </p:sp>
      <p:sp>
        <p:nvSpPr>
          <p:cNvPr id="28" name="Rectangle 214"/>
          <p:cNvSpPr>
            <a:spLocks noChangeArrowheads="1"/>
          </p:cNvSpPr>
          <p:nvPr/>
        </p:nvSpPr>
        <p:spPr bwMode="auto">
          <a:xfrm>
            <a:off x="5076825" y="3738544"/>
            <a:ext cx="3671888" cy="4318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dup2(infile, 0); </a:t>
            </a:r>
            <a:r>
              <a:rPr lang="en-US" altLang="ko-KR">
                <a:solidFill>
                  <a:srgbClr val="FF0000"/>
                </a:solidFill>
              </a:rPr>
              <a:t>/* infile ==3 */</a:t>
            </a:r>
          </a:p>
        </p:txBody>
      </p:sp>
      <p:sp>
        <p:nvSpPr>
          <p:cNvPr id="29" name="Text Box 215"/>
          <p:cNvSpPr txBox="1">
            <a:spLocks noChangeArrowheads="1"/>
          </p:cNvSpPr>
          <p:nvPr/>
        </p:nvSpPr>
        <p:spPr bwMode="auto">
          <a:xfrm>
            <a:off x="7286625" y="6143644"/>
            <a:ext cx="17795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dirty="0" err="1"/>
              <a:t>infile’s</a:t>
            </a:r>
            <a:r>
              <a:rPr lang="en-US" altLang="ko-KR" b="1" dirty="0"/>
              <a:t> v-node</a:t>
            </a:r>
          </a:p>
        </p:txBody>
      </p:sp>
      <p:sp>
        <p:nvSpPr>
          <p:cNvPr id="30" name="Line 216"/>
          <p:cNvSpPr>
            <a:spLocks noChangeShapeType="1"/>
          </p:cNvSpPr>
          <p:nvPr/>
        </p:nvSpPr>
        <p:spPr bwMode="auto">
          <a:xfrm>
            <a:off x="8172450" y="5689582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217"/>
          <p:cNvSpPr>
            <a:spLocks noChangeArrowheads="1"/>
          </p:cNvSpPr>
          <p:nvPr/>
        </p:nvSpPr>
        <p:spPr bwMode="auto">
          <a:xfrm>
            <a:off x="6875463" y="4457682"/>
            <a:ext cx="360362" cy="3603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Text Box 237"/>
          <p:cNvSpPr txBox="1">
            <a:spLocks noChangeArrowheads="1"/>
          </p:cNvSpPr>
          <p:nvPr/>
        </p:nvSpPr>
        <p:spPr bwMode="auto">
          <a:xfrm>
            <a:off x="7383463" y="4386244"/>
            <a:ext cx="1784350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b="1"/>
              <a:t>/dev/fd/0’s filetable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98556"/>
            <a:ext cx="4038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 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&gt;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outfile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771775" y="1670032"/>
          <a:ext cx="14398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8" name="Visio" r:id="rId3" imgW="2037737" imgH="1685995" progId="">
                  <p:embed/>
                </p:oleObj>
              </mc:Choice>
              <mc:Fallback>
                <p:oleObj name="Visio" r:id="rId3" imgW="2037737" imgH="168599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70032"/>
                        <a:ext cx="143986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95288" y="1430319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93700" y="4529119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5222875" y="1277919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0" name="Text Box 76"/>
          <p:cNvSpPr txBox="1">
            <a:spLocks noChangeArrowheads="1"/>
          </p:cNvSpPr>
          <p:nvPr/>
        </p:nvSpPr>
        <p:spPr bwMode="auto">
          <a:xfrm>
            <a:off x="5424488" y="1006457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11" name="Group 77"/>
          <p:cNvGraphicFramePr>
            <a:graphicFrameLocks noGrp="1"/>
          </p:cNvGraphicFramePr>
          <p:nvPr/>
        </p:nvGraphicFramePr>
        <p:xfrm>
          <a:off x="5226050" y="1236644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114"/>
          <p:cNvGraphicFramePr>
            <a:graphicFrameLocks noGrp="1"/>
          </p:cNvGraphicFramePr>
          <p:nvPr/>
        </p:nvGraphicFramePr>
        <p:xfrm>
          <a:off x="7597775" y="927082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AutoShape 131"/>
          <p:cNvCxnSpPr>
            <a:cxnSpLocks noChangeShapeType="1"/>
          </p:cNvCxnSpPr>
          <p:nvPr/>
        </p:nvCxnSpPr>
        <p:spPr bwMode="auto">
          <a:xfrm flipV="1">
            <a:off x="6392863" y="1292207"/>
            <a:ext cx="1204912" cy="754062"/>
          </a:xfrm>
          <a:prstGeom prst="curvedConnector3">
            <a:avLst>
              <a:gd name="adj1" fmla="val 49935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14" name="Line 132"/>
          <p:cNvSpPr>
            <a:spLocks noChangeShapeType="1"/>
          </p:cNvSpPr>
          <p:nvPr/>
        </p:nvSpPr>
        <p:spPr bwMode="auto">
          <a:xfrm>
            <a:off x="8172450" y="1877994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133"/>
          <p:cNvSpPr txBox="1">
            <a:spLocks noChangeArrowheads="1"/>
          </p:cNvSpPr>
          <p:nvPr/>
        </p:nvSpPr>
        <p:spPr bwMode="auto">
          <a:xfrm>
            <a:off x="7088188" y="2439969"/>
            <a:ext cx="20986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/dev/fd/1’s v-node</a:t>
            </a:r>
          </a:p>
        </p:txBody>
      </p:sp>
      <p:sp>
        <p:nvSpPr>
          <p:cNvPr id="16" name="Rectangle 134"/>
          <p:cNvSpPr>
            <a:spLocks noChangeArrowheads="1"/>
          </p:cNvSpPr>
          <p:nvPr/>
        </p:nvSpPr>
        <p:spPr bwMode="auto">
          <a:xfrm>
            <a:off x="5076825" y="3738544"/>
            <a:ext cx="3743325" cy="4318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dup2(outfile, 1);   </a:t>
            </a:r>
            <a:r>
              <a:rPr lang="en-US" altLang="ko-KR">
                <a:solidFill>
                  <a:srgbClr val="FF0000"/>
                </a:solidFill>
              </a:rPr>
              <a:t>/* outfile */</a:t>
            </a:r>
          </a:p>
        </p:txBody>
      </p:sp>
      <p:sp>
        <p:nvSpPr>
          <p:cNvPr id="17" name="Line 139"/>
          <p:cNvSpPr>
            <a:spLocks noChangeShapeType="1"/>
          </p:cNvSpPr>
          <p:nvPr/>
        </p:nvSpPr>
        <p:spPr bwMode="auto">
          <a:xfrm flipH="1">
            <a:off x="2095500" y="2224069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40"/>
          <p:cNvSpPr>
            <a:spLocks noChangeShapeType="1"/>
          </p:cNvSpPr>
          <p:nvPr/>
        </p:nvSpPr>
        <p:spPr bwMode="auto">
          <a:xfrm flipH="1">
            <a:off x="2095500" y="5394307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" name="Group 141"/>
          <p:cNvGrpSpPr>
            <a:grpSpLocks/>
          </p:cNvGrpSpPr>
          <p:nvPr/>
        </p:nvGrpSpPr>
        <p:grpSpPr bwMode="auto">
          <a:xfrm>
            <a:off x="2797175" y="4803757"/>
            <a:ext cx="1111250" cy="1381125"/>
            <a:chOff x="2397" y="3149"/>
            <a:chExt cx="700" cy="870"/>
          </a:xfrm>
        </p:grpSpPr>
        <p:graphicFrame>
          <p:nvGraphicFramePr>
            <p:cNvPr id="20" name="Object 142"/>
            <p:cNvGraphicFramePr>
              <a:graphicFrameLocks noChangeAspect="1"/>
            </p:cNvGraphicFramePr>
            <p:nvPr/>
          </p:nvGraphicFramePr>
          <p:xfrm>
            <a:off x="2397" y="3149"/>
            <a:ext cx="700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99" name="Visio" r:id="rId5" imgW="1111464" imgH="1381619" progId="">
                    <p:embed/>
                  </p:oleObj>
                </mc:Choice>
                <mc:Fallback>
                  <p:oleObj name="Visio" r:id="rId5" imgW="1111464" imgH="1381619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3149"/>
                          <a:ext cx="700" cy="8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143"/>
            <p:cNvSpPr>
              <a:spLocks noChangeArrowheads="1"/>
            </p:cNvSpPr>
            <p:nvPr/>
          </p:nvSpPr>
          <p:spPr bwMode="auto">
            <a:xfrm>
              <a:off x="2454" y="3512"/>
              <a:ext cx="58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/>
                <a:t>outfile</a:t>
              </a:r>
              <a:endParaRPr lang="ko-KR" altLang="en-US"/>
            </a:p>
          </p:txBody>
        </p:sp>
      </p:grpSp>
      <p:sp>
        <p:nvSpPr>
          <p:cNvPr id="22" name="Text Box 144"/>
          <p:cNvSpPr txBox="1">
            <a:spLocks noChangeArrowheads="1"/>
          </p:cNvSpPr>
          <p:nvPr/>
        </p:nvSpPr>
        <p:spPr bwMode="auto">
          <a:xfrm>
            <a:off x="2925763" y="1997057"/>
            <a:ext cx="1141412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standard </a:t>
            </a:r>
            <a:br>
              <a:rPr lang="en-US" altLang="ko-KR" b="1"/>
            </a:br>
            <a:r>
              <a:rPr lang="en-US" altLang="ko-KR" b="1"/>
              <a:t>output</a:t>
            </a:r>
          </a:p>
        </p:txBody>
      </p:sp>
      <p:sp>
        <p:nvSpPr>
          <p:cNvPr id="23" name="Rectangle 145"/>
          <p:cNvSpPr>
            <a:spLocks noChangeArrowheads="1"/>
          </p:cNvSpPr>
          <p:nvPr/>
        </p:nvSpPr>
        <p:spPr bwMode="auto">
          <a:xfrm>
            <a:off x="5222875" y="4860925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24" name="Text Box 146"/>
          <p:cNvSpPr txBox="1">
            <a:spLocks noChangeArrowheads="1"/>
          </p:cNvSpPr>
          <p:nvPr/>
        </p:nvSpPr>
        <p:spPr bwMode="auto">
          <a:xfrm>
            <a:off x="5424488" y="4394182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25" name="Group 147"/>
          <p:cNvGraphicFramePr>
            <a:graphicFrameLocks noGrp="1"/>
          </p:cNvGraphicFramePr>
          <p:nvPr/>
        </p:nvGraphicFramePr>
        <p:xfrm>
          <a:off x="5226050" y="4624369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Group 184"/>
          <p:cNvGraphicFramePr>
            <a:graphicFrameLocks noGrp="1"/>
          </p:cNvGraphicFramePr>
          <p:nvPr/>
        </p:nvGraphicFramePr>
        <p:xfrm>
          <a:off x="7597775" y="4700569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7" name="AutoShape 201"/>
          <p:cNvCxnSpPr>
            <a:cxnSpLocks noChangeShapeType="1"/>
          </p:cNvCxnSpPr>
          <p:nvPr/>
        </p:nvCxnSpPr>
        <p:spPr bwMode="auto">
          <a:xfrm flipV="1">
            <a:off x="6378575" y="5065694"/>
            <a:ext cx="1219200" cy="3238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28" name="AutoShape 202"/>
          <p:cNvCxnSpPr>
            <a:cxnSpLocks noChangeShapeType="1"/>
          </p:cNvCxnSpPr>
          <p:nvPr/>
        </p:nvCxnSpPr>
        <p:spPr bwMode="auto">
          <a:xfrm flipV="1">
            <a:off x="6364288" y="4494194"/>
            <a:ext cx="1033462" cy="900113"/>
          </a:xfrm>
          <a:prstGeom prst="curvedConnector3">
            <a:avLst>
              <a:gd name="adj1" fmla="val 49921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9" name="Text Box 203"/>
          <p:cNvSpPr txBox="1">
            <a:spLocks noChangeArrowheads="1"/>
          </p:cNvSpPr>
          <p:nvPr/>
        </p:nvSpPr>
        <p:spPr bwMode="auto">
          <a:xfrm>
            <a:off x="7205663" y="6211869"/>
            <a:ext cx="1885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outfile’s v-node</a:t>
            </a:r>
          </a:p>
        </p:txBody>
      </p:sp>
      <p:sp>
        <p:nvSpPr>
          <p:cNvPr id="30" name="Line 204"/>
          <p:cNvSpPr>
            <a:spLocks noChangeShapeType="1"/>
          </p:cNvSpPr>
          <p:nvPr/>
        </p:nvSpPr>
        <p:spPr bwMode="auto">
          <a:xfrm>
            <a:off x="8172450" y="5689582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205"/>
          <p:cNvSpPr>
            <a:spLocks noChangeArrowheads="1"/>
          </p:cNvSpPr>
          <p:nvPr/>
        </p:nvSpPr>
        <p:spPr bwMode="auto">
          <a:xfrm>
            <a:off x="6875463" y="4457682"/>
            <a:ext cx="360362" cy="3603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Text Box 206"/>
          <p:cNvSpPr txBox="1">
            <a:spLocks noChangeArrowheads="1"/>
          </p:cNvSpPr>
          <p:nvPr/>
        </p:nvSpPr>
        <p:spPr bwMode="auto">
          <a:xfrm>
            <a:off x="7383463" y="4386244"/>
            <a:ext cx="1784350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b="1"/>
              <a:t>/dev/fd/1’s filetable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(3/3)</a:t>
            </a:r>
            <a:endParaRPr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b="0" i="1" dirty="0" err="1">
                <a:latin typeface="Courier New" pitchFamily="49" charset="0"/>
                <a:cs typeface="Arial" charset="0"/>
              </a:rPr>
              <a:t>prog_name</a:t>
            </a:r>
            <a:r>
              <a:rPr lang="en-US" altLang="ko-KR" b="0" i="1" dirty="0">
                <a:latin typeface="Courier New" pitchFamily="49" charset="0"/>
                <a:cs typeface="Arial" charset="0"/>
              </a:rPr>
              <a:t> &lt; </a:t>
            </a:r>
            <a:r>
              <a:rPr lang="en-US" altLang="ko-KR" b="0" i="1" dirty="0" err="1">
                <a:latin typeface="Courier New" pitchFamily="49" charset="0"/>
                <a:cs typeface="Arial" charset="0"/>
              </a:rPr>
              <a:t>infile</a:t>
            </a:r>
            <a:r>
              <a:rPr lang="en-US" altLang="ko-KR" b="0" i="1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&gt; </a:t>
            </a:r>
            <a:r>
              <a:rPr lang="en-US" altLang="ko-KR" b="0" i="1" dirty="0" err="1">
                <a:latin typeface="Courier New" pitchFamily="49" charset="0"/>
                <a:cs typeface="Arial" charset="0"/>
              </a:rPr>
              <a:t>outfile</a:t>
            </a:r>
            <a:endParaRPr lang="en-US" altLang="ko-KR" b="0" i="1" dirty="0">
              <a:latin typeface="Courier New" pitchFamily="49" charset="0"/>
              <a:cs typeface="Arial" charset="0"/>
            </a:endParaRPr>
          </a:p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Courier New" pitchFamily="49" charset="0"/>
              </a:rPr>
              <a:t>io</a:t>
            </a:r>
            <a:r>
              <a:rPr lang="en-US" altLang="ko-KR" dirty="0"/>
              <a:t> example </a:t>
            </a:r>
            <a:r>
              <a:rPr lang="en-US" altLang="ko-KR" i="1" dirty="0"/>
              <a:t>p</a:t>
            </a:r>
            <a:r>
              <a:rPr lang="en-US" altLang="ko-KR" dirty="0"/>
              <a:t>.30(42)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4437063"/>
            <a:ext cx="8229600" cy="1689100"/>
          </a:xfrm>
          <a:noFill/>
          <a:ln/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Each line is printed as the </a:t>
            </a:r>
            <a:r>
              <a:rPr lang="en-US" altLang="ko-KR" sz="2200" i="1" dirty="0">
                <a:latin typeface="Arial" charset="0"/>
                <a:cs typeface="Arial" charset="0"/>
              </a:rPr>
              <a:t>Return</a:t>
            </a:r>
            <a:r>
              <a:rPr lang="en-US" altLang="ko-KR" sz="2200" dirty="0">
                <a:latin typeface="Arial" charset="0"/>
                <a:cs typeface="Arial" charset="0"/>
              </a:rPr>
              <a:t> key is pressed.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This is because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read</a:t>
            </a:r>
            <a:r>
              <a:rPr lang="en-US" altLang="ko-KR" sz="2200" dirty="0">
                <a:latin typeface="Arial" charset="0"/>
                <a:cs typeface="Arial" charset="0"/>
              </a:rPr>
              <a:t>, when used to accept data from a terminal, usually return after each newline character.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95288" y="1123950"/>
            <a:ext cx="4824412" cy="31686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#include &lt;stdlib.h&gt;</a:t>
            </a:r>
          </a:p>
          <a:p>
            <a:pPr algn="l"/>
            <a:r>
              <a:rPr lang="en-US" altLang="ko-KR"/>
              <a:t>#include &lt;unistd.h&gt;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#define SIZE 512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main()</a:t>
            </a:r>
          </a:p>
          <a:p>
            <a:pPr algn="l"/>
            <a:r>
              <a:rPr lang="en-US" altLang="ko-KR"/>
              <a:t>{</a:t>
            </a:r>
          </a:p>
          <a:p>
            <a:pPr algn="l"/>
            <a:r>
              <a:rPr lang="en-US" altLang="ko-KR"/>
              <a:t>  size_t nread;</a:t>
            </a:r>
          </a:p>
          <a:p>
            <a:pPr algn="l"/>
            <a:r>
              <a:rPr lang="en-US" altLang="ko-KR"/>
              <a:t>  char buf[SIZE];</a:t>
            </a:r>
          </a:p>
          <a:p>
            <a:pPr algn="l"/>
            <a:r>
              <a:rPr lang="en-US" altLang="ko-KR"/>
              <a:t>  </a:t>
            </a:r>
          </a:p>
          <a:p>
            <a:pPr algn="l"/>
            <a:r>
              <a:rPr lang="en-US" altLang="ko-KR"/>
              <a:t>  while ( (nread = read (0, buf, SIZE)) &gt; 0)</a:t>
            </a:r>
          </a:p>
          <a:p>
            <a:pPr algn="l"/>
            <a:r>
              <a:rPr lang="en-US" altLang="ko-KR"/>
              <a:t>     write (1, buf, nread);</a:t>
            </a:r>
          </a:p>
          <a:p>
            <a:pPr algn="l"/>
            <a:r>
              <a:rPr lang="en-US" altLang="ko-KR"/>
              <a:t>  exit (0);</a:t>
            </a:r>
          </a:p>
          <a:p>
            <a:pPr algn="l"/>
            <a:r>
              <a:rPr lang="en-US" altLang="ko-KR"/>
              <a:t>}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5292725" y="1111250"/>
            <a:ext cx="3455988" cy="15843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$io</a:t>
            </a:r>
          </a:p>
          <a:p>
            <a:pPr algn="l"/>
            <a:r>
              <a:rPr lang="en-US" altLang="ko-KR"/>
              <a:t>This is line 1 </a:t>
            </a:r>
            <a:r>
              <a:rPr lang="en-US" altLang="ko-KR">
                <a:cs typeface="Courier New" pitchFamily="49" charset="0"/>
              </a:rPr>
              <a:t>↓</a:t>
            </a:r>
          </a:p>
          <a:p>
            <a:pPr algn="l"/>
            <a:r>
              <a:rPr lang="en-US" altLang="ko-KR" i="1"/>
              <a:t>This is line 1</a:t>
            </a:r>
          </a:p>
          <a:p>
            <a:pPr algn="l"/>
            <a:r>
              <a:rPr lang="en-US" altLang="ko-KR"/>
              <a:t>This is line 2 ↓</a:t>
            </a:r>
          </a:p>
          <a:p>
            <a:pPr algn="l"/>
            <a:r>
              <a:rPr lang="en-US" altLang="ko-KR" i="1"/>
              <a:t>This is line 2</a:t>
            </a:r>
          </a:p>
          <a:p>
            <a:pPr algn="l"/>
            <a:r>
              <a:rPr lang="en-US" altLang="ko-KR"/>
              <a:t>&lt;Ctrl-D&gt;</a:t>
            </a:r>
          </a:p>
          <a:p>
            <a:pPr algn="l"/>
            <a:r>
              <a:rPr lang="en-US" altLang="ko-KR"/>
              <a:t>$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458200" cy="1470025"/>
          </a:xfrm>
        </p:spPr>
        <p:txBody>
          <a:bodyPr/>
          <a:lstStyle/>
          <a:p>
            <a:r>
              <a:rPr lang="en-US" altLang="ko-KR" dirty="0"/>
              <a:t>2.3 The Standard I/O Library: a look ahead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Standard I/O Library(1/3)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Arial" charset="0"/>
                <a:cs typeface="Arial" charset="0"/>
              </a:rPr>
              <a:t>UNIX I/O (system call)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handles data only in the form of simple sequence of bytes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leaving everything else up to the programmer.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Efficiency consideration also fall into the lap of the developer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Arial" charset="0"/>
                <a:cs typeface="Arial" charset="0"/>
              </a:rPr>
              <a:t>Standard I/O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automatic buffering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more programmer-friendly interface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This makes the library easy to use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absolve the programmer from worrying about efficiency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2.1 UNIX file access primitives</a:t>
            </a:r>
            <a:endParaRPr lang="ko-KR" alt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Standard I/O Library(2/3)</a:t>
            </a:r>
            <a:endParaRPr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Difference between Standard I/O and UNIX I/O</a:t>
            </a:r>
          </a:p>
          <a:p>
            <a:pPr lvl="1"/>
            <a:r>
              <a:rPr lang="en-US" altLang="ko-KR" dirty="0"/>
              <a:t>the way files are described.</a:t>
            </a:r>
          </a:p>
          <a:p>
            <a:pPr lvl="1"/>
            <a:r>
              <a:rPr lang="en-US" altLang="ko-KR" b="0" dirty="0">
                <a:latin typeface="Courier New" pitchFamily="49" charset="0"/>
              </a:rPr>
              <a:t>FILE*</a:t>
            </a:r>
            <a:r>
              <a:rPr lang="en-US" altLang="ko-KR" dirty="0"/>
              <a:t> or </a:t>
            </a:r>
            <a:r>
              <a:rPr lang="en-US" altLang="ko-KR" b="0" i="1" dirty="0">
                <a:latin typeface="Courier New" pitchFamily="49" charset="0"/>
              </a:rPr>
              <a:t>file descriptors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Standard I/O routines are written around the system call primitives</a:t>
            </a:r>
          </a:p>
          <a:p>
            <a:pPr lvl="1"/>
            <a:endParaRPr lang="en-US" altLang="ko-KR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95288" y="3429000"/>
            <a:ext cx="8208962" cy="2928958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main()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	FILE *stream;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	if ( ( stream = </a:t>
            </a:r>
            <a:r>
              <a:rPr lang="en-US" altLang="ko-KR" dirty="0" err="1"/>
              <a:t>fopen</a:t>
            </a:r>
            <a:r>
              <a:rPr lang="en-US" altLang="ko-KR" dirty="0"/>
              <a:t> ("junk", "r")) == NULL)</a:t>
            </a:r>
          </a:p>
          <a:p>
            <a:pPr algn="l"/>
            <a:r>
              <a:rPr lang="en-US" altLang="ko-KR" dirty="0"/>
              <a:t> 	{</a:t>
            </a:r>
          </a:p>
          <a:p>
            <a:pPr algn="l"/>
            <a:r>
              <a:rPr lang="en-US" altLang="ko-KR" dirty="0"/>
              <a:t> 	   </a:t>
            </a:r>
            <a:r>
              <a:rPr lang="en-US" altLang="ko-KR" dirty="0" err="1"/>
              <a:t>printf</a:t>
            </a:r>
            <a:r>
              <a:rPr lang="en-US" altLang="ko-KR" dirty="0"/>
              <a:t> ("Could not open file junk\n");</a:t>
            </a:r>
          </a:p>
          <a:p>
            <a:pPr algn="l"/>
            <a:r>
              <a:rPr lang="en-US" altLang="ko-KR" dirty="0"/>
              <a:t> 	   exit (1);</a:t>
            </a:r>
          </a:p>
          <a:p>
            <a:pPr algn="l"/>
            <a:r>
              <a:rPr lang="en-US" altLang="ko-KR" dirty="0"/>
              <a:t> 	}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227763" y="3573463"/>
            <a:ext cx="2154237" cy="942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b="1" dirty="0">
                <a:solidFill>
                  <a:schemeClr val="accent2"/>
                </a:solidFill>
                <a:latin typeface="Comic Sans MS" pitchFamily="66" charset="0"/>
              </a:rPr>
              <a:t>predefined file pointer</a:t>
            </a:r>
          </a:p>
          <a:p>
            <a:pPr algn="l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stdin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stdout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stderr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Standard I/O Library(3/3)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472518" cy="5073650"/>
          </a:xfrm>
        </p:spPr>
        <p:txBody>
          <a:bodyPr/>
          <a:lstStyle/>
          <a:p>
            <a:r>
              <a:rPr lang="en-US" altLang="ko-KR" dirty="0"/>
              <a:t>The C standard library (</a:t>
            </a:r>
            <a:r>
              <a:rPr lang="en-US" altLang="ko-KR" dirty="0" err="1"/>
              <a:t>libc.a</a:t>
            </a:r>
            <a:r>
              <a:rPr lang="en-US" altLang="ko-KR" dirty="0"/>
              <a:t>) contains a collection of higher-level standard I/O functions</a:t>
            </a:r>
          </a:p>
          <a:p>
            <a:endParaRPr lang="en-US" altLang="ko-KR" dirty="0"/>
          </a:p>
          <a:p>
            <a:r>
              <a:rPr lang="en-US" altLang="ko-KR" dirty="0"/>
              <a:t>Examples of standard I/O functions:</a:t>
            </a:r>
          </a:p>
          <a:p>
            <a:pPr lvl="1"/>
            <a:r>
              <a:rPr lang="en-US" altLang="ko-KR" dirty="0"/>
              <a:t>Opening and closing files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Reading and writing bytes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Reading and writing text lines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Formatted reading and writing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fopen(3)</a:t>
            </a:r>
            <a:endParaRPr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36838"/>
            <a:ext cx="8686800" cy="4032250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altLang="ko-KR" sz="2000" dirty="0"/>
              <a:t>: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r or </a:t>
            </a:r>
            <a:r>
              <a:rPr lang="en-US" altLang="ko-KR" sz="2000" dirty="0" err="1">
                <a:latin typeface="Courier New" pitchFamily="49" charset="0"/>
              </a:rPr>
              <a:t>rb</a:t>
            </a:r>
            <a:r>
              <a:rPr lang="en-US" altLang="ko-KR" sz="2000" dirty="0">
                <a:latin typeface="Courier New" pitchFamily="49" charset="0"/>
              </a:rPr>
              <a:t>	  </a:t>
            </a:r>
            <a:r>
              <a:rPr lang="en-US" altLang="ko-KR" sz="2000" dirty="0"/>
              <a:t>  	open for reading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w or </a:t>
            </a:r>
            <a:r>
              <a:rPr lang="en-US" altLang="ko-KR" sz="2000" dirty="0" err="1">
                <a:latin typeface="Courier New" pitchFamily="49" charset="0"/>
              </a:rPr>
              <a:t>wb</a:t>
            </a:r>
            <a:r>
              <a:rPr lang="en-US" altLang="ko-KR" sz="2000" dirty="0">
                <a:latin typeface="Courier New" pitchFamily="49" charset="0"/>
              </a:rPr>
              <a:t>	</a:t>
            </a:r>
            <a:r>
              <a:rPr lang="en-US" altLang="ko-KR" sz="2000" dirty="0"/>
              <a:t>    	truncate to 0 length or create for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a or </a:t>
            </a:r>
            <a:r>
              <a:rPr lang="en-US" altLang="ko-KR" sz="2000" dirty="0" err="1">
                <a:latin typeface="Courier New" pitchFamily="49" charset="0"/>
              </a:rPr>
              <a:t>ab</a:t>
            </a:r>
            <a:r>
              <a:rPr lang="en-US" altLang="ko-KR" sz="2000" dirty="0"/>
              <a:t>	   	append; open for writing at end of file, or</a:t>
            </a:r>
            <a:br>
              <a:rPr lang="en-US" altLang="ko-KR" sz="2000" dirty="0"/>
            </a:br>
            <a:r>
              <a:rPr lang="en-US" altLang="ko-KR" sz="2000" dirty="0"/>
              <a:t>			create for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r+ or </a:t>
            </a:r>
            <a:r>
              <a:rPr lang="en-US" altLang="ko-KR" sz="2000" dirty="0" err="1">
                <a:latin typeface="Courier New" pitchFamily="49" charset="0"/>
              </a:rPr>
              <a:t>r+b</a:t>
            </a:r>
            <a:r>
              <a:rPr lang="en-US" altLang="ko-KR" sz="2000" dirty="0">
                <a:latin typeface="Courier New" pitchFamily="49" charset="0"/>
              </a:rPr>
              <a:t> or </a:t>
            </a:r>
            <a:r>
              <a:rPr lang="en-US" altLang="ko-KR" sz="2000" dirty="0" err="1">
                <a:latin typeface="Courier New" pitchFamily="49" charset="0"/>
              </a:rPr>
              <a:t>rb</a:t>
            </a:r>
            <a:r>
              <a:rPr lang="en-US" altLang="ko-KR" sz="2000" dirty="0">
                <a:latin typeface="Courier New" pitchFamily="49" charset="0"/>
              </a:rPr>
              <a:t>+	</a:t>
            </a:r>
            <a:r>
              <a:rPr lang="en-US" altLang="ko-KR" sz="2000" dirty="0"/>
              <a:t>open for reading and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w+ or </a:t>
            </a:r>
            <a:r>
              <a:rPr lang="en-US" altLang="ko-KR" sz="2000" dirty="0" err="1">
                <a:latin typeface="Courier New" pitchFamily="49" charset="0"/>
              </a:rPr>
              <a:t>w+b</a:t>
            </a:r>
            <a:r>
              <a:rPr lang="en-US" altLang="ko-KR" sz="2000" dirty="0">
                <a:latin typeface="Courier New" pitchFamily="49" charset="0"/>
              </a:rPr>
              <a:t> or </a:t>
            </a:r>
            <a:r>
              <a:rPr lang="en-US" altLang="ko-KR" sz="2000" dirty="0" err="1">
                <a:latin typeface="Courier New" pitchFamily="49" charset="0"/>
              </a:rPr>
              <a:t>wb</a:t>
            </a:r>
            <a:r>
              <a:rPr lang="en-US" altLang="ko-KR" sz="2000" dirty="0">
                <a:latin typeface="Courier New" pitchFamily="49" charset="0"/>
              </a:rPr>
              <a:t>+	</a:t>
            </a:r>
            <a:r>
              <a:rPr lang="en-US" altLang="ko-KR" sz="2000" dirty="0"/>
              <a:t>truncate to 0 length or create for reading 			and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a+ or </a:t>
            </a:r>
            <a:r>
              <a:rPr lang="en-US" altLang="ko-KR" sz="2000" dirty="0" err="1">
                <a:latin typeface="Courier New" pitchFamily="49" charset="0"/>
              </a:rPr>
              <a:t>a+b</a:t>
            </a:r>
            <a:r>
              <a:rPr lang="en-US" altLang="ko-KR" sz="2000" dirty="0">
                <a:latin typeface="Courier New" pitchFamily="49" charset="0"/>
              </a:rPr>
              <a:t> or </a:t>
            </a:r>
            <a:r>
              <a:rPr lang="en-US" altLang="ko-KR" sz="2000" dirty="0" err="1">
                <a:latin typeface="Courier New" pitchFamily="49" charset="0"/>
              </a:rPr>
              <a:t>ab</a:t>
            </a:r>
            <a:r>
              <a:rPr lang="en-US" altLang="ko-KR" sz="2000" dirty="0">
                <a:latin typeface="Courier New" pitchFamily="49" charset="0"/>
              </a:rPr>
              <a:t>+	</a:t>
            </a:r>
            <a:r>
              <a:rPr lang="en-US" altLang="ko-KR" sz="2000" dirty="0"/>
              <a:t>open or create for reading and writing at 			end of file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&lt;stdio.h&gt;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FILE *fopen(const char *restrict pathname, </a:t>
            </a:r>
            <a:br>
              <a:rPr lang="en-US" altLang="ko-KR" sz="1600"/>
            </a:br>
            <a:r>
              <a:rPr lang="en-US" altLang="ko-KR" sz="1600"/>
              <a:t>					const char *restrict type);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	</a:t>
            </a:r>
            <a:r>
              <a:rPr lang="en-US" altLang="en-US" sz="1600"/>
              <a:t>All three return: file pointer if OK, NULL on error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getc(3), putc(3)</a:t>
            </a:r>
            <a:endParaRPr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716338"/>
            <a:ext cx="8686800" cy="2952750"/>
          </a:xfrm>
        </p:spPr>
        <p:txBody>
          <a:bodyPr/>
          <a:lstStyle/>
          <a:p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2447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getc</a:t>
            </a:r>
            <a:r>
              <a:rPr lang="en-US" altLang="ko-KR" sz="1600" dirty="0"/>
              <a:t>(FILE *</a:t>
            </a:r>
            <a:r>
              <a:rPr lang="en-US" altLang="ko-KR" sz="1600" dirty="0" err="1"/>
              <a:t>istream</a:t>
            </a:r>
            <a:r>
              <a:rPr lang="en-US" altLang="ko-KR" sz="1600" dirty="0"/>
              <a:t>);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		  </a:t>
            </a:r>
            <a:r>
              <a:rPr lang="en-US" altLang="ko-KR" dirty="0"/>
              <a:t>Return: next character if OK, EOF on end of file or error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putc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c, FILE *</a:t>
            </a:r>
            <a:r>
              <a:rPr lang="en-US" altLang="ko-KR" dirty="0" err="1"/>
              <a:t>ostream</a:t>
            </a:r>
            <a:r>
              <a:rPr lang="en-US" altLang="ko-KR" dirty="0"/>
              <a:t>); 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					    Return: c if OK, EOF on error   </a:t>
            </a:r>
            <a:endParaRPr lang="en-US" altLang="en-US" dirty="0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95288" y="3714752"/>
            <a:ext cx="8353425" cy="26638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int c;</a:t>
            </a:r>
          </a:p>
          <a:p>
            <a:pPr algn="l"/>
            <a:r>
              <a:rPr lang="en-US" altLang="ko-KR"/>
              <a:t>FILE *istream, *ostream;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/* istream</a:t>
            </a:r>
            <a:r>
              <a:rPr lang="ko-KR" altLang="en-US"/>
              <a:t>을 읽기전용으로 개방하고</a:t>
            </a:r>
            <a:r>
              <a:rPr lang="en-US" altLang="ko-KR"/>
              <a:t>, ostream</a:t>
            </a:r>
            <a:r>
              <a:rPr lang="ko-KR" altLang="en-US"/>
              <a:t>을 쓰기전용으로 개방하라</a:t>
            </a:r>
            <a:r>
              <a:rPr lang="en-US" altLang="ko-KR"/>
              <a:t>. */</a:t>
            </a:r>
          </a:p>
          <a:p>
            <a:pPr algn="l"/>
            <a:r>
              <a:rPr lang="en-US" altLang="ko-KR"/>
              <a:t>.</a:t>
            </a:r>
          </a:p>
          <a:p>
            <a:pPr algn="l"/>
            <a:r>
              <a:rPr lang="en-US" altLang="ko-KR"/>
              <a:t>.</a:t>
            </a:r>
          </a:p>
          <a:p>
            <a:pPr algn="l"/>
            <a:r>
              <a:rPr lang="en-US" altLang="ko-KR"/>
              <a:t>.</a:t>
            </a:r>
          </a:p>
          <a:p>
            <a:pPr algn="l"/>
            <a:r>
              <a:rPr lang="en-US" altLang="ko-KR"/>
              <a:t>while( ( c=getc(istream)) !=EOF)  //EOF defined in &lt;stdio.h&gt;, -1</a:t>
            </a:r>
          </a:p>
          <a:p>
            <a:pPr algn="l"/>
            <a:r>
              <a:rPr lang="en-US" altLang="ko-KR"/>
              <a:t>       putc(c, ostream);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Standard I/O avoid this inefficiency by an elegant buffering mechanism.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The buffer used is usually obtained by one of the standard I/O functions calling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malloc</a:t>
            </a:r>
            <a:r>
              <a:rPr lang="en-US" altLang="ko-KR" dirty="0">
                <a:latin typeface="Arial" charset="0"/>
                <a:cs typeface="Arial" charset="0"/>
              </a:rPr>
              <a:t> the first time I/O is performed on a stream.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619250" y="3862388"/>
            <a:ext cx="5184775" cy="17811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840163" y="4406900"/>
            <a:ext cx="2862262" cy="10890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250825" y="5692775"/>
            <a:ext cx="83534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722688" y="5000625"/>
            <a:ext cx="292100" cy="984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3722688" y="5148263"/>
            <a:ext cx="292100" cy="10001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3722688" y="5297488"/>
            <a:ext cx="292100" cy="984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3197225" y="5870575"/>
            <a:ext cx="2628900" cy="147638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4248150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4365625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4481513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4598988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>
            <a:off x="4716463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832350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9" name="Rectangle 17"/>
          <p:cNvSpPr>
            <a:spLocks noChangeArrowheads="1"/>
          </p:cNvSpPr>
          <p:nvPr/>
        </p:nvSpPr>
        <p:spPr bwMode="auto">
          <a:xfrm>
            <a:off x="4140200" y="4918075"/>
            <a:ext cx="2444750" cy="31115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r>
              <a:rPr lang="en-US" altLang="ko-KR"/>
              <a:t>buffering mechanism</a:t>
            </a:r>
            <a:endParaRPr lang="ko-KR" altLang="en-US"/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4067175" y="4221163"/>
            <a:ext cx="2520950" cy="3333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r>
              <a:rPr lang="en-US" altLang="ko-KR"/>
              <a:t>Standard I/O Library</a:t>
            </a:r>
            <a:endParaRPr lang="ko-KR" altLang="en-US"/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3722688" y="4554538"/>
            <a:ext cx="292100" cy="10001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32" name="Rectangle 20"/>
          <p:cNvSpPr>
            <a:spLocks noChangeArrowheads="1"/>
          </p:cNvSpPr>
          <p:nvPr/>
        </p:nvSpPr>
        <p:spPr bwMode="auto">
          <a:xfrm>
            <a:off x="3722688" y="4703763"/>
            <a:ext cx="292100" cy="984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3722688" y="4851400"/>
            <a:ext cx="292100" cy="1000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1674813" y="3949700"/>
            <a:ext cx="1528762" cy="336550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600"/>
              <a:t>Application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1849438" y="4937125"/>
            <a:ext cx="1066800" cy="3429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r>
              <a:rPr lang="en-US" altLang="ko-KR" sz="1600"/>
              <a:t>main()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1849438" y="4410075"/>
            <a:ext cx="1066800" cy="3429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r>
              <a:rPr lang="en-US" altLang="ko-KR" sz="1600"/>
              <a:t>user()</a:t>
            </a:r>
          </a:p>
        </p:txBody>
      </p:sp>
      <p:cxnSp>
        <p:nvCxnSpPr>
          <p:cNvPr id="115737" name="AutoShape 25"/>
          <p:cNvCxnSpPr>
            <a:cxnSpLocks noChangeShapeType="1"/>
            <a:stCxn id="115736" idx="3"/>
            <a:endCxn id="115732" idx="1"/>
          </p:cNvCxnSpPr>
          <p:nvPr/>
        </p:nvCxnSpPr>
        <p:spPr bwMode="auto">
          <a:xfrm>
            <a:off x="2916238" y="4581525"/>
            <a:ext cx="80645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5738" name="AutoShape 26"/>
          <p:cNvCxnSpPr>
            <a:cxnSpLocks noChangeShapeType="1"/>
            <a:stCxn id="115735" idx="3"/>
            <a:endCxn id="115733" idx="1"/>
          </p:cNvCxnSpPr>
          <p:nvPr/>
        </p:nvCxnSpPr>
        <p:spPr bwMode="auto">
          <a:xfrm flipV="1">
            <a:off x="2916238" y="4902200"/>
            <a:ext cx="806450" cy="206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7667625" y="5157788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user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15238" y="5719763"/>
            <a:ext cx="8223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kernel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115741" name="Rectangle 29"/>
          <p:cNvSpPr>
            <a:spLocks noChangeArrowheads="1"/>
          </p:cNvSpPr>
          <p:nvPr/>
        </p:nvSpPr>
        <p:spPr bwMode="auto">
          <a:xfrm>
            <a:off x="1636713" y="5834063"/>
            <a:ext cx="5175250" cy="360362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System Call Interface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Writing error message with </a:t>
            </a:r>
            <a:r>
              <a:rPr lang="en-US" altLang="ko-KR" b="0">
                <a:latin typeface="Courier New" pitchFamily="49" charset="0"/>
              </a:rPr>
              <a:t>fprintf(3)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4536727"/>
          </a:xfrm>
        </p:spPr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95288" y="1052513"/>
            <a:ext cx="8353425" cy="13684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#include &lt;stdio.h&gt; 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int fprintf(FILE *restrict fp, const char   *restrict format, ...); </a:t>
            </a:r>
          </a:p>
          <a:p>
            <a:pPr algn="l"/>
            <a:endParaRPr lang="en-US" altLang="ko-KR"/>
          </a:p>
          <a:p>
            <a:pPr algn="l"/>
            <a:endParaRPr lang="en-US" altLang="ko-KR"/>
          </a:p>
          <a:p>
            <a:pPr algn="l"/>
            <a:r>
              <a:rPr lang="en-US" altLang="ko-KR"/>
              <a:t>    Return: number of characters output if OK, negative value if output error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95288" y="2638425"/>
            <a:ext cx="8353425" cy="230346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notfound</a:t>
            </a:r>
            <a:r>
              <a:rPr lang="en-US" altLang="ko-KR" dirty="0"/>
              <a:t> (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progname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char *filename)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fprintf</a:t>
            </a:r>
            <a:r>
              <a:rPr lang="en-US" altLang="ko-KR" dirty="0"/>
              <a:t> (</a:t>
            </a:r>
            <a:r>
              <a:rPr lang="en-US" altLang="ko-KR" dirty="0" err="1"/>
              <a:t>stderr</a:t>
            </a:r>
            <a:r>
              <a:rPr lang="en-US" altLang="ko-KR" dirty="0"/>
              <a:t>, "%s: file %s not found\n", </a:t>
            </a:r>
            <a:r>
              <a:rPr lang="en-US" altLang="ko-KR" dirty="0" err="1"/>
              <a:t>progname</a:t>
            </a:r>
            <a:r>
              <a:rPr lang="en-US" altLang="ko-KR" dirty="0"/>
              <a:t>, filename);</a:t>
            </a:r>
          </a:p>
          <a:p>
            <a:pPr algn="l"/>
            <a:r>
              <a:rPr lang="en-US" altLang="ko-KR" dirty="0"/>
              <a:t>    exit (1);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539552" y="5733256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“restrict” prevents the same addresses from being used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72480" cy="147002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2.4 The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variable and system calls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46</a:t>
            </a:fld>
            <a:endParaRPr lang="en-US" altLang="ko-K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Error Handling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When an system call invoke,</a:t>
            </a:r>
          </a:p>
          <a:p>
            <a:pPr lvl="1"/>
            <a:r>
              <a:rPr lang="en-US" altLang="ko-KR" dirty="0"/>
              <a:t>Returns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altLang="ko-KR" dirty="0"/>
              <a:t>, if an error occurs. No error return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1"/>
            <a:r>
              <a:rPr lang="en-US" altLang="ko-KR" dirty="0"/>
              <a:t>Sets error code (constants) number in </a:t>
            </a:r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(</a:t>
            </a:r>
            <a:r>
              <a:rPr lang="en-US" altLang="ko-KR" dirty="0" err="1">
                <a:latin typeface="Courier New" pitchFamily="49" charset="0"/>
              </a:rPr>
              <a:t>errno.h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Each of these constants begin with the character </a:t>
            </a:r>
            <a:r>
              <a:rPr lang="en-US" altLang="ko-KR" dirty="0">
                <a:latin typeface="Courier New" pitchFamily="49" charset="0"/>
              </a:rPr>
              <a:t>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 store the last type of error that occurred during a system call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 is a globally accessible integer variable</a:t>
            </a:r>
          </a:p>
          <a:p>
            <a:pPr lvl="2"/>
            <a:r>
              <a:rPr lang="en-US" altLang="ko-KR" dirty="0"/>
              <a:t>POSIX defines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/>
              <a:t> as :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>
                <a:latin typeface="Courier New" pitchFamily="49" charset="0"/>
                <a:hlinkClick r:id="rId2" action="ppaction://hlinksldjump"/>
              </a:rPr>
              <a:t>errno</a:t>
            </a:r>
            <a:r>
              <a:rPr lang="en-US" altLang="ko-KR" dirty="0">
                <a:hlinkClick r:id="rId2" action="ppaction://hlinksldjump"/>
              </a:rPr>
              <a:t> doesn’t reset when a new system call is made with no error</a:t>
            </a:r>
            <a:endParaRPr lang="en-US" altLang="ko-KR" dirty="0"/>
          </a:p>
          <a:p>
            <a:pPr lvl="1"/>
            <a:r>
              <a:rPr lang="en-US" altLang="ko-KR" dirty="0"/>
              <a:t>Therefore, Do use </a:t>
            </a:r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 immediately after a system call has been made and has failed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47</a:t>
            </a:fld>
            <a:endParaRPr lang="en-US" altLang="ko-K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Error Handling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48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2781300"/>
            <a:ext cx="8353425" cy="307659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stdio.h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          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/* err1.c ― 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에러 취급을 감안하여 </a:t>
            </a:r>
            <a:r>
              <a:rPr lang="ko-KR" altLang="en-US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화일을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개방하라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. */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fcntl.h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     //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is defined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void main(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int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argc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, char**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argv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{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int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if ( 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= open ("nonesuch", O_RDONLY)) == -1)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fprintf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stderr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"ENOENT: %s\n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",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strerror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));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    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EACESS;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perror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argv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[0]);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052513"/>
            <a:ext cx="8353425" cy="7921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&lt;string.h&gt; 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char *strerror(int errnum);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1916113"/>
            <a:ext cx="8353425" cy="7921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stdio.h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void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perror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(const char *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msg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);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5288" y="5857892"/>
            <a:ext cx="8353425" cy="517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ENOENT: No such file or directory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a.out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: Permission denied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Error Handling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49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071547"/>
            <a:ext cx="8353425" cy="442915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stdio.h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fcntl.h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 //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이것만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include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하면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extern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으로 지정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main()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{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int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= open (“nonesuch”, O_RDONLY);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//error,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ENOENT(2)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fprintf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stderr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, "error %d\n",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); 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open (“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existfile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”, O_RDONLY); //no error,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= ENOENT(2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fprintf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stderr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, "error %d\n",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); 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}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5500701"/>
            <a:ext cx="8353425" cy="7858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error 2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error 2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primitives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5" name="Group 67"/>
          <p:cNvGraphicFramePr>
            <a:graphicFrameLocks/>
          </p:cNvGraphicFramePr>
          <p:nvPr/>
        </p:nvGraphicFramePr>
        <p:xfrm>
          <a:off x="677863" y="1171575"/>
          <a:ext cx="1301750" cy="3389757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create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close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write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lseek</a:t>
                      </a:r>
                      <a:endParaRPr kumimoji="1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unlink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remove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fcntl</a:t>
                      </a:r>
                      <a:endParaRPr kumimoji="1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65"/>
          <p:cNvGraphicFramePr>
            <a:graphicFrameLocks noGrp="1"/>
          </p:cNvGraphicFramePr>
          <p:nvPr/>
        </p:nvGraphicFramePr>
        <p:xfrm>
          <a:off x="2195513" y="1171575"/>
          <a:ext cx="6408737" cy="3389757"/>
        </p:xfrm>
        <a:graphic>
          <a:graphicData uri="http://schemas.openxmlformats.org/drawingml/2006/table">
            <a:tbl>
              <a:tblPr/>
              <a:tblGrid>
                <a:gridCol w="640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Opens a file for reading or writing, or creates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Creates an empty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Closes a previously opened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Extracts information from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Places information into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Moves to a specified byte in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Removes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Alternative method to remove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Controls attributes associated with a file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68"/>
          <p:cNvSpPr>
            <a:spLocks noChangeShapeType="1"/>
          </p:cNvSpPr>
          <p:nvPr/>
        </p:nvSpPr>
        <p:spPr bwMode="auto">
          <a:xfrm>
            <a:off x="611188" y="1109663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69"/>
          <p:cNvSpPr>
            <a:spLocks noChangeShapeType="1"/>
          </p:cNvSpPr>
          <p:nvPr/>
        </p:nvSpPr>
        <p:spPr bwMode="auto">
          <a:xfrm>
            <a:off x="611188" y="4854575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33"/>
          <p:cNvSpPr txBox="1">
            <a:spLocks noChangeArrowheads="1"/>
          </p:cNvSpPr>
          <p:nvPr/>
        </p:nvSpPr>
        <p:spPr bwMode="auto">
          <a:xfrm>
            <a:off x="457200" y="5084763"/>
            <a:ext cx="83629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functions are not part of ANSI C, but are part of POSIX.1 and XPG3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functions described in this chapter are often referred to as </a:t>
            </a:r>
            <a:r>
              <a:rPr kumimoji="1" lang="en-US" altLang="ko-KR" sz="16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unbuffered I/O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Unbuffered I/O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is provided by the functions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open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read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write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lseek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close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These functions all work with file descriptors.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Handling: Wrapper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Since terminating on an error is the common case,</a:t>
            </a:r>
          </a:p>
          <a:p>
            <a:pPr lvl="1"/>
            <a:r>
              <a:rPr lang="en-US" altLang="ko-KR" dirty="0"/>
              <a:t>We can shorten our program by defining a </a:t>
            </a:r>
            <a:r>
              <a:rPr lang="en-US" altLang="ko-KR" i="1" dirty="0"/>
              <a:t>wrapper function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50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3000372"/>
            <a:ext cx="8353425" cy="285752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void Close(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if (close(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 == -1)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err_sys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("close error");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}</a:t>
            </a:r>
          </a:p>
          <a:p>
            <a:pPr algn="l"/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Fork(void)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{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;	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if ( 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fork()) == -1)		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err_sys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("fork error");	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return(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}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940152" y="3000372"/>
            <a:ext cx="2808561" cy="9326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void </a:t>
            </a:r>
            <a:r>
              <a:rPr kumimoji="1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err_sys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(char* </a:t>
            </a:r>
            <a:r>
              <a:rPr kumimoji="1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msg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){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pitchFamily="50" charset="-127"/>
                <a:cs typeface="Courier New" pitchFamily="49" charset="0"/>
              </a:rPr>
              <a:t>    </a:t>
            </a:r>
            <a:r>
              <a:rPr lang="en-US" altLang="ko-KR" dirty="0" err="1">
                <a:ea typeface="굴림" pitchFamily="50" charset="-127"/>
                <a:cs typeface="Courier New" pitchFamily="49" charset="0"/>
              </a:rPr>
              <a:t>perror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dirty="0" err="1">
                <a:ea typeface="굴림" pitchFamily="50" charset="-127"/>
                <a:cs typeface="Courier New" pitchFamily="49" charset="0"/>
              </a:rPr>
              <a:t>msg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pitchFamily="50" charset="-127"/>
                <a:cs typeface="Courier New" pitchFamily="49" charset="0"/>
              </a:rPr>
              <a:t>    exit(1);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}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File Descriptor</a:t>
            </a:r>
          </a:p>
          <a:p>
            <a:pPr lvl="1"/>
            <a:r>
              <a:rPr lang="en-US" altLang="ko-KR" dirty="0"/>
              <a:t>In the kernel, all open files are referred to by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file descriptors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Non negative integer (the lowest unused integer)</a:t>
            </a:r>
          </a:p>
          <a:p>
            <a:pPr lvl="1"/>
            <a:r>
              <a:rPr lang="en-US" altLang="ko-KR" dirty="0"/>
              <a:t>When we open an exiting file or create a new file, kernel returns a file descriptor to the process.</a:t>
            </a:r>
          </a:p>
          <a:p>
            <a:pPr lvl="1"/>
            <a:r>
              <a:rPr lang="en-US" altLang="ko-KR" dirty="0"/>
              <a:t>Argument to either </a:t>
            </a:r>
            <a:r>
              <a:rPr lang="en-US" altLang="ko-KR" dirty="0">
                <a:latin typeface="Courier New" pitchFamily="49" charset="0"/>
              </a:rPr>
              <a:t>read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itchFamily="49" charset="0"/>
              </a:rPr>
              <a:t>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process created by a Unix shell begins life with three open files associated with a terminal: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95630"/>
              </p:ext>
            </p:extLst>
          </p:nvPr>
        </p:nvGraphicFramePr>
        <p:xfrm>
          <a:off x="1571625" y="4979988"/>
          <a:ext cx="6096000" cy="1401764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descriptor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Symbolic 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describe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STDIN_FILENO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  <a:cs typeface="Arial" charset="0"/>
                        </a:rPr>
                        <a:t>Standard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STDOUT_FILENO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  <a:cs typeface="Arial" charset="0"/>
                        </a:rPr>
                        <a:t>Standard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STDERR_FILENO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  <a:cs typeface="Arial" charset="0"/>
                        </a:rPr>
                        <a:t>Standard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.8 (14)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ph sz="half" idx="4294967295"/>
          </p:nvPr>
        </p:nvGraphicFramePr>
        <p:xfrm>
          <a:off x="6011863" y="4737100"/>
          <a:ext cx="1871662" cy="11582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[0]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Std in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[1]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Std out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[2]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Std err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“data”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3850" y="1268413"/>
            <a:ext cx="4968875" cy="48244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/* a rudimentary example program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/* these header files are discussed below */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fcntl.h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main()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ssize_t</a:t>
            </a:r>
            <a:r>
              <a:rPr lang="en-US" altLang="ko-KR" dirty="0"/>
              <a:t> </a:t>
            </a:r>
            <a:r>
              <a:rPr lang="en-US" altLang="ko-KR" dirty="0" err="1"/>
              <a:t>nread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char </a:t>
            </a:r>
            <a:r>
              <a:rPr lang="en-US" altLang="ko-KR" dirty="0" err="1"/>
              <a:t>buf</a:t>
            </a:r>
            <a:r>
              <a:rPr lang="en-US" altLang="ko-KR" dirty="0"/>
              <a:t>[1024];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open file “data” for reading */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fd</a:t>
            </a:r>
            <a:r>
              <a:rPr lang="en-US" altLang="ko-KR" dirty="0"/>
              <a:t> = open(“data”, O_RDONLY); 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read in the data */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nread</a:t>
            </a:r>
            <a:r>
              <a:rPr lang="en-US" altLang="ko-KR" dirty="0"/>
              <a:t> = read(</a:t>
            </a:r>
            <a:r>
              <a:rPr lang="en-US" altLang="ko-KR" dirty="0" err="1"/>
              <a:t>fd</a:t>
            </a:r>
            <a:r>
              <a:rPr lang="en-US" altLang="ko-KR" dirty="0"/>
              <a:t>, </a:t>
            </a:r>
            <a:r>
              <a:rPr lang="en-US" altLang="ko-KR" dirty="0" err="1"/>
              <a:t>buf</a:t>
            </a:r>
            <a:r>
              <a:rPr lang="en-US" altLang="ko-KR" dirty="0"/>
              <a:t>, 1024);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close the file */</a:t>
            </a:r>
          </a:p>
          <a:p>
            <a:pPr algn="l"/>
            <a:r>
              <a:rPr lang="en-US" altLang="ko-KR" dirty="0"/>
              <a:t>    close(</a:t>
            </a:r>
            <a:r>
              <a:rPr lang="en-US" altLang="ko-KR" dirty="0" err="1"/>
              <a:t>fd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}</a:t>
            </a:r>
          </a:p>
          <a:p>
            <a:pPr algn="l"/>
            <a:endParaRPr lang="en-US" altLang="ko-KR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435600" y="1216025"/>
            <a:ext cx="3635375" cy="264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Primitive System Data Types</a:t>
            </a:r>
            <a:b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</a:br>
            <a:endParaRPr lang="en-US" altLang="ko-KR" b="1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altLang="ko-KR">
                <a:latin typeface="Comic Sans MS" pitchFamily="66" charset="0"/>
              </a:rPr>
              <a:t>*These data types that end in </a:t>
            </a:r>
            <a:r>
              <a:rPr lang="en-US" altLang="ko-KR"/>
              <a:t>_t</a:t>
            </a:r>
            <a:r>
              <a:rPr lang="en-US" altLang="ko-KR">
                <a:latin typeface="Comic Sans MS" pitchFamily="66" charset="0"/>
              </a:rPr>
              <a:t> are called the primitive system datatype</a:t>
            </a:r>
          </a:p>
          <a:p>
            <a:pPr algn="l"/>
            <a:r>
              <a:rPr lang="en-US" altLang="ko-KR">
                <a:latin typeface="Comic Sans MS" pitchFamily="66" charset="0"/>
              </a:rPr>
              <a:t>*They are usually defined in the header </a:t>
            </a:r>
            <a:r>
              <a:rPr lang="en-US" altLang="ko-KR"/>
              <a:t>&lt;sys/types.h&gt;</a:t>
            </a:r>
            <a:r>
              <a:rPr lang="en-US" altLang="ko-KR">
                <a:latin typeface="Comic Sans MS" pitchFamily="66" charset="0"/>
              </a:rPr>
              <a:t> (which are header </a:t>
            </a:r>
            <a:r>
              <a:rPr lang="en-US" altLang="ko-KR"/>
              <a:t>&lt;unistd.h&gt;</a:t>
            </a:r>
            <a:r>
              <a:rPr lang="en-US" altLang="ko-KR">
                <a:latin typeface="Comic Sans MS" pitchFamily="66" charset="0"/>
              </a:rPr>
              <a:t> must have included)</a:t>
            </a:r>
          </a:p>
          <a:p>
            <a:pPr algn="l"/>
            <a:r>
              <a:rPr lang="en-US" altLang="ko-KR">
                <a:latin typeface="Comic Sans MS" pitchFamily="66" charset="0"/>
              </a:rPr>
              <a:t>*Their purpose is to prevent program from using speific data types(</a:t>
            </a:r>
            <a:r>
              <a:rPr lang="en-US" altLang="ko-KR"/>
              <a:t>int</a:t>
            </a:r>
            <a:r>
              <a:rPr lang="en-US" altLang="ko-KR">
                <a:latin typeface="Comic Sans MS" pitchFamily="66" charset="0"/>
              </a:rPr>
              <a:t>, </a:t>
            </a:r>
            <a:r>
              <a:rPr lang="en-US" altLang="ko-KR"/>
              <a:t>float</a:t>
            </a:r>
            <a:r>
              <a:rPr lang="en-US" altLang="ko-KR">
                <a:latin typeface="Comic Sans MS" pitchFamily="66" charset="0"/>
              </a:rPr>
              <a:t>..) to allow each implementation to choose which data type is required for a particular system</a:t>
            </a:r>
            <a:endParaRPr lang="en-US" altLang="ko-KR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6156325" y="4376738"/>
            <a:ext cx="19605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 descriptor table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open(2)</a:t>
            </a:r>
            <a:r>
              <a:rPr lang="en-US" altLang="ko-KR" dirty="0"/>
              <a:t> system call (1/2)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52738"/>
            <a:ext cx="8229600" cy="3455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 file is opened or created by calling the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open</a:t>
            </a:r>
            <a:r>
              <a:rPr lang="en-US" altLang="ko-KR" sz="2200" dirty="0">
                <a:latin typeface="Arial" charset="0"/>
                <a:cs typeface="Arial" charset="0"/>
              </a:rPr>
              <a:t> function.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flags</a:t>
            </a:r>
            <a:r>
              <a:rPr lang="en-US" altLang="ko-KR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O_RDONLY	#0</a:t>
            </a:r>
            <a:r>
              <a:rPr lang="en-US" altLang="ko-KR" sz="2000" dirty="0"/>
              <a:t>	Open for reading only.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O_WRONLY	#1</a:t>
            </a:r>
            <a:r>
              <a:rPr lang="en-US" altLang="ko-KR" sz="2000" dirty="0"/>
              <a:t>	Open for writing only.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O_RDWR	#2</a:t>
            </a:r>
            <a:r>
              <a:rPr lang="en-US" altLang="ko-KR" sz="2000" dirty="0"/>
              <a:t>	Open for reading and writing.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2000" dirty="0"/>
              <a:t>* one and only one of these three constants must be specified.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ko-KR" sz="2000" dirty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dirty="0"/>
              <a:t>#include &lt;</a:t>
            </a:r>
            <a:r>
              <a:rPr lang="en-US" altLang="ko-KR" sz="1600" dirty="0" err="1"/>
              <a:t>fcntl.h</a:t>
            </a:r>
            <a:r>
              <a:rPr lang="en-US" altLang="ko-KR" sz="1600" dirty="0"/>
              <a:t>&gt; 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open(const char *pathname,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flags, [</a:t>
            </a:r>
            <a:r>
              <a:rPr lang="en-US" altLang="ko-KR" sz="1600" dirty="0" err="1"/>
              <a:t>mode_t</a:t>
            </a:r>
            <a:r>
              <a:rPr lang="en-US" altLang="ko-KR" sz="1600" dirty="0"/>
              <a:t> mode]);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			Returns: file descriptor if OK, -1 on error 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 bwMode="auto">
          <a:xfrm>
            <a:off x="827584" y="5517232"/>
            <a:ext cx="7488832" cy="72008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굴림" pitchFamily="50" charset="-127"/>
              </a:rPr>
              <a:t>Why three flags? Can’t we scrap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O_RDWR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굴림" pitchFamily="50" charset="-127"/>
              </a:rPr>
              <a:t> and just use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O_RDONLY | O_WRONLY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굴림" pitchFamily="50" charset="-127"/>
              </a:rPr>
              <a:t>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Comic Sans MS" pitchFamily="66" charset="0"/>
                <a:ea typeface="굴림" pitchFamily="50" charset="-127"/>
              </a:rPr>
              <a:t>No, because implementation have always defined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O_RDONLY</a:t>
            </a:r>
            <a:r>
              <a:rPr lang="en-US" altLang="ko-KR" dirty="0">
                <a:latin typeface="Comic Sans MS" pitchFamily="66" charset="0"/>
                <a:ea typeface="굴림" pitchFamily="50" charset="-127"/>
              </a:rPr>
              <a:t> as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0</a:t>
            </a:r>
            <a:r>
              <a:rPr lang="en-US" altLang="ko-KR" dirty="0">
                <a:latin typeface="Comic Sans MS" pitchFamily="66" charset="0"/>
                <a:ea typeface="굴림" pitchFamily="50" charset="-127"/>
              </a:rPr>
              <a:t>.</a:t>
            </a:r>
          </a:p>
          <a:p>
            <a:pPr algn="l"/>
            <a:r>
              <a:rPr lang="en-US" altLang="ko-KR" dirty="0">
                <a:latin typeface="Comic Sans MS" pitchFamily="66" charset="0"/>
                <a:ea typeface="굴림" pitchFamily="50" charset="-127"/>
                <a:sym typeface="Wingdings" pitchFamily="2" charset="2"/>
              </a:rPr>
              <a:t> </a:t>
            </a:r>
            <a:r>
              <a:rPr lang="en-US" altLang="ko-KR" dirty="0">
                <a:ea typeface="굴림" pitchFamily="50" charset="-127"/>
                <a:cs typeface="Courier New" pitchFamily="49" charset="0"/>
                <a:sym typeface="Wingdings" pitchFamily="2" charset="2"/>
              </a:rPr>
              <a:t>O_RDONLY |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O_WRONLY == O_WRONLY</a:t>
            </a:r>
            <a:endParaRPr lang="ko-KR" altLang="en-US" dirty="0"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open(2)</a:t>
            </a:r>
            <a:r>
              <a:rPr lang="en-US" altLang="ko-KR" dirty="0"/>
              <a:t> system call (2/2)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2663825"/>
          </a:xfrm>
          <a:noFill/>
          <a:ln/>
        </p:spPr>
        <p:txBody>
          <a:bodyPr/>
          <a:lstStyle/>
          <a:p>
            <a:pPr lvl="1"/>
            <a:r>
              <a:rPr lang="en-US" altLang="ko-KR" sz="2000" dirty="0"/>
              <a:t>optional flags: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O_APPEND</a:t>
            </a:r>
            <a:r>
              <a:rPr lang="en-US" altLang="ko-KR" sz="2000" dirty="0"/>
              <a:t>	  Append to the end of file on each write.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O_CREAT</a:t>
            </a:r>
            <a:r>
              <a:rPr lang="en-US" altLang="ko-KR" sz="2000" dirty="0"/>
              <a:t>	  Create the file if it doesn't exist. 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O_EXCL</a:t>
            </a:r>
            <a:r>
              <a:rPr lang="en-US" altLang="ko-KR" sz="2000" dirty="0"/>
              <a:t>	  Generate an error if </a:t>
            </a:r>
            <a:r>
              <a:rPr lang="en-US" altLang="ko-KR" sz="2000" dirty="0">
                <a:latin typeface="Courier New" pitchFamily="49" charset="0"/>
              </a:rPr>
              <a:t>O_CREAT</a:t>
            </a:r>
            <a:r>
              <a:rPr lang="en-US" altLang="ko-KR" sz="2000" dirty="0"/>
              <a:t> is also specified</a:t>
            </a:r>
            <a:br>
              <a:rPr lang="en-US" altLang="ko-KR" sz="2000" dirty="0"/>
            </a:br>
            <a:r>
              <a:rPr lang="en-US" altLang="ko-KR" sz="2000" dirty="0"/>
              <a:t>		  and the file already exists. 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O_TRUNC</a:t>
            </a:r>
            <a:r>
              <a:rPr lang="en-US" altLang="ko-KR" sz="2000" dirty="0"/>
              <a:t>	  If the file exists, truncate its length to 0.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O_NONBLOCK</a:t>
            </a:r>
            <a:r>
              <a:rPr lang="en-US" altLang="ko-KR" sz="2000" dirty="0"/>
              <a:t>	  non-blocking file open.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altLang="ko-KR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only used with the </a:t>
            </a:r>
            <a:r>
              <a:rPr lang="en-US" altLang="ko-KR" sz="2000" dirty="0">
                <a:latin typeface="Courier New" pitchFamily="49" charset="0"/>
              </a:rPr>
              <a:t>O_CREAT</a:t>
            </a:r>
            <a:r>
              <a:rPr lang="en-US" altLang="ko-KR" sz="2000" dirty="0"/>
              <a:t> flag</a:t>
            </a:r>
            <a:endParaRPr lang="ko-KR" altLang="en-US" sz="2000" dirty="0"/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File security permission</a:t>
            </a:r>
          </a:p>
          <a:p>
            <a:pPr lvl="1"/>
            <a:endParaRPr lang="en-US" altLang="ko-KR" dirty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61632" y="4653136"/>
            <a:ext cx="8208962" cy="172819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300" dirty="0" err="1"/>
              <a:t>fd</a:t>
            </a:r>
            <a:r>
              <a:rPr lang="en-US" altLang="ko-KR" sz="1300" dirty="0"/>
              <a:t> = open(“/</a:t>
            </a:r>
            <a:r>
              <a:rPr lang="en-US" altLang="ko-KR" sz="1300" dirty="0" err="1"/>
              <a:t>tmp</a:t>
            </a:r>
            <a:r>
              <a:rPr lang="en-US" altLang="ko-KR" sz="1300" dirty="0"/>
              <a:t>/</a:t>
            </a:r>
            <a:r>
              <a:rPr lang="en-US" altLang="ko-KR" sz="1300" dirty="0" err="1"/>
              <a:t>newfile</a:t>
            </a:r>
            <a:r>
              <a:rPr lang="en-US" altLang="ko-KR" sz="1300" dirty="0"/>
              <a:t>”, O_WRONLY|O_CREAT, 0644);</a:t>
            </a:r>
          </a:p>
          <a:p>
            <a:pPr algn="l"/>
            <a:r>
              <a:rPr lang="en-US" altLang="ko-KR" sz="1300" dirty="0">
                <a:solidFill>
                  <a:schemeClr val="accent2"/>
                </a:solidFill>
              </a:rPr>
              <a:t>/* if </a:t>
            </a:r>
            <a:r>
              <a:rPr lang="en-US" altLang="ko-KR" sz="1300" dirty="0" err="1">
                <a:solidFill>
                  <a:schemeClr val="accent2"/>
                </a:solidFill>
              </a:rPr>
              <a:t>isExist</a:t>
            </a:r>
            <a:r>
              <a:rPr lang="en-US" altLang="ko-KR" sz="1300" dirty="0">
                <a:solidFill>
                  <a:schemeClr val="accent2"/>
                </a:solidFill>
              </a:rPr>
              <a:t>(file) “file open” else “file create &amp; open” */ </a:t>
            </a:r>
          </a:p>
          <a:p>
            <a:pPr algn="l"/>
            <a:endParaRPr lang="en-US" altLang="ko-KR" sz="1300" dirty="0">
              <a:solidFill>
                <a:schemeClr val="accent2"/>
              </a:solidFill>
            </a:endParaRPr>
          </a:p>
          <a:p>
            <a:pPr algn="l"/>
            <a:r>
              <a:rPr lang="en-US" altLang="ko-KR" sz="1300" dirty="0" err="1"/>
              <a:t>fd</a:t>
            </a:r>
            <a:r>
              <a:rPr lang="en-US" altLang="ko-KR" sz="1300" dirty="0"/>
              <a:t> = open(“/</a:t>
            </a:r>
            <a:r>
              <a:rPr lang="en-US" altLang="ko-KR" sz="1300" dirty="0" err="1"/>
              <a:t>tmp</a:t>
            </a:r>
            <a:r>
              <a:rPr lang="en-US" altLang="ko-KR" sz="1300" dirty="0"/>
              <a:t>/</a:t>
            </a:r>
            <a:r>
              <a:rPr lang="en-US" altLang="ko-KR" sz="1300" dirty="0" err="1"/>
              <a:t>newfile</a:t>
            </a:r>
            <a:r>
              <a:rPr lang="en-US" altLang="ko-KR" sz="1300" dirty="0"/>
              <a:t>”, O_WRONLY|O_CREAT|O_EXCL, 0644);</a:t>
            </a:r>
          </a:p>
          <a:p>
            <a:pPr algn="l"/>
            <a:r>
              <a:rPr lang="en-US" altLang="ko-KR" sz="1300" dirty="0">
                <a:solidFill>
                  <a:schemeClr val="accent2"/>
                </a:solidFill>
              </a:rPr>
              <a:t>/* if </a:t>
            </a:r>
            <a:r>
              <a:rPr lang="en-US" altLang="ko-KR" sz="1300" dirty="0" err="1">
                <a:solidFill>
                  <a:schemeClr val="accent2"/>
                </a:solidFill>
              </a:rPr>
              <a:t>isExist</a:t>
            </a:r>
            <a:r>
              <a:rPr lang="en-US" altLang="ko-KR" sz="1300" dirty="0">
                <a:solidFill>
                  <a:schemeClr val="accent2"/>
                </a:solidFill>
              </a:rPr>
              <a:t>(file) “open error” else “file create &amp; open” */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fd</a:t>
            </a:r>
            <a:r>
              <a:rPr lang="en-US" altLang="ko-KR" sz="1300" dirty="0"/>
              <a:t> = open(“/</a:t>
            </a:r>
            <a:r>
              <a:rPr lang="en-US" altLang="ko-KR" sz="1300" dirty="0" err="1"/>
              <a:t>tmp</a:t>
            </a:r>
            <a:r>
              <a:rPr lang="en-US" altLang="ko-KR" sz="1300" dirty="0"/>
              <a:t>/</a:t>
            </a:r>
            <a:r>
              <a:rPr lang="en-US" altLang="ko-KR" sz="1300" dirty="0" err="1"/>
              <a:t>newfile</a:t>
            </a:r>
            <a:r>
              <a:rPr lang="en-US" altLang="ko-KR" sz="1300" dirty="0"/>
              <a:t>”, O_WRONLY|O_CREAT|O_TRUNC, 0644);</a:t>
            </a:r>
          </a:p>
          <a:p>
            <a:pPr algn="l"/>
            <a:r>
              <a:rPr lang="en-US" altLang="ko-KR" sz="1300" dirty="0">
                <a:solidFill>
                  <a:schemeClr val="accent2"/>
                </a:solidFill>
              </a:rPr>
              <a:t>/* if </a:t>
            </a:r>
            <a:r>
              <a:rPr lang="en-US" altLang="ko-KR" sz="1300" dirty="0" err="1">
                <a:solidFill>
                  <a:schemeClr val="accent2"/>
                </a:solidFill>
              </a:rPr>
              <a:t>isExist</a:t>
            </a:r>
            <a:r>
              <a:rPr lang="en-US" altLang="ko-KR" sz="1300" dirty="0">
                <a:solidFill>
                  <a:schemeClr val="accent2"/>
                </a:solidFill>
              </a:rPr>
              <a:t>(file) “file truncate &amp; open ” else “file create &amp; open” */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</Template>
  <TotalTime>10396</TotalTime>
  <Words>5541</Words>
  <Application>Microsoft Office PowerPoint</Application>
  <PresentationFormat>화면 슬라이드 쇼(4:3)</PresentationFormat>
  <Paragraphs>1018</Paragraphs>
  <Slides>50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4" baseType="lpstr"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Tahoma</vt:lpstr>
      <vt:lpstr>Times New Roman</vt:lpstr>
      <vt:lpstr>mine</vt:lpstr>
      <vt:lpstr>VISIO</vt:lpstr>
      <vt:lpstr>Visio</vt:lpstr>
      <vt:lpstr>CHAPTER 2</vt:lpstr>
      <vt:lpstr>File and Filesystem (1/2)</vt:lpstr>
      <vt:lpstr>File and Filesystem (2/2)</vt:lpstr>
      <vt:lpstr>2.1 UNIX file access primitives</vt:lpstr>
      <vt:lpstr>UNIX primitives</vt:lpstr>
      <vt:lpstr>File Descriptor</vt:lpstr>
      <vt:lpstr>example p.8 (14)</vt:lpstr>
      <vt:lpstr>The open(2) system call (1/2)</vt:lpstr>
      <vt:lpstr>The open(2) system call (2/2)</vt:lpstr>
      <vt:lpstr>example p.11 (18)</vt:lpstr>
      <vt:lpstr>File permissions </vt:lpstr>
      <vt:lpstr>Symbolic names for file permissions </vt:lpstr>
      <vt:lpstr>The creat(2) system call</vt:lpstr>
      <vt:lpstr>Owner and permission of a new file</vt:lpstr>
      <vt:lpstr>The close(2) system call</vt:lpstr>
      <vt:lpstr>The read(2) system call (1/2)</vt:lpstr>
      <vt:lpstr>The read(2) system call (2/2)</vt:lpstr>
      <vt:lpstr>The write(2) system call</vt:lpstr>
      <vt:lpstr>PowerPoint 프레젠테이션</vt:lpstr>
      <vt:lpstr>read, write and efficiency (1/3)</vt:lpstr>
      <vt:lpstr>read, write and efficiency (2/3)</vt:lpstr>
      <vt:lpstr>read, write and efficiency (3/3)</vt:lpstr>
      <vt:lpstr>The lseek(2) system call (1/2)</vt:lpstr>
      <vt:lpstr>The lseek(2) system call (2/2)</vt:lpstr>
      <vt:lpstr>File Share (1/4)</vt:lpstr>
      <vt:lpstr>File Share (2/4)</vt:lpstr>
      <vt:lpstr>File Share (3/4)</vt:lpstr>
      <vt:lpstr>PowerPoint 프레젠테이션</vt:lpstr>
      <vt:lpstr>The dup(2)and dup2(2)system call</vt:lpstr>
      <vt:lpstr>PowerPoint 프레젠테이션</vt:lpstr>
      <vt:lpstr>The fcntl(2) system call(1/2)</vt:lpstr>
      <vt:lpstr>The fcntl(2) system call(2/2)</vt:lpstr>
      <vt:lpstr>2.2 Standard input, standard output and standard error</vt:lpstr>
      <vt:lpstr>Redirection (1/3)</vt:lpstr>
      <vt:lpstr>Redirection (2/3)</vt:lpstr>
      <vt:lpstr>Redirection (3/3)</vt:lpstr>
      <vt:lpstr>io example p.30(42)</vt:lpstr>
      <vt:lpstr>2.3 The Standard I/O Library: a look ahead</vt:lpstr>
      <vt:lpstr>The Standard I/O Library(1/3)</vt:lpstr>
      <vt:lpstr>The Standard I/O Library(2/3)</vt:lpstr>
      <vt:lpstr>The Standard I/O Library(3/3)</vt:lpstr>
      <vt:lpstr>fopen(3)</vt:lpstr>
      <vt:lpstr>getc(3), putc(3)</vt:lpstr>
      <vt:lpstr>Buffering</vt:lpstr>
      <vt:lpstr>Writing error message with fprintf(3)</vt:lpstr>
      <vt:lpstr>2.4 The errno variable and system calls</vt:lpstr>
      <vt:lpstr>Error Handling (1/3)</vt:lpstr>
      <vt:lpstr>Error Handling (2/3)</vt:lpstr>
      <vt:lpstr>Error Handling (3/3)</vt:lpstr>
      <vt:lpstr>Error Handling: Wrapper Functions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[CH02]FILE1</dc:title>
  <dc:subject>unix</dc:subject>
  <dc:creator>sjw</dc:creator>
  <dc:description>WebDatabase Lab, Inha Univ</dc:description>
  <cp:lastModifiedBy>Jung Sim</cp:lastModifiedBy>
  <cp:revision>303</cp:revision>
  <dcterms:created xsi:type="dcterms:W3CDTF">2003-09-04T07:58:09Z</dcterms:created>
  <dcterms:modified xsi:type="dcterms:W3CDTF">2019-10-19T09:36:07Z</dcterms:modified>
</cp:coreProperties>
</file>