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
  </p:notesMasterIdLst>
  <p:handoutMasterIdLst>
    <p:handoutMasterId r:id="rId5"/>
  </p:handoutMasterIdLst>
  <p:sldIdLst>
    <p:sldId id="257" r:id="rId2"/>
    <p:sldId id="258" r:id="rId3"/>
  </p:sldIdLst>
  <p:sldSz cx="12192000" cy="9144000"/>
  <p:notesSz cx="6858000" cy="9144000"/>
  <p:defaultTextStyle>
    <a:defPPr>
      <a:defRPr lang="en-US"/>
    </a:defPPr>
    <a:lvl1pPr marL="0" algn="l" defTabSz="457117" rtl="0" eaLnBrk="1" latinLnBrk="0" hangingPunct="1">
      <a:defRPr sz="1800" kern="1200">
        <a:solidFill>
          <a:schemeClr val="tx1"/>
        </a:solidFill>
        <a:latin typeface="+mn-lt"/>
        <a:ea typeface="+mn-ea"/>
        <a:cs typeface="+mn-cs"/>
      </a:defRPr>
    </a:lvl1pPr>
    <a:lvl2pPr marL="457117" algn="l" defTabSz="457117" rtl="0" eaLnBrk="1" latinLnBrk="0" hangingPunct="1">
      <a:defRPr sz="1800" kern="1200">
        <a:solidFill>
          <a:schemeClr val="tx1"/>
        </a:solidFill>
        <a:latin typeface="+mn-lt"/>
        <a:ea typeface="+mn-ea"/>
        <a:cs typeface="+mn-cs"/>
      </a:defRPr>
    </a:lvl2pPr>
    <a:lvl3pPr marL="914235" algn="l" defTabSz="457117" rtl="0" eaLnBrk="1" latinLnBrk="0" hangingPunct="1">
      <a:defRPr sz="1800" kern="1200">
        <a:solidFill>
          <a:schemeClr val="tx1"/>
        </a:solidFill>
        <a:latin typeface="+mn-lt"/>
        <a:ea typeface="+mn-ea"/>
        <a:cs typeface="+mn-cs"/>
      </a:defRPr>
    </a:lvl3pPr>
    <a:lvl4pPr marL="1371354" algn="l" defTabSz="457117" rtl="0" eaLnBrk="1" latinLnBrk="0" hangingPunct="1">
      <a:defRPr sz="1800" kern="1200">
        <a:solidFill>
          <a:schemeClr val="tx1"/>
        </a:solidFill>
        <a:latin typeface="+mn-lt"/>
        <a:ea typeface="+mn-ea"/>
        <a:cs typeface="+mn-cs"/>
      </a:defRPr>
    </a:lvl4pPr>
    <a:lvl5pPr marL="1828471" algn="l" defTabSz="457117" rtl="0" eaLnBrk="1" latinLnBrk="0" hangingPunct="1">
      <a:defRPr sz="1800" kern="1200">
        <a:solidFill>
          <a:schemeClr val="tx1"/>
        </a:solidFill>
        <a:latin typeface="+mn-lt"/>
        <a:ea typeface="+mn-ea"/>
        <a:cs typeface="+mn-cs"/>
      </a:defRPr>
    </a:lvl5pPr>
    <a:lvl6pPr marL="2285589" algn="l" defTabSz="457117" rtl="0" eaLnBrk="1" latinLnBrk="0" hangingPunct="1">
      <a:defRPr sz="1800" kern="1200">
        <a:solidFill>
          <a:schemeClr val="tx1"/>
        </a:solidFill>
        <a:latin typeface="+mn-lt"/>
        <a:ea typeface="+mn-ea"/>
        <a:cs typeface="+mn-cs"/>
      </a:defRPr>
    </a:lvl6pPr>
    <a:lvl7pPr marL="2742706" algn="l" defTabSz="457117" rtl="0" eaLnBrk="1" latinLnBrk="0" hangingPunct="1">
      <a:defRPr sz="1800" kern="1200">
        <a:solidFill>
          <a:schemeClr val="tx1"/>
        </a:solidFill>
        <a:latin typeface="+mn-lt"/>
        <a:ea typeface="+mn-ea"/>
        <a:cs typeface="+mn-cs"/>
      </a:defRPr>
    </a:lvl7pPr>
    <a:lvl8pPr marL="3199825" algn="l" defTabSz="457117" rtl="0" eaLnBrk="1" latinLnBrk="0" hangingPunct="1">
      <a:defRPr sz="1800" kern="1200">
        <a:solidFill>
          <a:schemeClr val="tx1"/>
        </a:solidFill>
        <a:latin typeface="+mn-lt"/>
        <a:ea typeface="+mn-ea"/>
        <a:cs typeface="+mn-cs"/>
      </a:defRPr>
    </a:lvl8pPr>
    <a:lvl9pPr marL="3656943" algn="l" defTabSz="45711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7DF"/>
    <a:srgbClr val="82D5A7"/>
    <a:srgbClr val="00B05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1F8B04-4196-4C5B-BB51-DC64C1917350}" v="25" dt="2022-04-28T03:40:40.7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15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microsoft.com/office/2016/11/relationships/changesInfo" Target="changesInfos/changesInfo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i Ana Rahmawati" userId="47be04f0-e1b7-4253-9e1c-40b34e0f9f01" providerId="ADAL" clId="{411F8B04-4196-4C5B-BB51-DC64C1917350}"/>
    <pc:docChg chg="undo custSel addSld modSld">
      <pc:chgData name="Rosi Ana Rahmawati" userId="47be04f0-e1b7-4253-9e1c-40b34e0f9f01" providerId="ADAL" clId="{411F8B04-4196-4C5B-BB51-DC64C1917350}" dt="2022-04-28T03:41:39.050" v="2610" actId="20577"/>
      <pc:docMkLst>
        <pc:docMk/>
      </pc:docMkLst>
      <pc:sldChg chg="addSp modSp mod">
        <pc:chgData name="Rosi Ana Rahmawati" userId="47be04f0-e1b7-4253-9e1c-40b34e0f9f01" providerId="ADAL" clId="{411F8B04-4196-4C5B-BB51-DC64C1917350}" dt="2022-04-28T03:41:39.050" v="2610" actId="20577"/>
        <pc:sldMkLst>
          <pc:docMk/>
          <pc:sldMk cId="3524708329" sldId="257"/>
        </pc:sldMkLst>
        <pc:spChg chg="add mod">
          <ac:chgData name="Rosi Ana Rahmawati" userId="47be04f0-e1b7-4253-9e1c-40b34e0f9f01" providerId="ADAL" clId="{411F8B04-4196-4C5B-BB51-DC64C1917350}" dt="2022-04-28T03:40:51.235" v="2525" actId="20577"/>
          <ac:spMkLst>
            <pc:docMk/>
            <pc:sldMk cId="3524708329" sldId="257"/>
            <ac:spMk id="4" creationId="{FB3E2FBA-0E06-4045-B6AC-A2412F2B0330}"/>
          </ac:spMkLst>
        </pc:spChg>
        <pc:spChg chg="mod">
          <ac:chgData name="Rosi Ana Rahmawati" userId="47be04f0-e1b7-4253-9e1c-40b34e0f9f01" providerId="ADAL" clId="{411F8B04-4196-4C5B-BB51-DC64C1917350}" dt="2022-04-28T03:28:56.753" v="1769" actId="404"/>
          <ac:spMkLst>
            <pc:docMk/>
            <pc:sldMk cId="3524708329" sldId="257"/>
            <ac:spMk id="12" creationId="{844CD601-50BF-406F-9971-E68D1DE89C89}"/>
          </ac:spMkLst>
        </pc:spChg>
        <pc:spChg chg="mod">
          <ac:chgData name="Rosi Ana Rahmawati" userId="47be04f0-e1b7-4253-9e1c-40b34e0f9f01" providerId="ADAL" clId="{411F8B04-4196-4C5B-BB51-DC64C1917350}" dt="2022-04-28T02:19:40.275" v="246" actId="1035"/>
          <ac:spMkLst>
            <pc:docMk/>
            <pc:sldMk cId="3524708329" sldId="257"/>
            <ac:spMk id="15" creationId="{FD260DE6-5595-4BAB-917D-637FF352ECA4}"/>
          </ac:spMkLst>
        </pc:spChg>
        <pc:spChg chg="mod">
          <ac:chgData name="Rosi Ana Rahmawati" userId="47be04f0-e1b7-4253-9e1c-40b34e0f9f01" providerId="ADAL" clId="{411F8B04-4196-4C5B-BB51-DC64C1917350}" dt="2022-04-28T02:19:48.618" v="247" actId="1076"/>
          <ac:spMkLst>
            <pc:docMk/>
            <pc:sldMk cId="3524708329" sldId="257"/>
            <ac:spMk id="22" creationId="{3B3AD856-B3B1-49C3-AE75-E002A16BF826}"/>
          </ac:spMkLst>
        </pc:spChg>
        <pc:spChg chg="mod">
          <ac:chgData name="Rosi Ana Rahmawati" userId="47be04f0-e1b7-4253-9e1c-40b34e0f9f01" providerId="ADAL" clId="{411F8B04-4196-4C5B-BB51-DC64C1917350}" dt="2022-04-28T02:55:13.500" v="248" actId="20577"/>
          <ac:spMkLst>
            <pc:docMk/>
            <pc:sldMk cId="3524708329" sldId="257"/>
            <ac:spMk id="30" creationId="{AB7FD2B7-18AB-4408-A5AB-F390980ECF64}"/>
          </ac:spMkLst>
        </pc:spChg>
        <pc:spChg chg="add mod">
          <ac:chgData name="Rosi Ana Rahmawati" userId="47be04f0-e1b7-4253-9e1c-40b34e0f9f01" providerId="ADAL" clId="{411F8B04-4196-4C5B-BB51-DC64C1917350}" dt="2022-04-28T03:40:48.423" v="2524" actId="20577"/>
          <ac:spMkLst>
            <pc:docMk/>
            <pc:sldMk cId="3524708329" sldId="257"/>
            <ac:spMk id="33" creationId="{DA2497E8-0512-4EFB-BED6-0877AEFE32B6}"/>
          </ac:spMkLst>
        </pc:spChg>
        <pc:spChg chg="mod">
          <ac:chgData name="Rosi Ana Rahmawati" userId="47be04f0-e1b7-4253-9e1c-40b34e0f9f01" providerId="ADAL" clId="{411F8B04-4196-4C5B-BB51-DC64C1917350}" dt="2022-04-28T02:03:30.650" v="198" actId="20577"/>
          <ac:spMkLst>
            <pc:docMk/>
            <pc:sldMk cId="3524708329" sldId="257"/>
            <ac:spMk id="38" creationId="{25E0CCF6-D5BA-4E81-B99A-98B84BA85945}"/>
          </ac:spMkLst>
        </pc:spChg>
        <pc:spChg chg="mod">
          <ac:chgData name="Rosi Ana Rahmawati" userId="47be04f0-e1b7-4253-9e1c-40b34e0f9f01" providerId="ADAL" clId="{411F8B04-4196-4C5B-BB51-DC64C1917350}" dt="2022-04-28T01:58:56.491" v="80" actId="113"/>
          <ac:spMkLst>
            <pc:docMk/>
            <pc:sldMk cId="3524708329" sldId="257"/>
            <ac:spMk id="43" creationId="{AC5D8422-84A8-4CC4-89DD-C24700671ED4}"/>
          </ac:spMkLst>
        </pc:spChg>
        <pc:spChg chg="mod">
          <ac:chgData name="Rosi Ana Rahmawati" userId="47be04f0-e1b7-4253-9e1c-40b34e0f9f01" providerId="ADAL" clId="{411F8B04-4196-4C5B-BB51-DC64C1917350}" dt="2022-04-28T03:41:39.050" v="2610" actId="20577"/>
          <ac:spMkLst>
            <pc:docMk/>
            <pc:sldMk cId="3524708329" sldId="257"/>
            <ac:spMk id="44" creationId="{6615CCE0-35E9-4A30-8923-F76A224ECBA0}"/>
          </ac:spMkLst>
        </pc:spChg>
        <pc:picChg chg="mod">
          <ac:chgData name="Rosi Ana Rahmawati" userId="47be04f0-e1b7-4253-9e1c-40b34e0f9f01" providerId="ADAL" clId="{411F8B04-4196-4C5B-BB51-DC64C1917350}" dt="2022-04-28T03:13:04.546" v="911" actId="1036"/>
          <ac:picMkLst>
            <pc:docMk/>
            <pc:sldMk cId="3524708329" sldId="257"/>
            <ac:picMk id="17" creationId="{597477D3-7FC1-4FFB-A677-34452F7ADE40}"/>
          </ac:picMkLst>
        </pc:picChg>
        <pc:cxnChg chg="mod">
          <ac:chgData name="Rosi Ana Rahmawati" userId="47be04f0-e1b7-4253-9e1c-40b34e0f9f01" providerId="ADAL" clId="{411F8B04-4196-4C5B-BB51-DC64C1917350}" dt="2022-04-28T02:19:36.018" v="240" actId="1035"/>
          <ac:cxnSpMkLst>
            <pc:docMk/>
            <pc:sldMk cId="3524708329" sldId="257"/>
            <ac:cxnSpMk id="19" creationId="{F53099E4-5602-4118-9BAC-E2CF5051F57C}"/>
          </ac:cxnSpMkLst>
        </pc:cxnChg>
      </pc:sldChg>
      <pc:sldChg chg="addSp delSp modSp add mod">
        <pc:chgData name="Rosi Ana Rahmawati" userId="47be04f0-e1b7-4253-9e1c-40b34e0f9f01" providerId="ADAL" clId="{411F8B04-4196-4C5B-BB51-DC64C1917350}" dt="2022-04-28T03:38:47.892" v="2385" actId="113"/>
        <pc:sldMkLst>
          <pc:docMk/>
          <pc:sldMk cId="3501930934" sldId="258"/>
        </pc:sldMkLst>
        <pc:spChg chg="del">
          <ac:chgData name="Rosi Ana Rahmawati" userId="47be04f0-e1b7-4253-9e1c-40b34e0f9f01" providerId="ADAL" clId="{411F8B04-4196-4C5B-BB51-DC64C1917350}" dt="2022-04-28T03:16:09.397" v="1060" actId="478"/>
          <ac:spMkLst>
            <pc:docMk/>
            <pc:sldMk cId="3501930934" sldId="258"/>
            <ac:spMk id="4" creationId="{FB3E2FBA-0E06-4045-B6AC-A2412F2B0330}"/>
          </ac:spMkLst>
        </pc:spChg>
        <pc:spChg chg="mod">
          <ac:chgData name="Rosi Ana Rahmawati" userId="47be04f0-e1b7-4253-9e1c-40b34e0f9f01" providerId="ADAL" clId="{411F8B04-4196-4C5B-BB51-DC64C1917350}" dt="2022-04-28T02:10:25.275" v="211" actId="2710"/>
          <ac:spMkLst>
            <pc:docMk/>
            <pc:sldMk cId="3501930934" sldId="258"/>
            <ac:spMk id="6" creationId="{73240672-11B9-4545-8329-E1AC958BF479}"/>
          </ac:spMkLst>
        </pc:spChg>
        <pc:spChg chg="mod">
          <ac:chgData name="Rosi Ana Rahmawati" userId="47be04f0-e1b7-4253-9e1c-40b34e0f9f01" providerId="ADAL" clId="{411F8B04-4196-4C5B-BB51-DC64C1917350}" dt="2022-04-28T03:28:21.086" v="1762" actId="404"/>
          <ac:spMkLst>
            <pc:docMk/>
            <pc:sldMk cId="3501930934" sldId="258"/>
            <ac:spMk id="12" creationId="{844CD601-50BF-406F-9971-E68D1DE89C89}"/>
          </ac:spMkLst>
        </pc:spChg>
        <pc:spChg chg="mod">
          <ac:chgData name="Rosi Ana Rahmawati" userId="47be04f0-e1b7-4253-9e1c-40b34e0f9f01" providerId="ADAL" clId="{411F8B04-4196-4C5B-BB51-DC64C1917350}" dt="2022-04-28T02:19:04.156" v="230" actId="1036"/>
          <ac:spMkLst>
            <pc:docMk/>
            <pc:sldMk cId="3501930934" sldId="258"/>
            <ac:spMk id="15" creationId="{FD260DE6-5595-4BAB-917D-637FF352ECA4}"/>
          </ac:spMkLst>
        </pc:spChg>
        <pc:spChg chg="mod">
          <ac:chgData name="Rosi Ana Rahmawati" userId="47be04f0-e1b7-4253-9e1c-40b34e0f9f01" providerId="ADAL" clId="{411F8B04-4196-4C5B-BB51-DC64C1917350}" dt="2022-04-28T02:19:11.546" v="233" actId="1035"/>
          <ac:spMkLst>
            <pc:docMk/>
            <pc:sldMk cId="3501930934" sldId="258"/>
            <ac:spMk id="22" creationId="{3B3AD856-B3B1-49C3-AE75-E002A16BF826}"/>
          </ac:spMkLst>
        </pc:spChg>
        <pc:spChg chg="mod">
          <ac:chgData name="Rosi Ana Rahmawati" userId="47be04f0-e1b7-4253-9e1c-40b34e0f9f01" providerId="ADAL" clId="{411F8B04-4196-4C5B-BB51-DC64C1917350}" dt="2022-04-28T03:32:11.983" v="1970" actId="1076"/>
          <ac:spMkLst>
            <pc:docMk/>
            <pc:sldMk cId="3501930934" sldId="258"/>
            <ac:spMk id="28" creationId="{06A1469E-F66D-4375-92E6-570733B28C57}"/>
          </ac:spMkLst>
        </pc:spChg>
        <pc:spChg chg="mod">
          <ac:chgData name="Rosi Ana Rahmawati" userId="47be04f0-e1b7-4253-9e1c-40b34e0f9f01" providerId="ADAL" clId="{411F8B04-4196-4C5B-BB51-DC64C1917350}" dt="2022-04-28T03:32:11.983" v="1970" actId="1076"/>
          <ac:spMkLst>
            <pc:docMk/>
            <pc:sldMk cId="3501930934" sldId="258"/>
            <ac:spMk id="29" creationId="{1E0CADA7-8DEB-4BDB-9506-F35E07EB9A84}"/>
          </ac:spMkLst>
        </pc:spChg>
        <pc:spChg chg="add del mod">
          <ac:chgData name="Rosi Ana Rahmawati" userId="47be04f0-e1b7-4253-9e1c-40b34e0f9f01" providerId="ADAL" clId="{411F8B04-4196-4C5B-BB51-DC64C1917350}" dt="2022-04-28T03:32:15.540" v="1971" actId="1076"/>
          <ac:spMkLst>
            <pc:docMk/>
            <pc:sldMk cId="3501930934" sldId="258"/>
            <ac:spMk id="30" creationId="{AB7FD2B7-18AB-4408-A5AB-F390980ECF64}"/>
          </ac:spMkLst>
        </pc:spChg>
        <pc:spChg chg="mod">
          <ac:chgData name="Rosi Ana Rahmawati" userId="47be04f0-e1b7-4253-9e1c-40b34e0f9f01" providerId="ADAL" clId="{411F8B04-4196-4C5B-BB51-DC64C1917350}" dt="2022-04-28T03:28:25.551" v="1764" actId="404"/>
          <ac:spMkLst>
            <pc:docMk/>
            <pc:sldMk cId="3501930934" sldId="258"/>
            <ac:spMk id="36" creationId="{40C40D9C-E82B-442D-AE69-30B7D7B76541}"/>
          </ac:spMkLst>
        </pc:spChg>
        <pc:spChg chg="mod">
          <ac:chgData name="Rosi Ana Rahmawati" userId="47be04f0-e1b7-4253-9e1c-40b34e0f9f01" providerId="ADAL" clId="{411F8B04-4196-4C5B-BB51-DC64C1917350}" dt="2022-04-28T03:28:35.450" v="1766" actId="1076"/>
          <ac:spMkLst>
            <pc:docMk/>
            <pc:sldMk cId="3501930934" sldId="258"/>
            <ac:spMk id="37" creationId="{3A9C6926-FFAE-4486-B42B-709417462490}"/>
          </ac:spMkLst>
        </pc:spChg>
        <pc:spChg chg="mod">
          <ac:chgData name="Rosi Ana Rahmawati" userId="47be04f0-e1b7-4253-9e1c-40b34e0f9f01" providerId="ADAL" clId="{411F8B04-4196-4C5B-BB51-DC64C1917350}" dt="2022-04-28T03:28:35.450" v="1766" actId="1076"/>
          <ac:spMkLst>
            <pc:docMk/>
            <pc:sldMk cId="3501930934" sldId="258"/>
            <ac:spMk id="38" creationId="{25E0CCF6-D5BA-4E81-B99A-98B84BA85945}"/>
          </ac:spMkLst>
        </pc:spChg>
        <pc:spChg chg="mod">
          <ac:chgData name="Rosi Ana Rahmawati" userId="47be04f0-e1b7-4253-9e1c-40b34e0f9f01" providerId="ADAL" clId="{411F8B04-4196-4C5B-BB51-DC64C1917350}" dt="2022-04-28T03:38:47.892" v="2385" actId="113"/>
          <ac:spMkLst>
            <pc:docMk/>
            <pc:sldMk cId="3501930934" sldId="258"/>
            <ac:spMk id="43" creationId="{AC5D8422-84A8-4CC4-89DD-C24700671ED4}"/>
          </ac:spMkLst>
        </pc:spChg>
        <pc:spChg chg="mod">
          <ac:chgData name="Rosi Ana Rahmawati" userId="47be04f0-e1b7-4253-9e1c-40b34e0f9f01" providerId="ADAL" clId="{411F8B04-4196-4C5B-BB51-DC64C1917350}" dt="2022-04-28T03:28:39.816" v="1767" actId="1076"/>
          <ac:spMkLst>
            <pc:docMk/>
            <pc:sldMk cId="3501930934" sldId="258"/>
            <ac:spMk id="44" creationId="{6615CCE0-35E9-4A30-8923-F76A224ECBA0}"/>
          </ac:spMkLst>
        </pc:spChg>
        <pc:picChg chg="mod">
          <ac:chgData name="Rosi Ana Rahmawati" userId="47be04f0-e1b7-4253-9e1c-40b34e0f9f01" providerId="ADAL" clId="{411F8B04-4196-4C5B-BB51-DC64C1917350}" dt="2022-04-28T03:13:00.252" v="909" actId="1036"/>
          <ac:picMkLst>
            <pc:docMk/>
            <pc:sldMk cId="3501930934" sldId="258"/>
            <ac:picMk id="17" creationId="{597477D3-7FC1-4FFB-A677-34452F7ADE40}"/>
          </ac:picMkLst>
        </pc:picChg>
        <pc:cxnChg chg="mod">
          <ac:chgData name="Rosi Ana Rahmawati" userId="47be04f0-e1b7-4253-9e1c-40b34e0f9f01" providerId="ADAL" clId="{411F8B04-4196-4C5B-BB51-DC64C1917350}" dt="2022-04-28T02:18:58.046" v="218" actId="1035"/>
          <ac:cxnSpMkLst>
            <pc:docMk/>
            <pc:sldMk cId="3501930934" sldId="258"/>
            <ac:cxnSpMk id="19" creationId="{F53099E4-5602-4118-9BAC-E2CF5051F57C}"/>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F4E7F3-DF37-413C-BFD9-608AABB6B1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a:extLst>
              <a:ext uri="{FF2B5EF4-FFF2-40B4-BE49-F238E27FC236}">
                <a16:creationId xmlns:a16="http://schemas.microsoft.com/office/drawing/2014/main" id="{E7024D2F-0F79-4998-AD82-0EB7D4552F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D53ED6-1061-4FFE-9223-D46B1CFDD25D}" type="datetimeFigureOut">
              <a:rPr lang="ko-KR" altLang="en-US" smtClean="0"/>
              <a:t>2022-06-27</a:t>
            </a:fld>
            <a:endParaRPr lang="ko-KR" altLang="en-US"/>
          </a:p>
        </p:txBody>
      </p:sp>
      <p:sp>
        <p:nvSpPr>
          <p:cNvPr id="4" name="Footer Placeholder 3">
            <a:extLst>
              <a:ext uri="{FF2B5EF4-FFF2-40B4-BE49-F238E27FC236}">
                <a16:creationId xmlns:a16="http://schemas.microsoft.com/office/drawing/2014/main" id="{7C57ED29-4577-424B-8268-12C1244F5D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a:extLst>
              <a:ext uri="{FF2B5EF4-FFF2-40B4-BE49-F238E27FC236}">
                <a16:creationId xmlns:a16="http://schemas.microsoft.com/office/drawing/2014/main" id="{91239E7F-87D4-446D-AA71-F615B5DEDD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A87048E-9646-42C3-BF2F-9A5E90AB5495}" type="slidenum">
              <a:rPr lang="ko-KR" altLang="en-US" smtClean="0"/>
              <a:t>‹#›</a:t>
            </a:fld>
            <a:endParaRPr lang="ko-KR" altLang="en-US"/>
          </a:p>
        </p:txBody>
      </p:sp>
    </p:spTree>
    <p:extLst>
      <p:ext uri="{BB962C8B-B14F-4D97-AF65-F5344CB8AC3E}">
        <p14:creationId xmlns:p14="http://schemas.microsoft.com/office/powerpoint/2010/main" val="292756466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A7DF8-C265-45C0-A503-1319659AE03E}" type="datetimeFigureOut">
              <a:rPr lang="ko-KR" altLang="en-US" smtClean="0"/>
              <a:t>2022-06-27</a:t>
            </a:fld>
            <a:endParaRPr lang="ko-KR"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54355-9D2D-4381-B505-C1E83E614FF7}" type="slidenum">
              <a:rPr lang="ko-KR" altLang="en-US" smtClean="0"/>
              <a:t>‹#›</a:t>
            </a:fld>
            <a:endParaRPr lang="ko-KR" altLang="en-US"/>
          </a:p>
        </p:txBody>
      </p:sp>
    </p:spTree>
    <p:extLst>
      <p:ext uri="{BB962C8B-B14F-4D97-AF65-F5344CB8AC3E}">
        <p14:creationId xmlns:p14="http://schemas.microsoft.com/office/powerpoint/2010/main" val="3298891992"/>
      </p:ext>
    </p:extLst>
  </p:cSld>
  <p:clrMap bg1="lt1" tx1="dk1" bg2="lt2" tx2="dk2" accent1="accent1" accent2="accent2" accent3="accent3" accent4="accent4" accent5="accent5" accent6="accent6" hlink="hlink" folHlink="folHlink"/>
  <p:hf hdr="0" dt="0"/>
  <p:notesStyle>
    <a:lvl1pPr marL="0" algn="l" defTabSz="801784" rtl="0" eaLnBrk="1" latinLnBrk="1" hangingPunct="1">
      <a:defRPr sz="1052" kern="1200">
        <a:solidFill>
          <a:schemeClr val="tx1"/>
        </a:solidFill>
        <a:latin typeface="+mn-lt"/>
        <a:ea typeface="+mn-ea"/>
        <a:cs typeface="+mn-cs"/>
      </a:defRPr>
    </a:lvl1pPr>
    <a:lvl2pPr marL="400891" algn="l" defTabSz="801784" rtl="0" eaLnBrk="1" latinLnBrk="1" hangingPunct="1">
      <a:defRPr sz="1052" kern="1200">
        <a:solidFill>
          <a:schemeClr val="tx1"/>
        </a:solidFill>
        <a:latin typeface="+mn-lt"/>
        <a:ea typeface="+mn-ea"/>
        <a:cs typeface="+mn-cs"/>
      </a:defRPr>
    </a:lvl2pPr>
    <a:lvl3pPr marL="801784" algn="l" defTabSz="801784" rtl="0" eaLnBrk="1" latinLnBrk="1" hangingPunct="1">
      <a:defRPr sz="1052" kern="1200">
        <a:solidFill>
          <a:schemeClr val="tx1"/>
        </a:solidFill>
        <a:latin typeface="+mn-lt"/>
        <a:ea typeface="+mn-ea"/>
        <a:cs typeface="+mn-cs"/>
      </a:defRPr>
    </a:lvl3pPr>
    <a:lvl4pPr marL="1202677" algn="l" defTabSz="801784" rtl="0" eaLnBrk="1" latinLnBrk="1" hangingPunct="1">
      <a:defRPr sz="1052" kern="1200">
        <a:solidFill>
          <a:schemeClr val="tx1"/>
        </a:solidFill>
        <a:latin typeface="+mn-lt"/>
        <a:ea typeface="+mn-ea"/>
        <a:cs typeface="+mn-cs"/>
      </a:defRPr>
    </a:lvl4pPr>
    <a:lvl5pPr marL="1603569" algn="l" defTabSz="801784" rtl="0" eaLnBrk="1" latinLnBrk="1" hangingPunct="1">
      <a:defRPr sz="1052" kern="1200">
        <a:solidFill>
          <a:schemeClr val="tx1"/>
        </a:solidFill>
        <a:latin typeface="+mn-lt"/>
        <a:ea typeface="+mn-ea"/>
        <a:cs typeface="+mn-cs"/>
      </a:defRPr>
    </a:lvl5pPr>
    <a:lvl6pPr marL="2004462" algn="l" defTabSz="801784" rtl="0" eaLnBrk="1" latinLnBrk="1" hangingPunct="1">
      <a:defRPr sz="1052" kern="1200">
        <a:solidFill>
          <a:schemeClr val="tx1"/>
        </a:solidFill>
        <a:latin typeface="+mn-lt"/>
        <a:ea typeface="+mn-ea"/>
        <a:cs typeface="+mn-cs"/>
      </a:defRPr>
    </a:lvl6pPr>
    <a:lvl7pPr marL="2405353" algn="l" defTabSz="801784" rtl="0" eaLnBrk="1" latinLnBrk="1" hangingPunct="1">
      <a:defRPr sz="1052" kern="1200">
        <a:solidFill>
          <a:schemeClr val="tx1"/>
        </a:solidFill>
        <a:latin typeface="+mn-lt"/>
        <a:ea typeface="+mn-ea"/>
        <a:cs typeface="+mn-cs"/>
      </a:defRPr>
    </a:lvl7pPr>
    <a:lvl8pPr marL="2806246" algn="l" defTabSz="801784" rtl="0" eaLnBrk="1" latinLnBrk="1" hangingPunct="1">
      <a:defRPr sz="1052" kern="1200">
        <a:solidFill>
          <a:schemeClr val="tx1"/>
        </a:solidFill>
        <a:latin typeface="+mn-lt"/>
        <a:ea typeface="+mn-ea"/>
        <a:cs typeface="+mn-cs"/>
      </a:defRPr>
    </a:lvl8pPr>
    <a:lvl9pPr marL="3207138" algn="l" defTabSz="801784" rtl="0" eaLnBrk="1" latinLnBrk="1" hangingPunct="1">
      <a:defRPr sz="105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96485"/>
            <a:ext cx="10363200" cy="3183467"/>
          </a:xfrm>
        </p:spPr>
        <p:txBody>
          <a:bodyPr anchor="b"/>
          <a:lstStyle>
            <a:lvl1pPr algn="ctr">
              <a:defRPr sz="8000"/>
            </a:lvl1pPr>
          </a:lstStyle>
          <a:p>
            <a:r>
              <a:rPr lang="en-US" altLang="ko-KR"/>
              <a:t>Click to edit Master title style</a:t>
            </a:r>
            <a:endParaRPr lang="en-US" dirty="0"/>
          </a:p>
        </p:txBody>
      </p:sp>
      <p:sp>
        <p:nvSpPr>
          <p:cNvPr id="3" name="Subtitle 2"/>
          <p:cNvSpPr>
            <a:spLocks noGrp="1"/>
          </p:cNvSpPr>
          <p:nvPr>
            <p:ph type="subTitle" idx="1"/>
          </p:nvPr>
        </p:nvSpPr>
        <p:spPr>
          <a:xfrm>
            <a:off x="1524000" y="4802717"/>
            <a:ext cx="9144000" cy="2207683"/>
          </a:xfrm>
        </p:spPr>
        <p:txBody>
          <a:bodyPr/>
          <a:lstStyle>
            <a:lvl1pPr marL="0" indent="0" algn="ctr">
              <a:buNone/>
              <a:defRPr sz="3200"/>
            </a:lvl1pPr>
            <a:lvl2pPr marL="609597" indent="0" algn="ctr">
              <a:buNone/>
              <a:defRPr sz="2667"/>
            </a:lvl2pPr>
            <a:lvl3pPr marL="1219194" indent="0" algn="ctr">
              <a:buNone/>
              <a:defRPr sz="2400"/>
            </a:lvl3pPr>
            <a:lvl4pPr marL="1828790" indent="0" algn="ctr">
              <a:buNone/>
              <a:defRPr sz="2133"/>
            </a:lvl4pPr>
            <a:lvl5pPr marL="2438387" indent="0" algn="ctr">
              <a:buNone/>
              <a:defRPr sz="2133"/>
            </a:lvl5pPr>
            <a:lvl6pPr marL="3047984" indent="0" algn="ctr">
              <a:buNone/>
              <a:defRPr sz="2133"/>
            </a:lvl6pPr>
            <a:lvl7pPr marL="3657581" indent="0" algn="ctr">
              <a:buNone/>
              <a:defRPr sz="2133"/>
            </a:lvl7pPr>
            <a:lvl8pPr marL="4267179" indent="0" algn="ctr">
              <a:buNone/>
              <a:defRPr sz="2133"/>
            </a:lvl8pPr>
            <a:lvl9pPr marL="4876776" indent="0" algn="ctr">
              <a:buNone/>
              <a:defRPr sz="2133"/>
            </a:lvl9pPr>
          </a:lstStyle>
          <a:p>
            <a:r>
              <a:rPr lang="en-US" altLang="ko-KR"/>
              <a:t>Click to edit Master subtitle style</a:t>
            </a:r>
            <a:endParaRPr lang="en-US" dirty="0"/>
          </a:p>
        </p:txBody>
      </p:sp>
      <p:sp>
        <p:nvSpPr>
          <p:cNvPr id="4" name="Date Placeholder 3"/>
          <p:cNvSpPr>
            <a:spLocks noGrp="1"/>
          </p:cNvSpPr>
          <p:nvPr>
            <p:ph type="dt" sz="half" idx="10"/>
          </p:nvPr>
        </p:nvSpPr>
        <p:spPr/>
        <p:txBody>
          <a:bodyPr/>
          <a:lstStyle/>
          <a:p>
            <a:fld id="{CCB979FB-6DA6-4DD1-A8CE-4D57E9E7F677}" type="datetime1">
              <a:rPr lang="ko-KR" altLang="en-US" smtClean="0"/>
              <a:t>2022-06-27</a:t>
            </a:fld>
            <a:endParaRPr lang="ko-KR" altLang="en-US"/>
          </a:p>
        </p:txBody>
      </p:sp>
      <p:sp>
        <p:nvSpPr>
          <p:cNvPr id="5" name="Footer Placeholder 4"/>
          <p:cNvSpPr>
            <a:spLocks noGrp="1"/>
          </p:cNvSpPr>
          <p:nvPr>
            <p:ph type="ftr" sz="quarter" idx="11"/>
          </p:nvPr>
        </p:nvSpPr>
        <p:spPr/>
        <p:txBody>
          <a:bodyPr/>
          <a:lstStyle/>
          <a:p>
            <a:r>
              <a:rPr lang="en-US" altLang="ko-KR"/>
              <a:t>Simulation and Facility Logistics Laboratory Department of Industrial Engineering  Pusan National University</a:t>
            </a:r>
            <a:endParaRPr lang="ko-KR" altLang="en-US"/>
          </a:p>
        </p:txBody>
      </p:sp>
      <p:sp>
        <p:nvSpPr>
          <p:cNvPr id="6" name="Slide Number Placeholder 5"/>
          <p:cNvSpPr>
            <a:spLocks noGrp="1"/>
          </p:cNvSpPr>
          <p:nvPr>
            <p:ph type="sldNum" sz="quarter" idx="12"/>
          </p:nvPr>
        </p:nvSpPr>
        <p:spPr/>
        <p:txBody>
          <a:bodyPr/>
          <a:lstStyle/>
          <a:p>
            <a:fld id="{81712102-1F77-4A7A-82D9-8B82AB2CFDA7}" type="slidenum">
              <a:rPr lang="ko-KR" altLang="en-US" smtClean="0"/>
              <a:t>‹#›</a:t>
            </a:fld>
            <a:endParaRPr lang="ko-KR" altLang="en-US"/>
          </a:p>
        </p:txBody>
      </p:sp>
    </p:spTree>
    <p:extLst>
      <p:ext uri="{BB962C8B-B14F-4D97-AF65-F5344CB8AC3E}">
        <p14:creationId xmlns:p14="http://schemas.microsoft.com/office/powerpoint/2010/main" val="182387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9109043A-E0FD-4EC8-88DD-84528DCBEBCD}" type="datetime1">
              <a:rPr lang="ko-KR" altLang="en-US" smtClean="0"/>
              <a:t>2022-06-27</a:t>
            </a:fld>
            <a:endParaRPr lang="ko-KR" altLang="en-US"/>
          </a:p>
        </p:txBody>
      </p:sp>
      <p:sp>
        <p:nvSpPr>
          <p:cNvPr id="5" name="Footer Placeholder 4"/>
          <p:cNvSpPr>
            <a:spLocks noGrp="1"/>
          </p:cNvSpPr>
          <p:nvPr>
            <p:ph type="ftr" sz="quarter" idx="11"/>
          </p:nvPr>
        </p:nvSpPr>
        <p:spPr/>
        <p:txBody>
          <a:bodyPr/>
          <a:lstStyle/>
          <a:p>
            <a:r>
              <a:rPr lang="en-US" altLang="ko-KR"/>
              <a:t>Simulation and Facility Logistics Laboratory Department of Industrial Engineering  Pusan National University</a:t>
            </a:r>
            <a:endParaRPr lang="ko-KR" altLang="en-US"/>
          </a:p>
        </p:txBody>
      </p:sp>
      <p:sp>
        <p:nvSpPr>
          <p:cNvPr id="6" name="Slide Number Placeholder 5"/>
          <p:cNvSpPr>
            <a:spLocks noGrp="1"/>
          </p:cNvSpPr>
          <p:nvPr>
            <p:ph type="sldNum" sz="quarter" idx="12"/>
          </p:nvPr>
        </p:nvSpPr>
        <p:spPr/>
        <p:txBody>
          <a:bodyPr/>
          <a:lstStyle/>
          <a:p>
            <a:fld id="{81712102-1F77-4A7A-82D9-8B82AB2CFDA7}" type="slidenum">
              <a:rPr lang="ko-KR" altLang="en-US" smtClean="0"/>
              <a:t>‹#›</a:t>
            </a:fld>
            <a:endParaRPr lang="ko-KR" altLang="en-US"/>
          </a:p>
        </p:txBody>
      </p:sp>
    </p:spTree>
    <p:extLst>
      <p:ext uri="{BB962C8B-B14F-4D97-AF65-F5344CB8AC3E}">
        <p14:creationId xmlns:p14="http://schemas.microsoft.com/office/powerpoint/2010/main" val="2958965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486835"/>
            <a:ext cx="2628900" cy="7749117"/>
          </a:xfrm>
        </p:spPr>
        <p:txBody>
          <a:bodyPr vert="eaVert"/>
          <a:lstStyle/>
          <a:p>
            <a:r>
              <a:rPr lang="en-US" altLang="ko-KR"/>
              <a:t>Click to edit Master title style</a:t>
            </a:r>
            <a:endParaRPr lang="en-US" dirty="0"/>
          </a:p>
        </p:txBody>
      </p:sp>
      <p:sp>
        <p:nvSpPr>
          <p:cNvPr id="3" name="Vertical Text Placeholder 2"/>
          <p:cNvSpPr>
            <a:spLocks noGrp="1"/>
          </p:cNvSpPr>
          <p:nvPr>
            <p:ph type="body" orient="vert" idx="1"/>
          </p:nvPr>
        </p:nvSpPr>
        <p:spPr>
          <a:xfrm>
            <a:off x="838202" y="486835"/>
            <a:ext cx="7734300" cy="7749117"/>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BD8F60BC-311A-447F-907A-E42DC2870C22}" type="datetime1">
              <a:rPr lang="ko-KR" altLang="en-US" smtClean="0"/>
              <a:t>2022-06-27</a:t>
            </a:fld>
            <a:endParaRPr lang="ko-KR" altLang="en-US"/>
          </a:p>
        </p:txBody>
      </p:sp>
      <p:sp>
        <p:nvSpPr>
          <p:cNvPr id="5" name="Footer Placeholder 4"/>
          <p:cNvSpPr>
            <a:spLocks noGrp="1"/>
          </p:cNvSpPr>
          <p:nvPr>
            <p:ph type="ftr" sz="quarter" idx="11"/>
          </p:nvPr>
        </p:nvSpPr>
        <p:spPr/>
        <p:txBody>
          <a:bodyPr/>
          <a:lstStyle/>
          <a:p>
            <a:r>
              <a:rPr lang="en-US" altLang="ko-KR"/>
              <a:t>Simulation and Facility Logistics Laboratory Department of Industrial Engineering  Pusan National University</a:t>
            </a:r>
            <a:endParaRPr lang="ko-KR" altLang="en-US"/>
          </a:p>
        </p:txBody>
      </p:sp>
      <p:sp>
        <p:nvSpPr>
          <p:cNvPr id="6" name="Slide Number Placeholder 5"/>
          <p:cNvSpPr>
            <a:spLocks noGrp="1"/>
          </p:cNvSpPr>
          <p:nvPr>
            <p:ph type="sldNum" sz="quarter" idx="12"/>
          </p:nvPr>
        </p:nvSpPr>
        <p:spPr/>
        <p:txBody>
          <a:bodyPr/>
          <a:lstStyle/>
          <a:p>
            <a:fld id="{81712102-1F77-4A7A-82D9-8B82AB2CFDA7}" type="slidenum">
              <a:rPr lang="ko-KR" altLang="en-US" smtClean="0"/>
              <a:t>‹#›</a:t>
            </a:fld>
            <a:endParaRPr lang="ko-KR" altLang="en-US"/>
          </a:p>
        </p:txBody>
      </p:sp>
    </p:spTree>
    <p:extLst>
      <p:ext uri="{BB962C8B-B14F-4D97-AF65-F5344CB8AC3E}">
        <p14:creationId xmlns:p14="http://schemas.microsoft.com/office/powerpoint/2010/main" val="2792761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idx="1"/>
          </p:nvPr>
        </p:nvSpPr>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D862BD49-2EE2-425F-9189-F7548240500D}" type="datetime1">
              <a:rPr lang="ko-KR" altLang="en-US" smtClean="0"/>
              <a:t>2022-06-27</a:t>
            </a:fld>
            <a:endParaRPr lang="ko-KR" altLang="en-US"/>
          </a:p>
        </p:txBody>
      </p:sp>
      <p:sp>
        <p:nvSpPr>
          <p:cNvPr id="5" name="Footer Placeholder 4"/>
          <p:cNvSpPr>
            <a:spLocks noGrp="1"/>
          </p:cNvSpPr>
          <p:nvPr>
            <p:ph type="ftr" sz="quarter" idx="11"/>
          </p:nvPr>
        </p:nvSpPr>
        <p:spPr/>
        <p:txBody>
          <a:bodyPr/>
          <a:lstStyle/>
          <a:p>
            <a:r>
              <a:rPr lang="en-US" altLang="ko-KR"/>
              <a:t>Simulation and Facility Logistics Laboratory Department of Industrial Engineering  Pusan National University</a:t>
            </a:r>
            <a:endParaRPr lang="ko-KR" altLang="en-US"/>
          </a:p>
        </p:txBody>
      </p:sp>
      <p:sp>
        <p:nvSpPr>
          <p:cNvPr id="6" name="Slide Number Placeholder 5"/>
          <p:cNvSpPr>
            <a:spLocks noGrp="1"/>
          </p:cNvSpPr>
          <p:nvPr>
            <p:ph type="sldNum" sz="quarter" idx="12"/>
          </p:nvPr>
        </p:nvSpPr>
        <p:spPr/>
        <p:txBody>
          <a:bodyPr/>
          <a:lstStyle/>
          <a:p>
            <a:fld id="{81712102-1F77-4A7A-82D9-8B82AB2CFDA7}" type="slidenum">
              <a:rPr lang="ko-KR" altLang="en-US" smtClean="0"/>
              <a:t>‹#›</a:t>
            </a:fld>
            <a:endParaRPr lang="ko-KR" altLang="en-US"/>
          </a:p>
        </p:txBody>
      </p:sp>
    </p:spTree>
    <p:extLst>
      <p:ext uri="{BB962C8B-B14F-4D97-AF65-F5344CB8AC3E}">
        <p14:creationId xmlns:p14="http://schemas.microsoft.com/office/powerpoint/2010/main" val="1070652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2279654"/>
            <a:ext cx="10515600" cy="3803649"/>
          </a:xfrm>
        </p:spPr>
        <p:txBody>
          <a:bodyPr anchor="b"/>
          <a:lstStyle>
            <a:lvl1pPr>
              <a:defRPr sz="8000"/>
            </a:lvl1pPr>
          </a:lstStyle>
          <a:p>
            <a:r>
              <a:rPr lang="en-US" altLang="ko-KR"/>
              <a:t>Click to edit Master title style</a:t>
            </a:r>
            <a:endParaRPr lang="en-US" dirty="0"/>
          </a:p>
        </p:txBody>
      </p:sp>
      <p:sp>
        <p:nvSpPr>
          <p:cNvPr id="3" name="Text Placeholder 2"/>
          <p:cNvSpPr>
            <a:spLocks noGrp="1"/>
          </p:cNvSpPr>
          <p:nvPr>
            <p:ph type="body" idx="1"/>
          </p:nvPr>
        </p:nvSpPr>
        <p:spPr>
          <a:xfrm>
            <a:off x="831852" y="6119288"/>
            <a:ext cx="10515600" cy="2000249"/>
          </a:xfrm>
        </p:spPr>
        <p:txBody>
          <a:bodyPr/>
          <a:lstStyle>
            <a:lvl1pPr marL="0" indent="0">
              <a:buNone/>
              <a:defRPr sz="3200">
                <a:solidFill>
                  <a:schemeClr val="tx1"/>
                </a:solidFill>
              </a:defRPr>
            </a:lvl1pPr>
            <a:lvl2pPr marL="609597" indent="0">
              <a:buNone/>
              <a:defRPr sz="2667">
                <a:solidFill>
                  <a:schemeClr val="tx1">
                    <a:tint val="75000"/>
                  </a:schemeClr>
                </a:solidFill>
              </a:defRPr>
            </a:lvl2pPr>
            <a:lvl3pPr marL="1219194" indent="0">
              <a:buNone/>
              <a:defRPr sz="2400">
                <a:solidFill>
                  <a:schemeClr val="tx1">
                    <a:tint val="75000"/>
                  </a:schemeClr>
                </a:solidFill>
              </a:defRPr>
            </a:lvl3pPr>
            <a:lvl4pPr marL="1828790" indent="0">
              <a:buNone/>
              <a:defRPr sz="2133">
                <a:solidFill>
                  <a:schemeClr val="tx1">
                    <a:tint val="75000"/>
                  </a:schemeClr>
                </a:solidFill>
              </a:defRPr>
            </a:lvl4pPr>
            <a:lvl5pPr marL="2438387" indent="0">
              <a:buNone/>
              <a:defRPr sz="2133">
                <a:solidFill>
                  <a:schemeClr val="tx1">
                    <a:tint val="75000"/>
                  </a:schemeClr>
                </a:solidFill>
              </a:defRPr>
            </a:lvl5pPr>
            <a:lvl6pPr marL="3047984" indent="0">
              <a:buNone/>
              <a:defRPr sz="2133">
                <a:solidFill>
                  <a:schemeClr val="tx1">
                    <a:tint val="75000"/>
                  </a:schemeClr>
                </a:solidFill>
              </a:defRPr>
            </a:lvl6pPr>
            <a:lvl7pPr marL="3657581" indent="0">
              <a:buNone/>
              <a:defRPr sz="2133">
                <a:solidFill>
                  <a:schemeClr val="tx1">
                    <a:tint val="75000"/>
                  </a:schemeClr>
                </a:solidFill>
              </a:defRPr>
            </a:lvl7pPr>
            <a:lvl8pPr marL="4267179" indent="0">
              <a:buNone/>
              <a:defRPr sz="2133">
                <a:solidFill>
                  <a:schemeClr val="tx1">
                    <a:tint val="75000"/>
                  </a:schemeClr>
                </a:solidFill>
              </a:defRPr>
            </a:lvl8pPr>
            <a:lvl9pPr marL="4876776" indent="0">
              <a:buNone/>
              <a:defRPr sz="2133">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CA32D608-B59A-4034-98D7-987A6A273B79}" type="datetime1">
              <a:rPr lang="ko-KR" altLang="en-US" smtClean="0"/>
              <a:t>2022-06-27</a:t>
            </a:fld>
            <a:endParaRPr lang="ko-KR" altLang="en-US"/>
          </a:p>
        </p:txBody>
      </p:sp>
      <p:sp>
        <p:nvSpPr>
          <p:cNvPr id="5" name="Footer Placeholder 4"/>
          <p:cNvSpPr>
            <a:spLocks noGrp="1"/>
          </p:cNvSpPr>
          <p:nvPr>
            <p:ph type="ftr" sz="quarter" idx="11"/>
          </p:nvPr>
        </p:nvSpPr>
        <p:spPr/>
        <p:txBody>
          <a:bodyPr/>
          <a:lstStyle/>
          <a:p>
            <a:r>
              <a:rPr lang="en-US" altLang="ko-KR"/>
              <a:t>Simulation and Facility Logistics Laboratory Department of Industrial Engineering  Pusan National University</a:t>
            </a:r>
            <a:endParaRPr lang="ko-KR" altLang="en-US"/>
          </a:p>
        </p:txBody>
      </p:sp>
      <p:sp>
        <p:nvSpPr>
          <p:cNvPr id="6" name="Slide Number Placeholder 5"/>
          <p:cNvSpPr>
            <a:spLocks noGrp="1"/>
          </p:cNvSpPr>
          <p:nvPr>
            <p:ph type="sldNum" sz="quarter" idx="12"/>
          </p:nvPr>
        </p:nvSpPr>
        <p:spPr/>
        <p:txBody>
          <a:bodyPr/>
          <a:lstStyle/>
          <a:p>
            <a:fld id="{81712102-1F77-4A7A-82D9-8B82AB2CFDA7}" type="slidenum">
              <a:rPr lang="ko-KR" altLang="en-US" smtClean="0"/>
              <a:t>‹#›</a:t>
            </a:fld>
            <a:endParaRPr lang="ko-KR" altLang="en-US"/>
          </a:p>
        </p:txBody>
      </p:sp>
    </p:spTree>
    <p:extLst>
      <p:ext uri="{BB962C8B-B14F-4D97-AF65-F5344CB8AC3E}">
        <p14:creationId xmlns:p14="http://schemas.microsoft.com/office/powerpoint/2010/main" val="1239023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sz="half" idx="1"/>
          </p:nvPr>
        </p:nvSpPr>
        <p:spPr>
          <a:xfrm>
            <a:off x="838200" y="2434167"/>
            <a:ext cx="5181600" cy="5801784"/>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Content Placeholder 3"/>
          <p:cNvSpPr>
            <a:spLocks noGrp="1"/>
          </p:cNvSpPr>
          <p:nvPr>
            <p:ph sz="half" idx="2"/>
          </p:nvPr>
        </p:nvSpPr>
        <p:spPr>
          <a:xfrm>
            <a:off x="6172200" y="2434167"/>
            <a:ext cx="5181600" cy="5801784"/>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Date Placeholder 4"/>
          <p:cNvSpPr>
            <a:spLocks noGrp="1"/>
          </p:cNvSpPr>
          <p:nvPr>
            <p:ph type="dt" sz="half" idx="10"/>
          </p:nvPr>
        </p:nvSpPr>
        <p:spPr/>
        <p:txBody>
          <a:bodyPr/>
          <a:lstStyle/>
          <a:p>
            <a:fld id="{646556AE-8C52-48F5-897B-A2E95DEF663E}" type="datetime1">
              <a:rPr lang="ko-KR" altLang="en-US" smtClean="0"/>
              <a:t>2022-06-27</a:t>
            </a:fld>
            <a:endParaRPr lang="ko-KR" altLang="en-US"/>
          </a:p>
        </p:txBody>
      </p:sp>
      <p:sp>
        <p:nvSpPr>
          <p:cNvPr id="6" name="Footer Placeholder 5"/>
          <p:cNvSpPr>
            <a:spLocks noGrp="1"/>
          </p:cNvSpPr>
          <p:nvPr>
            <p:ph type="ftr" sz="quarter" idx="11"/>
          </p:nvPr>
        </p:nvSpPr>
        <p:spPr/>
        <p:txBody>
          <a:bodyPr/>
          <a:lstStyle/>
          <a:p>
            <a:r>
              <a:rPr lang="en-US" altLang="ko-KR"/>
              <a:t>Simulation and Facility Logistics Laboratory Department of Industrial Engineering  Pusan National University</a:t>
            </a:r>
            <a:endParaRPr lang="ko-KR" altLang="en-US"/>
          </a:p>
        </p:txBody>
      </p:sp>
      <p:sp>
        <p:nvSpPr>
          <p:cNvPr id="7" name="Slide Number Placeholder 6"/>
          <p:cNvSpPr>
            <a:spLocks noGrp="1"/>
          </p:cNvSpPr>
          <p:nvPr>
            <p:ph type="sldNum" sz="quarter" idx="12"/>
          </p:nvPr>
        </p:nvSpPr>
        <p:spPr/>
        <p:txBody>
          <a:bodyPr/>
          <a:lstStyle/>
          <a:p>
            <a:fld id="{81712102-1F77-4A7A-82D9-8B82AB2CFDA7}" type="slidenum">
              <a:rPr lang="ko-KR" altLang="en-US" smtClean="0"/>
              <a:t>‹#›</a:t>
            </a:fld>
            <a:endParaRPr lang="ko-KR" altLang="en-US"/>
          </a:p>
        </p:txBody>
      </p:sp>
    </p:spTree>
    <p:extLst>
      <p:ext uri="{BB962C8B-B14F-4D97-AF65-F5344CB8AC3E}">
        <p14:creationId xmlns:p14="http://schemas.microsoft.com/office/powerpoint/2010/main" val="753884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486837"/>
            <a:ext cx="10515600" cy="1767417"/>
          </a:xfrm>
        </p:spPr>
        <p:txBody>
          <a:bodyPr/>
          <a:lstStyle/>
          <a:p>
            <a:r>
              <a:rPr lang="en-US" altLang="ko-KR"/>
              <a:t>Click to edit Master title style</a:t>
            </a:r>
            <a:endParaRPr lang="en-US" dirty="0"/>
          </a:p>
        </p:txBody>
      </p:sp>
      <p:sp>
        <p:nvSpPr>
          <p:cNvPr id="3" name="Text Placeholder 2"/>
          <p:cNvSpPr>
            <a:spLocks noGrp="1"/>
          </p:cNvSpPr>
          <p:nvPr>
            <p:ph type="body" idx="1"/>
          </p:nvPr>
        </p:nvSpPr>
        <p:spPr>
          <a:xfrm>
            <a:off x="839790" y="2241552"/>
            <a:ext cx="5157787" cy="1098549"/>
          </a:xfrm>
        </p:spPr>
        <p:txBody>
          <a:bodyPr anchor="b"/>
          <a:lstStyle>
            <a:lvl1pPr marL="0" indent="0">
              <a:buNone/>
              <a:defRPr sz="3200" b="1"/>
            </a:lvl1pPr>
            <a:lvl2pPr marL="609597" indent="0">
              <a:buNone/>
              <a:defRPr sz="2667" b="1"/>
            </a:lvl2pPr>
            <a:lvl3pPr marL="1219194" indent="0">
              <a:buNone/>
              <a:defRPr sz="2400" b="1"/>
            </a:lvl3pPr>
            <a:lvl4pPr marL="1828790" indent="0">
              <a:buNone/>
              <a:defRPr sz="2133" b="1"/>
            </a:lvl4pPr>
            <a:lvl5pPr marL="2438387" indent="0">
              <a:buNone/>
              <a:defRPr sz="2133" b="1"/>
            </a:lvl5pPr>
            <a:lvl6pPr marL="3047984" indent="0">
              <a:buNone/>
              <a:defRPr sz="2133" b="1"/>
            </a:lvl6pPr>
            <a:lvl7pPr marL="3657581" indent="0">
              <a:buNone/>
              <a:defRPr sz="2133" b="1"/>
            </a:lvl7pPr>
            <a:lvl8pPr marL="4267179" indent="0">
              <a:buNone/>
              <a:defRPr sz="2133" b="1"/>
            </a:lvl8pPr>
            <a:lvl9pPr marL="4876776" indent="0">
              <a:buNone/>
              <a:defRPr sz="2133" b="1"/>
            </a:lvl9pPr>
          </a:lstStyle>
          <a:p>
            <a:pPr lvl="0"/>
            <a:r>
              <a:rPr lang="en-US" altLang="ko-KR"/>
              <a:t>Click to edit Master text styles</a:t>
            </a:r>
          </a:p>
        </p:txBody>
      </p:sp>
      <p:sp>
        <p:nvSpPr>
          <p:cNvPr id="4" name="Content Placeholder 3"/>
          <p:cNvSpPr>
            <a:spLocks noGrp="1"/>
          </p:cNvSpPr>
          <p:nvPr>
            <p:ph sz="half" idx="2"/>
          </p:nvPr>
        </p:nvSpPr>
        <p:spPr>
          <a:xfrm>
            <a:off x="839790" y="3340100"/>
            <a:ext cx="5157787" cy="4912784"/>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Text Placeholder 4"/>
          <p:cNvSpPr>
            <a:spLocks noGrp="1"/>
          </p:cNvSpPr>
          <p:nvPr>
            <p:ph type="body" sz="quarter" idx="3"/>
          </p:nvPr>
        </p:nvSpPr>
        <p:spPr>
          <a:xfrm>
            <a:off x="6172203" y="2241552"/>
            <a:ext cx="5183188" cy="1098549"/>
          </a:xfrm>
        </p:spPr>
        <p:txBody>
          <a:bodyPr anchor="b"/>
          <a:lstStyle>
            <a:lvl1pPr marL="0" indent="0">
              <a:buNone/>
              <a:defRPr sz="3200" b="1"/>
            </a:lvl1pPr>
            <a:lvl2pPr marL="609597" indent="0">
              <a:buNone/>
              <a:defRPr sz="2667" b="1"/>
            </a:lvl2pPr>
            <a:lvl3pPr marL="1219194" indent="0">
              <a:buNone/>
              <a:defRPr sz="2400" b="1"/>
            </a:lvl3pPr>
            <a:lvl4pPr marL="1828790" indent="0">
              <a:buNone/>
              <a:defRPr sz="2133" b="1"/>
            </a:lvl4pPr>
            <a:lvl5pPr marL="2438387" indent="0">
              <a:buNone/>
              <a:defRPr sz="2133" b="1"/>
            </a:lvl5pPr>
            <a:lvl6pPr marL="3047984" indent="0">
              <a:buNone/>
              <a:defRPr sz="2133" b="1"/>
            </a:lvl6pPr>
            <a:lvl7pPr marL="3657581" indent="0">
              <a:buNone/>
              <a:defRPr sz="2133" b="1"/>
            </a:lvl7pPr>
            <a:lvl8pPr marL="4267179" indent="0">
              <a:buNone/>
              <a:defRPr sz="2133" b="1"/>
            </a:lvl8pPr>
            <a:lvl9pPr marL="4876776" indent="0">
              <a:buNone/>
              <a:defRPr sz="2133" b="1"/>
            </a:lvl9pPr>
          </a:lstStyle>
          <a:p>
            <a:pPr lvl="0"/>
            <a:r>
              <a:rPr lang="en-US" altLang="ko-KR"/>
              <a:t>Click to edit Master text styles</a:t>
            </a:r>
          </a:p>
        </p:txBody>
      </p:sp>
      <p:sp>
        <p:nvSpPr>
          <p:cNvPr id="6" name="Content Placeholder 5"/>
          <p:cNvSpPr>
            <a:spLocks noGrp="1"/>
          </p:cNvSpPr>
          <p:nvPr>
            <p:ph sz="quarter" idx="4"/>
          </p:nvPr>
        </p:nvSpPr>
        <p:spPr>
          <a:xfrm>
            <a:off x="6172203" y="3340100"/>
            <a:ext cx="5183188" cy="4912784"/>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7" name="Date Placeholder 6"/>
          <p:cNvSpPr>
            <a:spLocks noGrp="1"/>
          </p:cNvSpPr>
          <p:nvPr>
            <p:ph type="dt" sz="half" idx="10"/>
          </p:nvPr>
        </p:nvSpPr>
        <p:spPr/>
        <p:txBody>
          <a:bodyPr/>
          <a:lstStyle/>
          <a:p>
            <a:fld id="{15D4FF17-E657-471E-84C2-3A2304F9FCFB}" type="datetime1">
              <a:rPr lang="ko-KR" altLang="en-US" smtClean="0"/>
              <a:t>2022-06-27</a:t>
            </a:fld>
            <a:endParaRPr lang="ko-KR" altLang="en-US"/>
          </a:p>
        </p:txBody>
      </p:sp>
      <p:sp>
        <p:nvSpPr>
          <p:cNvPr id="8" name="Footer Placeholder 7"/>
          <p:cNvSpPr>
            <a:spLocks noGrp="1"/>
          </p:cNvSpPr>
          <p:nvPr>
            <p:ph type="ftr" sz="quarter" idx="11"/>
          </p:nvPr>
        </p:nvSpPr>
        <p:spPr/>
        <p:txBody>
          <a:bodyPr/>
          <a:lstStyle/>
          <a:p>
            <a:r>
              <a:rPr lang="en-US" altLang="ko-KR"/>
              <a:t>Simulation and Facility Logistics Laboratory Department of Industrial Engineering  Pusan National University</a:t>
            </a:r>
            <a:endParaRPr lang="ko-KR" altLang="en-US"/>
          </a:p>
        </p:txBody>
      </p:sp>
      <p:sp>
        <p:nvSpPr>
          <p:cNvPr id="9" name="Slide Number Placeholder 8"/>
          <p:cNvSpPr>
            <a:spLocks noGrp="1"/>
          </p:cNvSpPr>
          <p:nvPr>
            <p:ph type="sldNum" sz="quarter" idx="12"/>
          </p:nvPr>
        </p:nvSpPr>
        <p:spPr/>
        <p:txBody>
          <a:bodyPr/>
          <a:lstStyle/>
          <a:p>
            <a:fld id="{81712102-1F77-4A7A-82D9-8B82AB2CFDA7}" type="slidenum">
              <a:rPr lang="ko-KR" altLang="en-US" smtClean="0"/>
              <a:t>‹#›</a:t>
            </a:fld>
            <a:endParaRPr lang="ko-KR" altLang="en-US"/>
          </a:p>
        </p:txBody>
      </p:sp>
    </p:spTree>
    <p:extLst>
      <p:ext uri="{BB962C8B-B14F-4D97-AF65-F5344CB8AC3E}">
        <p14:creationId xmlns:p14="http://schemas.microsoft.com/office/powerpoint/2010/main" val="1033278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Date Placeholder 2"/>
          <p:cNvSpPr>
            <a:spLocks noGrp="1"/>
          </p:cNvSpPr>
          <p:nvPr>
            <p:ph type="dt" sz="half" idx="10"/>
          </p:nvPr>
        </p:nvSpPr>
        <p:spPr/>
        <p:txBody>
          <a:bodyPr/>
          <a:lstStyle/>
          <a:p>
            <a:fld id="{77A849F8-518A-45F2-B9C0-8479692263D6}" type="datetime1">
              <a:rPr lang="ko-KR" altLang="en-US" smtClean="0"/>
              <a:t>2022-06-27</a:t>
            </a:fld>
            <a:endParaRPr lang="ko-KR" altLang="en-US"/>
          </a:p>
        </p:txBody>
      </p:sp>
      <p:sp>
        <p:nvSpPr>
          <p:cNvPr id="4" name="Footer Placeholder 3"/>
          <p:cNvSpPr>
            <a:spLocks noGrp="1"/>
          </p:cNvSpPr>
          <p:nvPr>
            <p:ph type="ftr" sz="quarter" idx="11"/>
          </p:nvPr>
        </p:nvSpPr>
        <p:spPr/>
        <p:txBody>
          <a:bodyPr/>
          <a:lstStyle/>
          <a:p>
            <a:r>
              <a:rPr lang="en-US" altLang="ko-KR"/>
              <a:t>Simulation and Facility Logistics Laboratory Department of Industrial Engineering  Pusan National University</a:t>
            </a:r>
            <a:endParaRPr lang="ko-KR" altLang="en-US"/>
          </a:p>
        </p:txBody>
      </p:sp>
      <p:sp>
        <p:nvSpPr>
          <p:cNvPr id="5" name="Slide Number Placeholder 4"/>
          <p:cNvSpPr>
            <a:spLocks noGrp="1"/>
          </p:cNvSpPr>
          <p:nvPr>
            <p:ph type="sldNum" sz="quarter" idx="12"/>
          </p:nvPr>
        </p:nvSpPr>
        <p:spPr/>
        <p:txBody>
          <a:bodyPr/>
          <a:lstStyle/>
          <a:p>
            <a:fld id="{81712102-1F77-4A7A-82D9-8B82AB2CFDA7}" type="slidenum">
              <a:rPr lang="ko-KR" altLang="en-US" smtClean="0"/>
              <a:t>‹#›</a:t>
            </a:fld>
            <a:endParaRPr lang="ko-KR" altLang="en-US"/>
          </a:p>
        </p:txBody>
      </p:sp>
    </p:spTree>
    <p:extLst>
      <p:ext uri="{BB962C8B-B14F-4D97-AF65-F5344CB8AC3E}">
        <p14:creationId xmlns:p14="http://schemas.microsoft.com/office/powerpoint/2010/main" val="2759417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E2976-7F03-4DDA-8F1E-CB1FD27FC0E8}" type="datetime1">
              <a:rPr lang="ko-KR" altLang="en-US" smtClean="0"/>
              <a:t>2022-06-27</a:t>
            </a:fld>
            <a:endParaRPr lang="ko-KR" altLang="en-US"/>
          </a:p>
        </p:txBody>
      </p:sp>
      <p:sp>
        <p:nvSpPr>
          <p:cNvPr id="3" name="Footer Placeholder 2"/>
          <p:cNvSpPr>
            <a:spLocks noGrp="1"/>
          </p:cNvSpPr>
          <p:nvPr>
            <p:ph type="ftr" sz="quarter" idx="11"/>
          </p:nvPr>
        </p:nvSpPr>
        <p:spPr/>
        <p:txBody>
          <a:bodyPr/>
          <a:lstStyle/>
          <a:p>
            <a:r>
              <a:rPr lang="en-US" altLang="ko-KR"/>
              <a:t>Simulation and Facility Logistics Laboratory Department of Industrial Engineering  Pusan National University</a:t>
            </a:r>
            <a:endParaRPr lang="ko-KR" altLang="en-US"/>
          </a:p>
        </p:txBody>
      </p:sp>
      <p:sp>
        <p:nvSpPr>
          <p:cNvPr id="4" name="Slide Number Placeholder 3"/>
          <p:cNvSpPr>
            <a:spLocks noGrp="1"/>
          </p:cNvSpPr>
          <p:nvPr>
            <p:ph type="sldNum" sz="quarter" idx="12"/>
          </p:nvPr>
        </p:nvSpPr>
        <p:spPr/>
        <p:txBody>
          <a:bodyPr/>
          <a:lstStyle/>
          <a:p>
            <a:fld id="{81712102-1F77-4A7A-82D9-8B82AB2CFDA7}" type="slidenum">
              <a:rPr lang="ko-KR" altLang="en-US" smtClean="0"/>
              <a:t>‹#›</a:t>
            </a:fld>
            <a:endParaRPr lang="ko-KR" altLang="en-US"/>
          </a:p>
        </p:txBody>
      </p:sp>
    </p:spTree>
    <p:extLst>
      <p:ext uri="{BB962C8B-B14F-4D97-AF65-F5344CB8AC3E}">
        <p14:creationId xmlns:p14="http://schemas.microsoft.com/office/powerpoint/2010/main" val="15949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en-US" altLang="ko-KR"/>
              <a:t>Click to edit Master title style</a:t>
            </a:r>
            <a:endParaRPr lang="en-US" dirty="0"/>
          </a:p>
        </p:txBody>
      </p:sp>
      <p:sp>
        <p:nvSpPr>
          <p:cNvPr id="3" name="Content Placeholder 2"/>
          <p:cNvSpPr>
            <a:spLocks noGrp="1"/>
          </p:cNvSpPr>
          <p:nvPr>
            <p:ph idx="1"/>
          </p:nvPr>
        </p:nvSpPr>
        <p:spPr>
          <a:xfrm>
            <a:off x="5183188" y="1316570"/>
            <a:ext cx="61722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97" indent="0">
              <a:buNone/>
              <a:defRPr sz="1867"/>
            </a:lvl2pPr>
            <a:lvl3pPr marL="1219194" indent="0">
              <a:buNone/>
              <a:defRPr sz="1600"/>
            </a:lvl3pPr>
            <a:lvl4pPr marL="1828790" indent="0">
              <a:buNone/>
              <a:defRPr sz="1333"/>
            </a:lvl4pPr>
            <a:lvl5pPr marL="2438387" indent="0">
              <a:buNone/>
              <a:defRPr sz="1333"/>
            </a:lvl5pPr>
            <a:lvl6pPr marL="3047984" indent="0">
              <a:buNone/>
              <a:defRPr sz="1333"/>
            </a:lvl6pPr>
            <a:lvl7pPr marL="3657581" indent="0">
              <a:buNone/>
              <a:defRPr sz="1333"/>
            </a:lvl7pPr>
            <a:lvl8pPr marL="4267179" indent="0">
              <a:buNone/>
              <a:defRPr sz="1333"/>
            </a:lvl8pPr>
            <a:lvl9pPr marL="4876776" indent="0">
              <a:buNone/>
              <a:defRPr sz="1333"/>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4F44DB6E-311D-45B4-89D3-2CC7FDD656F3}" type="datetime1">
              <a:rPr lang="ko-KR" altLang="en-US" smtClean="0"/>
              <a:t>2022-06-27</a:t>
            </a:fld>
            <a:endParaRPr lang="ko-KR" altLang="en-US"/>
          </a:p>
        </p:txBody>
      </p:sp>
      <p:sp>
        <p:nvSpPr>
          <p:cNvPr id="6" name="Footer Placeholder 5"/>
          <p:cNvSpPr>
            <a:spLocks noGrp="1"/>
          </p:cNvSpPr>
          <p:nvPr>
            <p:ph type="ftr" sz="quarter" idx="11"/>
          </p:nvPr>
        </p:nvSpPr>
        <p:spPr/>
        <p:txBody>
          <a:bodyPr/>
          <a:lstStyle/>
          <a:p>
            <a:r>
              <a:rPr lang="en-US" altLang="ko-KR"/>
              <a:t>Simulation and Facility Logistics Laboratory Department of Industrial Engineering  Pusan National University</a:t>
            </a:r>
            <a:endParaRPr lang="ko-KR" altLang="en-US"/>
          </a:p>
        </p:txBody>
      </p:sp>
      <p:sp>
        <p:nvSpPr>
          <p:cNvPr id="7" name="Slide Number Placeholder 6"/>
          <p:cNvSpPr>
            <a:spLocks noGrp="1"/>
          </p:cNvSpPr>
          <p:nvPr>
            <p:ph type="sldNum" sz="quarter" idx="12"/>
          </p:nvPr>
        </p:nvSpPr>
        <p:spPr/>
        <p:txBody>
          <a:bodyPr/>
          <a:lstStyle/>
          <a:p>
            <a:fld id="{81712102-1F77-4A7A-82D9-8B82AB2CFDA7}" type="slidenum">
              <a:rPr lang="ko-KR" altLang="en-US" smtClean="0"/>
              <a:t>‹#›</a:t>
            </a:fld>
            <a:endParaRPr lang="ko-KR" altLang="en-US"/>
          </a:p>
        </p:txBody>
      </p:sp>
    </p:spTree>
    <p:extLst>
      <p:ext uri="{BB962C8B-B14F-4D97-AF65-F5344CB8AC3E}">
        <p14:creationId xmlns:p14="http://schemas.microsoft.com/office/powerpoint/2010/main" val="3666020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en-US" altLang="ko-KR"/>
              <a:t>Click to edit Master title style</a:t>
            </a:r>
            <a:endParaRPr lang="en-US" dirty="0"/>
          </a:p>
        </p:txBody>
      </p:sp>
      <p:sp>
        <p:nvSpPr>
          <p:cNvPr id="3" name="Picture Placeholder 2"/>
          <p:cNvSpPr>
            <a:spLocks noGrp="1" noChangeAspect="1"/>
          </p:cNvSpPr>
          <p:nvPr>
            <p:ph type="pic" idx="1"/>
          </p:nvPr>
        </p:nvSpPr>
        <p:spPr>
          <a:xfrm>
            <a:off x="5183188" y="1316570"/>
            <a:ext cx="6172200" cy="6498167"/>
          </a:xfrm>
        </p:spPr>
        <p:txBody>
          <a:bodyPr anchor="t"/>
          <a:lstStyle>
            <a:lvl1pPr marL="0" indent="0">
              <a:buNone/>
              <a:defRPr sz="4267"/>
            </a:lvl1pPr>
            <a:lvl2pPr marL="609597" indent="0">
              <a:buNone/>
              <a:defRPr sz="3733"/>
            </a:lvl2pPr>
            <a:lvl3pPr marL="1219194" indent="0">
              <a:buNone/>
              <a:defRPr sz="3200"/>
            </a:lvl3pPr>
            <a:lvl4pPr marL="1828790" indent="0">
              <a:buNone/>
              <a:defRPr sz="2667"/>
            </a:lvl4pPr>
            <a:lvl5pPr marL="2438387" indent="0">
              <a:buNone/>
              <a:defRPr sz="2667"/>
            </a:lvl5pPr>
            <a:lvl6pPr marL="3047984" indent="0">
              <a:buNone/>
              <a:defRPr sz="2667"/>
            </a:lvl6pPr>
            <a:lvl7pPr marL="3657581" indent="0">
              <a:buNone/>
              <a:defRPr sz="2667"/>
            </a:lvl7pPr>
            <a:lvl8pPr marL="4267179" indent="0">
              <a:buNone/>
              <a:defRPr sz="2667"/>
            </a:lvl8pPr>
            <a:lvl9pPr marL="4876776" indent="0">
              <a:buNone/>
              <a:defRPr sz="2667"/>
            </a:lvl9pPr>
          </a:lstStyle>
          <a:p>
            <a:r>
              <a:rPr lang="en-US" altLang="ko-KR"/>
              <a:t>Click icon to add picture</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97" indent="0">
              <a:buNone/>
              <a:defRPr sz="1867"/>
            </a:lvl2pPr>
            <a:lvl3pPr marL="1219194" indent="0">
              <a:buNone/>
              <a:defRPr sz="1600"/>
            </a:lvl3pPr>
            <a:lvl4pPr marL="1828790" indent="0">
              <a:buNone/>
              <a:defRPr sz="1333"/>
            </a:lvl4pPr>
            <a:lvl5pPr marL="2438387" indent="0">
              <a:buNone/>
              <a:defRPr sz="1333"/>
            </a:lvl5pPr>
            <a:lvl6pPr marL="3047984" indent="0">
              <a:buNone/>
              <a:defRPr sz="1333"/>
            </a:lvl6pPr>
            <a:lvl7pPr marL="3657581" indent="0">
              <a:buNone/>
              <a:defRPr sz="1333"/>
            </a:lvl7pPr>
            <a:lvl8pPr marL="4267179" indent="0">
              <a:buNone/>
              <a:defRPr sz="1333"/>
            </a:lvl8pPr>
            <a:lvl9pPr marL="4876776" indent="0">
              <a:buNone/>
              <a:defRPr sz="1333"/>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EBB16240-463B-4B3A-B52B-55CD36193467}" type="datetime1">
              <a:rPr lang="ko-KR" altLang="en-US" smtClean="0"/>
              <a:t>2022-06-27</a:t>
            </a:fld>
            <a:endParaRPr lang="ko-KR" altLang="en-US"/>
          </a:p>
        </p:txBody>
      </p:sp>
      <p:sp>
        <p:nvSpPr>
          <p:cNvPr id="6" name="Footer Placeholder 5"/>
          <p:cNvSpPr>
            <a:spLocks noGrp="1"/>
          </p:cNvSpPr>
          <p:nvPr>
            <p:ph type="ftr" sz="quarter" idx="11"/>
          </p:nvPr>
        </p:nvSpPr>
        <p:spPr/>
        <p:txBody>
          <a:bodyPr/>
          <a:lstStyle/>
          <a:p>
            <a:r>
              <a:rPr lang="en-US" altLang="ko-KR"/>
              <a:t>Simulation and Facility Logistics Laboratory Department of Industrial Engineering  Pusan National University</a:t>
            </a:r>
            <a:endParaRPr lang="ko-KR" altLang="en-US"/>
          </a:p>
        </p:txBody>
      </p:sp>
      <p:sp>
        <p:nvSpPr>
          <p:cNvPr id="7" name="Slide Number Placeholder 6"/>
          <p:cNvSpPr>
            <a:spLocks noGrp="1"/>
          </p:cNvSpPr>
          <p:nvPr>
            <p:ph type="sldNum" sz="quarter" idx="12"/>
          </p:nvPr>
        </p:nvSpPr>
        <p:spPr/>
        <p:txBody>
          <a:bodyPr/>
          <a:lstStyle/>
          <a:p>
            <a:fld id="{81712102-1F77-4A7A-82D9-8B82AB2CFDA7}" type="slidenum">
              <a:rPr lang="ko-KR" altLang="en-US" smtClean="0"/>
              <a:t>‹#›</a:t>
            </a:fld>
            <a:endParaRPr lang="ko-KR" altLang="en-US"/>
          </a:p>
        </p:txBody>
      </p:sp>
    </p:spTree>
    <p:extLst>
      <p:ext uri="{BB962C8B-B14F-4D97-AF65-F5344CB8AC3E}">
        <p14:creationId xmlns:p14="http://schemas.microsoft.com/office/powerpoint/2010/main" val="3141299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86837"/>
            <a:ext cx="10515600" cy="1767417"/>
          </a:xfrm>
          <a:prstGeom prst="rect">
            <a:avLst/>
          </a:prstGeom>
        </p:spPr>
        <p:txBody>
          <a:bodyPr vert="horz" lIns="91440" tIns="45720" rIns="91440" bIns="45720" rtlCol="0" anchor="ctr">
            <a:normAutofit/>
          </a:bodyPr>
          <a:lstStyle/>
          <a:p>
            <a:r>
              <a:rPr lang="en-US" altLang="ko-KR"/>
              <a:t>Click to edit Master title style</a:t>
            </a:r>
            <a:endParaRPr lang="en-US" dirty="0"/>
          </a:p>
        </p:txBody>
      </p:sp>
      <p:sp>
        <p:nvSpPr>
          <p:cNvPr id="3" name="Text Placeholder 2"/>
          <p:cNvSpPr>
            <a:spLocks noGrp="1"/>
          </p:cNvSpPr>
          <p:nvPr>
            <p:ph type="body" idx="1"/>
          </p:nvPr>
        </p:nvSpPr>
        <p:spPr>
          <a:xfrm>
            <a:off x="838200" y="2434167"/>
            <a:ext cx="10515600" cy="5801784"/>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2"/>
          </p:nvPr>
        </p:nvSpPr>
        <p:spPr>
          <a:xfrm>
            <a:off x="838200" y="8475137"/>
            <a:ext cx="27432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0E14F5F7-4292-4542-8837-DCFE75C90F55}" type="datetime1">
              <a:rPr lang="ko-KR" altLang="en-US" smtClean="0"/>
              <a:t>2022-06-27</a:t>
            </a:fld>
            <a:endParaRPr lang="ko-KR" altLang="en-US"/>
          </a:p>
        </p:txBody>
      </p:sp>
      <p:sp>
        <p:nvSpPr>
          <p:cNvPr id="5" name="Footer Placeholder 4"/>
          <p:cNvSpPr>
            <a:spLocks noGrp="1"/>
          </p:cNvSpPr>
          <p:nvPr>
            <p:ph type="ftr" sz="quarter" idx="3"/>
          </p:nvPr>
        </p:nvSpPr>
        <p:spPr>
          <a:xfrm>
            <a:off x="4038600" y="8475137"/>
            <a:ext cx="41148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ltLang="ko-KR"/>
              <a:t>Simulation and Facility Logistics Laboratory Department of Industrial Engineering  Pusan National University</a:t>
            </a:r>
            <a:endParaRPr lang="ko-KR" altLang="en-US"/>
          </a:p>
        </p:txBody>
      </p:sp>
      <p:sp>
        <p:nvSpPr>
          <p:cNvPr id="6" name="Slide Number Placeholder 5"/>
          <p:cNvSpPr>
            <a:spLocks noGrp="1"/>
          </p:cNvSpPr>
          <p:nvPr>
            <p:ph type="sldNum" sz="quarter" idx="4"/>
          </p:nvPr>
        </p:nvSpPr>
        <p:spPr>
          <a:xfrm>
            <a:off x="8610600" y="8475137"/>
            <a:ext cx="27432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81712102-1F77-4A7A-82D9-8B82AB2CFDA7}" type="slidenum">
              <a:rPr lang="ko-KR" altLang="en-US" smtClean="0"/>
              <a:t>‹#›</a:t>
            </a:fld>
            <a:endParaRPr lang="ko-KR" altLang="en-US"/>
          </a:p>
        </p:txBody>
      </p:sp>
    </p:spTree>
    <p:extLst>
      <p:ext uri="{BB962C8B-B14F-4D97-AF65-F5344CB8AC3E}">
        <p14:creationId xmlns:p14="http://schemas.microsoft.com/office/powerpoint/2010/main" val="148120285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defTabSz="1219194" rtl="0" eaLnBrk="1" latinLnBrk="1" hangingPunct="1">
        <a:lnSpc>
          <a:spcPct val="90000"/>
        </a:lnSpc>
        <a:spcBef>
          <a:spcPct val="0"/>
        </a:spcBef>
        <a:buNone/>
        <a:defRPr sz="5867" kern="1200">
          <a:solidFill>
            <a:schemeClr val="tx1"/>
          </a:solidFill>
          <a:latin typeface="+mj-lt"/>
          <a:ea typeface="+mj-ea"/>
          <a:cs typeface="+mj-cs"/>
        </a:defRPr>
      </a:lvl1pPr>
    </p:titleStyle>
    <p:bodyStyle>
      <a:lvl1pPr marL="304798" indent="-304798" algn="l" defTabSz="1219194" rtl="0" eaLnBrk="1" latinLnBrk="1"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95" indent="-304798" algn="l" defTabSz="1219194" rtl="0" eaLnBrk="1" latinLnBrk="1"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92" indent="-304798" algn="l" defTabSz="1219194" rtl="0" eaLnBrk="1" latinLnBrk="1"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89" indent="-304798" algn="l" defTabSz="1219194" rtl="0" eaLnBrk="1" latinLnBrk="1"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87" indent="-304798" algn="l" defTabSz="1219194" rtl="0" eaLnBrk="1" latinLnBrk="1"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84" indent="-304798" algn="l" defTabSz="1219194" rtl="0" eaLnBrk="1" latinLnBrk="1"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81" indent="-304798" algn="l" defTabSz="1219194" rtl="0" eaLnBrk="1" latinLnBrk="1"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978" indent="-304798" algn="l" defTabSz="1219194" rtl="0" eaLnBrk="1" latinLnBrk="1"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574" indent="-304798" algn="l" defTabSz="1219194" rtl="0" eaLnBrk="1" latinLnBrk="1"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94" rtl="0" eaLnBrk="1" latinLnBrk="1" hangingPunct="1">
        <a:defRPr sz="2400" kern="1200">
          <a:solidFill>
            <a:schemeClr val="tx1"/>
          </a:solidFill>
          <a:latin typeface="+mn-lt"/>
          <a:ea typeface="+mn-ea"/>
          <a:cs typeface="+mn-cs"/>
        </a:defRPr>
      </a:lvl1pPr>
      <a:lvl2pPr marL="609597" algn="l" defTabSz="1219194" rtl="0" eaLnBrk="1" latinLnBrk="1" hangingPunct="1">
        <a:defRPr sz="2400" kern="1200">
          <a:solidFill>
            <a:schemeClr val="tx1"/>
          </a:solidFill>
          <a:latin typeface="+mn-lt"/>
          <a:ea typeface="+mn-ea"/>
          <a:cs typeface="+mn-cs"/>
        </a:defRPr>
      </a:lvl2pPr>
      <a:lvl3pPr marL="1219194" algn="l" defTabSz="1219194" rtl="0" eaLnBrk="1" latinLnBrk="1" hangingPunct="1">
        <a:defRPr sz="2400" kern="1200">
          <a:solidFill>
            <a:schemeClr val="tx1"/>
          </a:solidFill>
          <a:latin typeface="+mn-lt"/>
          <a:ea typeface="+mn-ea"/>
          <a:cs typeface="+mn-cs"/>
        </a:defRPr>
      </a:lvl3pPr>
      <a:lvl4pPr marL="1828790" algn="l" defTabSz="1219194" rtl="0" eaLnBrk="1" latinLnBrk="1" hangingPunct="1">
        <a:defRPr sz="2400" kern="1200">
          <a:solidFill>
            <a:schemeClr val="tx1"/>
          </a:solidFill>
          <a:latin typeface="+mn-lt"/>
          <a:ea typeface="+mn-ea"/>
          <a:cs typeface="+mn-cs"/>
        </a:defRPr>
      </a:lvl4pPr>
      <a:lvl5pPr marL="2438387" algn="l" defTabSz="1219194" rtl="0" eaLnBrk="1" latinLnBrk="1" hangingPunct="1">
        <a:defRPr sz="2400" kern="1200">
          <a:solidFill>
            <a:schemeClr val="tx1"/>
          </a:solidFill>
          <a:latin typeface="+mn-lt"/>
          <a:ea typeface="+mn-ea"/>
          <a:cs typeface="+mn-cs"/>
        </a:defRPr>
      </a:lvl5pPr>
      <a:lvl6pPr marL="3047984" algn="l" defTabSz="1219194" rtl="0" eaLnBrk="1" latinLnBrk="1" hangingPunct="1">
        <a:defRPr sz="2400" kern="1200">
          <a:solidFill>
            <a:schemeClr val="tx1"/>
          </a:solidFill>
          <a:latin typeface="+mn-lt"/>
          <a:ea typeface="+mn-ea"/>
          <a:cs typeface="+mn-cs"/>
        </a:defRPr>
      </a:lvl6pPr>
      <a:lvl7pPr marL="3657581" algn="l" defTabSz="1219194" rtl="0" eaLnBrk="1" latinLnBrk="1" hangingPunct="1">
        <a:defRPr sz="2400" kern="1200">
          <a:solidFill>
            <a:schemeClr val="tx1"/>
          </a:solidFill>
          <a:latin typeface="+mn-lt"/>
          <a:ea typeface="+mn-ea"/>
          <a:cs typeface="+mn-cs"/>
        </a:defRPr>
      </a:lvl7pPr>
      <a:lvl8pPr marL="4267179" algn="l" defTabSz="1219194" rtl="0" eaLnBrk="1" latinLnBrk="1" hangingPunct="1">
        <a:defRPr sz="2400" kern="1200">
          <a:solidFill>
            <a:schemeClr val="tx1"/>
          </a:solidFill>
          <a:latin typeface="+mn-lt"/>
          <a:ea typeface="+mn-ea"/>
          <a:cs typeface="+mn-cs"/>
        </a:defRPr>
      </a:lvl8pPr>
      <a:lvl9pPr marL="4876776" algn="l" defTabSz="1219194"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peralab.pusan.ac.kr/" TargetMode="Externa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hyperlink" Target="https://bit.ly/SoondoHongGoogleScholar" TargetMode="External"/><Relationship Id="rId5" Type="http://schemas.openxmlformats.org/officeDocument/2006/relationships/hyperlink" Target="mailto:soondo.hong@pusan.ac.kr" TargetMode="External"/><Relationship Id="rId4" Type="http://schemas.openxmlformats.org/officeDocument/2006/relationships/hyperlink" Target="https://github.com/SimFL-Lab"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operalab.pusan.ac.kr/" TargetMode="Externa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hyperlink" Target="https://bit.ly/SoondoHongGoogleScholar" TargetMode="External"/><Relationship Id="rId5" Type="http://schemas.openxmlformats.org/officeDocument/2006/relationships/hyperlink" Target="mailto:soondo.hong@pusan.ac.kr" TargetMode="External"/><Relationship Id="rId4" Type="http://schemas.openxmlformats.org/officeDocument/2006/relationships/hyperlink" Target="https://github.com/SimFL-La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a:extLst>
              <a:ext uri="{FF2B5EF4-FFF2-40B4-BE49-F238E27FC236}">
                <a16:creationId xmlns:a16="http://schemas.microsoft.com/office/drawing/2014/main" id="{FD260DE6-5595-4BAB-917D-637FF352ECA4}"/>
              </a:ext>
            </a:extLst>
          </p:cNvPr>
          <p:cNvSpPr>
            <a:spLocks noGrp="1"/>
          </p:cNvSpPr>
          <p:nvPr>
            <p:ph type="ftr" sz="quarter" idx="11"/>
          </p:nvPr>
        </p:nvSpPr>
        <p:spPr>
          <a:xfrm>
            <a:off x="638162" y="8531386"/>
            <a:ext cx="4901252" cy="291643"/>
          </a:xfrm>
        </p:spPr>
        <p:txBody>
          <a:bodyPr/>
          <a:lstStyle/>
          <a:p>
            <a:pPr algn="l"/>
            <a:r>
              <a:rPr lang="en-US" sz="1400" dirty="0">
                <a:latin typeface="Times New Roman" panose="02020603050405020304" pitchFamily="18" charset="0"/>
                <a:cs typeface="Times New Roman" panose="02020603050405020304" pitchFamily="18" charset="0"/>
              </a:rPr>
              <a:t>Simulation and Facility Logistics Laboratory</a:t>
            </a:r>
          </a:p>
          <a:p>
            <a:pPr algn="l"/>
            <a:r>
              <a:rPr lang="en-US" sz="1400" dirty="0">
                <a:latin typeface="Times New Roman" panose="02020603050405020304" pitchFamily="18" charset="0"/>
                <a:cs typeface="Times New Roman" panose="02020603050405020304" pitchFamily="18" charset="0"/>
              </a:rPr>
              <a:t>Department of Industrial </a:t>
            </a:r>
            <a:r>
              <a:rPr lang="en-US" sz="1400" dirty="0">
                <a:solidFill>
                  <a:schemeClr val="bg1">
                    <a:lumMod val="50000"/>
                  </a:schemeClr>
                </a:solidFill>
                <a:latin typeface="Times New Roman" panose="02020603050405020304" pitchFamily="18" charset="0"/>
                <a:cs typeface="Times New Roman" panose="02020603050405020304" pitchFamily="18" charset="0"/>
              </a:rPr>
              <a:t>Engineering</a:t>
            </a:r>
            <a:r>
              <a:rPr lang="en-US" sz="1400" dirty="0">
                <a:latin typeface="Times New Roman" panose="02020603050405020304" pitchFamily="18" charset="0"/>
                <a:cs typeface="Times New Roman" panose="02020603050405020304" pitchFamily="18" charset="0"/>
              </a:rPr>
              <a:t> </a:t>
            </a:r>
          </a:p>
          <a:p>
            <a:pPr algn="l"/>
            <a:r>
              <a:rPr lang="en-US" sz="1400" dirty="0">
                <a:latin typeface="Times New Roman" panose="02020603050405020304" pitchFamily="18" charset="0"/>
                <a:cs typeface="Times New Roman" panose="02020603050405020304" pitchFamily="18" charset="0"/>
              </a:rPr>
              <a:t>Pusan National University</a:t>
            </a:r>
          </a:p>
        </p:txBody>
      </p:sp>
      <p:pic>
        <p:nvPicPr>
          <p:cNvPr id="17" name="Picture 2" descr="C:\Users\Admin\Downloads\PNU v1.jpg">
            <a:extLst>
              <a:ext uri="{FF2B5EF4-FFF2-40B4-BE49-F238E27FC236}">
                <a16:creationId xmlns:a16="http://schemas.microsoft.com/office/drawing/2014/main" id="{597477D3-7FC1-4FFB-A677-34452F7ADE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013" y="8410588"/>
            <a:ext cx="523147" cy="523147"/>
          </a:xfrm>
          <a:prstGeom prst="ellipse">
            <a:avLst/>
          </a:prstGeom>
          <a:ln>
            <a:noFill/>
          </a:ln>
          <a:effectLst/>
          <a:extLst>
            <a:ext uri="{909E8E84-426E-40DD-AFC4-6F175D3DCCD1}">
              <a14:hiddenFill xmlns:a14="http://schemas.microsoft.com/office/drawing/2010/main">
                <a:solidFill>
                  <a:srgbClr val="FFFFFF"/>
                </a:solidFill>
              </a14:hiddenFill>
            </a:ext>
          </a:extLst>
        </p:spPr>
      </p:pic>
      <p:sp>
        <p:nvSpPr>
          <p:cNvPr id="41" name="Title 36">
            <a:extLst>
              <a:ext uri="{FF2B5EF4-FFF2-40B4-BE49-F238E27FC236}">
                <a16:creationId xmlns:a16="http://schemas.microsoft.com/office/drawing/2014/main" id="{9D03F6E0-B720-437C-B127-048CFCBE21A8}"/>
              </a:ext>
            </a:extLst>
          </p:cNvPr>
          <p:cNvSpPr txBox="1">
            <a:spLocks/>
          </p:cNvSpPr>
          <p:nvPr/>
        </p:nvSpPr>
        <p:spPr>
          <a:xfrm>
            <a:off x="3168784" y="3192365"/>
            <a:ext cx="5854445" cy="2651493"/>
          </a:xfrm>
          <a:prstGeom prst="rect">
            <a:avLst/>
          </a:prstGeom>
        </p:spPr>
        <p:txBody>
          <a:bodyPr vert="horz" lIns="44577" tIns="22288" rIns="44577" bIns="22288"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endParaRPr lang="ko-KR" altLang="en-US" sz="1560" b="1" dirty="0">
              <a:latin typeface="Times New Roman" panose="02020603050405020304" pitchFamily="18" charset="0"/>
              <a:cs typeface="Times New Roman" panose="02020603050405020304" pitchFamily="18" charset="0"/>
            </a:endParaRPr>
          </a:p>
        </p:txBody>
      </p:sp>
      <p:sp>
        <p:nvSpPr>
          <p:cNvPr id="42" name="Content Placeholder 2">
            <a:extLst>
              <a:ext uri="{FF2B5EF4-FFF2-40B4-BE49-F238E27FC236}">
                <a16:creationId xmlns:a16="http://schemas.microsoft.com/office/drawing/2014/main" id="{B8893402-2356-4E1B-8107-CEF9D7561CD9}"/>
              </a:ext>
            </a:extLst>
          </p:cNvPr>
          <p:cNvSpPr txBox="1">
            <a:spLocks/>
          </p:cNvSpPr>
          <p:nvPr/>
        </p:nvSpPr>
        <p:spPr>
          <a:xfrm>
            <a:off x="3484720" y="2940095"/>
            <a:ext cx="5696027" cy="2507280"/>
          </a:xfrm>
          <a:prstGeom prst="rect">
            <a:avLst/>
          </a:prstGeom>
        </p:spPr>
        <p:txBody>
          <a:bodyPr vert="horz" lIns="44577" tIns="22288" rIns="44577" bIns="22288" rtlCol="0">
            <a:normAutofit/>
          </a:bodyPr>
          <a:lstStyle>
            <a:lvl1pPr marL="342900" indent="-342900" algn="just" defTabSz="914400" rtl="0" eaLnBrk="1" latinLnBrk="0" hangingPunct="1">
              <a:spcBef>
                <a:spcPct val="20000"/>
              </a:spcBef>
              <a:buFont typeface="Arial"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742950" indent="-285750" algn="just" defTabSz="914400" rtl="0" eaLnBrk="1" latinLnBrk="0" hangingPunct="1">
              <a:spcBef>
                <a:spcPct val="20000"/>
              </a:spcBef>
              <a:buFont typeface="Arial"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just" defTabSz="914400" rtl="0" eaLnBrk="1" latinLnBrk="0" hangingPunct="1">
              <a:spcBef>
                <a:spcPct val="20000"/>
              </a:spcBef>
              <a:buFont typeface="Arial"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just" defTabSz="914400" rtl="0" eaLnBrk="1" latinLnBrk="0" hangingPunct="1">
              <a:spcBef>
                <a:spcPct val="20000"/>
              </a:spcBef>
              <a:buFont typeface="Arial"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just" defTabSz="914400" rtl="0" eaLnBrk="1" latinLnBrk="0" hangingPunct="1">
              <a:spcBef>
                <a:spcPct val="20000"/>
              </a:spcBef>
              <a:buFont typeface="Arial"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170" dirty="0">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F53099E4-5602-4118-9BAC-E2CF5051F57C}"/>
              </a:ext>
            </a:extLst>
          </p:cNvPr>
          <p:cNvCxnSpPr>
            <a:cxnSpLocks/>
          </p:cNvCxnSpPr>
          <p:nvPr/>
        </p:nvCxnSpPr>
        <p:spPr>
          <a:xfrm>
            <a:off x="0" y="8231631"/>
            <a:ext cx="12192000" cy="0"/>
          </a:xfrm>
          <a:prstGeom prst="line">
            <a:avLst/>
          </a:prstGeom>
        </p:spPr>
        <p:style>
          <a:lnRef idx="1">
            <a:schemeClr val="accent3"/>
          </a:lnRef>
          <a:fillRef idx="0">
            <a:schemeClr val="accent3"/>
          </a:fillRef>
          <a:effectRef idx="0">
            <a:schemeClr val="accent3"/>
          </a:effectRef>
          <a:fontRef idx="minor">
            <a:schemeClr val="tx1"/>
          </a:fontRef>
        </p:style>
      </p:cxnSp>
      <p:sp>
        <p:nvSpPr>
          <p:cNvPr id="22" name="Footer Placeholder 3">
            <a:extLst>
              <a:ext uri="{FF2B5EF4-FFF2-40B4-BE49-F238E27FC236}">
                <a16:creationId xmlns:a16="http://schemas.microsoft.com/office/drawing/2014/main" id="{3B3AD856-B3B1-49C3-AE75-E002A16BF826}"/>
              </a:ext>
            </a:extLst>
          </p:cNvPr>
          <p:cNvSpPr txBox="1">
            <a:spLocks/>
          </p:cNvSpPr>
          <p:nvPr/>
        </p:nvSpPr>
        <p:spPr>
          <a:xfrm>
            <a:off x="8895757" y="8663914"/>
            <a:ext cx="3296243" cy="209442"/>
          </a:xfrm>
          <a:prstGeom prst="rect">
            <a:avLst/>
          </a:prstGeom>
        </p:spPr>
        <p:txBody>
          <a:bodyPr vert="horz" lIns="91440" tIns="45720" rIns="91440" bIns="45720" rtlCol="0" anchor="ctr"/>
          <a:lstStyle>
            <a:defPPr>
              <a:defRPr lang="en-US"/>
            </a:defPPr>
            <a:lvl1pPr marL="0" algn="ctr" defTabSz="457200" rtl="0" eaLnBrk="1" latinLnBrk="0" hangingPunct="1">
              <a:defRPr sz="102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050" dirty="0">
                <a:solidFill>
                  <a:schemeClr val="bg1">
                    <a:lumMod val="50000"/>
                  </a:schemeClr>
                </a:solidFill>
                <a:latin typeface="Times New Roman" panose="02020603050405020304" pitchFamily="18" charset="0"/>
                <a:cs typeface="Times New Roman" panose="02020603050405020304" pitchFamily="18" charset="0"/>
              </a:rPr>
              <a:t>Website: </a:t>
            </a:r>
            <a:r>
              <a:rPr lang="en-US" sz="1050" dirty="0">
                <a:solidFill>
                  <a:schemeClr val="bg1">
                    <a:lumMod val="5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https://operalab.pusan.ac.kr/</a:t>
            </a:r>
            <a:endParaRPr lang="en-US" sz="1050" dirty="0">
              <a:solidFill>
                <a:schemeClr val="bg1">
                  <a:lumMod val="50000"/>
                </a:schemeClr>
              </a:solidFill>
              <a:latin typeface="Times New Roman" panose="02020603050405020304" pitchFamily="18" charset="0"/>
              <a:cs typeface="Times New Roman" panose="02020603050405020304" pitchFamily="18" charset="0"/>
            </a:endParaRPr>
          </a:p>
          <a:p>
            <a:pPr algn="l"/>
            <a:r>
              <a:rPr lang="en-US" sz="1050" dirty="0">
                <a:solidFill>
                  <a:schemeClr val="bg1">
                    <a:lumMod val="50000"/>
                  </a:schemeClr>
                </a:solidFill>
                <a:latin typeface="Times New Roman" panose="02020603050405020304" pitchFamily="18" charset="0"/>
                <a:cs typeface="Times New Roman" panose="02020603050405020304" pitchFamily="18" charset="0"/>
              </a:rPr>
              <a:t>GitHub: </a:t>
            </a:r>
            <a:r>
              <a:rPr lang="en-US" sz="1050" dirty="0">
                <a:solidFill>
                  <a:schemeClr val="bg1">
                    <a:lumMod val="50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https://github.com/SimFL-Lab</a:t>
            </a:r>
            <a:endParaRPr lang="en-US" sz="1050" dirty="0">
              <a:solidFill>
                <a:schemeClr val="bg1">
                  <a:lumMod val="50000"/>
                </a:schemeClr>
              </a:solidFill>
              <a:latin typeface="Times New Roman" panose="02020603050405020304" pitchFamily="18" charset="0"/>
              <a:cs typeface="Times New Roman" panose="02020603050405020304" pitchFamily="18" charset="0"/>
            </a:endParaRPr>
          </a:p>
          <a:p>
            <a:pPr algn="l"/>
            <a:r>
              <a:rPr lang="en-US" sz="1050" dirty="0">
                <a:solidFill>
                  <a:schemeClr val="bg1">
                    <a:lumMod val="50000"/>
                  </a:schemeClr>
                </a:solidFill>
                <a:latin typeface="Times New Roman" panose="02020603050405020304" pitchFamily="18" charset="0"/>
                <a:cs typeface="Times New Roman" panose="02020603050405020304" pitchFamily="18" charset="0"/>
              </a:rPr>
              <a:t>Email: </a:t>
            </a:r>
            <a:r>
              <a:rPr lang="en-US" sz="1050" dirty="0">
                <a:solidFill>
                  <a:schemeClr val="bg1">
                    <a:lumMod val="50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soondo.hong@pusan.ac.kr</a:t>
            </a:r>
            <a:endParaRPr lang="en-US" sz="1050" dirty="0">
              <a:solidFill>
                <a:schemeClr val="bg1">
                  <a:lumMod val="50000"/>
                </a:schemeClr>
              </a:solidFill>
              <a:latin typeface="Times New Roman" panose="02020603050405020304" pitchFamily="18" charset="0"/>
              <a:cs typeface="Times New Roman" panose="02020603050405020304" pitchFamily="18" charset="0"/>
            </a:endParaRPr>
          </a:p>
          <a:p>
            <a:pPr algn="l"/>
            <a:r>
              <a:rPr lang="en-US" sz="1050" dirty="0">
                <a:solidFill>
                  <a:schemeClr val="bg1">
                    <a:lumMod val="50000"/>
                  </a:schemeClr>
                </a:solidFill>
                <a:latin typeface="Times New Roman" panose="02020603050405020304" pitchFamily="18" charset="0"/>
                <a:cs typeface="Times New Roman" panose="02020603050405020304" pitchFamily="18" charset="0"/>
              </a:rPr>
              <a:t>Google Scholar: </a:t>
            </a:r>
            <a:r>
              <a:rPr lang="en-US" sz="1050" dirty="0">
                <a:solidFill>
                  <a:schemeClr val="bg1">
                    <a:lumMod val="50000"/>
                  </a:schemeClr>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https://bit.ly/SoondoHongGoogleScholar</a:t>
            </a:r>
            <a:r>
              <a:rPr lang="en-US" sz="1050" dirty="0">
                <a:solidFill>
                  <a:schemeClr val="bg1">
                    <a:lumMod val="50000"/>
                  </a:schemeClr>
                </a:solidFill>
                <a:latin typeface="Times New Roman" panose="02020603050405020304" pitchFamily="18" charset="0"/>
                <a:cs typeface="Times New Roman" panose="02020603050405020304" pitchFamily="18" charset="0"/>
              </a:rPr>
              <a:t> </a:t>
            </a:r>
          </a:p>
          <a:p>
            <a:pPr algn="l"/>
            <a:r>
              <a:rPr lang="en-US" sz="1050" dirty="0">
                <a:solidFill>
                  <a:schemeClr val="bg1">
                    <a:lumMod val="50000"/>
                  </a:schemeClr>
                </a:solidFill>
                <a:latin typeface="Times New Roman" panose="02020603050405020304" pitchFamily="18" charset="0"/>
                <a:cs typeface="Times New Roman" panose="02020603050405020304" pitchFamily="18" charset="0"/>
              </a:rPr>
              <a:t>Phone: +82-51-510-2331</a:t>
            </a:r>
          </a:p>
          <a:p>
            <a:pPr algn="l"/>
            <a:endParaRPr lang="en-US" sz="105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3240672-11B9-4545-8329-E1AC958BF479}"/>
              </a:ext>
            </a:extLst>
          </p:cNvPr>
          <p:cNvSpPr txBox="1"/>
          <p:nvPr/>
        </p:nvSpPr>
        <p:spPr>
          <a:xfrm>
            <a:off x="956933" y="190440"/>
            <a:ext cx="10217888" cy="1200329"/>
          </a:xfrm>
          <a:prstGeom prst="rect">
            <a:avLst/>
          </a:prstGeom>
          <a:noFill/>
        </p:spPr>
        <p:txBody>
          <a:bodyPr wrap="square" rtlCol="0">
            <a:spAutoFit/>
          </a:bodyPr>
          <a:lstStyle/>
          <a:p>
            <a:pPr algn="ctr"/>
            <a:r>
              <a:rPr lang="en-US" altLang="ko-KR" sz="2800" b="1" dirty="0">
                <a:latin typeface="Times New Roman" panose="02020603050405020304" pitchFamily="18" charset="0"/>
                <a:cs typeface="Times New Roman" panose="02020603050405020304" pitchFamily="18" charset="0"/>
              </a:rPr>
              <a:t>A dynamic storage location assignment model for a progressive bypass zone picking system with an S/R crane </a:t>
            </a:r>
          </a:p>
          <a:p>
            <a:pPr algn="ctr"/>
            <a:r>
              <a:rPr lang="en-US" altLang="ko-KR" sz="1600" dirty="0" err="1">
                <a:latin typeface="Times New Roman" panose="02020603050405020304" pitchFamily="18" charset="0"/>
                <a:ea typeface="맑은 고딕" panose="020B0503020000020004" pitchFamily="50" charset="-127"/>
              </a:rPr>
              <a:t>Jeonghwan</a:t>
            </a:r>
            <a:r>
              <a:rPr lang="en-US" altLang="ko-KR" sz="1600" dirty="0">
                <a:latin typeface="Times New Roman" panose="02020603050405020304" pitchFamily="18" charset="0"/>
                <a:ea typeface="맑은 고딕" panose="020B0503020000020004" pitchFamily="50" charset="-127"/>
              </a:rPr>
              <a:t> Kim and </a:t>
            </a:r>
            <a:r>
              <a:rPr lang="en-US" altLang="ko-KR" sz="1600" dirty="0" err="1">
                <a:latin typeface="Times New Roman" panose="02020603050405020304" pitchFamily="18" charset="0"/>
                <a:ea typeface="맑은 고딕" panose="020B0503020000020004" pitchFamily="50" charset="-127"/>
              </a:rPr>
              <a:t>Soondo</a:t>
            </a:r>
            <a:r>
              <a:rPr lang="en-US" altLang="ko-KR" sz="1600" dirty="0">
                <a:latin typeface="Times New Roman" panose="02020603050405020304" pitchFamily="18" charset="0"/>
                <a:ea typeface="맑은 고딕" panose="020B0503020000020004" pitchFamily="50" charset="-127"/>
              </a:rPr>
              <a:t> Hong</a:t>
            </a:r>
            <a:endParaRPr lang="ko-KR" altLang="en-US" sz="1400" dirty="0"/>
          </a:p>
        </p:txBody>
      </p:sp>
      <p:grpSp>
        <p:nvGrpSpPr>
          <p:cNvPr id="3" name="Group 2">
            <a:extLst>
              <a:ext uri="{FF2B5EF4-FFF2-40B4-BE49-F238E27FC236}">
                <a16:creationId xmlns:a16="http://schemas.microsoft.com/office/drawing/2014/main" id="{FB8E86EA-44D3-4476-A0F2-7778A577EF2C}"/>
              </a:ext>
            </a:extLst>
          </p:cNvPr>
          <p:cNvGrpSpPr/>
          <p:nvPr/>
        </p:nvGrpSpPr>
        <p:grpSpPr>
          <a:xfrm>
            <a:off x="0" y="-6833"/>
            <a:ext cx="12192000" cy="106025"/>
            <a:chOff x="0" y="-6834"/>
            <a:chExt cx="7772400" cy="102327"/>
          </a:xfrm>
        </p:grpSpPr>
        <p:sp>
          <p:nvSpPr>
            <p:cNvPr id="2" name="Rectangle 1">
              <a:extLst>
                <a:ext uri="{FF2B5EF4-FFF2-40B4-BE49-F238E27FC236}">
                  <a16:creationId xmlns:a16="http://schemas.microsoft.com/office/drawing/2014/main" id="{EA863B93-8124-4701-8418-68021F40F77C}"/>
                </a:ext>
              </a:extLst>
            </p:cNvPr>
            <p:cNvSpPr/>
            <p:nvPr/>
          </p:nvSpPr>
          <p:spPr>
            <a:xfrm>
              <a:off x="1616927" y="-6834"/>
              <a:ext cx="2377293" cy="102326"/>
            </a:xfrm>
            <a:prstGeom prst="rect">
              <a:avLst/>
            </a:prstGeom>
            <a:solidFill>
              <a:srgbClr val="7FB7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97" dirty="0"/>
            </a:p>
          </p:txBody>
        </p:sp>
        <p:sp>
          <p:nvSpPr>
            <p:cNvPr id="16" name="Rectangle 15">
              <a:extLst>
                <a:ext uri="{FF2B5EF4-FFF2-40B4-BE49-F238E27FC236}">
                  <a16:creationId xmlns:a16="http://schemas.microsoft.com/office/drawing/2014/main" id="{6A3E9E99-51AC-4DC4-800D-B0F32D20C47C}"/>
                </a:ext>
              </a:extLst>
            </p:cNvPr>
            <p:cNvSpPr/>
            <p:nvPr/>
          </p:nvSpPr>
          <p:spPr>
            <a:xfrm>
              <a:off x="0" y="-5642"/>
              <a:ext cx="1616927" cy="101134"/>
            </a:xfrm>
            <a:prstGeom prst="rect">
              <a:avLst/>
            </a:prstGeom>
            <a:solidFill>
              <a:srgbClr val="82D5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97"/>
            </a:p>
          </p:txBody>
        </p:sp>
        <p:sp>
          <p:nvSpPr>
            <p:cNvPr id="18" name="Rectangle 17">
              <a:extLst>
                <a:ext uri="{FF2B5EF4-FFF2-40B4-BE49-F238E27FC236}">
                  <a16:creationId xmlns:a16="http://schemas.microsoft.com/office/drawing/2014/main" id="{D5EBBAFA-2D74-46ED-BD17-F418DF571C56}"/>
                </a:ext>
              </a:extLst>
            </p:cNvPr>
            <p:cNvSpPr/>
            <p:nvPr/>
          </p:nvSpPr>
          <p:spPr>
            <a:xfrm>
              <a:off x="3994220" y="-5643"/>
              <a:ext cx="1616927" cy="101135"/>
            </a:xfrm>
            <a:prstGeom prst="rect">
              <a:avLst/>
            </a:prstGeom>
            <a:solidFill>
              <a:srgbClr val="82D5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97"/>
            </a:p>
          </p:txBody>
        </p:sp>
        <p:sp>
          <p:nvSpPr>
            <p:cNvPr id="20" name="Rectangle 19">
              <a:extLst>
                <a:ext uri="{FF2B5EF4-FFF2-40B4-BE49-F238E27FC236}">
                  <a16:creationId xmlns:a16="http://schemas.microsoft.com/office/drawing/2014/main" id="{A6489845-92A4-47E5-94B7-5E494106AB85}"/>
                </a:ext>
              </a:extLst>
            </p:cNvPr>
            <p:cNvSpPr/>
            <p:nvPr/>
          </p:nvSpPr>
          <p:spPr>
            <a:xfrm>
              <a:off x="5611147" y="-6833"/>
              <a:ext cx="2161253" cy="102326"/>
            </a:xfrm>
            <a:prstGeom prst="rect">
              <a:avLst/>
            </a:prstGeom>
            <a:solidFill>
              <a:srgbClr val="7FB7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97"/>
            </a:p>
          </p:txBody>
        </p:sp>
      </p:grpSp>
      <p:sp>
        <p:nvSpPr>
          <p:cNvPr id="24" name="Rectangle 23">
            <a:extLst>
              <a:ext uri="{FF2B5EF4-FFF2-40B4-BE49-F238E27FC236}">
                <a16:creationId xmlns:a16="http://schemas.microsoft.com/office/drawing/2014/main" id="{96697B3C-F3EF-4228-814D-BBB8696FA5CF}"/>
              </a:ext>
            </a:extLst>
          </p:cNvPr>
          <p:cNvSpPr/>
          <p:nvPr/>
        </p:nvSpPr>
        <p:spPr>
          <a:xfrm>
            <a:off x="1" y="1939162"/>
            <a:ext cx="297712" cy="400110"/>
          </a:xfrm>
          <a:prstGeom prst="rect">
            <a:avLst/>
          </a:prstGeom>
          <a:solidFill>
            <a:srgbClr val="82D5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97"/>
          </a:p>
        </p:txBody>
      </p:sp>
      <p:sp>
        <p:nvSpPr>
          <p:cNvPr id="8" name="TextBox 7">
            <a:extLst>
              <a:ext uri="{FF2B5EF4-FFF2-40B4-BE49-F238E27FC236}">
                <a16:creationId xmlns:a16="http://schemas.microsoft.com/office/drawing/2014/main" id="{98545BF0-9EAC-4C8A-8457-93117A909762}"/>
              </a:ext>
            </a:extLst>
          </p:cNvPr>
          <p:cNvSpPr txBox="1"/>
          <p:nvPr/>
        </p:nvSpPr>
        <p:spPr>
          <a:xfrm>
            <a:off x="281998" y="1939163"/>
            <a:ext cx="3976577" cy="400110"/>
          </a:xfrm>
          <a:prstGeom prst="rect">
            <a:avLst/>
          </a:prstGeom>
          <a:solidFill>
            <a:srgbClr val="82D5A7">
              <a:tint val="66000"/>
              <a:satMod val="160000"/>
              <a:alpha val="20000"/>
            </a:srgbClr>
          </a:solid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rPr>
              <a:t>Objective</a:t>
            </a:r>
            <a:endParaRPr lang="ko-KR" altLang="en-US" sz="1197"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44CD601-50BF-406F-9971-E68D1DE89C89}"/>
              </a:ext>
            </a:extLst>
          </p:cNvPr>
          <p:cNvSpPr txBox="1"/>
          <p:nvPr/>
        </p:nvSpPr>
        <p:spPr>
          <a:xfrm>
            <a:off x="297713" y="2479526"/>
            <a:ext cx="3976577" cy="2031325"/>
          </a:xfrm>
          <a:prstGeom prst="rect">
            <a:avLst/>
          </a:prstGeom>
          <a:noFill/>
        </p:spPr>
        <p:txBody>
          <a:bodyPr wrap="square" rtlCol="0">
            <a:spAutoFit/>
          </a:bodyPr>
          <a:lstStyle/>
          <a:p>
            <a:pPr algn="just"/>
            <a:r>
              <a:rPr lang="en-US" altLang="ko-KR" sz="1600" kern="100" dirty="0">
                <a:latin typeface="Times New Roman" panose="02020603050405020304" pitchFamily="18" charset="0"/>
                <a:ea typeface="맑은 고딕" panose="020B0503020000020004" pitchFamily="50" charset="-127"/>
                <a:cs typeface="Times New Roman" panose="02020603050405020304" pitchFamily="18" charset="0"/>
              </a:rPr>
              <a:t>This paper optimizes the </a:t>
            </a:r>
            <a:r>
              <a:rPr lang="en-US" altLang="ko-KR" sz="1600" b="1" kern="100" dirty="0">
                <a:latin typeface="Times New Roman" panose="02020603050405020304" pitchFamily="18" charset="0"/>
                <a:ea typeface="맑은 고딕" panose="020B0503020000020004" pitchFamily="50" charset="-127"/>
                <a:cs typeface="Times New Roman" panose="02020603050405020304" pitchFamily="18" charset="0"/>
              </a:rPr>
              <a:t>storage locations </a:t>
            </a:r>
            <a:r>
              <a:rPr lang="en-US" altLang="ko-KR" sz="1600" kern="100" dirty="0">
                <a:latin typeface="Times New Roman" panose="02020603050405020304" pitchFamily="18" charset="0"/>
                <a:ea typeface="맑은 고딕" panose="020B0503020000020004" pitchFamily="50" charset="-127"/>
                <a:cs typeface="Times New Roman" panose="02020603050405020304" pitchFamily="18" charset="0"/>
              </a:rPr>
              <a:t>with consideration of workload imbalance and reduction of recirculation in a progressive bypass zone picking system. This paper also suggests a </a:t>
            </a:r>
            <a:r>
              <a:rPr lang="en-US" altLang="ko-KR" sz="1600" b="1" kern="100" dirty="0">
                <a:latin typeface="Times New Roman" panose="02020603050405020304" pitchFamily="18" charset="0"/>
                <a:ea typeface="맑은 고딕" panose="020B0503020000020004" pitchFamily="50" charset="-127"/>
                <a:cs typeface="Times New Roman" panose="02020603050405020304" pitchFamily="18" charset="0"/>
              </a:rPr>
              <a:t>dynamic storage location assignment</a:t>
            </a:r>
            <a:r>
              <a:rPr lang="en-US" altLang="ko-KR" sz="1600" kern="100" dirty="0">
                <a:latin typeface="Times New Roman" panose="02020603050405020304" pitchFamily="18" charset="0"/>
                <a:ea typeface="맑은 고딕" panose="020B0503020000020004" pitchFamily="50" charset="-127"/>
                <a:cs typeface="Times New Roman" panose="02020603050405020304" pitchFamily="18" charset="0"/>
              </a:rPr>
              <a:t> when the system has a limited material handling capacity.</a:t>
            </a:r>
            <a:endParaRPr lang="ko-KR" altLang="ko-KR" sz="1600" kern="100" dirty="0">
              <a:latin typeface="맑은 고딕" panose="020B0503020000020004" pitchFamily="50" charset="-127"/>
              <a:ea typeface="맑은 고딕" panose="020B0503020000020004" pitchFamily="50" charset="-127"/>
              <a:cs typeface="Times New Roman" panose="02020603050405020304" pitchFamily="18" charset="0"/>
            </a:endParaRPr>
          </a:p>
          <a:p>
            <a:pPr algn="just"/>
            <a:endParaRPr lang="ko-KR" altLang="en-US" sz="1400"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06A1469E-F66D-4375-92E6-570733B28C57}"/>
              </a:ext>
            </a:extLst>
          </p:cNvPr>
          <p:cNvSpPr/>
          <p:nvPr/>
        </p:nvSpPr>
        <p:spPr>
          <a:xfrm>
            <a:off x="3976577" y="4464519"/>
            <a:ext cx="297712" cy="398295"/>
          </a:xfrm>
          <a:prstGeom prst="rect">
            <a:avLst/>
          </a:prstGeom>
          <a:solidFill>
            <a:srgbClr val="7FB7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97" dirty="0"/>
          </a:p>
        </p:txBody>
      </p:sp>
      <p:sp>
        <p:nvSpPr>
          <p:cNvPr id="29" name="TextBox 28">
            <a:extLst>
              <a:ext uri="{FF2B5EF4-FFF2-40B4-BE49-F238E27FC236}">
                <a16:creationId xmlns:a16="http://schemas.microsoft.com/office/drawing/2014/main" id="{1E0CADA7-8DEB-4BDB-9506-F35E07EB9A84}"/>
              </a:ext>
            </a:extLst>
          </p:cNvPr>
          <p:cNvSpPr txBox="1"/>
          <p:nvPr/>
        </p:nvSpPr>
        <p:spPr>
          <a:xfrm>
            <a:off x="0" y="4462703"/>
            <a:ext cx="3976577" cy="400110"/>
          </a:xfrm>
          <a:prstGeom prst="rect">
            <a:avLst/>
          </a:prstGeom>
          <a:solidFill>
            <a:srgbClr val="7FB7DF">
              <a:alpha val="20000"/>
            </a:srgbClr>
          </a:solid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rPr>
              <a:t>Contribution</a:t>
            </a:r>
            <a:endParaRPr lang="ko-KR" altLang="en-US" sz="1197" b="1"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AB7FD2B7-18AB-4408-A5AB-F390980ECF64}"/>
              </a:ext>
            </a:extLst>
          </p:cNvPr>
          <p:cNvSpPr txBox="1"/>
          <p:nvPr/>
        </p:nvSpPr>
        <p:spPr>
          <a:xfrm>
            <a:off x="297712" y="5047578"/>
            <a:ext cx="3976577" cy="1323439"/>
          </a:xfrm>
          <a:prstGeom prst="rect">
            <a:avLst/>
          </a:prstGeom>
          <a:noFill/>
        </p:spPr>
        <p:txBody>
          <a:bodyPr wrap="square" rtlCol="0">
            <a:spAutoFit/>
          </a:bodyPr>
          <a:lstStyle/>
          <a:p>
            <a:pPr algn="just"/>
            <a:r>
              <a:rPr lang="en-US" altLang="ko-KR" sz="1600" dirty="0">
                <a:latin typeface="Times New Roman" panose="02020603050405020304" pitchFamily="18" charset="0"/>
                <a:cs typeface="Times New Roman" panose="02020603050405020304" pitchFamily="18" charset="0"/>
              </a:rPr>
              <a:t>This paper develops an SLA model that considers both workload balance and recirculation reduction, and an SLR model that switches pairs of products in warehouses with limited material handling capacity.</a:t>
            </a:r>
            <a:endParaRPr lang="ko-KR" altLang="en-US" sz="1200" dirty="0">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BA88B045-1EA7-43B2-9E96-38E7A199266C}"/>
              </a:ext>
            </a:extLst>
          </p:cNvPr>
          <p:cNvSpPr/>
          <p:nvPr/>
        </p:nvSpPr>
        <p:spPr>
          <a:xfrm>
            <a:off x="11892757" y="1931067"/>
            <a:ext cx="297712" cy="400110"/>
          </a:xfrm>
          <a:prstGeom prst="rect">
            <a:avLst/>
          </a:prstGeom>
          <a:solidFill>
            <a:srgbClr val="82D5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97"/>
          </a:p>
        </p:txBody>
      </p:sp>
      <p:sp>
        <p:nvSpPr>
          <p:cNvPr id="32" name="TextBox 31">
            <a:extLst>
              <a:ext uri="{FF2B5EF4-FFF2-40B4-BE49-F238E27FC236}">
                <a16:creationId xmlns:a16="http://schemas.microsoft.com/office/drawing/2014/main" id="{E0A4CEE9-2301-4D33-A0E1-9FE6C0BF5A28}"/>
              </a:ext>
            </a:extLst>
          </p:cNvPr>
          <p:cNvSpPr txBox="1"/>
          <p:nvPr/>
        </p:nvSpPr>
        <p:spPr>
          <a:xfrm>
            <a:off x="7916180" y="1931067"/>
            <a:ext cx="3976577" cy="400110"/>
          </a:xfrm>
          <a:prstGeom prst="rect">
            <a:avLst/>
          </a:prstGeom>
          <a:solidFill>
            <a:srgbClr val="82D5A7">
              <a:tint val="66000"/>
              <a:satMod val="160000"/>
              <a:alpha val="20000"/>
            </a:srgbClr>
          </a:solid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rPr>
              <a:t>Model Formulation</a:t>
            </a:r>
            <a:endParaRPr lang="ko-KR" altLang="en-US" sz="1197" b="1"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40C40D9C-E82B-442D-AE69-30B7D7B76541}"/>
              </a:ext>
            </a:extLst>
          </p:cNvPr>
          <p:cNvSpPr txBox="1"/>
          <p:nvPr/>
        </p:nvSpPr>
        <p:spPr>
          <a:xfrm>
            <a:off x="7916181" y="2375645"/>
            <a:ext cx="4274288" cy="2062103"/>
          </a:xfrm>
          <a:prstGeom prst="rect">
            <a:avLst/>
          </a:prstGeom>
          <a:noFill/>
        </p:spPr>
        <p:txBody>
          <a:bodyPr wrap="square" rtlCol="0">
            <a:spAutoFit/>
          </a:bodyPr>
          <a:lstStyle/>
          <a:p>
            <a:pPr marL="285756" indent="-285756" algn="just">
              <a:buFont typeface="Wingdings" panose="05000000000000000000" pitchFamily="2" charset="2"/>
              <a:buChar char="§"/>
            </a:pPr>
            <a:r>
              <a:rPr lang="en-US" altLang="ko-KR" sz="1600" dirty="0">
                <a:latin typeface="Times New Roman" panose="02020603050405020304" pitchFamily="18" charset="0"/>
                <a:ea typeface="맑은 고딕" panose="020B0503020000020004" pitchFamily="50" charset="-127"/>
              </a:rPr>
              <a:t>Proposing a mixed-integer programming model (MIP), the </a:t>
            </a:r>
            <a:r>
              <a:rPr lang="en-US" altLang="ko-KR" sz="1600" b="1" dirty="0">
                <a:latin typeface="Times New Roman" panose="02020603050405020304" pitchFamily="18" charset="0"/>
                <a:ea typeface="맑은 고딕" panose="020B0503020000020004" pitchFamily="50" charset="-127"/>
              </a:rPr>
              <a:t>Storage location assignment (SLA) model </a:t>
            </a:r>
            <a:r>
              <a:rPr lang="en-US" altLang="ko-KR" sz="1600" dirty="0">
                <a:latin typeface="Times New Roman" panose="02020603050405020304" pitchFamily="18" charset="0"/>
                <a:ea typeface="맑은 고딕" panose="020B0503020000020004" pitchFamily="50" charset="-127"/>
              </a:rPr>
              <a:t>that assigns the entire product list.</a:t>
            </a:r>
          </a:p>
          <a:p>
            <a:pPr marL="285756" indent="-285756" algn="just">
              <a:buFont typeface="Wingdings" panose="05000000000000000000" pitchFamily="2" charset="2"/>
              <a:buChar char="§"/>
            </a:pPr>
            <a:r>
              <a:rPr lang="en-US" altLang="ko-KR" sz="1600" dirty="0">
                <a:latin typeface="Times New Roman" panose="02020603050405020304" pitchFamily="18" charset="0"/>
                <a:ea typeface="맑은 고딕" panose="020B0503020000020004" pitchFamily="50" charset="-127"/>
                <a:cs typeface="Times New Roman" panose="02020603050405020304" pitchFamily="18" charset="0"/>
              </a:rPr>
              <a:t>Proposing a MIP-based </a:t>
            </a:r>
            <a:r>
              <a:rPr lang="en-US" altLang="ko-KR" sz="1600" b="1" dirty="0">
                <a:latin typeface="Times New Roman" panose="02020603050405020304" pitchFamily="18" charset="0"/>
                <a:ea typeface="맑은 고딕" panose="020B0503020000020004" pitchFamily="50" charset="-127"/>
                <a:cs typeface="Times New Roman" panose="02020603050405020304" pitchFamily="18" charset="0"/>
              </a:rPr>
              <a:t>storage location reassignment (SLR) </a:t>
            </a:r>
            <a:r>
              <a:rPr lang="en-US" altLang="ko-KR" sz="1600" dirty="0">
                <a:latin typeface="Times New Roman" panose="02020603050405020304" pitchFamily="18" charset="0"/>
                <a:ea typeface="맑은 고딕" panose="020B0503020000020004" pitchFamily="50" charset="-127"/>
                <a:cs typeface="Times New Roman" panose="02020603050405020304" pitchFamily="18" charset="0"/>
              </a:rPr>
              <a:t>model that relocates products for the allowed number of relocation operations.</a:t>
            </a:r>
            <a:endParaRPr lang="ko-KR" altLang="en-US" sz="1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3A9C6926-FFAE-4486-B42B-709417462490}"/>
              </a:ext>
            </a:extLst>
          </p:cNvPr>
          <p:cNvSpPr/>
          <p:nvPr/>
        </p:nvSpPr>
        <p:spPr>
          <a:xfrm>
            <a:off x="7916181" y="4425784"/>
            <a:ext cx="297712" cy="407468"/>
          </a:xfrm>
          <a:prstGeom prst="rect">
            <a:avLst/>
          </a:prstGeom>
          <a:solidFill>
            <a:srgbClr val="7FB7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97" dirty="0"/>
          </a:p>
        </p:txBody>
      </p:sp>
      <p:sp>
        <p:nvSpPr>
          <p:cNvPr id="38" name="TextBox 37">
            <a:extLst>
              <a:ext uri="{FF2B5EF4-FFF2-40B4-BE49-F238E27FC236}">
                <a16:creationId xmlns:a16="http://schemas.microsoft.com/office/drawing/2014/main" id="{25E0CCF6-D5BA-4E81-B99A-98B84BA85945}"/>
              </a:ext>
            </a:extLst>
          </p:cNvPr>
          <p:cNvSpPr txBox="1"/>
          <p:nvPr/>
        </p:nvSpPr>
        <p:spPr>
          <a:xfrm>
            <a:off x="8213892" y="4433142"/>
            <a:ext cx="3976577" cy="400110"/>
          </a:xfrm>
          <a:prstGeom prst="rect">
            <a:avLst/>
          </a:prstGeom>
          <a:solidFill>
            <a:srgbClr val="7FB7DF">
              <a:alpha val="20000"/>
            </a:srgbClr>
          </a:solid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rPr>
              <a:t>Experimental Design</a:t>
            </a:r>
            <a:endParaRPr lang="ko-KR" altLang="en-US" sz="1197" b="1"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AC5D8422-84A8-4CC4-89DD-C24700671ED4}"/>
              </a:ext>
            </a:extLst>
          </p:cNvPr>
          <p:cNvSpPr txBox="1"/>
          <p:nvPr/>
        </p:nvSpPr>
        <p:spPr>
          <a:xfrm>
            <a:off x="4439654" y="1948426"/>
            <a:ext cx="3320715" cy="4770537"/>
          </a:xfrm>
          <a:prstGeom prst="rect">
            <a:avLst/>
          </a:prstGeom>
          <a:noFill/>
          <a:ln>
            <a:solidFill>
              <a:srgbClr val="7FB7DF"/>
            </a:solidFill>
          </a:ln>
        </p:spPr>
        <p:txBody>
          <a:bodyPr wrap="square" rIns="108000" rtlCol="0">
            <a:spAutoFit/>
          </a:bodyPr>
          <a:lstStyle/>
          <a:p>
            <a:pPr algn="ctr"/>
            <a:r>
              <a:rPr lang="en-US" altLang="ko-KR" sz="2400" b="1" kern="100" dirty="0">
                <a:latin typeface="Times New Roman" panose="02020603050405020304" pitchFamily="18" charset="0"/>
                <a:ea typeface="맑은 고딕" panose="020B0503020000020004" pitchFamily="50" charset="-127"/>
                <a:cs typeface="Times New Roman" panose="02020603050405020304" pitchFamily="18" charset="0"/>
              </a:rPr>
              <a:t>Key Findings</a:t>
            </a:r>
          </a:p>
          <a:p>
            <a:pPr algn="ctr"/>
            <a:endParaRPr lang="ko-KR" altLang="ko-KR" sz="2400" b="1" kern="100" dirty="0">
              <a:latin typeface="맑은 고딕" panose="020B0503020000020004" pitchFamily="50" charset="-127"/>
              <a:ea typeface="맑은 고딕" panose="020B0503020000020004" pitchFamily="50" charset="-127"/>
              <a:cs typeface="Times New Roman" panose="02020603050405020304" pitchFamily="18" charset="0"/>
            </a:endParaRPr>
          </a:p>
          <a:p>
            <a:pPr marL="342900" indent="-342900" algn="just">
              <a:buFont typeface="Wingdings" panose="05000000000000000000" pitchFamily="2" charset="2"/>
              <a:buChar char="§"/>
            </a:pPr>
            <a:r>
              <a:rPr lang="en-US" altLang="ko-KR" sz="1600" dirty="0">
                <a:latin typeface="Times New Roman" panose="02020603050405020304" pitchFamily="18" charset="0"/>
                <a:cs typeface="Times New Roman" panose="02020603050405020304" pitchFamily="18" charset="0"/>
              </a:rPr>
              <a:t>A framework for a storage assignment was provided to improve order picking throughput by using the number of picks per zone, and the number of order visits per zone to consider workload balance between zones and  each zone’s waiting time.</a:t>
            </a:r>
          </a:p>
          <a:p>
            <a:pPr marL="342900" indent="-342900" algn="just">
              <a:buFont typeface="Wingdings" panose="05000000000000000000" pitchFamily="2" charset="2"/>
              <a:buChar char="§"/>
            </a:pPr>
            <a:endParaRPr lang="en-US" altLang="ko-KR" sz="16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altLang="ko-KR" sz="1600" dirty="0">
                <a:latin typeface="Times New Roman" panose="02020603050405020304" pitchFamily="18" charset="0"/>
                <a:cs typeface="Times New Roman" panose="02020603050405020304" pitchFamily="18" charset="0"/>
              </a:rPr>
              <a:t>SLA is preferable for long-term planning over monthly and seasonal changes, and SLR is preferable for daily changes because it modulate daily demand fluctuation with relatively little effort.</a:t>
            </a:r>
            <a:endParaRPr lang="ko-KR" altLang="en-US" sz="16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6615CCE0-35E9-4A30-8923-F76A224ECBA0}"/>
              </a:ext>
            </a:extLst>
          </p:cNvPr>
          <p:cNvSpPr txBox="1"/>
          <p:nvPr/>
        </p:nvSpPr>
        <p:spPr>
          <a:xfrm>
            <a:off x="7916179" y="4897010"/>
            <a:ext cx="4274288" cy="2554545"/>
          </a:xfrm>
          <a:prstGeom prst="rect">
            <a:avLst/>
          </a:prstGeom>
          <a:noFill/>
        </p:spPr>
        <p:txBody>
          <a:bodyPr wrap="square" rtlCol="0">
            <a:spAutoFit/>
          </a:bodyPr>
          <a:lstStyle/>
          <a:p>
            <a:pPr marL="285750" indent="-285750" algn="just">
              <a:buFont typeface="Wingdings" panose="05000000000000000000" pitchFamily="2" charset="2"/>
              <a:buChar char="§"/>
            </a:pPr>
            <a:r>
              <a:rPr lang="en-US" altLang="ko-KR" sz="1600" dirty="0">
                <a:latin typeface="Times New Roman" panose="02020603050405020304" pitchFamily="18" charset="0"/>
                <a:cs typeface="Times New Roman" panose="02020603050405020304" pitchFamily="18" charset="0"/>
              </a:rPr>
              <a:t>Designing the experiment by considering these following configurations:</a:t>
            </a:r>
          </a:p>
          <a:p>
            <a:pPr marL="285750" indent="-285750" algn="just">
              <a:buFont typeface="Wingdings" panose="05000000000000000000" pitchFamily="2" charset="2"/>
              <a:buChar char="§"/>
            </a:pPr>
            <a:endParaRPr lang="en-US" altLang="ko-KR"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altLang="ko-KR"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altLang="ko-KR" sz="1600" dirty="0">
              <a:latin typeface="Times New Roman" panose="02020603050405020304" pitchFamily="18" charset="0"/>
              <a:cs typeface="Times New Roman" panose="02020603050405020304" pitchFamily="18" charset="0"/>
            </a:endParaRPr>
          </a:p>
          <a:p>
            <a:pPr algn="just"/>
            <a:endParaRPr lang="en-US" altLang="ko-KR"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altLang="ko-KR" sz="1600" dirty="0" err="1">
                <a:latin typeface="Times New Roman" panose="02020603050405020304" pitchFamily="18" charset="0"/>
                <a:cs typeface="Times New Roman" panose="02020603050405020304" pitchFamily="18" charset="0"/>
              </a:rPr>
              <a:t>Peroformance</a:t>
            </a:r>
            <a:r>
              <a:rPr lang="en-US" altLang="ko-KR" sz="1600" dirty="0">
                <a:latin typeface="Times New Roman" panose="02020603050405020304" pitchFamily="18" charset="0"/>
                <a:cs typeface="Times New Roman" panose="02020603050405020304" pitchFamily="18" charset="0"/>
              </a:rPr>
              <a:t> measurements:</a:t>
            </a:r>
          </a:p>
          <a:p>
            <a:pPr marL="285750" indent="-285750" algn="just">
              <a:buFont typeface="Wingdings" panose="05000000000000000000" pitchFamily="2" charset="2"/>
              <a:buChar char="§"/>
            </a:pPr>
            <a:endParaRPr lang="en-US" altLang="ko-KR"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altLang="ko-KR"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altLang="ko-KR"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B3E2FBA-0E06-4045-B6AC-A2412F2B0330}"/>
              </a:ext>
            </a:extLst>
          </p:cNvPr>
          <p:cNvSpPr txBox="1"/>
          <p:nvPr/>
        </p:nvSpPr>
        <p:spPr>
          <a:xfrm>
            <a:off x="10060972" y="5391813"/>
            <a:ext cx="1831785" cy="1169551"/>
          </a:xfrm>
          <a:prstGeom prst="rect">
            <a:avLst/>
          </a:prstGeom>
          <a:noFill/>
        </p:spPr>
        <p:txBody>
          <a:bodyPr wrap="square" rtlCol="0">
            <a:spAutoFit/>
          </a:bodyPr>
          <a:lstStyle/>
          <a:p>
            <a:pPr marL="285756" indent="-285756" algn="just">
              <a:buFont typeface="Arial" panose="020B0604020202020204" pitchFamily="34" charset="0"/>
              <a:buChar char="•"/>
            </a:pPr>
            <a:r>
              <a:rPr lang="en-US" altLang="ko-KR" sz="1400" dirty="0">
                <a:latin typeface="Times New Roman" panose="02020603050405020304" pitchFamily="18" charset="0"/>
                <a:cs typeface="Times New Roman" panose="02020603050405020304" pitchFamily="18" charset="0"/>
              </a:rPr>
              <a:t>Order size</a:t>
            </a:r>
          </a:p>
          <a:p>
            <a:pPr marL="285756" indent="-285756" algn="just">
              <a:buFont typeface="Arial" panose="020B0604020202020204" pitchFamily="34" charset="0"/>
              <a:buChar char="•"/>
            </a:pPr>
            <a:r>
              <a:rPr lang="en-US" altLang="ko-KR" sz="1400" dirty="0">
                <a:latin typeface="Times New Roman" panose="02020603050405020304" pitchFamily="18" charset="0"/>
                <a:cs typeface="Times New Roman" panose="02020603050405020304" pitchFamily="18" charset="0"/>
              </a:rPr>
              <a:t>CONWIP level</a:t>
            </a:r>
          </a:p>
          <a:p>
            <a:pPr marL="285756" indent="-285756" algn="just">
              <a:buFont typeface="Arial" panose="020B0604020202020204" pitchFamily="34" charset="0"/>
              <a:buChar char="•"/>
            </a:pPr>
            <a:r>
              <a:rPr lang="en-US" altLang="ko-KR" sz="1400" dirty="0">
                <a:latin typeface="Times New Roman" panose="02020603050405020304" pitchFamily="18" charset="0"/>
                <a:cs typeface="Times New Roman" panose="02020603050405020304" pitchFamily="18" charset="0"/>
              </a:rPr>
              <a:t>Num of relocation operations</a:t>
            </a:r>
          </a:p>
          <a:p>
            <a:pPr marL="285756" indent="-285756" algn="just">
              <a:buFont typeface="Arial" panose="020B0604020202020204" pitchFamily="34" charset="0"/>
              <a:buChar char="•"/>
            </a:pPr>
            <a:endParaRPr lang="en-US" altLang="ko-KR" sz="14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DA2497E8-0512-4EFB-BED6-0877AEFE32B6}"/>
              </a:ext>
            </a:extLst>
          </p:cNvPr>
          <p:cNvSpPr txBox="1"/>
          <p:nvPr/>
        </p:nvSpPr>
        <p:spPr>
          <a:xfrm>
            <a:off x="8229133" y="5433312"/>
            <a:ext cx="2056901" cy="954107"/>
          </a:xfrm>
          <a:prstGeom prst="rect">
            <a:avLst/>
          </a:prstGeom>
          <a:noFill/>
        </p:spPr>
        <p:txBody>
          <a:bodyPr wrap="square" rtlCol="0">
            <a:spAutoFit/>
          </a:bodyPr>
          <a:lstStyle/>
          <a:p>
            <a:pPr marL="285756" indent="-285756" algn="just">
              <a:buFont typeface="Arial" panose="020B0604020202020204" pitchFamily="34" charset="0"/>
              <a:buChar char="•"/>
            </a:pPr>
            <a:r>
              <a:rPr lang="en-US" altLang="ko-KR" sz="1400" dirty="0">
                <a:latin typeface="Times New Roman" panose="02020603050405020304" pitchFamily="18" charset="0"/>
                <a:cs typeface="Times New Roman" panose="02020603050405020304" pitchFamily="18" charset="0"/>
              </a:rPr>
              <a:t>Num of zones</a:t>
            </a:r>
          </a:p>
          <a:p>
            <a:pPr marL="285756" indent="-285756" algn="just">
              <a:buFont typeface="Arial" panose="020B0604020202020204" pitchFamily="34" charset="0"/>
              <a:buChar char="•"/>
            </a:pPr>
            <a:r>
              <a:rPr lang="en-US" altLang="ko-KR" sz="1400" dirty="0">
                <a:latin typeface="Times New Roman" panose="02020603050405020304" pitchFamily="18" charset="0"/>
                <a:cs typeface="Times New Roman" panose="02020603050405020304" pitchFamily="18" charset="0"/>
              </a:rPr>
              <a:t>Num of products </a:t>
            </a:r>
          </a:p>
          <a:p>
            <a:pPr marL="285756" indent="-285756" algn="just">
              <a:buFont typeface="Arial" panose="020B0604020202020204" pitchFamily="34" charset="0"/>
              <a:buChar char="•"/>
            </a:pPr>
            <a:r>
              <a:rPr lang="en-US" altLang="ko-KR" sz="1400" dirty="0">
                <a:latin typeface="Times New Roman" panose="02020603050405020304" pitchFamily="18" charset="0"/>
                <a:cs typeface="Times New Roman" panose="02020603050405020304" pitchFamily="18" charset="0"/>
              </a:rPr>
              <a:t>Num of orders</a:t>
            </a:r>
          </a:p>
          <a:p>
            <a:pPr marL="285756" indent="-285756" algn="just">
              <a:buFont typeface="Arial" panose="020B0604020202020204" pitchFamily="34" charset="0"/>
              <a:buChar char="•"/>
            </a:pPr>
            <a:endParaRPr lang="en-US" altLang="ko-KR" sz="14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95903E26-E588-83C1-6A4A-8CAEA233F20E}"/>
              </a:ext>
            </a:extLst>
          </p:cNvPr>
          <p:cNvSpPr txBox="1"/>
          <p:nvPr/>
        </p:nvSpPr>
        <p:spPr>
          <a:xfrm>
            <a:off x="8229133" y="6664331"/>
            <a:ext cx="1831785" cy="523220"/>
          </a:xfrm>
          <a:prstGeom prst="rect">
            <a:avLst/>
          </a:prstGeom>
          <a:noFill/>
        </p:spPr>
        <p:txBody>
          <a:bodyPr wrap="square">
            <a:spAutoFit/>
          </a:bodyPr>
          <a:lstStyle/>
          <a:p>
            <a:pPr marL="285756" indent="-285756" algn="just">
              <a:buFont typeface="Arial" panose="020B0604020202020204" pitchFamily="34" charset="0"/>
              <a:buChar char="•"/>
            </a:pPr>
            <a:r>
              <a:rPr lang="en-US" altLang="ko-KR" sz="1400" dirty="0">
                <a:latin typeface="Times New Roman" panose="02020603050405020304" pitchFamily="18" charset="0"/>
                <a:cs typeface="Times New Roman" panose="02020603050405020304" pitchFamily="18" charset="0"/>
              </a:rPr>
              <a:t>Objective value</a:t>
            </a:r>
          </a:p>
          <a:p>
            <a:pPr marL="285756" indent="-285756" algn="just">
              <a:buFont typeface="Arial" panose="020B0604020202020204" pitchFamily="34" charset="0"/>
              <a:buChar char="•"/>
            </a:pPr>
            <a:r>
              <a:rPr lang="en-US" altLang="ko-KR" sz="1400" dirty="0">
                <a:latin typeface="Times New Roman" panose="02020603050405020304" pitchFamily="18" charset="0"/>
                <a:cs typeface="Times New Roman" panose="02020603050405020304" pitchFamily="18" charset="0"/>
              </a:rPr>
              <a:t>Computation time</a:t>
            </a:r>
          </a:p>
        </p:txBody>
      </p:sp>
      <p:sp>
        <p:nvSpPr>
          <p:cNvPr id="35" name="TextBox 34">
            <a:extLst>
              <a:ext uri="{FF2B5EF4-FFF2-40B4-BE49-F238E27FC236}">
                <a16:creationId xmlns:a16="http://schemas.microsoft.com/office/drawing/2014/main" id="{362404F8-5EC0-9B0F-0146-397CE782438A}"/>
              </a:ext>
            </a:extLst>
          </p:cNvPr>
          <p:cNvSpPr txBox="1"/>
          <p:nvPr/>
        </p:nvSpPr>
        <p:spPr>
          <a:xfrm>
            <a:off x="10060972" y="6666391"/>
            <a:ext cx="1941975" cy="523220"/>
          </a:xfrm>
          <a:prstGeom prst="rect">
            <a:avLst/>
          </a:prstGeom>
          <a:noFill/>
        </p:spPr>
        <p:txBody>
          <a:bodyPr wrap="square">
            <a:spAutoFit/>
          </a:bodyPr>
          <a:lstStyle/>
          <a:p>
            <a:pPr marL="285756" indent="-285756" algn="just">
              <a:buFont typeface="Arial" panose="020B0604020202020204" pitchFamily="34" charset="0"/>
              <a:buChar char="•"/>
            </a:pPr>
            <a:r>
              <a:rPr lang="en-US" altLang="ko-KR" sz="1400" dirty="0">
                <a:latin typeface="Times New Roman" panose="02020603050405020304" pitchFamily="18" charset="0"/>
                <a:cs typeface="Times New Roman" panose="02020603050405020304" pitchFamily="18" charset="0"/>
              </a:rPr>
              <a:t>Average cycle time</a:t>
            </a:r>
          </a:p>
          <a:p>
            <a:pPr marL="285756" indent="-285756" algn="just">
              <a:buFont typeface="Arial" panose="020B0604020202020204" pitchFamily="34" charset="0"/>
              <a:buChar char="•"/>
            </a:pPr>
            <a:r>
              <a:rPr lang="en-US" altLang="ko-KR" sz="1400" dirty="0">
                <a:latin typeface="Times New Roman" panose="02020603050405020304" pitchFamily="18" charset="0"/>
                <a:cs typeface="Times New Roman" panose="02020603050405020304" pitchFamily="18" charset="0"/>
              </a:rPr>
              <a:t>Makespan</a:t>
            </a:r>
          </a:p>
        </p:txBody>
      </p:sp>
    </p:spTree>
    <p:extLst>
      <p:ext uri="{BB962C8B-B14F-4D97-AF65-F5344CB8AC3E}">
        <p14:creationId xmlns:p14="http://schemas.microsoft.com/office/powerpoint/2010/main" val="352470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a:extLst>
              <a:ext uri="{FF2B5EF4-FFF2-40B4-BE49-F238E27FC236}">
                <a16:creationId xmlns:a16="http://schemas.microsoft.com/office/drawing/2014/main" id="{FD260DE6-5595-4BAB-917D-637FF352ECA4}"/>
              </a:ext>
            </a:extLst>
          </p:cNvPr>
          <p:cNvSpPr>
            <a:spLocks noGrp="1"/>
          </p:cNvSpPr>
          <p:nvPr>
            <p:ph type="ftr" sz="quarter" idx="11"/>
          </p:nvPr>
        </p:nvSpPr>
        <p:spPr>
          <a:xfrm>
            <a:off x="638162" y="8497932"/>
            <a:ext cx="4901252" cy="291643"/>
          </a:xfrm>
        </p:spPr>
        <p:txBody>
          <a:bodyPr/>
          <a:lstStyle/>
          <a:p>
            <a:pPr algn="l"/>
            <a:r>
              <a:rPr lang="en-US" sz="1400" dirty="0">
                <a:latin typeface="Times New Roman" panose="02020603050405020304" pitchFamily="18" charset="0"/>
                <a:cs typeface="Times New Roman" panose="02020603050405020304" pitchFamily="18" charset="0"/>
              </a:rPr>
              <a:t>Simulation and Facility Logistics Laboratory</a:t>
            </a:r>
          </a:p>
          <a:p>
            <a:pPr algn="l"/>
            <a:r>
              <a:rPr lang="en-US" sz="1400" dirty="0">
                <a:latin typeface="Times New Roman" panose="02020603050405020304" pitchFamily="18" charset="0"/>
                <a:cs typeface="Times New Roman" panose="02020603050405020304" pitchFamily="18" charset="0"/>
              </a:rPr>
              <a:t>Department of Industrial </a:t>
            </a:r>
            <a:r>
              <a:rPr lang="en-US" sz="1400" dirty="0">
                <a:solidFill>
                  <a:schemeClr val="bg1">
                    <a:lumMod val="50000"/>
                  </a:schemeClr>
                </a:solidFill>
                <a:latin typeface="Times New Roman" panose="02020603050405020304" pitchFamily="18" charset="0"/>
                <a:cs typeface="Times New Roman" panose="02020603050405020304" pitchFamily="18" charset="0"/>
              </a:rPr>
              <a:t>Engineering</a:t>
            </a:r>
            <a:r>
              <a:rPr lang="en-US" sz="1400" dirty="0">
                <a:latin typeface="Times New Roman" panose="02020603050405020304" pitchFamily="18" charset="0"/>
                <a:cs typeface="Times New Roman" panose="02020603050405020304" pitchFamily="18" charset="0"/>
              </a:rPr>
              <a:t> </a:t>
            </a:r>
          </a:p>
          <a:p>
            <a:pPr algn="l"/>
            <a:r>
              <a:rPr lang="en-US" sz="1400" dirty="0">
                <a:latin typeface="Times New Roman" panose="02020603050405020304" pitchFamily="18" charset="0"/>
                <a:cs typeface="Times New Roman" panose="02020603050405020304" pitchFamily="18" charset="0"/>
              </a:rPr>
              <a:t>Pusan National University</a:t>
            </a:r>
          </a:p>
        </p:txBody>
      </p:sp>
      <p:pic>
        <p:nvPicPr>
          <p:cNvPr id="17" name="Picture 2" descr="C:\Users\Admin\Downloads\PNU v1.jpg">
            <a:extLst>
              <a:ext uri="{FF2B5EF4-FFF2-40B4-BE49-F238E27FC236}">
                <a16:creationId xmlns:a16="http://schemas.microsoft.com/office/drawing/2014/main" id="{597477D3-7FC1-4FFB-A677-34452F7ADE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013" y="8386862"/>
            <a:ext cx="523147" cy="523147"/>
          </a:xfrm>
          <a:prstGeom prst="ellipse">
            <a:avLst/>
          </a:prstGeom>
          <a:ln>
            <a:noFill/>
          </a:ln>
          <a:effectLst/>
          <a:extLst>
            <a:ext uri="{909E8E84-426E-40DD-AFC4-6F175D3DCCD1}">
              <a14:hiddenFill xmlns:a14="http://schemas.microsoft.com/office/drawing/2010/main">
                <a:solidFill>
                  <a:srgbClr val="FFFFFF"/>
                </a:solidFill>
              </a14:hiddenFill>
            </a:ext>
          </a:extLst>
        </p:spPr>
      </p:pic>
      <p:sp>
        <p:nvSpPr>
          <p:cNvPr id="41" name="Title 36">
            <a:extLst>
              <a:ext uri="{FF2B5EF4-FFF2-40B4-BE49-F238E27FC236}">
                <a16:creationId xmlns:a16="http://schemas.microsoft.com/office/drawing/2014/main" id="{9D03F6E0-B720-437C-B127-048CFCBE21A8}"/>
              </a:ext>
            </a:extLst>
          </p:cNvPr>
          <p:cNvSpPr txBox="1">
            <a:spLocks/>
          </p:cNvSpPr>
          <p:nvPr/>
        </p:nvSpPr>
        <p:spPr>
          <a:xfrm>
            <a:off x="3168784" y="3192365"/>
            <a:ext cx="5854445" cy="2651493"/>
          </a:xfrm>
          <a:prstGeom prst="rect">
            <a:avLst/>
          </a:prstGeom>
        </p:spPr>
        <p:txBody>
          <a:bodyPr vert="horz" lIns="44577" tIns="22288" rIns="44577" bIns="22288"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endParaRPr lang="ko-KR" altLang="en-US" sz="1560" b="1" dirty="0">
              <a:latin typeface="Times New Roman" panose="02020603050405020304" pitchFamily="18" charset="0"/>
              <a:cs typeface="Times New Roman" panose="02020603050405020304" pitchFamily="18" charset="0"/>
            </a:endParaRPr>
          </a:p>
        </p:txBody>
      </p:sp>
      <p:sp>
        <p:nvSpPr>
          <p:cNvPr id="42" name="Content Placeholder 2">
            <a:extLst>
              <a:ext uri="{FF2B5EF4-FFF2-40B4-BE49-F238E27FC236}">
                <a16:creationId xmlns:a16="http://schemas.microsoft.com/office/drawing/2014/main" id="{B8893402-2356-4E1B-8107-CEF9D7561CD9}"/>
              </a:ext>
            </a:extLst>
          </p:cNvPr>
          <p:cNvSpPr txBox="1">
            <a:spLocks/>
          </p:cNvSpPr>
          <p:nvPr/>
        </p:nvSpPr>
        <p:spPr>
          <a:xfrm>
            <a:off x="3484720" y="2940095"/>
            <a:ext cx="5696027" cy="2507280"/>
          </a:xfrm>
          <a:prstGeom prst="rect">
            <a:avLst/>
          </a:prstGeom>
        </p:spPr>
        <p:txBody>
          <a:bodyPr vert="horz" lIns="44577" tIns="22288" rIns="44577" bIns="22288" rtlCol="0">
            <a:normAutofit/>
          </a:bodyPr>
          <a:lstStyle>
            <a:lvl1pPr marL="342900" indent="-342900" algn="just" defTabSz="914400" rtl="0" eaLnBrk="1" latinLnBrk="0" hangingPunct="1">
              <a:spcBef>
                <a:spcPct val="20000"/>
              </a:spcBef>
              <a:buFont typeface="Arial"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742950" indent="-285750" algn="just" defTabSz="914400" rtl="0" eaLnBrk="1" latinLnBrk="0" hangingPunct="1">
              <a:spcBef>
                <a:spcPct val="20000"/>
              </a:spcBef>
              <a:buFont typeface="Arial"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just" defTabSz="914400" rtl="0" eaLnBrk="1" latinLnBrk="0" hangingPunct="1">
              <a:spcBef>
                <a:spcPct val="20000"/>
              </a:spcBef>
              <a:buFont typeface="Arial"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just" defTabSz="914400" rtl="0" eaLnBrk="1" latinLnBrk="0" hangingPunct="1">
              <a:spcBef>
                <a:spcPct val="20000"/>
              </a:spcBef>
              <a:buFont typeface="Arial"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just" defTabSz="914400" rtl="0" eaLnBrk="1" latinLnBrk="0" hangingPunct="1">
              <a:spcBef>
                <a:spcPct val="20000"/>
              </a:spcBef>
              <a:buFont typeface="Arial"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170" dirty="0">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F53099E4-5602-4118-9BAC-E2CF5051F57C}"/>
              </a:ext>
            </a:extLst>
          </p:cNvPr>
          <p:cNvCxnSpPr>
            <a:cxnSpLocks/>
          </p:cNvCxnSpPr>
          <p:nvPr/>
        </p:nvCxnSpPr>
        <p:spPr>
          <a:xfrm>
            <a:off x="0" y="8231631"/>
            <a:ext cx="12192000" cy="0"/>
          </a:xfrm>
          <a:prstGeom prst="line">
            <a:avLst/>
          </a:prstGeom>
        </p:spPr>
        <p:style>
          <a:lnRef idx="1">
            <a:schemeClr val="accent3"/>
          </a:lnRef>
          <a:fillRef idx="0">
            <a:schemeClr val="accent3"/>
          </a:fillRef>
          <a:effectRef idx="0">
            <a:schemeClr val="accent3"/>
          </a:effectRef>
          <a:fontRef idx="minor">
            <a:schemeClr val="tx1"/>
          </a:fontRef>
        </p:style>
      </p:cxnSp>
      <p:sp>
        <p:nvSpPr>
          <p:cNvPr id="22" name="Footer Placeholder 3">
            <a:extLst>
              <a:ext uri="{FF2B5EF4-FFF2-40B4-BE49-F238E27FC236}">
                <a16:creationId xmlns:a16="http://schemas.microsoft.com/office/drawing/2014/main" id="{3B3AD856-B3B1-49C3-AE75-E002A16BF826}"/>
              </a:ext>
            </a:extLst>
          </p:cNvPr>
          <p:cNvSpPr txBox="1">
            <a:spLocks/>
          </p:cNvSpPr>
          <p:nvPr/>
        </p:nvSpPr>
        <p:spPr>
          <a:xfrm>
            <a:off x="8955802" y="8672719"/>
            <a:ext cx="3296243" cy="209442"/>
          </a:xfrm>
          <a:prstGeom prst="rect">
            <a:avLst/>
          </a:prstGeom>
        </p:spPr>
        <p:txBody>
          <a:bodyPr vert="horz" lIns="91440" tIns="45720" rIns="91440" bIns="45720" rtlCol="0" anchor="ctr"/>
          <a:lstStyle>
            <a:defPPr>
              <a:defRPr lang="en-US"/>
            </a:defPPr>
            <a:lvl1pPr marL="0" algn="ctr" defTabSz="457200" rtl="0" eaLnBrk="1" latinLnBrk="0" hangingPunct="1">
              <a:defRPr sz="102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050" dirty="0">
                <a:solidFill>
                  <a:schemeClr val="bg1">
                    <a:lumMod val="50000"/>
                  </a:schemeClr>
                </a:solidFill>
                <a:latin typeface="Times New Roman" panose="02020603050405020304" pitchFamily="18" charset="0"/>
                <a:cs typeface="Times New Roman" panose="02020603050405020304" pitchFamily="18" charset="0"/>
              </a:rPr>
              <a:t>Website: </a:t>
            </a:r>
            <a:r>
              <a:rPr lang="en-US" sz="1050" dirty="0">
                <a:solidFill>
                  <a:schemeClr val="bg1">
                    <a:lumMod val="5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https://operalab.pusan.ac.kr/</a:t>
            </a:r>
            <a:endParaRPr lang="en-US" sz="1050" dirty="0">
              <a:solidFill>
                <a:schemeClr val="bg1">
                  <a:lumMod val="50000"/>
                </a:schemeClr>
              </a:solidFill>
              <a:latin typeface="Times New Roman" panose="02020603050405020304" pitchFamily="18" charset="0"/>
              <a:cs typeface="Times New Roman" panose="02020603050405020304" pitchFamily="18" charset="0"/>
            </a:endParaRPr>
          </a:p>
          <a:p>
            <a:pPr algn="l"/>
            <a:r>
              <a:rPr lang="en-US" sz="1050" dirty="0">
                <a:solidFill>
                  <a:schemeClr val="bg1">
                    <a:lumMod val="50000"/>
                  </a:schemeClr>
                </a:solidFill>
                <a:latin typeface="Times New Roman" panose="02020603050405020304" pitchFamily="18" charset="0"/>
                <a:cs typeface="Times New Roman" panose="02020603050405020304" pitchFamily="18" charset="0"/>
              </a:rPr>
              <a:t>GitHub: </a:t>
            </a:r>
            <a:r>
              <a:rPr lang="en-US" sz="1050" dirty="0">
                <a:solidFill>
                  <a:schemeClr val="bg1">
                    <a:lumMod val="50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https://github.com/SimFL-Lab</a:t>
            </a:r>
            <a:endParaRPr lang="en-US" sz="1050" dirty="0">
              <a:solidFill>
                <a:schemeClr val="bg1">
                  <a:lumMod val="50000"/>
                </a:schemeClr>
              </a:solidFill>
              <a:latin typeface="Times New Roman" panose="02020603050405020304" pitchFamily="18" charset="0"/>
              <a:cs typeface="Times New Roman" panose="02020603050405020304" pitchFamily="18" charset="0"/>
            </a:endParaRPr>
          </a:p>
          <a:p>
            <a:pPr algn="l"/>
            <a:r>
              <a:rPr lang="en-US" sz="1050" dirty="0">
                <a:solidFill>
                  <a:schemeClr val="bg1">
                    <a:lumMod val="50000"/>
                  </a:schemeClr>
                </a:solidFill>
                <a:latin typeface="Times New Roman" panose="02020603050405020304" pitchFamily="18" charset="0"/>
                <a:cs typeface="Times New Roman" panose="02020603050405020304" pitchFamily="18" charset="0"/>
              </a:rPr>
              <a:t>Email: </a:t>
            </a:r>
            <a:r>
              <a:rPr lang="en-US" sz="1050" dirty="0">
                <a:solidFill>
                  <a:schemeClr val="bg1">
                    <a:lumMod val="50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soondo.hong@pusan.ac.kr</a:t>
            </a:r>
            <a:endParaRPr lang="en-US" sz="1050" dirty="0">
              <a:solidFill>
                <a:schemeClr val="bg1">
                  <a:lumMod val="50000"/>
                </a:schemeClr>
              </a:solidFill>
              <a:latin typeface="Times New Roman" panose="02020603050405020304" pitchFamily="18" charset="0"/>
              <a:cs typeface="Times New Roman" panose="02020603050405020304" pitchFamily="18" charset="0"/>
            </a:endParaRPr>
          </a:p>
          <a:p>
            <a:pPr algn="l"/>
            <a:r>
              <a:rPr lang="en-US" sz="1050" dirty="0">
                <a:solidFill>
                  <a:schemeClr val="bg1">
                    <a:lumMod val="50000"/>
                  </a:schemeClr>
                </a:solidFill>
                <a:latin typeface="Times New Roman" panose="02020603050405020304" pitchFamily="18" charset="0"/>
                <a:cs typeface="Times New Roman" panose="02020603050405020304" pitchFamily="18" charset="0"/>
              </a:rPr>
              <a:t>Google Scholar: </a:t>
            </a:r>
            <a:r>
              <a:rPr lang="en-US" sz="1050" dirty="0">
                <a:solidFill>
                  <a:schemeClr val="bg1">
                    <a:lumMod val="50000"/>
                  </a:schemeClr>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https://bit.ly/SoondoHongGoogleScholar</a:t>
            </a:r>
            <a:r>
              <a:rPr lang="en-US" sz="1050" dirty="0">
                <a:solidFill>
                  <a:schemeClr val="bg1">
                    <a:lumMod val="50000"/>
                  </a:schemeClr>
                </a:solidFill>
                <a:latin typeface="Times New Roman" panose="02020603050405020304" pitchFamily="18" charset="0"/>
                <a:cs typeface="Times New Roman" panose="02020603050405020304" pitchFamily="18" charset="0"/>
              </a:rPr>
              <a:t> </a:t>
            </a:r>
          </a:p>
          <a:p>
            <a:pPr algn="l"/>
            <a:r>
              <a:rPr lang="en-US" sz="1050" dirty="0">
                <a:solidFill>
                  <a:schemeClr val="bg1">
                    <a:lumMod val="50000"/>
                  </a:schemeClr>
                </a:solidFill>
                <a:latin typeface="Times New Roman" panose="02020603050405020304" pitchFamily="18" charset="0"/>
                <a:cs typeface="Times New Roman" panose="02020603050405020304" pitchFamily="18" charset="0"/>
              </a:rPr>
              <a:t>Phone: +82-51-510-2331</a:t>
            </a:r>
          </a:p>
          <a:p>
            <a:pPr algn="l"/>
            <a:endParaRPr lang="en-US" sz="105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3240672-11B9-4545-8329-E1AC958BF479}"/>
              </a:ext>
            </a:extLst>
          </p:cNvPr>
          <p:cNvSpPr txBox="1"/>
          <p:nvPr/>
        </p:nvSpPr>
        <p:spPr>
          <a:xfrm>
            <a:off x="956933" y="190440"/>
            <a:ext cx="10217888" cy="1210588"/>
          </a:xfrm>
          <a:prstGeom prst="rect">
            <a:avLst/>
          </a:prstGeom>
          <a:noFill/>
        </p:spPr>
        <p:txBody>
          <a:bodyPr wrap="square" rtlCol="0">
            <a:spAutoFit/>
          </a:bodyPr>
          <a:lstStyle/>
          <a:p>
            <a:pPr algn="ctr" latinLnBrk="1">
              <a:spcAft>
                <a:spcPts val="800"/>
              </a:spcAft>
            </a:pPr>
            <a:r>
              <a:rPr lang="en-US" altLang="ko-KR" sz="2500" b="1" kern="100" dirty="0">
                <a:effectLst/>
                <a:latin typeface="Times New Roman" panose="02020603050405020304" pitchFamily="18" charset="0"/>
                <a:ea typeface="맑은 고딕" panose="020B0503020000020004" pitchFamily="50" charset="-127"/>
                <a:cs typeface="Times New Roman" panose="02020603050405020304" pitchFamily="18" charset="0"/>
              </a:rPr>
              <a:t>Batch Assorting for Worker-following Assortment Carts in Parallel-aisle Order-assorting Systems</a:t>
            </a:r>
            <a:endParaRPr lang="ko-KR" altLang="ko-KR" sz="25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ctr" latinLnBrk="1">
              <a:spcAft>
                <a:spcPts val="800"/>
              </a:spcAft>
            </a:pPr>
            <a:r>
              <a:rPr lang="en-US" altLang="ko-KR" sz="1600" kern="100" dirty="0" err="1">
                <a:effectLst/>
                <a:latin typeface="Times New Roman" panose="02020603050405020304" pitchFamily="18" charset="0"/>
                <a:ea typeface="맑은 고딕" panose="020B0503020000020004" pitchFamily="50" charset="-127"/>
                <a:cs typeface="Times New Roman" panose="02020603050405020304" pitchFamily="18" charset="0"/>
              </a:rPr>
              <a:t>Taehoon</a:t>
            </a:r>
            <a:r>
              <a:rPr lang="en-US" altLang="ko-KR" sz="1600" kern="100" dirty="0">
                <a:effectLst/>
                <a:latin typeface="Times New Roman" panose="02020603050405020304" pitchFamily="18" charset="0"/>
                <a:ea typeface="맑은 고딕" panose="020B0503020000020004" pitchFamily="50" charset="-127"/>
                <a:cs typeface="Times New Roman" panose="02020603050405020304" pitchFamily="18" charset="0"/>
              </a:rPr>
              <a:t> Lee, </a:t>
            </a:r>
            <a:r>
              <a:rPr lang="en-US" altLang="ko-KR" sz="1600" kern="100" dirty="0" err="1">
                <a:effectLst/>
                <a:latin typeface="Times New Roman" panose="02020603050405020304" pitchFamily="18" charset="0"/>
                <a:ea typeface="맑은 고딕" panose="020B0503020000020004" pitchFamily="50" charset="-127"/>
                <a:cs typeface="Times New Roman" panose="02020603050405020304" pitchFamily="18" charset="0"/>
              </a:rPr>
              <a:t>Jeongman</a:t>
            </a:r>
            <a:r>
              <a:rPr lang="en-US" altLang="ko-KR" sz="1600" kern="100" dirty="0">
                <a:effectLst/>
                <a:latin typeface="Times New Roman" panose="02020603050405020304" pitchFamily="18" charset="0"/>
                <a:ea typeface="맑은 고딕" panose="020B0503020000020004" pitchFamily="50" charset="-127"/>
                <a:cs typeface="Times New Roman" panose="02020603050405020304" pitchFamily="18" charset="0"/>
              </a:rPr>
              <a:t> Lee, and </a:t>
            </a:r>
            <a:r>
              <a:rPr lang="en-US" altLang="ko-KR" sz="1600" kern="100" dirty="0" err="1">
                <a:effectLst/>
                <a:latin typeface="Times New Roman" panose="02020603050405020304" pitchFamily="18" charset="0"/>
                <a:ea typeface="맑은 고딕" panose="020B0503020000020004" pitchFamily="50" charset="-127"/>
                <a:cs typeface="Times New Roman" panose="02020603050405020304" pitchFamily="18" charset="0"/>
              </a:rPr>
              <a:t>Soondo</a:t>
            </a:r>
            <a:r>
              <a:rPr lang="en-US" altLang="ko-KR" sz="1600" kern="100" dirty="0">
                <a:effectLst/>
                <a:latin typeface="Times New Roman" panose="02020603050405020304" pitchFamily="18" charset="0"/>
                <a:ea typeface="맑은 고딕" panose="020B0503020000020004" pitchFamily="50" charset="-127"/>
                <a:cs typeface="Times New Roman" panose="02020603050405020304" pitchFamily="18" charset="0"/>
              </a:rPr>
              <a:t> Hong</a:t>
            </a:r>
            <a:endParaRPr lang="ko-KR"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grpSp>
        <p:nvGrpSpPr>
          <p:cNvPr id="3" name="Group 2">
            <a:extLst>
              <a:ext uri="{FF2B5EF4-FFF2-40B4-BE49-F238E27FC236}">
                <a16:creationId xmlns:a16="http://schemas.microsoft.com/office/drawing/2014/main" id="{FB8E86EA-44D3-4476-A0F2-7778A577EF2C}"/>
              </a:ext>
            </a:extLst>
          </p:cNvPr>
          <p:cNvGrpSpPr/>
          <p:nvPr/>
        </p:nvGrpSpPr>
        <p:grpSpPr>
          <a:xfrm>
            <a:off x="0" y="-6833"/>
            <a:ext cx="12192000" cy="106025"/>
            <a:chOff x="0" y="-6834"/>
            <a:chExt cx="7772400" cy="102327"/>
          </a:xfrm>
        </p:grpSpPr>
        <p:sp>
          <p:nvSpPr>
            <p:cNvPr id="2" name="Rectangle 1">
              <a:extLst>
                <a:ext uri="{FF2B5EF4-FFF2-40B4-BE49-F238E27FC236}">
                  <a16:creationId xmlns:a16="http://schemas.microsoft.com/office/drawing/2014/main" id="{EA863B93-8124-4701-8418-68021F40F77C}"/>
                </a:ext>
              </a:extLst>
            </p:cNvPr>
            <p:cNvSpPr/>
            <p:nvPr/>
          </p:nvSpPr>
          <p:spPr>
            <a:xfrm>
              <a:off x="1616927" y="-6834"/>
              <a:ext cx="2377293" cy="102326"/>
            </a:xfrm>
            <a:prstGeom prst="rect">
              <a:avLst/>
            </a:prstGeom>
            <a:solidFill>
              <a:srgbClr val="7FB7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97" dirty="0"/>
            </a:p>
          </p:txBody>
        </p:sp>
        <p:sp>
          <p:nvSpPr>
            <p:cNvPr id="16" name="Rectangle 15">
              <a:extLst>
                <a:ext uri="{FF2B5EF4-FFF2-40B4-BE49-F238E27FC236}">
                  <a16:creationId xmlns:a16="http://schemas.microsoft.com/office/drawing/2014/main" id="{6A3E9E99-51AC-4DC4-800D-B0F32D20C47C}"/>
                </a:ext>
              </a:extLst>
            </p:cNvPr>
            <p:cNvSpPr/>
            <p:nvPr/>
          </p:nvSpPr>
          <p:spPr>
            <a:xfrm>
              <a:off x="0" y="-5642"/>
              <a:ext cx="1616927" cy="101134"/>
            </a:xfrm>
            <a:prstGeom prst="rect">
              <a:avLst/>
            </a:prstGeom>
            <a:solidFill>
              <a:srgbClr val="82D5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97"/>
            </a:p>
          </p:txBody>
        </p:sp>
        <p:sp>
          <p:nvSpPr>
            <p:cNvPr id="18" name="Rectangle 17">
              <a:extLst>
                <a:ext uri="{FF2B5EF4-FFF2-40B4-BE49-F238E27FC236}">
                  <a16:creationId xmlns:a16="http://schemas.microsoft.com/office/drawing/2014/main" id="{D5EBBAFA-2D74-46ED-BD17-F418DF571C56}"/>
                </a:ext>
              </a:extLst>
            </p:cNvPr>
            <p:cNvSpPr/>
            <p:nvPr/>
          </p:nvSpPr>
          <p:spPr>
            <a:xfrm>
              <a:off x="3994220" y="-5643"/>
              <a:ext cx="1616927" cy="101135"/>
            </a:xfrm>
            <a:prstGeom prst="rect">
              <a:avLst/>
            </a:prstGeom>
            <a:solidFill>
              <a:srgbClr val="82D5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97"/>
            </a:p>
          </p:txBody>
        </p:sp>
        <p:sp>
          <p:nvSpPr>
            <p:cNvPr id="20" name="Rectangle 19">
              <a:extLst>
                <a:ext uri="{FF2B5EF4-FFF2-40B4-BE49-F238E27FC236}">
                  <a16:creationId xmlns:a16="http://schemas.microsoft.com/office/drawing/2014/main" id="{A6489845-92A4-47E5-94B7-5E494106AB85}"/>
                </a:ext>
              </a:extLst>
            </p:cNvPr>
            <p:cNvSpPr/>
            <p:nvPr/>
          </p:nvSpPr>
          <p:spPr>
            <a:xfrm>
              <a:off x="5611147" y="-6833"/>
              <a:ext cx="2161253" cy="102326"/>
            </a:xfrm>
            <a:prstGeom prst="rect">
              <a:avLst/>
            </a:prstGeom>
            <a:solidFill>
              <a:srgbClr val="7FB7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97"/>
            </a:p>
          </p:txBody>
        </p:sp>
      </p:grpSp>
      <p:sp>
        <p:nvSpPr>
          <p:cNvPr id="24" name="Rectangle 23">
            <a:extLst>
              <a:ext uri="{FF2B5EF4-FFF2-40B4-BE49-F238E27FC236}">
                <a16:creationId xmlns:a16="http://schemas.microsoft.com/office/drawing/2014/main" id="{96697B3C-F3EF-4228-814D-BBB8696FA5CF}"/>
              </a:ext>
            </a:extLst>
          </p:cNvPr>
          <p:cNvSpPr/>
          <p:nvPr/>
        </p:nvSpPr>
        <p:spPr>
          <a:xfrm>
            <a:off x="1" y="1939162"/>
            <a:ext cx="297712" cy="400110"/>
          </a:xfrm>
          <a:prstGeom prst="rect">
            <a:avLst/>
          </a:prstGeom>
          <a:solidFill>
            <a:srgbClr val="82D5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97"/>
          </a:p>
        </p:txBody>
      </p:sp>
      <p:sp>
        <p:nvSpPr>
          <p:cNvPr id="8" name="TextBox 7">
            <a:extLst>
              <a:ext uri="{FF2B5EF4-FFF2-40B4-BE49-F238E27FC236}">
                <a16:creationId xmlns:a16="http://schemas.microsoft.com/office/drawing/2014/main" id="{98545BF0-9EAC-4C8A-8457-93117A909762}"/>
              </a:ext>
            </a:extLst>
          </p:cNvPr>
          <p:cNvSpPr txBox="1"/>
          <p:nvPr/>
        </p:nvSpPr>
        <p:spPr>
          <a:xfrm>
            <a:off x="281998" y="1939163"/>
            <a:ext cx="3976577" cy="400110"/>
          </a:xfrm>
          <a:prstGeom prst="rect">
            <a:avLst/>
          </a:prstGeom>
          <a:solidFill>
            <a:srgbClr val="82D5A7">
              <a:tint val="66000"/>
              <a:satMod val="160000"/>
              <a:alpha val="20000"/>
            </a:srgbClr>
          </a:solid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rPr>
              <a:t>Objective</a:t>
            </a:r>
            <a:endParaRPr lang="ko-KR" altLang="en-US" sz="1197"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44CD601-50BF-406F-9971-E68D1DE89C89}"/>
              </a:ext>
            </a:extLst>
          </p:cNvPr>
          <p:cNvSpPr txBox="1"/>
          <p:nvPr/>
        </p:nvSpPr>
        <p:spPr>
          <a:xfrm>
            <a:off x="297713" y="2479526"/>
            <a:ext cx="3976577" cy="1532151"/>
          </a:xfrm>
          <a:prstGeom prst="rect">
            <a:avLst/>
          </a:prstGeom>
          <a:noFill/>
        </p:spPr>
        <p:txBody>
          <a:bodyPr wrap="square" rtlCol="0">
            <a:spAutoFit/>
          </a:bodyPr>
          <a:lstStyle/>
          <a:p>
            <a:pPr lvl="0" algn="just" latinLnBrk="1">
              <a:lnSpc>
                <a:spcPct val="107000"/>
              </a:lnSpc>
              <a:spcAft>
                <a:spcPts val="800"/>
              </a:spcAft>
            </a:pPr>
            <a:r>
              <a:rPr lang="en-US" altLang="ko-KR" sz="1400" kern="100" dirty="0">
                <a:effectLst/>
                <a:latin typeface="Times New Roman" panose="02020603050405020304" pitchFamily="18" charset="0"/>
                <a:ea typeface="맑은 고딕" panose="020B0503020000020004" pitchFamily="50" charset="-127"/>
                <a:cs typeface="Times New Roman" panose="02020603050405020304" pitchFamily="18" charset="0"/>
              </a:rPr>
              <a:t>This study introduces an </a:t>
            </a:r>
            <a:r>
              <a:rPr lang="en-US" altLang="ko-KR" sz="1400" b="1" kern="100" dirty="0">
                <a:effectLst/>
                <a:latin typeface="Times New Roman" panose="02020603050405020304" pitchFamily="18" charset="0"/>
                <a:ea typeface="맑은 고딕" panose="020B0503020000020004" pitchFamily="50" charset="-127"/>
                <a:cs typeface="Times New Roman" panose="02020603050405020304" pitchFamily="18" charset="0"/>
              </a:rPr>
              <a:t>order-assorting system (OAS) in a distribution </a:t>
            </a:r>
            <a:r>
              <a:rPr lang="en-US" altLang="ko-KR" sz="1400" kern="100" dirty="0">
                <a:effectLst/>
                <a:latin typeface="Times New Roman" panose="02020603050405020304" pitchFamily="18" charset="0"/>
                <a:ea typeface="맑은 고딕" panose="020B0503020000020004" pitchFamily="50" charset="-127"/>
                <a:cs typeface="Times New Roman" panose="02020603050405020304" pitchFamily="18" charset="0"/>
              </a:rPr>
              <a:t>center. The system</a:t>
            </a:r>
            <a:r>
              <a:rPr lang="en-US" altLang="ko-KR" sz="1400" kern="100" dirty="0">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1400" kern="100" dirty="0">
                <a:effectLst/>
                <a:latin typeface="Times New Roman" panose="02020603050405020304" pitchFamily="18" charset="0"/>
                <a:ea typeface="맑은 고딕" panose="020B0503020000020004" pitchFamily="50" charset="-127"/>
                <a:cs typeface="Times New Roman" panose="02020603050405020304" pitchFamily="18" charset="0"/>
              </a:rPr>
              <a:t>supports assortments with worker-following carts loading SKUs from a depot and unload them at the convenience stores’ designated cells in the OAS.</a:t>
            </a:r>
            <a:endParaRPr lang="ko-KR" alt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a:endParaRPr lang="ko-KR" altLang="en-US" sz="1100"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06A1469E-F66D-4375-92E6-570733B28C57}"/>
              </a:ext>
            </a:extLst>
          </p:cNvPr>
          <p:cNvSpPr/>
          <p:nvPr/>
        </p:nvSpPr>
        <p:spPr>
          <a:xfrm>
            <a:off x="3960863" y="4218944"/>
            <a:ext cx="297712" cy="398295"/>
          </a:xfrm>
          <a:prstGeom prst="rect">
            <a:avLst/>
          </a:prstGeom>
          <a:solidFill>
            <a:srgbClr val="7FB7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97" dirty="0"/>
          </a:p>
        </p:txBody>
      </p:sp>
      <p:sp>
        <p:nvSpPr>
          <p:cNvPr id="29" name="TextBox 28">
            <a:extLst>
              <a:ext uri="{FF2B5EF4-FFF2-40B4-BE49-F238E27FC236}">
                <a16:creationId xmlns:a16="http://schemas.microsoft.com/office/drawing/2014/main" id="{1E0CADA7-8DEB-4BDB-9506-F35E07EB9A84}"/>
              </a:ext>
            </a:extLst>
          </p:cNvPr>
          <p:cNvSpPr txBox="1"/>
          <p:nvPr/>
        </p:nvSpPr>
        <p:spPr>
          <a:xfrm>
            <a:off x="-15714" y="4217128"/>
            <a:ext cx="3976577" cy="400110"/>
          </a:xfrm>
          <a:prstGeom prst="rect">
            <a:avLst/>
          </a:prstGeom>
          <a:solidFill>
            <a:srgbClr val="7FB7DF">
              <a:alpha val="20000"/>
            </a:srgbClr>
          </a:solid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rPr>
              <a:t>Contribution</a:t>
            </a:r>
            <a:endParaRPr lang="ko-KR" altLang="en-US" sz="1197" b="1"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AB7FD2B7-18AB-4408-A5AB-F390980ECF64}"/>
              </a:ext>
            </a:extLst>
          </p:cNvPr>
          <p:cNvSpPr txBox="1"/>
          <p:nvPr/>
        </p:nvSpPr>
        <p:spPr>
          <a:xfrm>
            <a:off x="241519" y="4712554"/>
            <a:ext cx="3976577" cy="1815882"/>
          </a:xfrm>
          <a:prstGeom prst="rect">
            <a:avLst/>
          </a:prstGeom>
          <a:noFill/>
        </p:spPr>
        <p:txBody>
          <a:bodyPr wrap="square" rtlCol="0">
            <a:spAutoFit/>
          </a:bodyPr>
          <a:lstStyle/>
          <a:p>
            <a:pPr marL="285750" indent="-285750" algn="just">
              <a:buFont typeface="Wingdings" panose="05000000000000000000" pitchFamily="2" charset="2"/>
              <a:buChar char="§"/>
            </a:pPr>
            <a:r>
              <a:rPr lang="en-US" altLang="ko-KR" sz="1400" b="1" dirty="0">
                <a:latin typeface="Times New Roman" panose="02020603050405020304" pitchFamily="18" charset="0"/>
                <a:ea typeface="맑은 고딕" panose="020B0503020000020004" pitchFamily="50" charset="-127"/>
                <a:cs typeface="Times New Roman" panose="02020603050405020304" pitchFamily="18" charset="0"/>
              </a:rPr>
              <a:t>Formulating a mixed-integer programming (MIP) model for binning and batching operations </a:t>
            </a:r>
            <a:r>
              <a:rPr lang="en-US" altLang="ko-KR" sz="1400" dirty="0">
                <a:latin typeface="Times New Roman" panose="02020603050405020304" pitchFamily="18" charset="0"/>
                <a:ea typeface="맑은 고딕" panose="020B0503020000020004" pitchFamily="50" charset="-127"/>
                <a:cs typeface="Times New Roman" panose="02020603050405020304" pitchFamily="18" charset="0"/>
              </a:rPr>
              <a:t>which minimizes the total travel distance of cart in small-sized problems.</a:t>
            </a:r>
          </a:p>
          <a:p>
            <a:pPr marL="285750" indent="-285750" algn="just">
              <a:buFont typeface="Wingdings" panose="05000000000000000000" pitchFamily="2" charset="2"/>
              <a:buChar char="§"/>
            </a:pPr>
            <a:r>
              <a:rPr lang="en-US" altLang="ko-KR" sz="1400" b="1" dirty="0">
                <a:latin typeface="Times New Roman" panose="02020603050405020304" pitchFamily="18" charset="0"/>
                <a:cs typeface="Times New Roman" panose="02020603050405020304" pitchFamily="18" charset="0"/>
              </a:rPr>
              <a:t>Proposing the route packing-based heuristic</a:t>
            </a:r>
            <a:r>
              <a:rPr lang="en-US" altLang="ko-KR" sz="1400" dirty="0">
                <a:latin typeface="Times New Roman" panose="02020603050405020304" pitchFamily="18" charset="0"/>
                <a:cs typeface="Times New Roman" panose="02020603050405020304" pitchFamily="18" charset="0"/>
              </a:rPr>
              <a:t> to solve a practical situation in large-sized problems with the binning and batching operations in the OAS.</a:t>
            </a:r>
            <a:endParaRPr lang="ko-KR" altLang="en-US" sz="1400" dirty="0">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BA88B045-1EA7-43B2-9E96-38E7A199266C}"/>
              </a:ext>
            </a:extLst>
          </p:cNvPr>
          <p:cNvSpPr/>
          <p:nvPr/>
        </p:nvSpPr>
        <p:spPr>
          <a:xfrm>
            <a:off x="11892757" y="1931067"/>
            <a:ext cx="297712" cy="400110"/>
          </a:xfrm>
          <a:prstGeom prst="rect">
            <a:avLst/>
          </a:prstGeom>
          <a:solidFill>
            <a:srgbClr val="82D5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97"/>
          </a:p>
        </p:txBody>
      </p:sp>
      <p:sp>
        <p:nvSpPr>
          <p:cNvPr id="32" name="TextBox 31">
            <a:extLst>
              <a:ext uri="{FF2B5EF4-FFF2-40B4-BE49-F238E27FC236}">
                <a16:creationId xmlns:a16="http://schemas.microsoft.com/office/drawing/2014/main" id="{E0A4CEE9-2301-4D33-A0E1-9FE6C0BF5A28}"/>
              </a:ext>
            </a:extLst>
          </p:cNvPr>
          <p:cNvSpPr txBox="1"/>
          <p:nvPr/>
        </p:nvSpPr>
        <p:spPr>
          <a:xfrm>
            <a:off x="7916180" y="1931067"/>
            <a:ext cx="3976577" cy="400110"/>
          </a:xfrm>
          <a:prstGeom prst="rect">
            <a:avLst/>
          </a:prstGeom>
          <a:solidFill>
            <a:srgbClr val="82D5A7">
              <a:tint val="66000"/>
              <a:satMod val="160000"/>
              <a:alpha val="20000"/>
            </a:srgbClr>
          </a:solid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rPr>
              <a:t>Model Formulation</a:t>
            </a:r>
            <a:endParaRPr lang="ko-KR" altLang="en-US" sz="1197" b="1"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40C40D9C-E82B-442D-AE69-30B7D7B76541}"/>
              </a:ext>
            </a:extLst>
          </p:cNvPr>
          <p:cNvSpPr txBox="1"/>
          <p:nvPr/>
        </p:nvSpPr>
        <p:spPr>
          <a:xfrm>
            <a:off x="7916181" y="2375645"/>
            <a:ext cx="4274288" cy="2246769"/>
          </a:xfrm>
          <a:prstGeom prst="rect">
            <a:avLst/>
          </a:prstGeom>
          <a:noFill/>
        </p:spPr>
        <p:txBody>
          <a:bodyPr wrap="square" rtlCol="0">
            <a:spAutoFit/>
          </a:bodyPr>
          <a:lstStyle/>
          <a:p>
            <a:pPr marL="285756" indent="-285756" algn="just">
              <a:buFont typeface="Wingdings" panose="05000000000000000000" pitchFamily="2" charset="2"/>
              <a:buChar char="§"/>
            </a:pPr>
            <a:r>
              <a:rPr lang="en-US" altLang="ko-KR" sz="1400" dirty="0">
                <a:latin typeface="Times New Roman" panose="02020603050405020304" pitchFamily="18" charset="0"/>
                <a:ea typeface="맑은 고딕" panose="020B0503020000020004" pitchFamily="50" charset="-127"/>
              </a:rPr>
              <a:t>Proposing </a:t>
            </a:r>
            <a:r>
              <a:rPr lang="en-US" altLang="ko-KR" sz="1400" b="1" dirty="0">
                <a:latin typeface="Times New Roman" panose="02020603050405020304" pitchFamily="18" charset="0"/>
                <a:ea typeface="맑은 고딕" panose="020B0503020000020004" pitchFamily="50" charset="-127"/>
              </a:rPr>
              <a:t>two mixed-integer programming model (MIP), the batching-only model (BOM) and the binning and batching model (BBM) </a:t>
            </a:r>
            <a:r>
              <a:rPr lang="en-US" altLang="ko-KR" sz="1400" dirty="0">
                <a:latin typeface="Times New Roman" panose="02020603050405020304" pitchFamily="18" charset="0"/>
                <a:ea typeface="맑은 고딕" panose="020B0503020000020004" pitchFamily="50" charset="-127"/>
              </a:rPr>
              <a:t>with three types of constraints.</a:t>
            </a:r>
            <a:endParaRPr lang="en-US" altLang="ko-KR" sz="1400" b="1" dirty="0">
              <a:latin typeface="Times New Roman" panose="02020603050405020304" pitchFamily="18" charset="0"/>
              <a:ea typeface="맑은 고딕" panose="020B0503020000020004" pitchFamily="50" charset="-127"/>
            </a:endParaRPr>
          </a:p>
          <a:p>
            <a:pPr marL="285756" indent="-285756" algn="just">
              <a:buFont typeface="Wingdings" panose="05000000000000000000" pitchFamily="2" charset="2"/>
              <a:buChar char="§"/>
            </a:pPr>
            <a:r>
              <a:rPr lang="en-US" altLang="ko-KR" sz="1400" dirty="0">
                <a:latin typeface="Times New Roman" panose="02020603050405020304" pitchFamily="18" charset="0"/>
                <a:ea typeface="맑은 고딕" panose="020B0503020000020004" pitchFamily="50" charset="-127"/>
              </a:rPr>
              <a:t>P</a:t>
            </a:r>
            <a:r>
              <a:rPr lang="en-US" altLang="ko-KR" sz="1400" dirty="0">
                <a:effectLst/>
                <a:latin typeface="Times New Roman" panose="02020603050405020304" pitchFamily="18" charset="0"/>
                <a:ea typeface="맑은 고딕" panose="020B0503020000020004" pitchFamily="50" charset="-127"/>
              </a:rPr>
              <a:t>roposing </a:t>
            </a:r>
            <a:r>
              <a:rPr lang="en-US" altLang="ko-KR" sz="1400" b="1" dirty="0">
                <a:effectLst/>
                <a:latin typeface="Times New Roman" panose="02020603050405020304" pitchFamily="18" charset="0"/>
                <a:ea typeface="맑은 고딕" panose="020B0503020000020004" pitchFamily="50" charset="-127"/>
              </a:rPr>
              <a:t>the route packing-based binning then batching (RPBB) heuristic </a:t>
            </a:r>
            <a:r>
              <a:rPr lang="en-US" altLang="ko-KR" sz="1400" dirty="0">
                <a:effectLst/>
                <a:latin typeface="Times New Roman" panose="02020603050405020304" pitchFamily="18" charset="0"/>
                <a:ea typeface="맑은 고딕" panose="020B0503020000020004" pitchFamily="50" charset="-127"/>
              </a:rPr>
              <a:t>to solve a large-sized BBM problem consisting of a binning procedure based on route packing (BPM-RP) and </a:t>
            </a:r>
            <a:r>
              <a:rPr lang="en-US" altLang="ko-KR" sz="1400" b="1" dirty="0">
                <a:effectLst/>
                <a:latin typeface="Times New Roman" panose="02020603050405020304" pitchFamily="18" charset="0"/>
                <a:ea typeface="맑은 고딕" panose="020B0503020000020004" pitchFamily="50" charset="-127"/>
              </a:rPr>
              <a:t>a batching procedure using a simple integer programming formulation</a:t>
            </a:r>
            <a:r>
              <a:rPr lang="en-US" altLang="ko-KR" sz="1400" dirty="0">
                <a:effectLst/>
                <a:latin typeface="Times New Roman" panose="02020603050405020304" pitchFamily="18" charset="0"/>
                <a:ea typeface="맑은 고딕" panose="020B0503020000020004" pitchFamily="50" charset="-127"/>
              </a:rPr>
              <a:t>.</a:t>
            </a:r>
            <a:endParaRPr lang="ko-KR" altLang="en-US" sz="14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3A9C6926-FFAE-4486-B42B-709417462490}"/>
              </a:ext>
            </a:extLst>
          </p:cNvPr>
          <p:cNvSpPr/>
          <p:nvPr/>
        </p:nvSpPr>
        <p:spPr>
          <a:xfrm>
            <a:off x="7916180" y="4841706"/>
            <a:ext cx="297712" cy="407468"/>
          </a:xfrm>
          <a:prstGeom prst="rect">
            <a:avLst/>
          </a:prstGeom>
          <a:solidFill>
            <a:srgbClr val="7FB7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97" dirty="0"/>
          </a:p>
        </p:txBody>
      </p:sp>
      <p:sp>
        <p:nvSpPr>
          <p:cNvPr id="38" name="TextBox 37">
            <a:extLst>
              <a:ext uri="{FF2B5EF4-FFF2-40B4-BE49-F238E27FC236}">
                <a16:creationId xmlns:a16="http://schemas.microsoft.com/office/drawing/2014/main" id="{25E0CCF6-D5BA-4E81-B99A-98B84BA85945}"/>
              </a:ext>
            </a:extLst>
          </p:cNvPr>
          <p:cNvSpPr txBox="1"/>
          <p:nvPr/>
        </p:nvSpPr>
        <p:spPr>
          <a:xfrm>
            <a:off x="8213891" y="4849064"/>
            <a:ext cx="3976577" cy="400110"/>
          </a:xfrm>
          <a:prstGeom prst="rect">
            <a:avLst/>
          </a:prstGeom>
          <a:solidFill>
            <a:srgbClr val="7FB7DF">
              <a:alpha val="20000"/>
            </a:srgbClr>
          </a:solid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rPr>
              <a:t>Experimental Design</a:t>
            </a:r>
            <a:endParaRPr lang="ko-KR" altLang="en-US" sz="1197" b="1"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AC5D8422-84A8-4CC4-89DD-C24700671ED4}"/>
              </a:ext>
            </a:extLst>
          </p:cNvPr>
          <p:cNvSpPr txBox="1"/>
          <p:nvPr/>
        </p:nvSpPr>
        <p:spPr>
          <a:xfrm>
            <a:off x="4439654" y="1948426"/>
            <a:ext cx="3320715" cy="3447098"/>
          </a:xfrm>
          <a:prstGeom prst="rect">
            <a:avLst/>
          </a:prstGeom>
          <a:noFill/>
          <a:ln>
            <a:solidFill>
              <a:srgbClr val="7FB7DF"/>
            </a:solidFill>
          </a:ln>
        </p:spPr>
        <p:txBody>
          <a:bodyPr wrap="square" rtlCol="0">
            <a:spAutoFit/>
          </a:bodyPr>
          <a:lstStyle/>
          <a:p>
            <a:pPr algn="ctr"/>
            <a:r>
              <a:rPr lang="en-US" altLang="ko-KR" sz="2000" b="1" kern="100" dirty="0">
                <a:latin typeface="Times New Roman" panose="02020603050405020304" pitchFamily="18" charset="0"/>
                <a:ea typeface="맑은 고딕" panose="020B0503020000020004" pitchFamily="50" charset="-127"/>
                <a:cs typeface="Times New Roman" panose="02020603050405020304" pitchFamily="18" charset="0"/>
              </a:rPr>
              <a:t>Key Findings</a:t>
            </a:r>
          </a:p>
          <a:p>
            <a:pPr algn="ctr"/>
            <a:endParaRPr lang="ko-KR" altLang="ko-KR" sz="2000" b="1" kern="100" dirty="0">
              <a:latin typeface="맑은 고딕" panose="020B0503020000020004" pitchFamily="50" charset="-127"/>
              <a:ea typeface="맑은 고딕" panose="020B0503020000020004" pitchFamily="50" charset="-127"/>
              <a:cs typeface="Times New Roman" panose="02020603050405020304" pitchFamily="18" charset="0"/>
            </a:endParaRPr>
          </a:p>
          <a:p>
            <a:pPr marL="342900" indent="-342900" algn="just">
              <a:buFont typeface="Wingdings" panose="05000000000000000000" pitchFamily="2" charset="2"/>
              <a:buChar char="§"/>
            </a:pPr>
            <a:r>
              <a:rPr lang="en-US" altLang="ko-KR" sz="1400" dirty="0">
                <a:latin typeface="Times New Roman" panose="02020603050405020304" pitchFamily="18" charset="0"/>
                <a:ea typeface="맑은 고딕" panose="020B0503020000020004" pitchFamily="50" charset="-127"/>
                <a:cs typeface="Times New Roman" panose="02020603050405020304" pitchFamily="18" charset="0"/>
              </a:rPr>
              <a:t>This paper reveals that </a:t>
            </a:r>
            <a:r>
              <a:rPr lang="en-US" altLang="ko-KR" sz="1400" b="1" dirty="0">
                <a:latin typeface="Times New Roman" panose="02020603050405020304" pitchFamily="18" charset="0"/>
                <a:ea typeface="맑은 고딕" panose="020B0503020000020004" pitchFamily="50" charset="-127"/>
                <a:cs typeface="Times New Roman" panose="02020603050405020304" pitchFamily="18" charset="0"/>
              </a:rPr>
              <a:t>BBM minimizes the total travel distance of carts for the OASs </a:t>
            </a:r>
            <a:r>
              <a:rPr lang="en-US" altLang="ko-KR" sz="1400" dirty="0">
                <a:latin typeface="Times New Roman" panose="02020603050405020304" pitchFamily="18" charset="0"/>
                <a:ea typeface="맑은 고딕" panose="020B0503020000020004" pitchFamily="50" charset="-127"/>
                <a:cs typeface="Times New Roman" panose="02020603050405020304" pitchFamily="18" charset="0"/>
              </a:rPr>
              <a:t>that use worker-following cart systems.</a:t>
            </a:r>
          </a:p>
          <a:p>
            <a:pPr marL="342900" indent="-342900" algn="just">
              <a:buFont typeface="Wingdings" panose="05000000000000000000" pitchFamily="2" charset="2"/>
              <a:buChar char="§"/>
            </a:pPr>
            <a:r>
              <a:rPr lang="en-US" altLang="ko-KR" sz="1400" dirty="0">
                <a:latin typeface="Times New Roman" panose="02020603050405020304" pitchFamily="18" charset="0"/>
                <a:ea typeface="맑은 고딕" panose="020B0503020000020004" pitchFamily="50" charset="-127"/>
                <a:cs typeface="Times New Roman" panose="02020603050405020304" pitchFamily="18" charset="0"/>
              </a:rPr>
              <a:t>By proposing BBM and RPBB that shorten the total travel distance by optimizing the balance between binning and batching, </a:t>
            </a:r>
            <a:r>
              <a:rPr lang="en-US" altLang="ko-KR" sz="1400" b="1" dirty="0">
                <a:latin typeface="Times New Roman" panose="02020603050405020304" pitchFamily="18" charset="0"/>
                <a:ea typeface="맑은 고딕" panose="020B0503020000020004" pitchFamily="50" charset="-127"/>
                <a:cs typeface="Times New Roman" panose="02020603050405020304" pitchFamily="18" charset="0"/>
              </a:rPr>
              <a:t>this result indicates that RPBB obtains near-optimal solutions by the tight lower bound and can solve large-sized problem</a:t>
            </a:r>
            <a:r>
              <a:rPr lang="en-US" altLang="ko-KR" sz="1400" dirty="0">
                <a:latin typeface="Times New Roman" panose="02020603050405020304" pitchFamily="18" charset="0"/>
                <a:ea typeface="맑은 고딕" panose="020B0503020000020004" pitchFamily="50" charset="-127"/>
                <a:cs typeface="Times New Roman" panose="02020603050405020304" pitchFamily="18" charset="0"/>
              </a:rPr>
              <a:t>.</a:t>
            </a:r>
          </a:p>
          <a:p>
            <a:pPr marL="342900" indent="-342900" algn="just">
              <a:buFont typeface="Wingdings" panose="05000000000000000000" pitchFamily="2" charset="2"/>
              <a:buChar char="§"/>
            </a:pPr>
            <a:endParaRPr lang="ko-KR" altLang="en-US" sz="10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6615CCE0-35E9-4A30-8923-F76A224ECBA0}"/>
              </a:ext>
            </a:extLst>
          </p:cNvPr>
          <p:cNvSpPr txBox="1"/>
          <p:nvPr/>
        </p:nvSpPr>
        <p:spPr>
          <a:xfrm>
            <a:off x="7841019" y="5328325"/>
            <a:ext cx="4274288" cy="2677656"/>
          </a:xfrm>
          <a:prstGeom prst="rect">
            <a:avLst/>
          </a:prstGeom>
          <a:noFill/>
        </p:spPr>
        <p:txBody>
          <a:bodyPr wrap="square" rtlCol="0">
            <a:spAutoFit/>
          </a:bodyPr>
          <a:lstStyle/>
          <a:p>
            <a:pPr marL="285750" indent="-285750" algn="just">
              <a:buFont typeface="Wingdings" panose="05000000000000000000" pitchFamily="2" charset="2"/>
              <a:buChar char="§"/>
            </a:pPr>
            <a:r>
              <a:rPr lang="en-US" altLang="ko-KR" sz="1400" dirty="0">
                <a:latin typeface="Times New Roman" panose="02020603050405020304" pitchFamily="18" charset="0"/>
                <a:ea typeface="맑은 고딕" panose="020B0503020000020004" pitchFamily="50" charset="-127"/>
                <a:cs typeface="Times New Roman" panose="02020603050405020304" pitchFamily="18" charset="0"/>
              </a:rPr>
              <a:t>Deploying the small-sized problems to compare the heuristic algorithm with BBM and the large-sized problems to compare the heuristic algorithm with the lower bound.</a:t>
            </a:r>
          </a:p>
          <a:p>
            <a:pPr marL="285750" indent="-285750" algn="just">
              <a:buFont typeface="Wingdings" panose="05000000000000000000" pitchFamily="2" charset="2"/>
              <a:buChar char="§"/>
            </a:pPr>
            <a:r>
              <a:rPr lang="en-US" altLang="ko-KR" sz="1400" dirty="0">
                <a:latin typeface="Times New Roman" panose="02020603050405020304" pitchFamily="18" charset="0"/>
                <a:ea typeface="맑은 고딕" panose="020B0503020000020004" pitchFamily="50" charset="-127"/>
                <a:cs typeface="Times New Roman" panose="02020603050405020304" pitchFamily="18" charset="0"/>
              </a:rPr>
              <a:t>Testing the heuristic algorithm against the performance for various problem sizes. </a:t>
            </a:r>
          </a:p>
          <a:p>
            <a:pPr marL="285750" indent="-285750" algn="just">
              <a:buFont typeface="Wingdings" panose="05000000000000000000" pitchFamily="2" charset="2"/>
              <a:buChar char="§"/>
            </a:pPr>
            <a:r>
              <a:rPr lang="en-US" altLang="ko-KR" sz="1400" dirty="0">
                <a:latin typeface="Times New Roman" panose="02020603050405020304" pitchFamily="18" charset="0"/>
                <a:ea typeface="맑은 고딕" panose="020B0503020000020004" pitchFamily="50" charset="-127"/>
                <a:cs typeface="Times New Roman" panose="02020603050405020304" pitchFamily="18" charset="0"/>
              </a:rPr>
              <a:t>Designing the experiments by considering the number of SKUs, volume of SKUs, routing policy, number of aisles, length of aisles, distance between two adjacent aisles, and capacity of a worker-following cart (CAPA).</a:t>
            </a:r>
          </a:p>
          <a:p>
            <a:pPr marL="742867" lvl="1" indent="-285750" algn="just">
              <a:buFont typeface="Wingdings" panose="05000000000000000000" pitchFamily="2" charset="2"/>
              <a:buChar char="§"/>
            </a:pPr>
            <a:endParaRPr lang="en-US" altLang="ko-KR" sz="1400" dirty="0">
              <a:latin typeface="Times New Roman" panose="02020603050405020304" pitchFamily="18" charset="0"/>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35019309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1540</TotalTime>
  <Words>696</Words>
  <Application>Microsoft Office PowerPoint</Application>
  <PresentationFormat>사용자 지정</PresentationFormat>
  <Paragraphs>66</Paragraphs>
  <Slides>2</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vt:i4>
      </vt:variant>
    </vt:vector>
  </HeadingPairs>
  <TitlesOfParts>
    <vt:vector size="9" baseType="lpstr">
      <vt:lpstr>맑은 고딕</vt:lpstr>
      <vt:lpstr>Arial</vt:lpstr>
      <vt:lpstr>Calibri</vt:lpstr>
      <vt:lpstr>Calibri Light</vt:lpstr>
      <vt:lpstr>Times New Roman</vt:lpstr>
      <vt:lpstr>Wingdings</vt:lpstr>
      <vt:lpstr>Office Theme</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on picker throughput of inventory shortage in a flow rack AS/RS picking system</dc:title>
  <dc:creator>Rosi Ana Rahmawati</dc:creator>
  <cp:lastModifiedBy>박정원</cp:lastModifiedBy>
  <cp:revision>9</cp:revision>
  <dcterms:created xsi:type="dcterms:W3CDTF">2022-04-15T11:57:05Z</dcterms:created>
  <dcterms:modified xsi:type="dcterms:W3CDTF">2022-06-27T06:43:42Z</dcterms:modified>
</cp:coreProperties>
</file>