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t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Auteur et date</a:t>
            </a:r>
          </a:p>
        </p:txBody>
      </p:sp>
      <p:sp>
        <p:nvSpPr>
          <p:cNvPr id="12" name="Titre de la pré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13" name="Texte niveau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Déclaration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 niveau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Données clés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Données clés</a:t>
            </a:r>
          </a:p>
        </p:txBody>
      </p:sp>
      <p:sp>
        <p:nvSpPr>
          <p:cNvPr id="10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Texte niveau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 Citation notable 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l de salade avec du riz frit, des œufs durs et des baguette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l avec des beignets de saumon, de la salade et du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l de pâtes pappardelle avec du beurre maître d’hôtel, des noisettes grillées et des lamelles de parmesan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l de salade avec du riz frit, des œufs durs et des baguette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ts et citrons vert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re de la pré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23" name="Auteur et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Auteur et date</a:t>
            </a:r>
          </a:p>
        </p:txBody>
      </p:sp>
      <p:sp>
        <p:nvSpPr>
          <p:cNvPr id="24" name="Texte niveau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l avec des beignets de saumon, de la salade et du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re de diapositiv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Titre de diapositive</a:t>
            </a:r>
          </a:p>
        </p:txBody>
      </p:sp>
      <p:sp>
        <p:nvSpPr>
          <p:cNvPr id="34" name="Texte niveau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éro de diapositiv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43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44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61" name="Texte niveau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l de pâtes pappardelle avec du beurre maître d’hôtel, des noisettes grillées et des lamelles de parmesan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6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de sectio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Titre de section</a:t>
            </a:r>
          </a:p>
        </p:txBody>
      </p:sp>
      <p:sp>
        <p:nvSpPr>
          <p:cNvPr id="72" name="Numéro de diapositiv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80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8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re de l’ordre du jour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l’ordre du jour</a:t>
            </a:r>
          </a:p>
        </p:txBody>
      </p:sp>
      <p:sp>
        <p:nvSpPr>
          <p:cNvPr id="89" name="Sous-titre de l’ordre du jour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l’ordre du jour</a:t>
            </a:r>
          </a:p>
        </p:txBody>
      </p:sp>
      <p:sp>
        <p:nvSpPr>
          <p:cNvPr id="90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Rubriques de l’ordre du jour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Titre de diapositive</a:t>
            </a:r>
          </a:p>
        </p:txBody>
      </p:sp>
      <p:sp>
        <p:nvSpPr>
          <p:cNvPr id="3" name="Texte niveau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tif"/><Relationship Id="rId5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2"/>
          <p:cNvSpPr txBox="1"/>
          <p:nvPr>
            <p:ph type="title"/>
          </p:nvPr>
        </p:nvSpPr>
        <p:spPr>
          <a:xfrm>
            <a:off x="1206500" y="675345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2</a:t>
            </a:r>
          </a:p>
        </p:txBody>
      </p:sp>
      <p:sp>
        <p:nvSpPr>
          <p:cNvPr id="152" name="Raw Data"/>
          <p:cNvSpPr txBox="1"/>
          <p:nvPr/>
        </p:nvSpPr>
        <p:spPr>
          <a:xfrm>
            <a:off x="2943184" y="2813255"/>
            <a:ext cx="193438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/>
            </a:lvl1pPr>
          </a:lstStyle>
          <a:p>
            <a:pPr/>
            <a:r>
              <a:t>Raw Data</a:t>
            </a:r>
          </a:p>
        </p:txBody>
      </p:sp>
      <p:pic>
        <p:nvPicPr>
          <p:cNvPr id="153" name="Capture d’écran 2023-08-31 à 14.45.17.png" descr="Capture d’écran 2023-08-31 à 14.45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9965" y="3245782"/>
            <a:ext cx="5923118" cy="33947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1329" y="7776013"/>
            <a:ext cx="7200901" cy="575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11491" y="7776013"/>
            <a:ext cx="7035801" cy="575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Capture d’écran 2023-08-31 à 14.47.30.png" descr="Capture d’écran 2023-08-31 à 14.47.30.png"/>
          <p:cNvPicPr>
            <a:picLocks noChangeAspect="1"/>
          </p:cNvPicPr>
          <p:nvPr/>
        </p:nvPicPr>
        <p:blipFill>
          <a:blip r:embed="rId5">
            <a:extLst/>
          </a:blip>
          <a:srcRect l="0" t="49301" r="0" b="0"/>
          <a:stretch>
            <a:fillRect/>
          </a:stretch>
        </p:blipFill>
        <p:spPr>
          <a:xfrm>
            <a:off x="12111976" y="3245782"/>
            <a:ext cx="9410701" cy="2002426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Descriptive statistics"/>
          <p:cNvSpPr txBox="1"/>
          <p:nvPr/>
        </p:nvSpPr>
        <p:spPr>
          <a:xfrm>
            <a:off x="12238742" y="2813255"/>
            <a:ext cx="363291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/>
            </a:lvl1pPr>
          </a:lstStyle>
          <a:p>
            <a:pPr/>
            <a:r>
              <a:t>Descriptive statistics</a:t>
            </a:r>
          </a:p>
        </p:txBody>
      </p:sp>
      <p:sp>
        <p:nvSpPr>
          <p:cNvPr id="158" name="Checking normality distribution"/>
          <p:cNvSpPr txBox="1"/>
          <p:nvPr/>
        </p:nvSpPr>
        <p:spPr>
          <a:xfrm>
            <a:off x="10210251" y="7183879"/>
            <a:ext cx="490651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/>
            </a:lvl1pPr>
          </a:lstStyle>
          <a:p>
            <a:pPr/>
            <a:r>
              <a:t>Checking normality distribution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3</a:t>
            </a:r>
          </a:p>
        </p:txBody>
      </p:sp>
      <p:sp>
        <p:nvSpPr>
          <p:cNvPr id="161" name="The p_value of 0.88 means that both sample are likely to come from a population with the same mean and that the 2 teaching methods produce similar results on average"/>
          <p:cNvSpPr txBox="1"/>
          <p:nvPr/>
        </p:nvSpPr>
        <p:spPr>
          <a:xfrm>
            <a:off x="1422109" y="4323535"/>
            <a:ext cx="21539783" cy="1193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/>
            </a:pPr>
            <a:r>
              <a:t>The p_value of </a:t>
            </a:r>
            <a:r>
              <a:rPr b="1"/>
              <a:t>0.88</a:t>
            </a:r>
            <a:r>
              <a:t> means that both sample are likely to come from a population with the same mean and that the 2 teaching methods produce similar results on average</a:t>
            </a:r>
          </a:p>
        </p:txBody>
      </p:sp>
      <p:pic>
        <p:nvPicPr>
          <p:cNvPr id="162" name="Capture d’écran 2023-08-31 à 14.54.10.png" descr="Capture d’écran 2023-08-31 à 14.54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6404" y="6555480"/>
            <a:ext cx="14382139" cy="14227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