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07" r:id="rId4"/>
    <p:sldId id="280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0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91"/>
    <p:restoredTop sz="88293"/>
  </p:normalViewPr>
  <p:slideViewPr>
    <p:cSldViewPr snapToGrid="0">
      <p:cViewPr varScale="1">
        <p:scale>
          <a:sx n="93" d="100"/>
          <a:sy n="93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4BFCEC4-8C7D-0C7E-72E4-17FCCFB85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FD713-1983-A885-CC01-BBDD5E558E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5A569-B32A-7E41-9B90-EDFC5E46E317}" type="datetimeFigureOut">
              <a:rPr lang="de-DE" smtClean="0"/>
              <a:t>17.11.23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CD761-2F2C-0FBD-45AA-EEA264C990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BE0218-AF9C-A5A4-BDA3-6161AEAB8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4D77-A0E1-7A40-B1E9-BA81D81267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2403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1409-0C2E-7C4B-A555-575004ABFD45}" type="datetimeFigureOut">
              <a:rPr lang="de-DE" smtClean="0"/>
              <a:t>17.11.23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49AD-9335-AF40-8245-B685E1B96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382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CFD45-050F-B66E-2FAE-57691E61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78925-274A-1CA7-CE3E-38215D41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7CCFF-0FC1-2BE5-3884-A839A1B1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18EAB-8CFE-3C2C-743A-A211AFD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111" y="6352241"/>
            <a:ext cx="5517778" cy="365125"/>
          </a:xfrm>
        </p:spPr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1577C-B928-95FC-080C-6F28D0B3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48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73FC2-263C-B34E-505E-4928ABB9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243A-F229-DC46-08CB-763DB886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AE4B2-0583-D7AB-3493-DC0B3A59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E9EB4-2B36-6315-5FB1-CCA0CC09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5B1DF-17A1-6787-7F4D-9B9C9F51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02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A9EA38-C923-6334-1A09-27163192C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CF215F-7E20-858B-BB96-AED53B520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D0A4D-BBC2-0CBC-6222-495C0B0B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3875A-328E-42C1-906B-04C6995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F443D-4D58-845F-AAEE-52C7E69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7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2D9B4-E0FB-0C77-352F-E00E68B9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0EE5C-0254-4F1A-FD1D-323BE1D1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BE040C-DCA2-0902-638A-D3FBB149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FD7BA-B2A8-282B-6174-0AC453F0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1758D-6048-F137-C6DB-454AC48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9DBB81-6765-44EC-589B-A5C7AB3075C9}"/>
              </a:ext>
            </a:extLst>
          </p:cNvPr>
          <p:cNvSpPr/>
          <p:nvPr userDrawn="1"/>
        </p:nvSpPr>
        <p:spPr>
          <a:xfrm>
            <a:off x="9651477" y="-163513"/>
            <a:ext cx="2955403" cy="1689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46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F955-0241-CAE5-EBFE-D8BD7611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7A13B-29EE-1F55-35AF-8322A91E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4C6F9-7F31-8E5D-5A07-A8B156CA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1A012-A2A7-6E85-4D82-5015B4D7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7E4D6-5814-B99B-10BB-69C62FE5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CD1A-27B9-E113-5BBE-C3988175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55956-75E5-6912-FB83-490D8469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393154-FBF2-8743-4FD8-F043AD23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CC1578-ACE6-903D-2096-1CD59A49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4B9484-F47D-0D36-667B-895F961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7C0EAA-76DF-70D9-5DFD-89890A84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9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4D61C-8ED0-2593-5846-41871BD7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788032-94B7-A463-643A-504C2A0F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D0F73-FC20-D647-3C56-122566BF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B6EE9-29A4-A6FD-9390-765D1BC99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B06685-A609-4D21-B9A3-20171BD0B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44996-01EF-04FD-5B6D-79AC5E28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F18ACA-C0E1-237E-1959-312A16A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296F74-4BE2-8569-02E9-340F3A3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95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1F46A-35B4-621A-8AD1-AA6BCF65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F91A7A-458E-73AE-BB98-BFE56A7D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311755-F173-DC0C-A939-56698F83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B65882-1806-AD8C-5DAC-B131F42B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12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116BB9-1BC5-BAEB-6B44-F934E8C1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BA862-5D28-7027-BAA9-9DC03786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983EE-3667-4E82-F582-F68242C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59E79-8AAB-24F4-DC65-39BCBE95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01310-5037-01B5-9478-102053FF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F21776-BEE7-C591-B382-CA414F03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CFEAF1-B7F8-D04D-7916-0CB3AC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5ACEA-0F05-ED77-1EBC-9EE060D8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C3490-ABB4-296B-F9DE-D4A7C5CC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7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3BE57-1839-A26C-E744-74354C45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A87346-6B87-6B30-5559-84BF87EF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24398D-4664-5FE4-B65C-A3C9C315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68D51D-6DBE-CF7E-736E-E46B6E21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C5F82-26A8-9FF1-8BF7-1BA8CCA7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C3770-0D62-9CC4-8486-C8D8C3FD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68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CF5121-4EF8-067D-517F-32E8B965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A1D685-4C23-BB94-A420-54E49487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75689-5CCC-F123-E8EF-8C06621A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E7C1D-4AE0-CDAB-0CB0-830F97E84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4922C-AAFB-56E0-8A02-BD72F5153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36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7FC0-D346-CB13-E7DF-EB4A44645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3600" b="1" dirty="0" err="1">
                <a:effectLst/>
                <a:latin typeface="Arial" panose="020B0604020202020204" pitchFamily="34" charset="0"/>
              </a:rPr>
              <a:t>Deciphering</a:t>
            </a:r>
            <a:r>
              <a:rPr lang="de-CH" sz="3600" b="1" dirty="0">
                <a:effectLst/>
                <a:latin typeface="Arial" panose="020B0604020202020204" pitchFamily="34" charset="0"/>
              </a:rPr>
              <a:t> C-</a:t>
            </a:r>
            <a:r>
              <a:rPr lang="de-CH" sz="3600" b="1" dirty="0" err="1">
                <a:effectLst/>
                <a:latin typeface="Arial" panose="020B0604020202020204" pitchFamily="34" charset="0"/>
              </a:rPr>
              <a:t>section</a:t>
            </a:r>
            <a:r>
              <a:rPr lang="de-CH" sz="3600" b="1" dirty="0">
                <a:effectLst/>
                <a:latin typeface="Arial" panose="020B0604020202020204" pitchFamily="34" charset="0"/>
              </a:rPr>
              <a:t> Rate </a:t>
            </a:r>
            <a:r>
              <a:rPr lang="de-CH" sz="3600" b="1" dirty="0" err="1">
                <a:effectLst/>
                <a:latin typeface="Arial" panose="020B0604020202020204" pitchFamily="34" charset="0"/>
              </a:rPr>
              <a:t>Disparities</a:t>
            </a:r>
            <a:r>
              <a:rPr lang="de-CH" sz="3600" b="1" dirty="0">
                <a:effectLst/>
                <a:latin typeface="Arial" panose="020B0604020202020204" pitchFamily="34" charset="0"/>
              </a:rPr>
              <a:t>: </a:t>
            </a:r>
            <a:r>
              <a:rPr lang="de-CH" sz="3600" b="1" dirty="0" err="1">
                <a:effectLst/>
                <a:latin typeface="Arial" panose="020B0604020202020204" pitchFamily="34" charset="0"/>
              </a:rPr>
              <a:t>Analyzing</a:t>
            </a:r>
            <a:r>
              <a:rPr lang="de-CH" sz="3600" b="1" dirty="0">
                <a:effectLst/>
                <a:latin typeface="Arial" panose="020B0604020202020204" pitchFamily="34" charset="0"/>
              </a:rPr>
              <a:t> Swiss Hospital Traits </a:t>
            </a:r>
            <a:r>
              <a:rPr lang="de-CH" sz="3600" b="1" dirty="0" err="1">
                <a:effectLst/>
                <a:latin typeface="Arial" panose="020B0604020202020204" pitchFamily="34" charset="0"/>
              </a:rPr>
              <a:t>for</a:t>
            </a:r>
            <a:r>
              <a:rPr lang="de-CH" sz="3600" b="1" dirty="0">
                <a:effectLst/>
                <a:latin typeface="Arial" panose="020B0604020202020204" pitchFamily="34" charset="0"/>
              </a:rPr>
              <a:t> </a:t>
            </a:r>
            <a:r>
              <a:rPr lang="de-CH" sz="3600" b="1" dirty="0" err="1">
                <a:effectLst/>
                <a:latin typeface="Arial" panose="020B0604020202020204" pitchFamily="34" charset="0"/>
              </a:rPr>
              <a:t>Insights</a:t>
            </a:r>
            <a:r>
              <a:rPr lang="de-CH" sz="3600" b="1" dirty="0">
                <a:effectLst/>
                <a:latin typeface="Arial" panose="020B0604020202020204" pitchFamily="34" charset="0"/>
              </a:rPr>
              <a:t> </a:t>
            </a:r>
            <a:br>
              <a:rPr lang="de-CH" sz="3600" dirty="0">
                <a:effectLst/>
              </a:rPr>
            </a:b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7E979-4231-77CA-2035-9B8DB71DD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CAS ADS Module 3 Group Project</a:t>
            </a:r>
          </a:p>
          <a:p>
            <a:r>
              <a:rPr lang="de-DE" dirty="0"/>
              <a:t>Gaëlle Marti, Simon Rime, </a:t>
            </a:r>
            <a:r>
              <a:rPr lang="de-DE" dirty="0" err="1"/>
              <a:t>Lenja</a:t>
            </a:r>
            <a:r>
              <a:rPr lang="de-DE" dirty="0"/>
              <a:t> Flütsch</a:t>
            </a:r>
          </a:p>
          <a:p>
            <a:r>
              <a:rPr lang="de-DE" dirty="0"/>
              <a:t>09.10.2023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E9D26-0AB6-4CF2-12A2-99B6893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0D9B90-A0F9-E78A-E86E-C8D1DC8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B6179DF-A364-8AF2-73DF-FDC88522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9483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/>
          </a:bodyPr>
          <a:lstStyle/>
          <a:p>
            <a:r>
              <a:rPr lang="de-DE" dirty="0"/>
              <a:t>Random Forest: </a:t>
            </a:r>
            <a:br>
              <a:rPr lang="de-DE" dirty="0"/>
            </a:br>
            <a:r>
              <a:rPr lang="de-DE" dirty="0" err="1"/>
              <a:t>Procedure</a:t>
            </a:r>
            <a:r>
              <a:rPr lang="de-DE" dirty="0"/>
              <a:t> and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0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/>
          </a:bodyPr>
          <a:lstStyle/>
          <a:p>
            <a:r>
              <a:rPr lang="de-DE" dirty="0" err="1"/>
              <a:t>Boosted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Procedure</a:t>
            </a:r>
            <a:r>
              <a:rPr lang="de-DE" dirty="0"/>
              <a:t> and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3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Clustering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: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Mean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70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Taking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and do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methods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4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/>
          </a:bodyPr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39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Rerunning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Clustering: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C-</a:t>
            </a:r>
            <a:r>
              <a:rPr lang="de-DE" dirty="0" err="1"/>
              <a:t>Section</a:t>
            </a:r>
            <a:r>
              <a:rPr lang="de-DE" dirty="0"/>
              <a:t> rate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Clusters?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73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/>
          </a:bodyPr>
          <a:lstStyle/>
          <a:p>
            <a:r>
              <a:rPr lang="de-DE" dirty="0" err="1"/>
              <a:t>Conclusion</a:t>
            </a:r>
            <a:r>
              <a:rPr lang="de-DE" dirty="0"/>
              <a:t>/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2F823-24D4-6D98-1B98-8E8C1250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4C4C1-7B3D-DD63-4834-08388F0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3E670-DF40-D350-4802-5C1ED1A0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17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608B193-D19F-5DB2-55E3-E6BCBB5A4EBF}"/>
              </a:ext>
            </a:extLst>
          </p:cNvPr>
          <p:cNvSpPr/>
          <p:nvPr/>
        </p:nvSpPr>
        <p:spPr>
          <a:xfrm>
            <a:off x="1760646" y="2967335"/>
            <a:ext cx="8670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your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attention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43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Aim</a:t>
            </a:r>
            <a:endParaRPr lang="de-DE" dirty="0"/>
          </a:p>
          <a:p>
            <a:r>
              <a:rPr lang="de-DE" dirty="0"/>
              <a:t>Data</a:t>
            </a:r>
          </a:p>
          <a:p>
            <a:r>
              <a:rPr lang="de-DE" dirty="0"/>
              <a:t>Models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endParaRPr lang="de-DE" dirty="0"/>
          </a:p>
          <a:p>
            <a:pPr lvl="1"/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(Regression &amp; </a:t>
            </a:r>
            <a:r>
              <a:rPr lang="de-DE" dirty="0" err="1"/>
              <a:t>Classfication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Clustering (do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in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?)</a:t>
            </a:r>
          </a:p>
          <a:p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Dataset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DE" dirty="0" err="1"/>
              <a:t>Rerunning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Clustering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</a:p>
          <a:p>
            <a:r>
              <a:rPr lang="de-DE" dirty="0" err="1"/>
              <a:t>Conclusion</a:t>
            </a:r>
            <a:r>
              <a:rPr lang="de-DE" dirty="0"/>
              <a:t>/</a:t>
            </a:r>
            <a:r>
              <a:rPr lang="de-DE" dirty="0" err="1"/>
              <a:t>Discussion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23976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4AFDC-C1AC-7C9F-05E0-0964257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7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235AF2DC-0222-0844-54A0-F759D8D3D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0329"/>
            <a:ext cx="10515600" cy="183734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B6E93-BC04-4E59-1E45-51750662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9B4DD-B4E2-5257-CA7A-F20E1F2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947F5-E5BD-37DE-AEC7-5E73325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CFA0B3-06D3-E802-EFBB-6BBFC22BBC57}"/>
              </a:ext>
            </a:extLst>
          </p:cNvPr>
          <p:cNvSpPr txBox="1"/>
          <p:nvPr/>
        </p:nvSpPr>
        <p:spPr>
          <a:xfrm>
            <a:off x="1003610" y="4193781"/>
            <a:ext cx="10350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RTS, </a:t>
            </a:r>
            <a:r>
              <a:rPr lang="de-CH" sz="1400" dirty="0" err="1"/>
              <a:t>l'Observatoire</a:t>
            </a:r>
            <a:r>
              <a:rPr lang="de-CH" sz="1400" dirty="0"/>
              <a:t> de la </a:t>
            </a:r>
            <a:r>
              <a:rPr lang="de-CH" sz="1400" dirty="0" err="1"/>
              <a:t>santé</a:t>
            </a:r>
            <a:r>
              <a:rPr lang="de-CH" sz="1400" dirty="0"/>
              <a:t> (</a:t>
            </a:r>
            <a:r>
              <a:rPr lang="de-CH" sz="1400" dirty="0" err="1"/>
              <a:t>Obsan</a:t>
            </a:r>
            <a:r>
              <a:rPr lang="de-CH" sz="1400" dirty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77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Switzerland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4</a:t>
            </a:fld>
            <a:endParaRPr lang="de-DE"/>
          </a:p>
        </p:txBody>
      </p:sp>
      <p:pic>
        <p:nvPicPr>
          <p:cNvPr id="7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32363A83-8FED-644B-B0E0-3AC11628A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1" b="8588"/>
          <a:stretch/>
        </p:blipFill>
        <p:spPr>
          <a:xfrm>
            <a:off x="710061" y="2387600"/>
            <a:ext cx="7290939" cy="386206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4DBD5BA-566D-25C7-6598-15767720F5AB}"/>
              </a:ext>
            </a:extLst>
          </p:cNvPr>
          <p:cNvSpPr txBox="1"/>
          <p:nvPr/>
        </p:nvSpPr>
        <p:spPr>
          <a:xfrm>
            <a:off x="1095470" y="1750698"/>
            <a:ext cx="502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Map</a:t>
            </a:r>
            <a:r>
              <a:rPr lang="de-DE" dirty="0"/>
              <a:t> 1: </a:t>
            </a:r>
            <a:r>
              <a:rPr lang="de-DE" dirty="0" err="1"/>
              <a:t>Inpatient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per </a:t>
            </a:r>
            <a:r>
              <a:rPr lang="de-DE" dirty="0" err="1"/>
              <a:t>canton</a:t>
            </a:r>
            <a:r>
              <a:rPr lang="de-DE" dirty="0"/>
              <a:t> in 2021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E326E7B-2910-16F0-6B2B-414E9A33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62871"/>
              </p:ext>
            </p:extLst>
          </p:nvPr>
        </p:nvGraphicFramePr>
        <p:xfrm>
          <a:off x="8418444" y="1898322"/>
          <a:ext cx="3328540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270">
                  <a:extLst>
                    <a:ext uri="{9D8B030D-6E8A-4147-A177-3AD203B41FA5}">
                      <a16:colId xmlns:a16="http://schemas.microsoft.com/office/drawing/2014/main" val="4226471876"/>
                    </a:ext>
                  </a:extLst>
                </a:gridCol>
                <a:gridCol w="1664270">
                  <a:extLst>
                    <a:ext uri="{9D8B030D-6E8A-4147-A177-3AD203B41FA5}">
                      <a16:colId xmlns:a16="http://schemas.microsoft.com/office/drawing/2014/main" val="3279872584"/>
                    </a:ext>
                  </a:extLst>
                </a:gridCol>
              </a:tblGrid>
              <a:tr h="192697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>
                          <a:effectLst/>
                        </a:rPr>
                        <a:t>Canton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>
                          <a:effectLst/>
                        </a:rPr>
                        <a:t>C-</a:t>
                      </a:r>
                      <a:r>
                        <a:rPr lang="de-CH" sz="1200" b="1" u="none" strike="noStrike" dirty="0" err="1">
                          <a:effectLst/>
                        </a:rPr>
                        <a:t>Section</a:t>
                      </a:r>
                      <a:r>
                        <a:rPr lang="de-CH" sz="1200" b="1" u="none" strike="noStrike" dirty="0">
                          <a:effectLst/>
                        </a:rPr>
                        <a:t> Rate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8078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Zug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41.5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05234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Zürich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39.1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0869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Bern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36.2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91041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Schaffhausen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36.0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59928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Basel-Stadt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35.7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0894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Lucerne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35.2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1318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Valais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34.4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40528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Sankt Gallen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34.0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7915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Graubünden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971393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Solothurn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79761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Aargau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071493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Basel-Landschaft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33.2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87386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Schwyz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32.9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626050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Nidwalden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31.3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22514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Ticino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31.2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60587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Neuchâtel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4692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Genève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392299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Glaurs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29.0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0110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Uri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28.4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66676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Fribourg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27.8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243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Vaud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27.1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02800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Thurgau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26.3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75633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Obwalden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25.6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5954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Appenzell Ausserrhoden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25.5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56306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Jura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23.6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3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Aim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5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5804B6-2214-386C-E60B-1C4A8C73C8A4}"/>
              </a:ext>
            </a:extLst>
          </p:cNvPr>
          <p:cNvSpPr txBox="1"/>
          <p:nvPr/>
        </p:nvSpPr>
        <p:spPr>
          <a:xfrm>
            <a:off x="3151909" y="2330210"/>
            <a:ext cx="63038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ArialMT"/>
              </a:rPr>
              <a:t>W</a:t>
            </a:r>
            <a:r>
              <a:rPr lang="de-CH" sz="1800" dirty="0" err="1">
                <a:effectLst/>
                <a:latin typeface="ArialMT"/>
              </a:rPr>
              <a:t>e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aim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to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analyze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hospital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traits</a:t>
            </a:r>
            <a:r>
              <a:rPr lang="de-CH" sz="1800" dirty="0">
                <a:effectLst/>
                <a:latin typeface="ArialMT"/>
              </a:rPr>
              <a:t>, such </a:t>
            </a:r>
            <a:r>
              <a:rPr lang="de-CH" sz="1800" dirty="0" err="1">
                <a:effectLst/>
                <a:latin typeface="ArialMT"/>
              </a:rPr>
              <a:t>as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infrastructural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characteristics</a:t>
            </a:r>
            <a:r>
              <a:rPr lang="de-CH" sz="1800" dirty="0">
                <a:effectLst/>
                <a:latin typeface="ArialMT"/>
              </a:rPr>
              <a:t> and </a:t>
            </a:r>
            <a:r>
              <a:rPr lang="de-CH" sz="1800" dirty="0" err="1">
                <a:effectLst/>
                <a:latin typeface="ArialMT"/>
              </a:rPr>
              <a:t>staff</a:t>
            </a:r>
            <a:r>
              <a:rPr lang="de-CH" sz="1800" dirty="0">
                <a:effectLst/>
                <a:latin typeface="ArialMT"/>
              </a:rPr>
              <a:t>, </a:t>
            </a:r>
            <a:r>
              <a:rPr lang="de-CH" sz="1800" dirty="0" err="1">
                <a:effectLst/>
                <a:latin typeface="ArialMT"/>
              </a:rPr>
              <a:t>as</a:t>
            </a:r>
            <a:r>
              <a:rPr lang="de-CH" sz="1800" dirty="0">
                <a:effectLst/>
                <a:latin typeface="ArialMT"/>
              </a:rPr>
              <a:t> potential </a:t>
            </a:r>
            <a:r>
              <a:rPr lang="de-CH" sz="1800" dirty="0" err="1">
                <a:effectLst/>
                <a:latin typeface="ArialMT"/>
              </a:rPr>
              <a:t>explanatory</a:t>
            </a:r>
            <a:r>
              <a:rPr lang="de-CH" sz="1800" dirty="0">
                <a:effectLst/>
                <a:latin typeface="ArialMT"/>
              </a:rPr>
              <a:t> variables </a:t>
            </a:r>
            <a:r>
              <a:rPr lang="de-CH" sz="1800" dirty="0" err="1">
                <a:effectLst/>
                <a:latin typeface="ArialMT"/>
              </a:rPr>
              <a:t>for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the</a:t>
            </a:r>
            <a:r>
              <a:rPr lang="de-CH" sz="1800" dirty="0">
                <a:effectLst/>
                <a:latin typeface="ArialMT"/>
              </a:rPr>
              <a:t> stark </a:t>
            </a:r>
            <a:r>
              <a:rPr lang="de-CH" sz="1800" dirty="0" err="1">
                <a:effectLst/>
                <a:latin typeface="ArialMT"/>
              </a:rPr>
              <a:t>differences</a:t>
            </a:r>
            <a:r>
              <a:rPr lang="de-CH" sz="1800" dirty="0">
                <a:effectLst/>
                <a:latin typeface="ArialMT"/>
              </a:rPr>
              <a:t> in C-</a:t>
            </a:r>
            <a:r>
              <a:rPr lang="de-CH" sz="1800" dirty="0" err="1">
                <a:effectLst/>
                <a:latin typeface="ArialMT"/>
              </a:rPr>
              <a:t>section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rates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observed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across</a:t>
            </a:r>
            <a:r>
              <a:rPr lang="de-CH" sz="1800" dirty="0">
                <a:effectLst/>
                <a:latin typeface="ArialMT"/>
              </a:rPr>
              <a:t> Swiss </a:t>
            </a:r>
            <a:r>
              <a:rPr lang="de-CH" sz="1800" dirty="0" err="1">
                <a:effectLst/>
                <a:latin typeface="ArialMT"/>
              </a:rPr>
              <a:t>hospitals</a:t>
            </a:r>
            <a:r>
              <a:rPr lang="de-CH" sz="1800" dirty="0">
                <a:effectLst/>
                <a:latin typeface="ArialMT"/>
              </a:rPr>
              <a:t>. </a:t>
            </a:r>
            <a:r>
              <a:rPr lang="de-CH" sz="1800" dirty="0" err="1">
                <a:effectLst/>
                <a:latin typeface="ArialMT"/>
              </a:rPr>
              <a:t>Our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project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is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centered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around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determining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patterns</a:t>
            </a:r>
            <a:r>
              <a:rPr lang="de-CH" sz="1800" dirty="0">
                <a:effectLst/>
                <a:latin typeface="ArialMT"/>
              </a:rPr>
              <a:t> in </a:t>
            </a:r>
            <a:r>
              <a:rPr lang="de-CH" sz="1800" dirty="0" err="1">
                <a:effectLst/>
                <a:latin typeface="ArialMT"/>
              </a:rPr>
              <a:t>hospital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characteristics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that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can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account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for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the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variations</a:t>
            </a:r>
            <a:r>
              <a:rPr lang="de-CH" sz="1800" dirty="0">
                <a:effectLst/>
                <a:latin typeface="ArialMT"/>
              </a:rPr>
              <a:t> in C-</a:t>
            </a:r>
            <a:r>
              <a:rPr lang="de-CH" sz="1800" dirty="0" err="1">
                <a:effectLst/>
                <a:latin typeface="ArialMT"/>
              </a:rPr>
              <a:t>section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rates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among</a:t>
            </a:r>
            <a:r>
              <a:rPr lang="de-CH" sz="1800" dirty="0">
                <a:effectLst/>
                <a:latin typeface="ArialMT"/>
              </a:rPr>
              <a:t> different </a:t>
            </a:r>
            <a:r>
              <a:rPr lang="de-CH" sz="1800" dirty="0" err="1">
                <a:effectLst/>
                <a:latin typeface="ArialMT"/>
              </a:rPr>
              <a:t>healthcare</a:t>
            </a:r>
            <a:r>
              <a:rPr lang="de-CH" sz="1800" dirty="0">
                <a:effectLst/>
                <a:latin typeface="ArialMT"/>
              </a:rPr>
              <a:t> </a:t>
            </a:r>
            <a:r>
              <a:rPr lang="de-CH" sz="1800" dirty="0" err="1">
                <a:effectLst/>
                <a:latin typeface="ArialMT"/>
              </a:rPr>
              <a:t>institutions</a:t>
            </a:r>
            <a:r>
              <a:rPr lang="de-CH" sz="1800" dirty="0">
                <a:effectLst/>
                <a:latin typeface="ArialMT"/>
              </a:rPr>
              <a:t>.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227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Dataset: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</a:t>
            </a:r>
            <a:br>
              <a:rPr lang="de-DE" dirty="0"/>
            </a:br>
            <a:r>
              <a:rPr lang="de-DE" dirty="0"/>
              <a:t>- Sources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07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 and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5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Regression: </a:t>
            </a:r>
            <a:br>
              <a:rPr lang="de-DE" dirty="0"/>
            </a:br>
            <a:r>
              <a:rPr lang="de-DE" dirty="0" err="1"/>
              <a:t>Procedure</a:t>
            </a:r>
            <a:r>
              <a:rPr lang="de-DE" dirty="0"/>
              <a:t> and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7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8818" cy="1325563"/>
          </a:xfrm>
        </p:spPr>
        <p:txBody>
          <a:bodyPr>
            <a:normAutofit/>
          </a:bodyPr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Procedure</a:t>
            </a:r>
            <a:r>
              <a:rPr lang="de-DE" dirty="0"/>
              <a:t> and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90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Macintosh PowerPoint</Application>
  <PresentationFormat>Breitbild</PresentationFormat>
  <Paragraphs>135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ArialMT</vt:lpstr>
      <vt:lpstr>Calibri</vt:lpstr>
      <vt:lpstr>Calibri Light</vt:lpstr>
      <vt:lpstr>Office</vt:lpstr>
      <vt:lpstr>Deciphering C-section Rate Disparities: Analyzing Swiss Hospital Traits for Insights  </vt:lpstr>
      <vt:lpstr>Outline </vt:lpstr>
      <vt:lpstr>PowerPoint-Präsentation</vt:lpstr>
      <vt:lpstr>C-Section rates across Switzerland</vt:lpstr>
      <vt:lpstr>Aim:</vt:lpstr>
      <vt:lpstr>Short Overview of the Dataset: - Types of Data - Sources</vt:lpstr>
      <vt:lpstr>Data cleaning and preprocessing</vt:lpstr>
      <vt:lpstr>Logistic Regression:  Procedure and predictive features</vt:lpstr>
      <vt:lpstr>Decision Trees:  Procedure and predictive features</vt:lpstr>
      <vt:lpstr>Random Forest:  Procedure and predictive features</vt:lpstr>
      <vt:lpstr>Boosted Decision Tree:  Procedure and predictive features</vt:lpstr>
      <vt:lpstr>Clustering with the entire dataset: Do we see Mean differences for C-section rates between the clusters?</vt:lpstr>
      <vt:lpstr>Taking all the results together: Which features do we have and do certain features appear with different methods?</vt:lpstr>
      <vt:lpstr>Creating a new dataset with only the predictive features</vt:lpstr>
      <vt:lpstr>Rerunning the Clustering: Do we now see differences in C-Section rate means between the Clusters?</vt:lpstr>
      <vt:lpstr>Conclusion/Discussion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Flütsch, Lenja Chiara (STUDENTS)</dc:creator>
  <cp:lastModifiedBy>Flütsch, Lenja Chiara (STUDENTS)</cp:lastModifiedBy>
  <cp:revision>62</cp:revision>
  <dcterms:created xsi:type="dcterms:W3CDTF">2023-09-17T11:31:07Z</dcterms:created>
  <dcterms:modified xsi:type="dcterms:W3CDTF">2023-11-17T16:08:32Z</dcterms:modified>
</cp:coreProperties>
</file>