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20EC39-1929-48D2-9E43-0F6B6D89BB6D}" v="47" dt="2023-08-31T14:54:03.8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>
        <p:scale>
          <a:sx n="66" d="100"/>
          <a:sy n="66" d="100"/>
        </p:scale>
        <p:origin x="279" y="7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August 31,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9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Thursday, August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8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Thursday, August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August 31,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7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Thursday, August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6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Thursday, August 31,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0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Thursday, August 31,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9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Thursday, August 31,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8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Thursday, August 31,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2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Thursday, August 31,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2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Thursday, August 31,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6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August 31,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1125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48">
          <p15:clr>
            <a:srgbClr val="F26B43"/>
          </p15:clr>
        </p15:guide>
        <p15:guide id="2" pos="279">
          <p15:clr>
            <a:srgbClr val="F26B43"/>
          </p15:clr>
        </p15:guide>
        <p15:guide id="3" pos="1232">
          <p15:clr>
            <a:srgbClr val="5ACBF0"/>
          </p15:clr>
        </p15:guide>
        <p15:guide id="4" pos="1527">
          <p15:clr>
            <a:srgbClr val="5ACBF0"/>
          </p15:clr>
        </p15:guide>
        <p15:guide id="5" pos="2457">
          <p15:clr>
            <a:srgbClr val="5ACBF0"/>
          </p15:clr>
        </p15:guide>
        <p15:guide id="6" pos="2751">
          <p15:clr>
            <a:srgbClr val="5ACBF0"/>
          </p15:clr>
        </p15:guide>
        <p15:guide id="7" pos="3704">
          <p15:clr>
            <a:srgbClr val="5ACBF0"/>
          </p15:clr>
        </p15:guide>
        <p15:guide id="8" pos="3976">
          <p15:clr>
            <a:srgbClr val="5ACBF0"/>
          </p15:clr>
        </p15:guide>
        <p15:guide id="9" pos="4929">
          <p15:clr>
            <a:srgbClr val="5ACBF0"/>
          </p15:clr>
        </p15:guide>
        <p15:guide id="10" pos="5201">
          <p15:clr>
            <a:srgbClr val="5ACBF0"/>
          </p15:clr>
        </p15:guide>
        <p15:guide id="11" pos="6153">
          <p15:clr>
            <a:srgbClr val="5ACBF0"/>
          </p15:clr>
        </p15:guide>
        <p15:guide id="12" pos="6448">
          <p15:clr>
            <a:srgbClr val="5ACBF0"/>
          </p15:clr>
        </p15:guide>
        <p15:guide id="13" pos="7401">
          <p15:clr>
            <a:srgbClr val="F26B43"/>
          </p15:clr>
        </p15:guide>
        <p15:guide id="14" orient="horz" pos="3475">
          <p15:clr>
            <a:srgbClr val="F26B43"/>
          </p15:clr>
        </p15:guide>
        <p15:guide id="15" orient="horz" pos="278">
          <p15:clr>
            <a:srgbClr val="F26B43"/>
          </p15:clr>
        </p15:guide>
        <p15:guide id="16" orient="horz" pos="2886">
          <p15:clr>
            <a:srgbClr val="5ACBF0"/>
          </p15:clr>
        </p15:guide>
        <p15:guide id="17" orient="horz" pos="2591">
          <p15:clr>
            <a:srgbClr val="5ACBF0"/>
          </p15:clr>
        </p15:guide>
        <p15:guide id="18" orient="horz" pos="2024">
          <p15:clr>
            <a:srgbClr val="5ACBF0"/>
          </p15:clr>
        </p15:guide>
        <p15:guide id="19" orient="horz" pos="1729">
          <p15:clr>
            <a:srgbClr val="5ACBF0"/>
          </p15:clr>
        </p15:guide>
        <p15:guide id="20" orient="horz" pos="1162">
          <p15:clr>
            <a:srgbClr val="5ACBF0"/>
          </p15:clr>
        </p15:guide>
        <p15:guide id="21" orient="horz" pos="867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F7F0-0CD4-F90D-B2DC-48DD807BB0F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Wine Quality Dataset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DE0C8-6545-939B-E492-38D2CC413B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Can one actually tell good quality wine from bad quality wine?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42064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081E65-8ABD-1160-D603-0BC9AF90437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273770" y="184007"/>
            <a:ext cx="11311128" cy="552977"/>
          </a:xfrm>
        </p:spPr>
        <p:txBody>
          <a:bodyPr/>
          <a:lstStyle/>
          <a:p>
            <a:r>
              <a:rPr lang="en-US" dirty="0"/>
              <a:t>Wine Quality Dataset (</a:t>
            </a:r>
            <a:r>
              <a:rPr lang="en-US" sz="2800" dirty="0"/>
              <a:t>1,599 Observations)</a:t>
            </a:r>
            <a:endParaRPr lang="en-CH" dirty="0"/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EDDD5AA0-E4D8-77EC-39D7-4C97754A90C4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3664245677"/>
              </p:ext>
            </p:extLst>
          </p:nvPr>
        </p:nvGraphicFramePr>
        <p:xfrm>
          <a:off x="273770" y="1126194"/>
          <a:ext cx="11564148" cy="431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679">
                  <a:extLst>
                    <a:ext uri="{9D8B030D-6E8A-4147-A177-3AD203B41FA5}">
                      <a16:colId xmlns:a16="http://schemas.microsoft.com/office/drawing/2014/main" val="3518241895"/>
                    </a:ext>
                  </a:extLst>
                </a:gridCol>
                <a:gridCol w="963679">
                  <a:extLst>
                    <a:ext uri="{9D8B030D-6E8A-4147-A177-3AD203B41FA5}">
                      <a16:colId xmlns:a16="http://schemas.microsoft.com/office/drawing/2014/main" val="2983659145"/>
                    </a:ext>
                  </a:extLst>
                </a:gridCol>
                <a:gridCol w="963679">
                  <a:extLst>
                    <a:ext uri="{9D8B030D-6E8A-4147-A177-3AD203B41FA5}">
                      <a16:colId xmlns:a16="http://schemas.microsoft.com/office/drawing/2014/main" val="3601965898"/>
                    </a:ext>
                  </a:extLst>
                </a:gridCol>
                <a:gridCol w="963679">
                  <a:extLst>
                    <a:ext uri="{9D8B030D-6E8A-4147-A177-3AD203B41FA5}">
                      <a16:colId xmlns:a16="http://schemas.microsoft.com/office/drawing/2014/main" val="4015805464"/>
                    </a:ext>
                  </a:extLst>
                </a:gridCol>
                <a:gridCol w="963679">
                  <a:extLst>
                    <a:ext uri="{9D8B030D-6E8A-4147-A177-3AD203B41FA5}">
                      <a16:colId xmlns:a16="http://schemas.microsoft.com/office/drawing/2014/main" val="2388449755"/>
                    </a:ext>
                  </a:extLst>
                </a:gridCol>
                <a:gridCol w="963679">
                  <a:extLst>
                    <a:ext uri="{9D8B030D-6E8A-4147-A177-3AD203B41FA5}">
                      <a16:colId xmlns:a16="http://schemas.microsoft.com/office/drawing/2014/main" val="2398970492"/>
                    </a:ext>
                  </a:extLst>
                </a:gridCol>
                <a:gridCol w="963679">
                  <a:extLst>
                    <a:ext uri="{9D8B030D-6E8A-4147-A177-3AD203B41FA5}">
                      <a16:colId xmlns:a16="http://schemas.microsoft.com/office/drawing/2014/main" val="38798427"/>
                    </a:ext>
                  </a:extLst>
                </a:gridCol>
                <a:gridCol w="963679">
                  <a:extLst>
                    <a:ext uri="{9D8B030D-6E8A-4147-A177-3AD203B41FA5}">
                      <a16:colId xmlns:a16="http://schemas.microsoft.com/office/drawing/2014/main" val="2599435093"/>
                    </a:ext>
                  </a:extLst>
                </a:gridCol>
                <a:gridCol w="963679">
                  <a:extLst>
                    <a:ext uri="{9D8B030D-6E8A-4147-A177-3AD203B41FA5}">
                      <a16:colId xmlns:a16="http://schemas.microsoft.com/office/drawing/2014/main" val="864905845"/>
                    </a:ext>
                  </a:extLst>
                </a:gridCol>
                <a:gridCol w="963679">
                  <a:extLst>
                    <a:ext uri="{9D8B030D-6E8A-4147-A177-3AD203B41FA5}">
                      <a16:colId xmlns:a16="http://schemas.microsoft.com/office/drawing/2014/main" val="3153765631"/>
                    </a:ext>
                  </a:extLst>
                </a:gridCol>
                <a:gridCol w="963679">
                  <a:extLst>
                    <a:ext uri="{9D8B030D-6E8A-4147-A177-3AD203B41FA5}">
                      <a16:colId xmlns:a16="http://schemas.microsoft.com/office/drawing/2014/main" val="4013277921"/>
                    </a:ext>
                  </a:extLst>
                </a:gridCol>
                <a:gridCol w="963679">
                  <a:extLst>
                    <a:ext uri="{9D8B030D-6E8A-4147-A177-3AD203B41FA5}">
                      <a16:colId xmlns:a16="http://schemas.microsoft.com/office/drawing/2014/main" val="32076730"/>
                    </a:ext>
                  </a:extLst>
                </a:gridCol>
              </a:tblGrid>
              <a:tr h="337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Sogna"/>
                        </a:rPr>
                        <a:t>fixed acidity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Sogna"/>
                        </a:rPr>
                        <a:t>volatile acidity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Sogna"/>
                        </a:rPr>
                        <a:t>citric acid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Sogna"/>
                        </a:rPr>
                        <a:t>residual sugar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2"/>
                          </a:solidFill>
                          <a:effectLst/>
                          <a:latin typeface="Sogna"/>
                        </a:rPr>
                        <a:t>chlorides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Sogna"/>
                        </a:rPr>
                        <a:t>free sulfur dioxide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Sogna"/>
                        </a:rPr>
                        <a:t>total sulfur dioxide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2"/>
                          </a:solidFill>
                          <a:effectLst/>
                          <a:latin typeface="Sogna"/>
                        </a:rPr>
                        <a:t>density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Sogna"/>
                        </a:rPr>
                        <a:t>pH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Sogna"/>
                        </a:rPr>
                        <a:t>Sulphates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Sogna"/>
                        </a:rPr>
                        <a:t>alcohol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2"/>
                          </a:solidFill>
                          <a:effectLst/>
                          <a:highlight>
                            <a:srgbClr val="FFFF00"/>
                          </a:highlight>
                          <a:latin typeface="Sogna"/>
                        </a:rPr>
                        <a:t>quality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348834365"/>
                  </a:ext>
                </a:extLst>
              </a:tr>
            </a:tbl>
          </a:graphicData>
        </a:graphic>
      </p:graphicFrame>
      <p:sp>
        <p:nvSpPr>
          <p:cNvPr id="20" name="Title 3">
            <a:extLst>
              <a:ext uri="{FF2B5EF4-FFF2-40B4-BE49-F238E27FC236}">
                <a16:creationId xmlns:a16="http://schemas.microsoft.com/office/drawing/2014/main" id="{A623D104-44F2-CDB6-D874-67F1CFCF014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3770" y="668146"/>
            <a:ext cx="11311128" cy="43148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Dataset Features:</a:t>
            </a:r>
            <a:endParaRPr lang="en-CH" sz="2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6EBC860-DD3F-CB0C-66E2-3999444AE18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70" y="1729887"/>
            <a:ext cx="3684980" cy="218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0BEF29C-A517-F6B6-3F49-42CC90B909D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813" y="1729887"/>
            <a:ext cx="3684980" cy="218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1B605D0-AE86-8DD0-857D-9EE910A1CAD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856" y="1729888"/>
            <a:ext cx="3972360" cy="218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D171ACD-BA8B-07B9-06B9-2FC54A08F52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70" y="3979913"/>
            <a:ext cx="3684980" cy="218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482AB1D-898D-246D-0283-0458EB67767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813" y="3979913"/>
            <a:ext cx="3684980" cy="220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D6ED489-B02A-91A0-6990-F1F7E8C6B30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856" y="3979913"/>
            <a:ext cx="3972361" cy="220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8480863-7951-BED3-8BA7-B57F9B0BFFF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8"/>
          <a:srcRect l="1112" t="15017" r="2260" b="5093"/>
          <a:stretch/>
        </p:blipFill>
        <p:spPr>
          <a:xfrm>
            <a:off x="8726485" y="6341093"/>
            <a:ext cx="3045731" cy="43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7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6556372-C5B7-2A8C-BB27-91ECE6DDB51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37" y="723839"/>
            <a:ext cx="3579401" cy="265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7EAB5B2-0C8F-CF9E-C2E9-B00C54D5ABA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211" y="723838"/>
            <a:ext cx="3416523" cy="265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5FB8433-3DD9-EC14-6A2A-E503F8B9AE3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706" y="723838"/>
            <a:ext cx="3416523" cy="265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331EE35-D409-D849-C013-5E7D7250AF5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89" y="3428999"/>
            <a:ext cx="3581249" cy="267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28F22E44-837B-58C9-30FB-0F755F0FF28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210" y="3446584"/>
            <a:ext cx="3416523" cy="265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A1E9D93C-E5BE-83D7-DBAC-4CE5E929488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705" y="3476867"/>
            <a:ext cx="3416522" cy="265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CD5B00-1CFE-1677-781F-6D91864E2BE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917465" y="6203521"/>
            <a:ext cx="8251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000" dirty="0">
                <a:solidFill>
                  <a:srgbClr val="FF0000"/>
                </a:solidFill>
                <a:latin typeface="Sagona Book (Headings)"/>
              </a:rPr>
              <a:t>Wine density follows a normal distribution for all wine categories</a:t>
            </a:r>
            <a:r>
              <a:rPr lang="en-US" sz="2000" dirty="0">
                <a:solidFill>
                  <a:srgbClr val="FF0000"/>
                </a:solidFill>
                <a:latin typeface="Sagona Book (Headings)"/>
              </a:rPr>
              <a:t>!</a:t>
            </a:r>
            <a:endParaRPr lang="en-CH" sz="2000" dirty="0">
              <a:solidFill>
                <a:srgbClr val="FF0000"/>
              </a:solidFill>
              <a:latin typeface="Sagona Book (Headings)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A41854E7-91B9-4632-B7F1-8EC50A8E078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85989" y="254369"/>
            <a:ext cx="11311128" cy="32911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QQ-Plots of Wine Density for the Different Wine Categories</a:t>
            </a: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6108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D5A3C63-8F2E-4AD5-0549-EA9223390F9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448056" y="388800"/>
            <a:ext cx="11301984" cy="627958"/>
          </a:xfrm>
        </p:spPr>
        <p:txBody>
          <a:bodyPr/>
          <a:lstStyle/>
          <a:p>
            <a:r>
              <a:rPr lang="en-US" dirty="0" err="1"/>
              <a:t>Anova</a:t>
            </a:r>
            <a:r>
              <a:rPr lang="en-US" dirty="0"/>
              <a:t> Test</a:t>
            </a:r>
            <a:endParaRPr lang="en-CH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A9B7851-F984-595D-BA1D-2788C58634D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372993" y="908366"/>
            <a:ext cx="11293200" cy="152821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 value for out </a:t>
            </a:r>
            <a:r>
              <a:rPr lang="en-US" dirty="0" err="1">
                <a:solidFill>
                  <a:schemeClr val="tx1"/>
                </a:solidFill>
              </a:rPr>
              <a:t>Anova</a:t>
            </a:r>
            <a:r>
              <a:rPr lang="en-US" dirty="0">
                <a:solidFill>
                  <a:schemeClr val="tx1"/>
                </a:solidFill>
              </a:rPr>
              <a:t> Test: </a:t>
            </a:r>
          </a:p>
          <a:p>
            <a:pPr lvl="1"/>
            <a:r>
              <a:rPr lang="en-US" sz="1200" dirty="0" err="1">
                <a:solidFill>
                  <a:schemeClr val="tx1"/>
                </a:solidFill>
              </a:rPr>
              <a:t>Stats.f_oneway</a:t>
            </a:r>
            <a:r>
              <a:rPr lang="en-US" sz="1200" dirty="0">
                <a:solidFill>
                  <a:schemeClr val="tx1"/>
                </a:solidFill>
              </a:rPr>
              <a:t>( </a:t>
            </a:r>
            <a:r>
              <a:rPr lang="en-US" sz="1200" b="1" dirty="0">
                <a:solidFill>
                  <a:schemeClr val="tx1"/>
                </a:solidFill>
              </a:rPr>
              <a:t>Density_Quality_3, Density_Quality_4, Density_Quality_5, Density_Quality_6, Density_Quality_7, Density_Quality_8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P Value =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8.12e-13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2"/>
            <a:r>
              <a:rPr lang="en-US" sz="1400" dirty="0">
                <a:solidFill>
                  <a:schemeClr val="tx1"/>
                </a:solidFill>
              </a:rPr>
              <a:t>Interpretation: Wine Density differs for at least one wine category.</a:t>
            </a:r>
          </a:p>
          <a:p>
            <a:pPr marL="901944" lvl="2" indent="0">
              <a:buNone/>
            </a:pPr>
            <a:endParaRPr lang="en-US" sz="1200" dirty="0"/>
          </a:p>
          <a:p>
            <a:pPr marL="901944" lvl="2" indent="0">
              <a:buNone/>
            </a:pPr>
            <a:endParaRPr lang="en-CH" sz="1200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0C72733-DABC-FF67-6A1B-7800AF3CBB2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93" y="2502280"/>
            <a:ext cx="5622624" cy="404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45378837-A95C-AEF2-8885-C834DC9F647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2502280"/>
            <a:ext cx="5723006" cy="404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446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EF14F9-1623-403B-01B9-5F5C8DBDDD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 rotWithShape="1">
          <a:blip r:embed="rId2"/>
          <a:srcRect t="773" b="1214"/>
          <a:stretch/>
        </p:blipFill>
        <p:spPr>
          <a:xfrm>
            <a:off x="445008" y="997637"/>
            <a:ext cx="6468221" cy="554099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945C50-D0E5-EAAC-4EFC-360C893B238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445008" y="396800"/>
            <a:ext cx="11301984" cy="506649"/>
          </a:xfrm>
        </p:spPr>
        <p:txBody>
          <a:bodyPr/>
          <a:lstStyle/>
          <a:p>
            <a:r>
              <a:rPr lang="en-US" dirty="0"/>
              <a:t>Test for Pairwise Comparison</a:t>
            </a:r>
            <a:endParaRPr lang="en-C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818814-BB82-629B-01FF-7AF38244641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231920" y="3219563"/>
            <a:ext cx="617868" cy="29567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ln>
                <a:solidFill>
                  <a:schemeClr val="accent1"/>
                </a:solidFill>
              </a:ln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5A3F11-9D6A-4607-2D57-CB8CB5FF065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231919" y="4626754"/>
            <a:ext cx="617868" cy="142909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ln>
                <a:solidFill>
                  <a:schemeClr val="accent1"/>
                </a:solidFill>
              </a:ln>
              <a:noFill/>
            </a:endParaRPr>
          </a:p>
        </p:txBody>
      </p:sp>
      <p:pic>
        <p:nvPicPr>
          <p:cNvPr id="19" name="Picture 8">
            <a:extLst>
              <a:ext uri="{FF2B5EF4-FFF2-40B4-BE49-F238E27FC236}">
                <a16:creationId xmlns:a16="http://schemas.microsoft.com/office/drawing/2014/main" id="{D7842334-EF31-6536-660F-82EEFDDA881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643" y="2798189"/>
            <a:ext cx="5068957" cy="374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A5D906C-B8F8-F9C0-25DA-FCE89615920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073153" y="997637"/>
            <a:ext cx="4966447" cy="1706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For the reject = True P value is lower then 0.05 then Null Hypothesis can be rejected.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Meaning there are significant differences in the Density mean between wine categories.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896357735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ThinLines Color Sc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AC8"/>
      </a:accent1>
      <a:accent2>
        <a:srgbClr val="794DFF"/>
      </a:accent2>
      <a:accent3>
        <a:srgbClr val="00D17D"/>
      </a:accent3>
      <a:accent4>
        <a:srgbClr val="404040"/>
      </a:accent4>
      <a:accent5>
        <a:srgbClr val="FE5D21"/>
      </a:accent5>
      <a:accent6>
        <a:srgbClr val="B3B3B3"/>
      </a:accent6>
      <a:hlink>
        <a:srgbClr val="3E8FF1"/>
      </a:hlink>
      <a:folHlink>
        <a:srgbClr val="939393"/>
      </a:folHlink>
    </a:clrScheme>
    <a:fontScheme name="Custom 3">
      <a:majorFont>
        <a:latin typeface="Sagona Book"/>
        <a:ea typeface=""/>
        <a:cs typeface=""/>
      </a:majorFont>
      <a:minorFont>
        <a:latin typeface="Univer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97A0A36F3DFF47B58273447BDC5ECC" ma:contentTypeVersion="2" ma:contentTypeDescription="Create a new document." ma:contentTypeScope="" ma:versionID="5d2301ecf2289aecc0c614c4be6c64ae">
  <xsd:schema xmlns:xsd="http://www.w3.org/2001/XMLSchema" xmlns:xs="http://www.w3.org/2001/XMLSchema" xmlns:p="http://schemas.microsoft.com/office/2006/metadata/properties" xmlns:ns3="e70d015a-3d45-4e10-894b-ffdfbc2b7d25" targetNamespace="http://schemas.microsoft.com/office/2006/metadata/properties" ma:root="true" ma:fieldsID="5813c4fe8ccc91d3e7ba25e0711b73ed" ns3:_="">
    <xsd:import namespace="e70d015a-3d45-4e10-894b-ffdfbc2b7d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0d015a-3d45-4e10-894b-ffdfbc2b7d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62813C-F3ED-488F-A486-18B79DCB13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0d015a-3d45-4e10-894b-ffdfbc2b7d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FA54B9-7AA9-41E5-9A35-37B61BC7E0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54DF0C-77CD-4639-A883-2BF2E5834492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e70d015a-3d45-4e10-894b-ffdfbc2b7d25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Thin line</Template>
  <TotalTime>0</TotalTime>
  <Words>167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 Light</vt:lpstr>
      <vt:lpstr>Courier New</vt:lpstr>
      <vt:lpstr>Sagona Book</vt:lpstr>
      <vt:lpstr>Sagona Book (Headings)</vt:lpstr>
      <vt:lpstr>Sogna</vt:lpstr>
      <vt:lpstr>Univers</vt:lpstr>
      <vt:lpstr>ThinLineVTI</vt:lpstr>
      <vt:lpstr>Wine Quality Dataset</vt:lpstr>
      <vt:lpstr>Wine Quality Dataset (1,599 Observations)</vt:lpstr>
      <vt:lpstr>PowerPoint Presentation</vt:lpstr>
      <vt:lpstr>Anova Test</vt:lpstr>
      <vt:lpstr>Test for Pairwise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Dataset</dc:title>
  <dc:creator>Maayan Hagbi</dc:creator>
  <cp:lastModifiedBy>Maayan Hagbi</cp:lastModifiedBy>
  <cp:revision>7</cp:revision>
  <dcterms:created xsi:type="dcterms:W3CDTF">2023-08-31T13:10:15Z</dcterms:created>
  <dcterms:modified xsi:type="dcterms:W3CDTF">2023-08-31T14:56:32Z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0x0101000797A0A36F3DFF47B58273447BDC5ECC</vt:lpwstr>
  </property>
</Properties>
</file>