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753600" cy="7315200"/>
  <p:notesSz cx="6858000" cy="9144000"/>
  <p:embeddedFontLst>
    <p:embeddedFont>
      <p:font typeface="Codec Pro ExtraBold" charset="1" panose="00000700000000000000"/>
      <p:regular r:id="rId10"/>
    </p:embeddedFont>
    <p:embeddedFont>
      <p:font typeface="Bobby Jones" charset="1" panose="00000000000000000000"/>
      <p:regular r:id="rId11"/>
    </p:embeddedFont>
    <p:embeddedFont>
      <p:font typeface="Codec Pro ExtraBold Bold" charset="1" panose="000009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87289" y="-892814"/>
            <a:ext cx="15144525" cy="10627869"/>
            <a:chOff x="0" y="0"/>
            <a:chExt cx="20192700" cy="14170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235902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560515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235902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560515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99983" y="1629728"/>
            <a:ext cx="5581790" cy="2852853"/>
            <a:chOff x="0" y="0"/>
            <a:chExt cx="2386841" cy="12199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86841" cy="1219914"/>
            </a:xfrm>
            <a:custGeom>
              <a:avLst/>
              <a:gdLst/>
              <a:ahLst/>
              <a:cxnLst/>
              <a:rect r="r" b="b" t="t" l="l"/>
              <a:pathLst>
                <a:path h="1219914" w="2386841">
                  <a:moveTo>
                    <a:pt x="44384" y="0"/>
                  </a:moveTo>
                  <a:lnTo>
                    <a:pt x="2342457" y="0"/>
                  </a:lnTo>
                  <a:cubicBezTo>
                    <a:pt x="2354228" y="0"/>
                    <a:pt x="2365517" y="4676"/>
                    <a:pt x="2373841" y="13000"/>
                  </a:cubicBezTo>
                  <a:cubicBezTo>
                    <a:pt x="2382164" y="21323"/>
                    <a:pt x="2386841" y="32613"/>
                    <a:pt x="2386841" y="44384"/>
                  </a:cubicBezTo>
                  <a:lnTo>
                    <a:pt x="2386841" y="1175530"/>
                  </a:lnTo>
                  <a:cubicBezTo>
                    <a:pt x="2386841" y="1187302"/>
                    <a:pt x="2382164" y="1198591"/>
                    <a:pt x="2373841" y="1206915"/>
                  </a:cubicBezTo>
                  <a:cubicBezTo>
                    <a:pt x="2365517" y="1215238"/>
                    <a:pt x="2354228" y="1219914"/>
                    <a:pt x="2342457" y="1219914"/>
                  </a:cubicBezTo>
                  <a:lnTo>
                    <a:pt x="44384" y="1219914"/>
                  </a:lnTo>
                  <a:cubicBezTo>
                    <a:pt x="19871" y="1219914"/>
                    <a:pt x="0" y="1200043"/>
                    <a:pt x="0" y="1175530"/>
                  </a:cubicBezTo>
                  <a:lnTo>
                    <a:pt x="0" y="44384"/>
                  </a:lnTo>
                  <a:cubicBezTo>
                    <a:pt x="0" y="32613"/>
                    <a:pt x="4676" y="21323"/>
                    <a:pt x="13000" y="13000"/>
                  </a:cubicBezTo>
                  <a:cubicBezTo>
                    <a:pt x="21323" y="4676"/>
                    <a:pt x="32613" y="0"/>
                    <a:pt x="4438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86841" cy="1258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41647" y="1803170"/>
            <a:ext cx="5185577" cy="236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spc="28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The insurance company is operating at a loss due to higher claim payouts compared to the premiums collected. The objective is to identify root causes and recommend strategies to restore profitability.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77631" y="2604446"/>
            <a:ext cx="2940999" cy="1284915"/>
            <a:chOff x="0" y="0"/>
            <a:chExt cx="1257607" cy="5494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7607" cy="549445"/>
            </a:xfrm>
            <a:custGeom>
              <a:avLst/>
              <a:gdLst/>
              <a:ahLst/>
              <a:cxnLst/>
              <a:rect r="r" b="b" t="t" l="l"/>
              <a:pathLst>
                <a:path h="549445" w="1257607">
                  <a:moveTo>
                    <a:pt x="84237" y="0"/>
                  </a:moveTo>
                  <a:lnTo>
                    <a:pt x="1173369" y="0"/>
                  </a:lnTo>
                  <a:cubicBezTo>
                    <a:pt x="1219892" y="0"/>
                    <a:pt x="1257607" y="37714"/>
                    <a:pt x="1257607" y="84237"/>
                  </a:cubicBezTo>
                  <a:lnTo>
                    <a:pt x="1257607" y="465208"/>
                  </a:lnTo>
                  <a:cubicBezTo>
                    <a:pt x="1257607" y="511731"/>
                    <a:pt x="1219892" y="549445"/>
                    <a:pt x="1173369" y="549445"/>
                  </a:cubicBezTo>
                  <a:lnTo>
                    <a:pt x="84237" y="549445"/>
                  </a:lnTo>
                  <a:cubicBezTo>
                    <a:pt x="37714" y="549445"/>
                    <a:pt x="0" y="511731"/>
                    <a:pt x="0" y="465208"/>
                  </a:cubicBezTo>
                  <a:lnTo>
                    <a:pt x="0" y="84237"/>
                  </a:lnTo>
                  <a:cubicBezTo>
                    <a:pt x="0" y="37714"/>
                    <a:pt x="37714" y="0"/>
                    <a:pt x="8423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57607" cy="5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7904" y="2311974"/>
            <a:ext cx="2944714" cy="1422062"/>
            <a:chOff x="0" y="0"/>
            <a:chExt cx="1259195" cy="6080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9195" cy="608091"/>
            </a:xfrm>
            <a:custGeom>
              <a:avLst/>
              <a:gdLst/>
              <a:ahLst/>
              <a:cxnLst/>
              <a:rect r="r" b="b" t="t" l="l"/>
              <a:pathLst>
                <a:path h="608091" w="1259195">
                  <a:moveTo>
                    <a:pt x="84131" y="0"/>
                  </a:moveTo>
                  <a:lnTo>
                    <a:pt x="1175064" y="0"/>
                  </a:lnTo>
                  <a:cubicBezTo>
                    <a:pt x="1221529" y="0"/>
                    <a:pt x="1259195" y="37667"/>
                    <a:pt x="1259195" y="84131"/>
                  </a:cubicBezTo>
                  <a:lnTo>
                    <a:pt x="1259195" y="523960"/>
                  </a:lnTo>
                  <a:cubicBezTo>
                    <a:pt x="1259195" y="570424"/>
                    <a:pt x="1221529" y="608091"/>
                    <a:pt x="1175064" y="608091"/>
                  </a:cubicBezTo>
                  <a:lnTo>
                    <a:pt x="84131" y="608091"/>
                  </a:lnTo>
                  <a:cubicBezTo>
                    <a:pt x="37667" y="608091"/>
                    <a:pt x="0" y="570424"/>
                    <a:pt x="0" y="523960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A3DE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59195" cy="646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187345" y="380683"/>
            <a:ext cx="6394428" cy="1023410"/>
            <a:chOff x="0" y="0"/>
            <a:chExt cx="2734334" cy="4376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34334" cy="437622"/>
            </a:xfrm>
            <a:custGeom>
              <a:avLst/>
              <a:gdLst/>
              <a:ahLst/>
              <a:cxnLst/>
              <a:rect r="r" b="b" t="t" l="l"/>
              <a:pathLst>
                <a:path h="437622" w="2734334">
                  <a:moveTo>
                    <a:pt x="38743" y="0"/>
                  </a:moveTo>
                  <a:lnTo>
                    <a:pt x="2695591" y="0"/>
                  </a:lnTo>
                  <a:cubicBezTo>
                    <a:pt x="2705866" y="0"/>
                    <a:pt x="2715721" y="4082"/>
                    <a:pt x="2722987" y="11348"/>
                  </a:cubicBezTo>
                  <a:cubicBezTo>
                    <a:pt x="2730252" y="18613"/>
                    <a:pt x="2734334" y="28468"/>
                    <a:pt x="2734334" y="38743"/>
                  </a:cubicBezTo>
                  <a:lnTo>
                    <a:pt x="2734334" y="398879"/>
                  </a:lnTo>
                  <a:cubicBezTo>
                    <a:pt x="2734334" y="409154"/>
                    <a:pt x="2730252" y="419009"/>
                    <a:pt x="2722987" y="426275"/>
                  </a:cubicBezTo>
                  <a:cubicBezTo>
                    <a:pt x="2715721" y="433541"/>
                    <a:pt x="2705866" y="437622"/>
                    <a:pt x="2695591" y="437622"/>
                  </a:cubicBezTo>
                  <a:lnTo>
                    <a:pt x="38743" y="437622"/>
                  </a:lnTo>
                  <a:cubicBezTo>
                    <a:pt x="28468" y="437622"/>
                    <a:pt x="18613" y="433541"/>
                    <a:pt x="11348" y="426275"/>
                  </a:cubicBezTo>
                  <a:cubicBezTo>
                    <a:pt x="4082" y="419009"/>
                    <a:pt x="0" y="409154"/>
                    <a:pt x="0" y="398879"/>
                  </a:cubicBezTo>
                  <a:lnTo>
                    <a:pt x="0" y="38743"/>
                  </a:lnTo>
                  <a:cubicBezTo>
                    <a:pt x="0" y="28468"/>
                    <a:pt x="4082" y="18613"/>
                    <a:pt x="11348" y="11348"/>
                  </a:cubicBezTo>
                  <a:cubicBezTo>
                    <a:pt x="18613" y="4082"/>
                    <a:pt x="28468" y="0"/>
                    <a:pt x="38743" y="0"/>
                  </a:cubicBezTo>
                  <a:close/>
                </a:path>
              </a:pathLst>
            </a:custGeom>
            <a:solidFill>
              <a:srgbClr val="E6FF9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734334" cy="475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22112" y="2701036"/>
            <a:ext cx="1909486" cy="630229"/>
            <a:chOff x="0" y="0"/>
            <a:chExt cx="816519" cy="2694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519" cy="269493"/>
            </a:xfrm>
            <a:custGeom>
              <a:avLst/>
              <a:gdLst/>
              <a:ahLst/>
              <a:cxnLst/>
              <a:rect r="r" b="b" t="t" l="l"/>
              <a:pathLst>
                <a:path h="269493" w="816519">
                  <a:moveTo>
                    <a:pt x="129742" y="0"/>
                  </a:moveTo>
                  <a:lnTo>
                    <a:pt x="686777" y="0"/>
                  </a:lnTo>
                  <a:cubicBezTo>
                    <a:pt x="758432" y="0"/>
                    <a:pt x="816519" y="58088"/>
                    <a:pt x="816519" y="129742"/>
                  </a:cubicBezTo>
                  <a:lnTo>
                    <a:pt x="816519" y="139751"/>
                  </a:lnTo>
                  <a:cubicBezTo>
                    <a:pt x="816519" y="211406"/>
                    <a:pt x="758432" y="269493"/>
                    <a:pt x="686777" y="269493"/>
                  </a:cubicBezTo>
                  <a:lnTo>
                    <a:pt x="129742" y="269493"/>
                  </a:lnTo>
                  <a:cubicBezTo>
                    <a:pt x="58088" y="269493"/>
                    <a:pt x="0" y="211406"/>
                    <a:pt x="0" y="139751"/>
                  </a:cubicBezTo>
                  <a:lnTo>
                    <a:pt x="0" y="129742"/>
                  </a:lnTo>
                  <a:cubicBezTo>
                    <a:pt x="0" y="58088"/>
                    <a:pt x="58088" y="0"/>
                    <a:pt x="1297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6519" cy="307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610997" y="580092"/>
            <a:ext cx="269302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4"/>
              </a:lnSpc>
              <a:spcBef>
                <a:spcPct val="0"/>
              </a:spcBef>
            </a:pPr>
            <a:r>
              <a:rPr lang="en-US" sz="2499" spc="15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Insurance Company Losses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34774" y="580092"/>
            <a:ext cx="2197588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2499" spc="15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Landscape: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3618630" y="672354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7" y="0"/>
                </a:lnTo>
                <a:lnTo>
                  <a:pt x="487977" y="440067"/>
                </a:lnTo>
                <a:lnTo>
                  <a:pt x="0" y="4400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544194" y="2850450"/>
            <a:ext cx="1692134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CONTEXT</a:t>
            </a:r>
          </a:p>
          <a:p>
            <a:pPr algn="ctr">
              <a:lnSpc>
                <a:spcPts val="3000"/>
              </a:lnSpc>
            </a:pP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184482" y="682321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7" y="0"/>
                </a:lnTo>
                <a:lnTo>
                  <a:pt x="487977" y="440067"/>
                </a:lnTo>
                <a:lnTo>
                  <a:pt x="0" y="4400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527498" y="5089715"/>
            <a:ext cx="2940999" cy="1284915"/>
            <a:chOff x="0" y="0"/>
            <a:chExt cx="1257607" cy="54944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57607" cy="549445"/>
            </a:xfrm>
            <a:custGeom>
              <a:avLst/>
              <a:gdLst/>
              <a:ahLst/>
              <a:cxnLst/>
              <a:rect r="r" b="b" t="t" l="l"/>
              <a:pathLst>
                <a:path h="549445" w="1257607">
                  <a:moveTo>
                    <a:pt x="84237" y="0"/>
                  </a:moveTo>
                  <a:lnTo>
                    <a:pt x="1173369" y="0"/>
                  </a:lnTo>
                  <a:cubicBezTo>
                    <a:pt x="1219892" y="0"/>
                    <a:pt x="1257607" y="37714"/>
                    <a:pt x="1257607" y="84237"/>
                  </a:cubicBezTo>
                  <a:lnTo>
                    <a:pt x="1257607" y="465208"/>
                  </a:lnTo>
                  <a:cubicBezTo>
                    <a:pt x="1257607" y="511731"/>
                    <a:pt x="1219892" y="549445"/>
                    <a:pt x="1173369" y="549445"/>
                  </a:cubicBezTo>
                  <a:lnTo>
                    <a:pt x="84237" y="549445"/>
                  </a:lnTo>
                  <a:cubicBezTo>
                    <a:pt x="37714" y="549445"/>
                    <a:pt x="0" y="511731"/>
                    <a:pt x="0" y="465208"/>
                  </a:cubicBezTo>
                  <a:lnTo>
                    <a:pt x="0" y="84237"/>
                  </a:lnTo>
                  <a:cubicBezTo>
                    <a:pt x="0" y="37714"/>
                    <a:pt x="37714" y="0"/>
                    <a:pt x="8423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57607" cy="5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64056" y="4689834"/>
            <a:ext cx="2944714" cy="1337255"/>
            <a:chOff x="0" y="0"/>
            <a:chExt cx="1259195" cy="57182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59195" cy="571826"/>
            </a:xfrm>
            <a:custGeom>
              <a:avLst/>
              <a:gdLst/>
              <a:ahLst/>
              <a:cxnLst/>
              <a:rect r="r" b="b" t="t" l="l"/>
              <a:pathLst>
                <a:path h="571826" w="1259195">
                  <a:moveTo>
                    <a:pt x="84131" y="0"/>
                  </a:moveTo>
                  <a:lnTo>
                    <a:pt x="1175064" y="0"/>
                  </a:lnTo>
                  <a:cubicBezTo>
                    <a:pt x="1221529" y="0"/>
                    <a:pt x="1259195" y="37667"/>
                    <a:pt x="1259195" y="84131"/>
                  </a:cubicBezTo>
                  <a:lnTo>
                    <a:pt x="1259195" y="487696"/>
                  </a:lnTo>
                  <a:cubicBezTo>
                    <a:pt x="1259195" y="534160"/>
                    <a:pt x="1221529" y="571826"/>
                    <a:pt x="1175064" y="571826"/>
                  </a:cubicBezTo>
                  <a:lnTo>
                    <a:pt x="84131" y="571826"/>
                  </a:lnTo>
                  <a:cubicBezTo>
                    <a:pt x="37667" y="571826"/>
                    <a:pt x="0" y="534160"/>
                    <a:pt x="0" y="487696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DA8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259195" cy="609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37021" y="5101944"/>
            <a:ext cx="2825598" cy="630229"/>
            <a:chOff x="0" y="0"/>
            <a:chExt cx="1208260" cy="2694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08260" cy="269493"/>
            </a:xfrm>
            <a:custGeom>
              <a:avLst/>
              <a:gdLst/>
              <a:ahLst/>
              <a:cxnLst/>
              <a:rect r="r" b="b" t="t" l="l"/>
              <a:pathLst>
                <a:path h="269493" w="1208260">
                  <a:moveTo>
                    <a:pt x="87678" y="0"/>
                  </a:moveTo>
                  <a:lnTo>
                    <a:pt x="1120582" y="0"/>
                  </a:lnTo>
                  <a:cubicBezTo>
                    <a:pt x="1169005" y="0"/>
                    <a:pt x="1208260" y="39255"/>
                    <a:pt x="1208260" y="87678"/>
                  </a:cubicBezTo>
                  <a:lnTo>
                    <a:pt x="1208260" y="181816"/>
                  </a:lnTo>
                  <a:cubicBezTo>
                    <a:pt x="1208260" y="205069"/>
                    <a:pt x="1199022" y="227371"/>
                    <a:pt x="1182580" y="243813"/>
                  </a:cubicBezTo>
                  <a:cubicBezTo>
                    <a:pt x="1166137" y="260256"/>
                    <a:pt x="1143836" y="269493"/>
                    <a:pt x="1120582" y="269493"/>
                  </a:cubicBezTo>
                  <a:lnTo>
                    <a:pt x="87678" y="269493"/>
                  </a:lnTo>
                  <a:cubicBezTo>
                    <a:pt x="64424" y="269493"/>
                    <a:pt x="42123" y="260256"/>
                    <a:pt x="25680" y="243813"/>
                  </a:cubicBezTo>
                  <a:cubicBezTo>
                    <a:pt x="9237" y="227371"/>
                    <a:pt x="0" y="205069"/>
                    <a:pt x="0" y="181816"/>
                  </a:cubicBezTo>
                  <a:lnTo>
                    <a:pt x="0" y="87678"/>
                  </a:lnTo>
                  <a:cubicBezTo>
                    <a:pt x="0" y="64424"/>
                    <a:pt x="9237" y="42123"/>
                    <a:pt x="25680" y="25680"/>
                  </a:cubicBezTo>
                  <a:cubicBezTo>
                    <a:pt x="42123" y="9237"/>
                    <a:pt x="64424" y="0"/>
                    <a:pt x="87678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208260" cy="307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964056" y="5204426"/>
            <a:ext cx="282559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the problem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4083413" y="4689834"/>
            <a:ext cx="5155400" cy="1529631"/>
            <a:chOff x="0" y="0"/>
            <a:chExt cx="2204511" cy="65408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204511" cy="654089"/>
            </a:xfrm>
            <a:custGeom>
              <a:avLst/>
              <a:gdLst/>
              <a:ahLst/>
              <a:cxnLst/>
              <a:rect r="r" b="b" t="t" l="l"/>
              <a:pathLst>
                <a:path h="654089" w="2204511">
                  <a:moveTo>
                    <a:pt x="48055" y="0"/>
                  </a:moveTo>
                  <a:lnTo>
                    <a:pt x="2156456" y="0"/>
                  </a:lnTo>
                  <a:cubicBezTo>
                    <a:pt x="2169201" y="0"/>
                    <a:pt x="2181424" y="5063"/>
                    <a:pt x="2190436" y="14075"/>
                  </a:cubicBezTo>
                  <a:cubicBezTo>
                    <a:pt x="2199448" y="23087"/>
                    <a:pt x="2204511" y="35310"/>
                    <a:pt x="2204511" y="48055"/>
                  </a:cubicBezTo>
                  <a:lnTo>
                    <a:pt x="2204511" y="606034"/>
                  </a:lnTo>
                  <a:cubicBezTo>
                    <a:pt x="2204511" y="632574"/>
                    <a:pt x="2182996" y="654089"/>
                    <a:pt x="2156456" y="654089"/>
                  </a:cubicBezTo>
                  <a:lnTo>
                    <a:pt x="48055" y="654089"/>
                  </a:lnTo>
                  <a:cubicBezTo>
                    <a:pt x="35310" y="654089"/>
                    <a:pt x="23087" y="649026"/>
                    <a:pt x="14075" y="640014"/>
                  </a:cubicBezTo>
                  <a:cubicBezTo>
                    <a:pt x="5063" y="631002"/>
                    <a:pt x="0" y="618779"/>
                    <a:pt x="0" y="606034"/>
                  </a:cubicBezTo>
                  <a:lnTo>
                    <a:pt x="0" y="48055"/>
                  </a:lnTo>
                  <a:cubicBezTo>
                    <a:pt x="0" y="35310"/>
                    <a:pt x="5063" y="23087"/>
                    <a:pt x="14075" y="14075"/>
                  </a:cubicBezTo>
                  <a:cubicBezTo>
                    <a:pt x="23087" y="5063"/>
                    <a:pt x="35310" y="0"/>
                    <a:pt x="4805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204511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4230059" y="4772313"/>
            <a:ext cx="5008754" cy="119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28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Financial Imbalance: </a:t>
            </a:r>
          </a:p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 spc="28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Claim payouts consistently exceed premiums collected.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846120" y="212046"/>
            <a:ext cx="1864976" cy="1820683"/>
          </a:xfrm>
          <a:custGeom>
            <a:avLst/>
            <a:gdLst/>
            <a:ahLst/>
            <a:cxnLst/>
            <a:rect r="r" b="b" t="t" l="l"/>
            <a:pathLst>
              <a:path h="1820683" w="1864976">
                <a:moveTo>
                  <a:pt x="0" y="0"/>
                </a:moveTo>
                <a:lnTo>
                  <a:pt x="1864975" y="0"/>
                </a:lnTo>
                <a:lnTo>
                  <a:pt x="1864975" y="1820683"/>
                </a:lnTo>
                <a:lnTo>
                  <a:pt x="0" y="18206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87289" y="-892814"/>
            <a:ext cx="15144525" cy="10627869"/>
            <a:chOff x="0" y="0"/>
            <a:chExt cx="20192700" cy="14170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235902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560515" y="0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235902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560515" y="6538307"/>
              <a:ext cx="7632185" cy="7632185"/>
            </a:xfrm>
            <a:custGeom>
              <a:avLst/>
              <a:gdLst/>
              <a:ahLst/>
              <a:cxnLst/>
              <a:rect r="r" b="b" t="t" l="l"/>
              <a:pathLst>
                <a:path h="7632185" w="7632185">
                  <a:moveTo>
                    <a:pt x="0" y="0"/>
                  </a:moveTo>
                  <a:lnTo>
                    <a:pt x="7632185" y="0"/>
                  </a:lnTo>
                  <a:lnTo>
                    <a:pt x="7632185" y="7632185"/>
                  </a:lnTo>
                  <a:lnTo>
                    <a:pt x="0" y="7632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85072" y="1651743"/>
            <a:ext cx="2631562" cy="1529631"/>
            <a:chOff x="0" y="0"/>
            <a:chExt cx="1125287" cy="6540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934774" y="1661848"/>
            <a:ext cx="2631562" cy="1529631"/>
            <a:chOff x="0" y="0"/>
            <a:chExt cx="1125287" cy="6540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821098" y="1706824"/>
            <a:ext cx="2334285" cy="154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Fraud Analysis: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Presence of fraudulent claims (e.g., fraud_reported column).</a:t>
            </a:r>
          </a:p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Vehicle Data: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Analysis by auto make, model, and year to identify high-risk vehicles.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106607" y="1706824"/>
            <a:ext cx="2334285" cy="154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</a:t>
            </a: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olicy Details: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M</a:t>
            </a: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onthly premium trends by policy type and deductibles.</a:t>
            </a:r>
          </a:p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Customer Segments: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Claim behaviour across age groups, contract years, and customer categories.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677631" y="1860017"/>
            <a:ext cx="2940999" cy="1284915"/>
            <a:chOff x="0" y="0"/>
            <a:chExt cx="1257607" cy="5494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7607" cy="549445"/>
            </a:xfrm>
            <a:custGeom>
              <a:avLst/>
              <a:gdLst/>
              <a:ahLst/>
              <a:cxnLst/>
              <a:rect r="r" b="b" t="t" l="l"/>
              <a:pathLst>
                <a:path h="549445" w="1257607">
                  <a:moveTo>
                    <a:pt x="84237" y="0"/>
                  </a:moveTo>
                  <a:lnTo>
                    <a:pt x="1173369" y="0"/>
                  </a:lnTo>
                  <a:cubicBezTo>
                    <a:pt x="1219892" y="0"/>
                    <a:pt x="1257607" y="37714"/>
                    <a:pt x="1257607" y="84237"/>
                  </a:cubicBezTo>
                  <a:lnTo>
                    <a:pt x="1257607" y="465208"/>
                  </a:lnTo>
                  <a:cubicBezTo>
                    <a:pt x="1257607" y="511731"/>
                    <a:pt x="1219892" y="549445"/>
                    <a:pt x="1173369" y="549445"/>
                  </a:cubicBezTo>
                  <a:lnTo>
                    <a:pt x="84237" y="549445"/>
                  </a:lnTo>
                  <a:cubicBezTo>
                    <a:pt x="37714" y="549445"/>
                    <a:pt x="0" y="511731"/>
                    <a:pt x="0" y="465208"/>
                  </a:cubicBezTo>
                  <a:lnTo>
                    <a:pt x="0" y="84237"/>
                  </a:lnTo>
                  <a:cubicBezTo>
                    <a:pt x="0" y="37714"/>
                    <a:pt x="37714" y="0"/>
                    <a:pt x="8423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7607" cy="5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97741" y="1685028"/>
            <a:ext cx="2944714" cy="1337255"/>
            <a:chOff x="0" y="0"/>
            <a:chExt cx="1259195" cy="57182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9195" cy="571826"/>
            </a:xfrm>
            <a:custGeom>
              <a:avLst/>
              <a:gdLst/>
              <a:ahLst/>
              <a:cxnLst/>
              <a:rect r="r" b="b" t="t" l="l"/>
              <a:pathLst>
                <a:path h="571826" w="1259195">
                  <a:moveTo>
                    <a:pt x="84131" y="0"/>
                  </a:moveTo>
                  <a:lnTo>
                    <a:pt x="1175064" y="0"/>
                  </a:lnTo>
                  <a:cubicBezTo>
                    <a:pt x="1221529" y="0"/>
                    <a:pt x="1259195" y="37667"/>
                    <a:pt x="1259195" y="84131"/>
                  </a:cubicBezTo>
                  <a:lnTo>
                    <a:pt x="1259195" y="487696"/>
                  </a:lnTo>
                  <a:cubicBezTo>
                    <a:pt x="1259195" y="534160"/>
                    <a:pt x="1221529" y="571826"/>
                    <a:pt x="1175064" y="571826"/>
                  </a:cubicBezTo>
                  <a:lnTo>
                    <a:pt x="84131" y="571826"/>
                  </a:lnTo>
                  <a:cubicBezTo>
                    <a:pt x="37667" y="571826"/>
                    <a:pt x="0" y="534160"/>
                    <a:pt x="0" y="487696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A3DE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9195" cy="609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187345" y="380683"/>
            <a:ext cx="6394428" cy="1023410"/>
            <a:chOff x="0" y="0"/>
            <a:chExt cx="2734334" cy="4376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34334" cy="437622"/>
            </a:xfrm>
            <a:custGeom>
              <a:avLst/>
              <a:gdLst/>
              <a:ahLst/>
              <a:cxnLst/>
              <a:rect r="r" b="b" t="t" l="l"/>
              <a:pathLst>
                <a:path h="437622" w="2734334">
                  <a:moveTo>
                    <a:pt x="38743" y="0"/>
                  </a:moveTo>
                  <a:lnTo>
                    <a:pt x="2695591" y="0"/>
                  </a:lnTo>
                  <a:cubicBezTo>
                    <a:pt x="2705866" y="0"/>
                    <a:pt x="2715721" y="4082"/>
                    <a:pt x="2722987" y="11348"/>
                  </a:cubicBezTo>
                  <a:cubicBezTo>
                    <a:pt x="2730252" y="18613"/>
                    <a:pt x="2734334" y="28468"/>
                    <a:pt x="2734334" y="38743"/>
                  </a:cubicBezTo>
                  <a:lnTo>
                    <a:pt x="2734334" y="398879"/>
                  </a:lnTo>
                  <a:cubicBezTo>
                    <a:pt x="2734334" y="409154"/>
                    <a:pt x="2730252" y="419009"/>
                    <a:pt x="2722987" y="426275"/>
                  </a:cubicBezTo>
                  <a:cubicBezTo>
                    <a:pt x="2715721" y="433541"/>
                    <a:pt x="2705866" y="437622"/>
                    <a:pt x="2695591" y="437622"/>
                  </a:cubicBezTo>
                  <a:lnTo>
                    <a:pt x="38743" y="437622"/>
                  </a:lnTo>
                  <a:cubicBezTo>
                    <a:pt x="28468" y="437622"/>
                    <a:pt x="18613" y="433541"/>
                    <a:pt x="11348" y="426275"/>
                  </a:cubicBezTo>
                  <a:cubicBezTo>
                    <a:pt x="4082" y="419009"/>
                    <a:pt x="0" y="409154"/>
                    <a:pt x="0" y="398879"/>
                  </a:cubicBezTo>
                  <a:lnTo>
                    <a:pt x="0" y="38743"/>
                  </a:lnTo>
                  <a:cubicBezTo>
                    <a:pt x="0" y="28468"/>
                    <a:pt x="4082" y="18613"/>
                    <a:pt x="11348" y="11348"/>
                  </a:cubicBezTo>
                  <a:cubicBezTo>
                    <a:pt x="18613" y="4082"/>
                    <a:pt x="28468" y="0"/>
                    <a:pt x="38743" y="0"/>
                  </a:cubicBezTo>
                  <a:close/>
                </a:path>
              </a:pathLst>
            </a:custGeom>
            <a:solidFill>
              <a:srgbClr val="E6FF9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734334" cy="475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86535" y="2026742"/>
            <a:ext cx="1909486" cy="630229"/>
            <a:chOff x="0" y="0"/>
            <a:chExt cx="816519" cy="2694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6519" cy="269493"/>
            </a:xfrm>
            <a:custGeom>
              <a:avLst/>
              <a:gdLst/>
              <a:ahLst/>
              <a:cxnLst/>
              <a:rect r="r" b="b" t="t" l="l"/>
              <a:pathLst>
                <a:path h="269493" w="816519">
                  <a:moveTo>
                    <a:pt x="129742" y="0"/>
                  </a:moveTo>
                  <a:lnTo>
                    <a:pt x="686777" y="0"/>
                  </a:lnTo>
                  <a:cubicBezTo>
                    <a:pt x="758432" y="0"/>
                    <a:pt x="816519" y="58088"/>
                    <a:pt x="816519" y="129742"/>
                  </a:cubicBezTo>
                  <a:lnTo>
                    <a:pt x="816519" y="139751"/>
                  </a:lnTo>
                  <a:cubicBezTo>
                    <a:pt x="816519" y="211406"/>
                    <a:pt x="758432" y="269493"/>
                    <a:pt x="686777" y="269493"/>
                  </a:cubicBezTo>
                  <a:lnTo>
                    <a:pt x="129742" y="269493"/>
                  </a:lnTo>
                  <a:cubicBezTo>
                    <a:pt x="58088" y="269493"/>
                    <a:pt x="0" y="211406"/>
                    <a:pt x="0" y="139751"/>
                  </a:cubicBezTo>
                  <a:lnTo>
                    <a:pt x="0" y="129742"/>
                  </a:lnTo>
                  <a:cubicBezTo>
                    <a:pt x="0" y="58088"/>
                    <a:pt x="58088" y="0"/>
                    <a:pt x="1297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6519" cy="307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false" rot="-229355">
            <a:off x="1494090" y="601398"/>
            <a:ext cx="1521440" cy="749655"/>
          </a:xfrm>
          <a:custGeom>
            <a:avLst/>
            <a:gdLst/>
            <a:ahLst/>
            <a:cxnLst/>
            <a:rect r="r" b="b" t="t" l="l"/>
            <a:pathLst>
              <a:path h="749655" w="1521440">
                <a:moveTo>
                  <a:pt x="1521440" y="0"/>
                </a:moveTo>
                <a:lnTo>
                  <a:pt x="0" y="0"/>
                </a:lnTo>
                <a:lnTo>
                  <a:pt x="0" y="749655"/>
                </a:lnTo>
                <a:lnTo>
                  <a:pt x="1521440" y="749655"/>
                </a:lnTo>
                <a:lnTo>
                  <a:pt x="15214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610997" y="580092"/>
            <a:ext cx="269302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74"/>
              </a:lnSpc>
              <a:spcBef>
                <a:spcPct val="0"/>
              </a:spcBef>
            </a:pPr>
            <a:r>
              <a:rPr lang="en-US" sz="2499" spc="15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Insurance Company Losses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34774" y="580092"/>
            <a:ext cx="2197588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4"/>
              </a:lnSpc>
            </a:pPr>
            <a:r>
              <a:rPr lang="en-US" sz="2499" spc="15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Landscape: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3618630" y="672354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7" y="0"/>
                </a:lnTo>
                <a:lnTo>
                  <a:pt x="487977" y="440067"/>
                </a:lnTo>
                <a:lnTo>
                  <a:pt x="0" y="440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530788" y="2118106"/>
            <a:ext cx="1692134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GATHER DATA</a:t>
            </a:r>
          </a:p>
          <a:p>
            <a:pPr algn="ctr">
              <a:lnSpc>
                <a:spcPts val="3000"/>
              </a:lnSpc>
            </a:pP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6184482" y="682321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7" y="0"/>
                </a:lnTo>
                <a:lnTo>
                  <a:pt x="487977" y="440067"/>
                </a:lnTo>
                <a:lnTo>
                  <a:pt x="0" y="4400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677631" y="3624166"/>
            <a:ext cx="2940999" cy="1284915"/>
            <a:chOff x="0" y="0"/>
            <a:chExt cx="1257607" cy="54944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57607" cy="549445"/>
            </a:xfrm>
            <a:custGeom>
              <a:avLst/>
              <a:gdLst/>
              <a:ahLst/>
              <a:cxnLst/>
              <a:rect r="r" b="b" t="t" l="l"/>
              <a:pathLst>
                <a:path h="549445" w="1257607">
                  <a:moveTo>
                    <a:pt x="84237" y="0"/>
                  </a:moveTo>
                  <a:lnTo>
                    <a:pt x="1173369" y="0"/>
                  </a:lnTo>
                  <a:cubicBezTo>
                    <a:pt x="1219892" y="0"/>
                    <a:pt x="1257607" y="37714"/>
                    <a:pt x="1257607" y="84237"/>
                  </a:cubicBezTo>
                  <a:lnTo>
                    <a:pt x="1257607" y="465208"/>
                  </a:lnTo>
                  <a:cubicBezTo>
                    <a:pt x="1257607" y="511731"/>
                    <a:pt x="1219892" y="549445"/>
                    <a:pt x="1173369" y="549445"/>
                  </a:cubicBezTo>
                  <a:lnTo>
                    <a:pt x="84237" y="549445"/>
                  </a:lnTo>
                  <a:cubicBezTo>
                    <a:pt x="37714" y="549445"/>
                    <a:pt x="0" y="511731"/>
                    <a:pt x="0" y="465208"/>
                  </a:cubicBezTo>
                  <a:lnTo>
                    <a:pt x="0" y="84237"/>
                  </a:lnTo>
                  <a:cubicBezTo>
                    <a:pt x="0" y="37714"/>
                    <a:pt x="37714" y="0"/>
                    <a:pt x="8423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257607" cy="5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97741" y="3449177"/>
            <a:ext cx="2944714" cy="1337255"/>
            <a:chOff x="0" y="0"/>
            <a:chExt cx="1259195" cy="57182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59195" cy="571826"/>
            </a:xfrm>
            <a:custGeom>
              <a:avLst/>
              <a:gdLst/>
              <a:ahLst/>
              <a:cxnLst/>
              <a:rect r="r" b="b" t="t" l="l"/>
              <a:pathLst>
                <a:path h="571826" w="1259195">
                  <a:moveTo>
                    <a:pt x="84131" y="0"/>
                  </a:moveTo>
                  <a:lnTo>
                    <a:pt x="1175064" y="0"/>
                  </a:lnTo>
                  <a:cubicBezTo>
                    <a:pt x="1221529" y="0"/>
                    <a:pt x="1259195" y="37667"/>
                    <a:pt x="1259195" y="84131"/>
                  </a:cubicBezTo>
                  <a:lnTo>
                    <a:pt x="1259195" y="487696"/>
                  </a:lnTo>
                  <a:cubicBezTo>
                    <a:pt x="1259195" y="534160"/>
                    <a:pt x="1221529" y="571826"/>
                    <a:pt x="1175064" y="571826"/>
                  </a:cubicBezTo>
                  <a:lnTo>
                    <a:pt x="84131" y="571826"/>
                  </a:lnTo>
                  <a:cubicBezTo>
                    <a:pt x="37667" y="571826"/>
                    <a:pt x="0" y="534160"/>
                    <a:pt x="0" y="487696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DA8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259195" cy="609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90990" y="3790892"/>
            <a:ext cx="2825598" cy="630229"/>
            <a:chOff x="0" y="0"/>
            <a:chExt cx="1208260" cy="26949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08260" cy="269493"/>
            </a:xfrm>
            <a:custGeom>
              <a:avLst/>
              <a:gdLst/>
              <a:ahLst/>
              <a:cxnLst/>
              <a:rect r="r" b="b" t="t" l="l"/>
              <a:pathLst>
                <a:path h="269493" w="1208260">
                  <a:moveTo>
                    <a:pt x="87678" y="0"/>
                  </a:moveTo>
                  <a:lnTo>
                    <a:pt x="1120582" y="0"/>
                  </a:lnTo>
                  <a:cubicBezTo>
                    <a:pt x="1169005" y="0"/>
                    <a:pt x="1208260" y="39255"/>
                    <a:pt x="1208260" y="87678"/>
                  </a:cubicBezTo>
                  <a:lnTo>
                    <a:pt x="1208260" y="181816"/>
                  </a:lnTo>
                  <a:cubicBezTo>
                    <a:pt x="1208260" y="205069"/>
                    <a:pt x="1199022" y="227371"/>
                    <a:pt x="1182580" y="243813"/>
                  </a:cubicBezTo>
                  <a:cubicBezTo>
                    <a:pt x="1166137" y="260256"/>
                    <a:pt x="1143836" y="269493"/>
                    <a:pt x="1120582" y="269493"/>
                  </a:cubicBezTo>
                  <a:lnTo>
                    <a:pt x="87678" y="269493"/>
                  </a:lnTo>
                  <a:cubicBezTo>
                    <a:pt x="64424" y="269493"/>
                    <a:pt x="42123" y="260256"/>
                    <a:pt x="25680" y="243813"/>
                  </a:cubicBezTo>
                  <a:cubicBezTo>
                    <a:pt x="9237" y="227371"/>
                    <a:pt x="0" y="205069"/>
                    <a:pt x="0" y="181816"/>
                  </a:cubicBezTo>
                  <a:lnTo>
                    <a:pt x="0" y="87678"/>
                  </a:lnTo>
                  <a:cubicBezTo>
                    <a:pt x="0" y="64424"/>
                    <a:pt x="9237" y="42123"/>
                    <a:pt x="25680" y="25680"/>
                  </a:cubicBezTo>
                  <a:cubicBezTo>
                    <a:pt x="42123" y="9237"/>
                    <a:pt x="64424" y="0"/>
                    <a:pt x="87678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208260" cy="307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890990" y="3890516"/>
            <a:ext cx="2825598" cy="38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Gather Information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677631" y="5388316"/>
            <a:ext cx="2940999" cy="1284915"/>
            <a:chOff x="0" y="0"/>
            <a:chExt cx="1257607" cy="54944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57607" cy="549445"/>
            </a:xfrm>
            <a:custGeom>
              <a:avLst/>
              <a:gdLst/>
              <a:ahLst/>
              <a:cxnLst/>
              <a:rect r="r" b="b" t="t" l="l"/>
              <a:pathLst>
                <a:path h="549445" w="1257607">
                  <a:moveTo>
                    <a:pt x="84237" y="0"/>
                  </a:moveTo>
                  <a:lnTo>
                    <a:pt x="1173369" y="0"/>
                  </a:lnTo>
                  <a:cubicBezTo>
                    <a:pt x="1219892" y="0"/>
                    <a:pt x="1257607" y="37714"/>
                    <a:pt x="1257607" y="84237"/>
                  </a:cubicBezTo>
                  <a:lnTo>
                    <a:pt x="1257607" y="465208"/>
                  </a:lnTo>
                  <a:cubicBezTo>
                    <a:pt x="1257607" y="511731"/>
                    <a:pt x="1219892" y="549445"/>
                    <a:pt x="1173369" y="549445"/>
                  </a:cubicBezTo>
                  <a:lnTo>
                    <a:pt x="84237" y="549445"/>
                  </a:lnTo>
                  <a:cubicBezTo>
                    <a:pt x="37714" y="549445"/>
                    <a:pt x="0" y="511731"/>
                    <a:pt x="0" y="465208"/>
                  </a:cubicBezTo>
                  <a:lnTo>
                    <a:pt x="0" y="84237"/>
                  </a:lnTo>
                  <a:cubicBezTo>
                    <a:pt x="0" y="37714"/>
                    <a:pt x="37714" y="0"/>
                    <a:pt x="8423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257607" cy="5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97741" y="5213327"/>
            <a:ext cx="2944714" cy="1337255"/>
            <a:chOff x="0" y="0"/>
            <a:chExt cx="1259195" cy="57182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259195" cy="571826"/>
            </a:xfrm>
            <a:custGeom>
              <a:avLst/>
              <a:gdLst/>
              <a:ahLst/>
              <a:cxnLst/>
              <a:rect r="r" b="b" t="t" l="l"/>
              <a:pathLst>
                <a:path h="571826" w="1259195">
                  <a:moveTo>
                    <a:pt x="84131" y="0"/>
                  </a:moveTo>
                  <a:lnTo>
                    <a:pt x="1175064" y="0"/>
                  </a:lnTo>
                  <a:cubicBezTo>
                    <a:pt x="1221529" y="0"/>
                    <a:pt x="1259195" y="37667"/>
                    <a:pt x="1259195" y="84131"/>
                  </a:cubicBezTo>
                  <a:lnTo>
                    <a:pt x="1259195" y="487696"/>
                  </a:lnTo>
                  <a:cubicBezTo>
                    <a:pt x="1259195" y="534160"/>
                    <a:pt x="1221529" y="571826"/>
                    <a:pt x="1175064" y="571826"/>
                  </a:cubicBezTo>
                  <a:lnTo>
                    <a:pt x="84131" y="571826"/>
                  </a:lnTo>
                  <a:cubicBezTo>
                    <a:pt x="37667" y="571826"/>
                    <a:pt x="0" y="534160"/>
                    <a:pt x="0" y="487696"/>
                  </a:cubicBezTo>
                  <a:lnTo>
                    <a:pt x="0" y="84131"/>
                  </a:lnTo>
                  <a:cubicBezTo>
                    <a:pt x="0" y="37667"/>
                    <a:pt x="37667" y="0"/>
                    <a:pt x="84131" y="0"/>
                  </a:cubicBezTo>
                  <a:close/>
                </a:path>
              </a:pathLst>
            </a:custGeom>
            <a:solidFill>
              <a:srgbClr val="A89C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259195" cy="609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91363" y="5476761"/>
            <a:ext cx="2299830" cy="810388"/>
            <a:chOff x="0" y="0"/>
            <a:chExt cx="983435" cy="34653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83435" cy="346531"/>
            </a:xfrm>
            <a:custGeom>
              <a:avLst/>
              <a:gdLst/>
              <a:ahLst/>
              <a:cxnLst/>
              <a:rect r="r" b="b" t="t" l="l"/>
              <a:pathLst>
                <a:path h="346531" w="983435">
                  <a:moveTo>
                    <a:pt x="107722" y="0"/>
                  </a:moveTo>
                  <a:lnTo>
                    <a:pt x="875714" y="0"/>
                  </a:lnTo>
                  <a:cubicBezTo>
                    <a:pt x="904283" y="0"/>
                    <a:pt x="931682" y="11349"/>
                    <a:pt x="951884" y="31551"/>
                  </a:cubicBezTo>
                  <a:cubicBezTo>
                    <a:pt x="972086" y="51753"/>
                    <a:pt x="983435" y="79152"/>
                    <a:pt x="983435" y="107722"/>
                  </a:cubicBezTo>
                  <a:lnTo>
                    <a:pt x="983435" y="238810"/>
                  </a:lnTo>
                  <a:cubicBezTo>
                    <a:pt x="983435" y="267379"/>
                    <a:pt x="972086" y="294779"/>
                    <a:pt x="951884" y="314981"/>
                  </a:cubicBezTo>
                  <a:cubicBezTo>
                    <a:pt x="931682" y="335182"/>
                    <a:pt x="904283" y="346531"/>
                    <a:pt x="875714" y="346531"/>
                  </a:cubicBezTo>
                  <a:lnTo>
                    <a:pt x="107722" y="346531"/>
                  </a:lnTo>
                  <a:cubicBezTo>
                    <a:pt x="79152" y="346531"/>
                    <a:pt x="51753" y="335182"/>
                    <a:pt x="31551" y="314981"/>
                  </a:cubicBezTo>
                  <a:cubicBezTo>
                    <a:pt x="11349" y="294779"/>
                    <a:pt x="0" y="267379"/>
                    <a:pt x="0" y="238810"/>
                  </a:cubicBezTo>
                  <a:lnTo>
                    <a:pt x="0" y="107722"/>
                  </a:lnTo>
                  <a:cubicBezTo>
                    <a:pt x="0" y="79152"/>
                    <a:pt x="11349" y="51753"/>
                    <a:pt x="31551" y="31551"/>
                  </a:cubicBezTo>
                  <a:cubicBezTo>
                    <a:pt x="51753" y="11349"/>
                    <a:pt x="79152" y="0"/>
                    <a:pt x="10772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983435" cy="384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247561" y="5489524"/>
            <a:ext cx="2258588" cy="76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Build Knowledge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6672459" y="3439128"/>
            <a:ext cx="2631562" cy="1529631"/>
            <a:chOff x="0" y="0"/>
            <a:chExt cx="1125287" cy="654089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3922162" y="3449233"/>
            <a:ext cx="2631562" cy="1529631"/>
            <a:chOff x="0" y="0"/>
            <a:chExt cx="1125287" cy="65408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6833710" y="3479675"/>
            <a:ext cx="2334285" cy="154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Opportunities: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Refine pricing models using risk-based adjustments.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Investigate potential fraud or misuse.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Identify low-risk, high-value customer segments.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  <p:sp>
        <p:nvSpPr>
          <p:cNvPr name="TextBox 62" id="62"/>
          <p:cNvSpPr txBox="true"/>
          <p:nvPr/>
        </p:nvSpPr>
        <p:spPr>
          <a:xfrm rot="0">
            <a:off x="4083413" y="3603954"/>
            <a:ext cx="2334285" cy="116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</a:t>
            </a: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hallenges: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High claims frequency or severity in specific segments.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Possible underpricing of premiums relative to risk.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  <p:grpSp>
        <p:nvGrpSpPr>
          <p:cNvPr name="Group 63" id="63"/>
          <p:cNvGrpSpPr/>
          <p:nvPr/>
        </p:nvGrpSpPr>
        <p:grpSpPr>
          <a:xfrm rot="0">
            <a:off x="6685072" y="5226514"/>
            <a:ext cx="2631562" cy="1529631"/>
            <a:chOff x="0" y="0"/>
            <a:chExt cx="1125287" cy="654089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3934774" y="5236619"/>
            <a:ext cx="2631562" cy="1529631"/>
            <a:chOff x="0" y="0"/>
            <a:chExt cx="1125287" cy="65408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125288" cy="654089"/>
            </a:xfrm>
            <a:custGeom>
              <a:avLst/>
              <a:gdLst/>
              <a:ahLst/>
              <a:cxnLst/>
              <a:rect r="r" b="b" t="t" l="l"/>
              <a:pathLst>
                <a:path h="654089" w="1125288">
                  <a:moveTo>
                    <a:pt x="94142" y="0"/>
                  </a:moveTo>
                  <a:lnTo>
                    <a:pt x="1031145" y="0"/>
                  </a:lnTo>
                  <a:cubicBezTo>
                    <a:pt x="1083139" y="0"/>
                    <a:pt x="1125288" y="42149"/>
                    <a:pt x="1125288" y="94142"/>
                  </a:cubicBezTo>
                  <a:lnTo>
                    <a:pt x="1125288" y="559946"/>
                  </a:lnTo>
                  <a:cubicBezTo>
                    <a:pt x="1125288" y="611940"/>
                    <a:pt x="1083139" y="654089"/>
                    <a:pt x="1031145" y="654089"/>
                  </a:cubicBezTo>
                  <a:lnTo>
                    <a:pt x="94142" y="654089"/>
                  </a:lnTo>
                  <a:cubicBezTo>
                    <a:pt x="42149" y="654089"/>
                    <a:pt x="0" y="611940"/>
                    <a:pt x="0" y="559946"/>
                  </a:cubicBezTo>
                  <a:lnTo>
                    <a:pt x="0" y="94142"/>
                  </a:lnTo>
                  <a:cubicBezTo>
                    <a:pt x="0" y="42149"/>
                    <a:pt x="42149" y="0"/>
                    <a:pt x="941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1125287" cy="69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6833710" y="5245564"/>
            <a:ext cx="2334285" cy="154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Strategic Recommendations: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Adjust premiums for high-risk categories.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Focus on retention of high-value customers.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Improve claim evaluation processes to detect fraud.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  <p:sp>
        <p:nvSpPr>
          <p:cNvPr name="TextBox 70" id="70"/>
          <p:cNvSpPr txBox="true"/>
          <p:nvPr/>
        </p:nvSpPr>
        <p:spPr>
          <a:xfrm rot="0">
            <a:off x="3998831" y="5436064"/>
            <a:ext cx="2503449" cy="116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spc="14" b="true">
                <a:solidFill>
                  <a:srgbClr val="222121"/>
                </a:solidFill>
                <a:latin typeface="Codec Pro ExtraBold Bold"/>
                <a:ea typeface="Codec Pro ExtraBold Bold"/>
                <a:cs typeface="Codec Pro ExtraBold Bold"/>
                <a:sym typeface="Codec Pro ExtraBold Bold"/>
              </a:rPr>
              <a:t>Analysis Insights:</a:t>
            </a:r>
          </a:p>
          <a:p>
            <a:pPr algn="l" marL="237565" indent="-118783" lvl="1">
              <a:lnSpc>
                <a:spcPts val="1540"/>
              </a:lnSpc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Identify segments with negative net_value_of_customer.</a:t>
            </a:r>
          </a:p>
          <a:p>
            <a:pPr algn="l" marL="237565" indent="-118783" lvl="1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 spc="14">
                <a:solidFill>
                  <a:srgbClr val="222121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Correlate claim severity with policy characteristics.</a:t>
            </a:r>
          </a:p>
          <a:p>
            <a:pPr algn="l" marL="0" indent="0" lvl="0">
              <a:lnSpc>
                <a:spcPts val="15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8175" y="1438275"/>
            <a:ext cx="4076700" cy="2279039"/>
            <a:chOff x="0" y="0"/>
            <a:chExt cx="1509889" cy="84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9889" cy="844089"/>
            </a:xfrm>
            <a:custGeom>
              <a:avLst/>
              <a:gdLst/>
              <a:ahLst/>
              <a:cxnLst/>
              <a:rect r="r" b="b" t="t" l="l"/>
              <a:pathLst>
                <a:path h="844089" w="1509889">
                  <a:moveTo>
                    <a:pt x="75963" y="0"/>
                  </a:moveTo>
                  <a:lnTo>
                    <a:pt x="1433926" y="0"/>
                  </a:lnTo>
                  <a:cubicBezTo>
                    <a:pt x="1454073" y="0"/>
                    <a:pt x="1473394" y="8003"/>
                    <a:pt x="1487640" y="22249"/>
                  </a:cubicBezTo>
                  <a:cubicBezTo>
                    <a:pt x="1501886" y="36495"/>
                    <a:pt x="1509889" y="55816"/>
                    <a:pt x="1509889" y="75963"/>
                  </a:cubicBezTo>
                  <a:lnTo>
                    <a:pt x="1509889" y="768126"/>
                  </a:lnTo>
                  <a:cubicBezTo>
                    <a:pt x="1509889" y="810079"/>
                    <a:pt x="1475879" y="844089"/>
                    <a:pt x="1433926" y="844089"/>
                  </a:cubicBezTo>
                  <a:lnTo>
                    <a:pt x="75963" y="844089"/>
                  </a:lnTo>
                  <a:cubicBezTo>
                    <a:pt x="55816" y="844089"/>
                    <a:pt x="36495" y="836085"/>
                    <a:pt x="22249" y="821840"/>
                  </a:cubicBezTo>
                  <a:cubicBezTo>
                    <a:pt x="8003" y="807594"/>
                    <a:pt x="0" y="788273"/>
                    <a:pt x="0" y="768126"/>
                  </a:cubicBezTo>
                  <a:lnTo>
                    <a:pt x="0" y="75963"/>
                  </a:lnTo>
                  <a:cubicBezTo>
                    <a:pt x="0" y="55816"/>
                    <a:pt x="8003" y="36495"/>
                    <a:pt x="22249" y="22249"/>
                  </a:cubicBezTo>
                  <a:cubicBezTo>
                    <a:pt x="36495" y="8003"/>
                    <a:pt x="55816" y="0"/>
                    <a:pt x="75963" y="0"/>
                  </a:cubicBezTo>
                  <a:close/>
                </a:path>
              </a:pathLst>
            </a:custGeom>
            <a:solidFill>
              <a:srgbClr val="E978B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09889" cy="891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Proactive Approach: Gradual premium adjustments minimise abrupt impacts on customers.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Improved Communication: Focusing on transparency strengthens trust and customer retention.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Data Validation: Ensures reliable insights, fostering better decision-making for long-term strategy.</a:t>
              </a:r>
            </a:p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02549" y="4667250"/>
            <a:ext cx="10158698" cy="3453957"/>
          </a:xfrm>
          <a:custGeom>
            <a:avLst/>
            <a:gdLst/>
            <a:ahLst/>
            <a:cxnLst/>
            <a:rect r="r" b="b" t="t" l="l"/>
            <a:pathLst>
              <a:path h="3453957" w="10158698">
                <a:moveTo>
                  <a:pt x="0" y="0"/>
                </a:moveTo>
                <a:lnTo>
                  <a:pt x="10158698" y="0"/>
                </a:lnTo>
                <a:lnTo>
                  <a:pt x="10158698" y="3453957"/>
                </a:lnTo>
                <a:lnTo>
                  <a:pt x="0" y="345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38175" y="3816350"/>
            <a:ext cx="4076700" cy="2857500"/>
            <a:chOff x="0" y="0"/>
            <a:chExt cx="1509889" cy="1058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9889" cy="1058333"/>
            </a:xfrm>
            <a:custGeom>
              <a:avLst/>
              <a:gdLst/>
              <a:ahLst/>
              <a:cxnLst/>
              <a:rect r="r" b="b" t="t" l="l"/>
              <a:pathLst>
                <a:path h="1058333" w="1509889">
                  <a:moveTo>
                    <a:pt x="75963" y="0"/>
                  </a:moveTo>
                  <a:lnTo>
                    <a:pt x="1433926" y="0"/>
                  </a:lnTo>
                  <a:cubicBezTo>
                    <a:pt x="1454073" y="0"/>
                    <a:pt x="1473394" y="8003"/>
                    <a:pt x="1487640" y="22249"/>
                  </a:cubicBezTo>
                  <a:cubicBezTo>
                    <a:pt x="1501886" y="36495"/>
                    <a:pt x="1509889" y="55816"/>
                    <a:pt x="1509889" y="75963"/>
                  </a:cubicBezTo>
                  <a:lnTo>
                    <a:pt x="1509889" y="982371"/>
                  </a:lnTo>
                  <a:cubicBezTo>
                    <a:pt x="1509889" y="1002517"/>
                    <a:pt x="1501886" y="1021839"/>
                    <a:pt x="1487640" y="1036084"/>
                  </a:cubicBezTo>
                  <a:cubicBezTo>
                    <a:pt x="1473394" y="1050330"/>
                    <a:pt x="1454073" y="1058333"/>
                    <a:pt x="1433926" y="1058333"/>
                  </a:cubicBezTo>
                  <a:lnTo>
                    <a:pt x="75963" y="1058333"/>
                  </a:lnTo>
                  <a:cubicBezTo>
                    <a:pt x="34010" y="1058333"/>
                    <a:pt x="0" y="1024324"/>
                    <a:pt x="0" y="982371"/>
                  </a:cubicBezTo>
                  <a:lnTo>
                    <a:pt x="0" y="75963"/>
                  </a:lnTo>
                  <a:cubicBezTo>
                    <a:pt x="0" y="55816"/>
                    <a:pt x="8003" y="36495"/>
                    <a:pt x="22249" y="22249"/>
                  </a:cubicBezTo>
                  <a:cubicBezTo>
                    <a:pt x="36495" y="8003"/>
                    <a:pt x="55816" y="0"/>
                    <a:pt x="75963" y="0"/>
                  </a:cubicBezTo>
                  <a:close/>
                </a:path>
              </a:pathLst>
            </a:custGeom>
            <a:solidFill>
              <a:srgbClr val="B797C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09889" cy="110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  <a:p>
              <a:pPr algn="ctr">
                <a:lnSpc>
                  <a:spcPts val="1540"/>
                </a:lnSpc>
              </a:pP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Enhanced Customer Trust: Transparent communication can establish the company as trustworthy and customer-centric.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Data-Driven Strategy: Improved data quality opens doors to advanced analytics and personalised customer offers.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Market Positioning: Demonstrating customer care during changes can differentiate the company from competitors.</a:t>
              </a:r>
            </a:p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49518" y="3785489"/>
            <a:ext cx="4076700" cy="2857500"/>
            <a:chOff x="0" y="0"/>
            <a:chExt cx="1509889" cy="1058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09889" cy="1058333"/>
            </a:xfrm>
            <a:custGeom>
              <a:avLst/>
              <a:gdLst/>
              <a:ahLst/>
              <a:cxnLst/>
              <a:rect r="r" b="b" t="t" l="l"/>
              <a:pathLst>
                <a:path h="1058333" w="1509889">
                  <a:moveTo>
                    <a:pt x="75963" y="0"/>
                  </a:moveTo>
                  <a:lnTo>
                    <a:pt x="1433926" y="0"/>
                  </a:lnTo>
                  <a:cubicBezTo>
                    <a:pt x="1454073" y="0"/>
                    <a:pt x="1473394" y="8003"/>
                    <a:pt x="1487640" y="22249"/>
                  </a:cubicBezTo>
                  <a:cubicBezTo>
                    <a:pt x="1501886" y="36495"/>
                    <a:pt x="1509889" y="55816"/>
                    <a:pt x="1509889" y="75963"/>
                  </a:cubicBezTo>
                  <a:lnTo>
                    <a:pt x="1509889" y="982371"/>
                  </a:lnTo>
                  <a:cubicBezTo>
                    <a:pt x="1509889" y="1002517"/>
                    <a:pt x="1501886" y="1021839"/>
                    <a:pt x="1487640" y="1036084"/>
                  </a:cubicBezTo>
                  <a:cubicBezTo>
                    <a:pt x="1473394" y="1050330"/>
                    <a:pt x="1454073" y="1058333"/>
                    <a:pt x="1433926" y="1058333"/>
                  </a:cubicBezTo>
                  <a:lnTo>
                    <a:pt x="75963" y="1058333"/>
                  </a:lnTo>
                  <a:cubicBezTo>
                    <a:pt x="34010" y="1058333"/>
                    <a:pt x="0" y="1024324"/>
                    <a:pt x="0" y="982371"/>
                  </a:cubicBezTo>
                  <a:lnTo>
                    <a:pt x="0" y="75963"/>
                  </a:lnTo>
                  <a:cubicBezTo>
                    <a:pt x="0" y="55816"/>
                    <a:pt x="8003" y="36495"/>
                    <a:pt x="22249" y="22249"/>
                  </a:cubicBezTo>
                  <a:cubicBezTo>
                    <a:pt x="36495" y="8003"/>
                    <a:pt x="55816" y="0"/>
                    <a:pt x="75963" y="0"/>
                  </a:cubicBezTo>
                  <a:close/>
                </a:path>
              </a:pathLst>
            </a:custGeom>
            <a:solidFill>
              <a:srgbClr val="BAD98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09889" cy="1105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  <a:p>
              <a:pPr algn="ctr">
                <a:lnSpc>
                  <a:spcPts val="1540"/>
                </a:lnSpc>
              </a:pP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Competitor Advantage: Other companies may leverage lower premiums to attract dissatisfied customers.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Regulatory Challenges: Premium adjustments might face scrutiny from regulatory bodies.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Unanticipated Data Gaps: Critical missing information could undermine the effectiveness of proposed solutions.</a:t>
              </a:r>
            </a:p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049678" y="1438275"/>
            <a:ext cx="4065747" cy="2312210"/>
            <a:chOff x="0" y="0"/>
            <a:chExt cx="1505832" cy="8563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5832" cy="856374"/>
            </a:xfrm>
            <a:custGeom>
              <a:avLst/>
              <a:gdLst/>
              <a:ahLst/>
              <a:cxnLst/>
              <a:rect r="r" b="b" t="t" l="l"/>
              <a:pathLst>
                <a:path h="856374" w="1505832">
                  <a:moveTo>
                    <a:pt x="76167" y="0"/>
                  </a:moveTo>
                  <a:lnTo>
                    <a:pt x="1429665" y="0"/>
                  </a:lnTo>
                  <a:cubicBezTo>
                    <a:pt x="1449866" y="0"/>
                    <a:pt x="1469239" y="8025"/>
                    <a:pt x="1483523" y="22309"/>
                  </a:cubicBezTo>
                  <a:cubicBezTo>
                    <a:pt x="1497807" y="36593"/>
                    <a:pt x="1505832" y="55966"/>
                    <a:pt x="1505832" y="76167"/>
                  </a:cubicBezTo>
                  <a:lnTo>
                    <a:pt x="1505832" y="780207"/>
                  </a:lnTo>
                  <a:cubicBezTo>
                    <a:pt x="1505832" y="822273"/>
                    <a:pt x="1471731" y="856374"/>
                    <a:pt x="1429665" y="856374"/>
                  </a:cubicBezTo>
                  <a:lnTo>
                    <a:pt x="76167" y="856374"/>
                  </a:lnTo>
                  <a:cubicBezTo>
                    <a:pt x="55966" y="856374"/>
                    <a:pt x="36593" y="848349"/>
                    <a:pt x="22309" y="834065"/>
                  </a:cubicBezTo>
                  <a:cubicBezTo>
                    <a:pt x="8025" y="819781"/>
                    <a:pt x="0" y="800408"/>
                    <a:pt x="0" y="780207"/>
                  </a:cubicBezTo>
                  <a:lnTo>
                    <a:pt x="0" y="76167"/>
                  </a:lnTo>
                  <a:cubicBezTo>
                    <a:pt x="0" y="55966"/>
                    <a:pt x="8025" y="36593"/>
                    <a:pt x="22309" y="22309"/>
                  </a:cubicBezTo>
                  <a:cubicBezTo>
                    <a:pt x="36593" y="8025"/>
                    <a:pt x="55966" y="0"/>
                    <a:pt x="76167" y="0"/>
                  </a:cubicBezTo>
                  <a:close/>
                </a:path>
              </a:pathLst>
            </a:custGeom>
            <a:solidFill>
              <a:srgbClr val="B5E2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505832" cy="903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  <a:p>
              <a:pPr algn="ctr">
                <a:lnSpc>
                  <a:spcPts val="1540"/>
                </a:lnSpc>
              </a:pP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Time-Intensive Process: Gradual adjustments may delay immediate financial recovery.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Dependency on Data Quality: Incomplete data could still lead to incorrect conclusions despite validation efforts.</a:t>
              </a:r>
            </a:p>
            <a:p>
              <a:pPr algn="ctr" marL="237492" indent="-118746" lvl="1">
                <a:lnSpc>
                  <a:spcPts val="1540"/>
                </a:lnSpc>
                <a:buFont typeface="Arial"/>
                <a:buChar char="•"/>
              </a:pPr>
              <a:r>
                <a:rPr lang="en-US" sz="1100">
                  <a:solidFill>
                    <a:srgbClr val="000000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Customer Sensitivity: Even small premium increases may cause dissatisfaction among price-sensitive customers.</a:t>
              </a:r>
            </a:p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187868" y="-859155"/>
            <a:ext cx="3045276" cy="5852160"/>
          </a:xfrm>
          <a:custGeom>
            <a:avLst/>
            <a:gdLst/>
            <a:ahLst/>
            <a:cxnLst/>
            <a:rect r="r" b="b" t="t" l="l"/>
            <a:pathLst>
              <a:path h="5852160" w="3045276">
                <a:moveTo>
                  <a:pt x="0" y="0"/>
                </a:moveTo>
                <a:lnTo>
                  <a:pt x="3045277" y="0"/>
                </a:lnTo>
                <a:lnTo>
                  <a:pt x="3045277" y="5852160"/>
                </a:lnTo>
                <a:lnTo>
                  <a:pt x="0" y="5852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460246" y="3172272"/>
            <a:ext cx="1494978" cy="1494978"/>
            <a:chOff x="0" y="0"/>
            <a:chExt cx="705556" cy="7055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5556" cy="705556"/>
            </a:xfrm>
            <a:custGeom>
              <a:avLst/>
              <a:gdLst/>
              <a:ahLst/>
              <a:cxnLst/>
              <a:rect r="r" b="b" t="t" l="l"/>
              <a:pathLst>
                <a:path h="705556" w="705556">
                  <a:moveTo>
                    <a:pt x="352778" y="0"/>
                  </a:moveTo>
                  <a:cubicBezTo>
                    <a:pt x="157944" y="0"/>
                    <a:pt x="0" y="157944"/>
                    <a:pt x="0" y="352778"/>
                  </a:cubicBezTo>
                  <a:cubicBezTo>
                    <a:pt x="0" y="547612"/>
                    <a:pt x="157944" y="705556"/>
                    <a:pt x="352778" y="705556"/>
                  </a:cubicBezTo>
                  <a:cubicBezTo>
                    <a:pt x="547612" y="705556"/>
                    <a:pt x="705556" y="547612"/>
                    <a:pt x="705556" y="352778"/>
                  </a:cubicBezTo>
                  <a:cubicBezTo>
                    <a:pt x="705556" y="157944"/>
                    <a:pt x="547612" y="0"/>
                    <a:pt x="352778" y="0"/>
                  </a:cubicBezTo>
                  <a:close/>
                </a:path>
              </a:pathLst>
            </a:custGeom>
            <a:solidFill>
              <a:srgbClr val="F1FBFE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66146" y="37571"/>
              <a:ext cx="573264" cy="601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352366" y="3180969"/>
            <a:ext cx="171073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SWOT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18586" y="3643897"/>
            <a:ext cx="1710739" cy="3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4"/>
              </a:lnSpc>
            </a:pPr>
            <a:r>
              <a:rPr lang="en-US" sz="1796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28775" y="1626009"/>
            <a:ext cx="20955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STRENGTHS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40118" y="1511709"/>
            <a:ext cx="20955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WEAKNESSES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28775" y="3950081"/>
            <a:ext cx="20955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OPPORTUNITIES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29325" y="4039882"/>
            <a:ext cx="209550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THREATS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769666" y="455052"/>
            <a:ext cx="6214269" cy="783198"/>
            <a:chOff x="0" y="0"/>
            <a:chExt cx="2657296" cy="33490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657296" cy="334905"/>
            </a:xfrm>
            <a:custGeom>
              <a:avLst/>
              <a:gdLst/>
              <a:ahLst/>
              <a:cxnLst/>
              <a:rect r="r" b="b" t="t" l="l"/>
              <a:pathLst>
                <a:path h="334905" w="2657296">
                  <a:moveTo>
                    <a:pt x="39867" y="0"/>
                  </a:moveTo>
                  <a:lnTo>
                    <a:pt x="2617430" y="0"/>
                  </a:lnTo>
                  <a:cubicBezTo>
                    <a:pt x="2628003" y="0"/>
                    <a:pt x="2638143" y="4200"/>
                    <a:pt x="2645620" y="11677"/>
                  </a:cubicBezTo>
                  <a:cubicBezTo>
                    <a:pt x="2653096" y="19153"/>
                    <a:pt x="2657296" y="29293"/>
                    <a:pt x="2657296" y="39867"/>
                  </a:cubicBezTo>
                  <a:lnTo>
                    <a:pt x="2657296" y="295038"/>
                  </a:lnTo>
                  <a:cubicBezTo>
                    <a:pt x="2657296" y="305612"/>
                    <a:pt x="2653096" y="315752"/>
                    <a:pt x="2645620" y="323228"/>
                  </a:cubicBezTo>
                  <a:cubicBezTo>
                    <a:pt x="2638143" y="330705"/>
                    <a:pt x="2628003" y="334905"/>
                    <a:pt x="2617430" y="334905"/>
                  </a:cubicBezTo>
                  <a:lnTo>
                    <a:pt x="39867" y="334905"/>
                  </a:lnTo>
                  <a:cubicBezTo>
                    <a:pt x="17849" y="334905"/>
                    <a:pt x="0" y="317056"/>
                    <a:pt x="0" y="295038"/>
                  </a:cubicBezTo>
                  <a:lnTo>
                    <a:pt x="0" y="39867"/>
                  </a:lnTo>
                  <a:cubicBezTo>
                    <a:pt x="0" y="29293"/>
                    <a:pt x="4200" y="19153"/>
                    <a:pt x="11677" y="11677"/>
                  </a:cubicBezTo>
                  <a:cubicBezTo>
                    <a:pt x="19153" y="4200"/>
                    <a:pt x="29293" y="0"/>
                    <a:pt x="39867" y="0"/>
                  </a:cubicBezTo>
                  <a:close/>
                </a:path>
              </a:pathLst>
            </a:custGeom>
            <a:solidFill>
              <a:srgbClr val="E6FF9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2657296" cy="392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32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Risk and Mitigation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2676525" y="626617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7" y="0"/>
                </a:lnTo>
                <a:lnTo>
                  <a:pt x="487977" y="440067"/>
                </a:lnTo>
                <a:lnTo>
                  <a:pt x="0" y="4400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1292799">
            <a:off x="4943838" y="3998205"/>
            <a:ext cx="527794" cy="528755"/>
          </a:xfrm>
          <a:custGeom>
            <a:avLst/>
            <a:gdLst/>
            <a:ahLst/>
            <a:cxnLst/>
            <a:rect r="r" b="b" t="t" l="l"/>
            <a:pathLst>
              <a:path h="528755" w="527794">
                <a:moveTo>
                  <a:pt x="0" y="0"/>
                </a:moveTo>
                <a:lnTo>
                  <a:pt x="527794" y="0"/>
                </a:lnTo>
                <a:lnTo>
                  <a:pt x="527794" y="528755"/>
                </a:lnTo>
                <a:lnTo>
                  <a:pt x="0" y="5287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C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538" y="1046489"/>
            <a:ext cx="8672525" cy="5728174"/>
            <a:chOff x="0" y="0"/>
            <a:chExt cx="3212046" cy="21215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2046" cy="2121546"/>
            </a:xfrm>
            <a:custGeom>
              <a:avLst/>
              <a:gdLst/>
              <a:ahLst/>
              <a:cxnLst/>
              <a:rect r="r" b="b" t="t" l="l"/>
              <a:pathLst>
                <a:path h="2121546" w="3212046">
                  <a:moveTo>
                    <a:pt x="0" y="0"/>
                  </a:moveTo>
                  <a:lnTo>
                    <a:pt x="3212046" y="0"/>
                  </a:lnTo>
                  <a:lnTo>
                    <a:pt x="3212046" y="2121546"/>
                  </a:lnTo>
                  <a:lnTo>
                    <a:pt x="0" y="212154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212046" cy="2150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0538" y="523161"/>
            <a:ext cx="5966153" cy="542378"/>
          </a:xfrm>
          <a:custGeom>
            <a:avLst/>
            <a:gdLst/>
            <a:ahLst/>
            <a:cxnLst/>
            <a:rect r="r" b="b" t="t" l="l"/>
            <a:pathLst>
              <a:path h="542378" w="5966153">
                <a:moveTo>
                  <a:pt x="0" y="0"/>
                </a:moveTo>
                <a:lnTo>
                  <a:pt x="5966153" y="0"/>
                </a:lnTo>
                <a:lnTo>
                  <a:pt x="5966153" y="542378"/>
                </a:lnTo>
                <a:lnTo>
                  <a:pt x="0" y="542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04281" y="2253691"/>
          <a:ext cx="7945038" cy="4124325"/>
        </p:xfrm>
        <a:graphic>
          <a:graphicData uri="http://schemas.openxmlformats.org/drawingml/2006/table">
            <a:tbl>
              <a:tblPr/>
              <a:tblGrid>
                <a:gridCol w="2648346"/>
                <a:gridCol w="2648346"/>
                <a:gridCol w="2648346"/>
              </a:tblGrid>
              <a:tr h="6985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bby Jones"/>
                          <a:ea typeface="Bobby Jones"/>
                          <a:cs typeface="Bobby Jones"/>
                          <a:sym typeface="Bobby Jones"/>
                        </a:rPr>
                        <a:t>Short-Term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bby Jones"/>
                          <a:ea typeface="Bobby Jones"/>
                          <a:cs typeface="Bobby Jones"/>
                          <a:sym typeface="Bobby Jones"/>
                        </a:rPr>
                        <a:t>Mid-Term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obby Jones"/>
                          <a:ea typeface="Bobby Jones"/>
                          <a:cs typeface="Bobby Jones"/>
                          <a:sym typeface="Bobby Jones"/>
                        </a:rPr>
                        <a:t>Long-Term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00"/>
                    </a:solidFill>
                  </a:tcPr>
                </a:tc>
              </a:tr>
              <a:tr h="20286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dec Pro ExtraBold"/>
                          <a:ea typeface="Codec Pro ExtraBold"/>
                          <a:cs typeface="Codec Pro ExtraBold"/>
                          <a:sym typeface="Codec Pro ExtraBold"/>
                        </a:rPr>
                        <a:t>Data analysis to pinpoint loss-making segments.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dec Pro ExtraBold"/>
                          <a:ea typeface="Codec Pro ExtraBold"/>
                          <a:cs typeface="Codec Pro ExtraBold"/>
                          <a:sym typeface="Codec Pro ExtraBold"/>
                        </a:rPr>
                        <a:t>Revamp underwriting processes.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dec Pro ExtraBold"/>
                          <a:ea typeface="Codec Pro ExtraBold"/>
                          <a:cs typeface="Codec Pro ExtraBold"/>
                          <a:sym typeface="Codec Pro ExtraBold"/>
                        </a:rPr>
                        <a:t>Restore profitability and improve customer satisfaction.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7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dec Pro ExtraBold"/>
                          <a:ea typeface="Codec Pro ExtraBold"/>
                          <a:cs typeface="Codec Pro ExtraBold"/>
                          <a:sym typeface="Codec Pro ExtraBold"/>
                        </a:rPr>
                        <a:t>Recommendations for pricing adjustments.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odec Pro ExtraBold"/>
                          <a:ea typeface="Codec Pro ExtraBold"/>
                          <a:cs typeface="Codec Pro ExtraBold"/>
                          <a:sym typeface="Codec Pro ExtraBold"/>
                        </a:rPr>
                        <a:t>Implement fraud detection systems.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664573" y="1268016"/>
            <a:ext cx="6214269" cy="783198"/>
            <a:chOff x="0" y="0"/>
            <a:chExt cx="2657296" cy="3349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57296" cy="334905"/>
            </a:xfrm>
            <a:custGeom>
              <a:avLst/>
              <a:gdLst/>
              <a:ahLst/>
              <a:cxnLst/>
              <a:rect r="r" b="b" t="t" l="l"/>
              <a:pathLst>
                <a:path h="334905" w="2657296">
                  <a:moveTo>
                    <a:pt x="39867" y="0"/>
                  </a:moveTo>
                  <a:lnTo>
                    <a:pt x="2617430" y="0"/>
                  </a:lnTo>
                  <a:cubicBezTo>
                    <a:pt x="2628003" y="0"/>
                    <a:pt x="2638143" y="4200"/>
                    <a:pt x="2645620" y="11677"/>
                  </a:cubicBezTo>
                  <a:cubicBezTo>
                    <a:pt x="2653096" y="19153"/>
                    <a:pt x="2657296" y="29293"/>
                    <a:pt x="2657296" y="39867"/>
                  </a:cubicBezTo>
                  <a:lnTo>
                    <a:pt x="2657296" y="295038"/>
                  </a:lnTo>
                  <a:cubicBezTo>
                    <a:pt x="2657296" y="305612"/>
                    <a:pt x="2653096" y="315752"/>
                    <a:pt x="2645620" y="323228"/>
                  </a:cubicBezTo>
                  <a:cubicBezTo>
                    <a:pt x="2638143" y="330705"/>
                    <a:pt x="2628003" y="334905"/>
                    <a:pt x="2617430" y="334905"/>
                  </a:cubicBezTo>
                  <a:lnTo>
                    <a:pt x="39867" y="334905"/>
                  </a:lnTo>
                  <a:cubicBezTo>
                    <a:pt x="17849" y="334905"/>
                    <a:pt x="0" y="317056"/>
                    <a:pt x="0" y="295038"/>
                  </a:cubicBezTo>
                  <a:lnTo>
                    <a:pt x="0" y="39867"/>
                  </a:lnTo>
                  <a:cubicBezTo>
                    <a:pt x="0" y="29293"/>
                    <a:pt x="4200" y="19153"/>
                    <a:pt x="11677" y="11677"/>
                  </a:cubicBezTo>
                  <a:cubicBezTo>
                    <a:pt x="19153" y="4200"/>
                    <a:pt x="29293" y="0"/>
                    <a:pt x="39867" y="0"/>
                  </a:cubicBezTo>
                  <a:close/>
                </a:path>
              </a:pathLst>
            </a:custGeom>
            <a:solidFill>
              <a:srgbClr val="E6FF9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657296" cy="392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32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DELIVERABLES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616472" y="1439582"/>
            <a:ext cx="487977" cy="440067"/>
          </a:xfrm>
          <a:custGeom>
            <a:avLst/>
            <a:gdLst/>
            <a:ahLst/>
            <a:cxnLst/>
            <a:rect r="r" b="b" t="t" l="l"/>
            <a:pathLst>
              <a:path h="440067" w="487977">
                <a:moveTo>
                  <a:pt x="0" y="0"/>
                </a:moveTo>
                <a:lnTo>
                  <a:pt x="487978" y="0"/>
                </a:lnTo>
                <a:lnTo>
                  <a:pt x="487978" y="440066"/>
                </a:lnTo>
                <a:lnTo>
                  <a:pt x="0" y="44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DAGZG-WBFZI</dc:identifier>
  <dcterms:modified xsi:type="dcterms:W3CDTF">2011-08-01T06:04:30Z</dcterms:modified>
  <cp:revision>1</cp:revision>
  <dc:title>Blue Delicate Information Table Graph</dc:title>
</cp:coreProperties>
</file>