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-1344" y="4068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hyperlink" Target="https://arxiv.org/pdf/1809.01715.pdf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tensorflow/cleverhans" TargetMode="External"/><Relationship Id="rId15" Type="http://schemas.openxmlformats.org/officeDocument/2006/relationships/image" Target="../media/image11.JPG"/><Relationship Id="rId10" Type="http://schemas.openxmlformats.org/officeDocument/2006/relationships/image" Target="../media/image6.jpg"/><Relationship Id="rId4" Type="http://schemas.openxmlformats.org/officeDocument/2006/relationships/hyperlink" Target="https://github.com/carlini/nn_robust_attack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1.JP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4" y="0"/>
            <a:ext cx="32400762" cy="4320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DBFDD73-DA09-4DE4-A1B4-6995342975E6}"/>
              </a:ext>
            </a:extLst>
          </p:cNvPr>
          <p:cNvGrpSpPr/>
          <p:nvPr/>
        </p:nvGrpSpPr>
        <p:grpSpPr>
          <a:xfrm>
            <a:off x="1087312" y="21312356"/>
            <a:ext cx="9535641" cy="4788924"/>
            <a:chOff x="0" y="1"/>
            <a:chExt cx="2936623" cy="1350712"/>
          </a:xfrm>
        </p:grpSpPr>
        <p:sp>
          <p:nvSpPr>
            <p:cNvPr id="5" name="תיבת טקסט 18">
              <a:extLst>
                <a:ext uri="{FF2B5EF4-FFF2-40B4-BE49-F238E27FC236}">
                  <a16:creationId xmlns:a16="http://schemas.microsoft.com/office/drawing/2014/main" xmlns="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We followed the approach presented in the article ‘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Bridging machine learning and cryptography in </a:t>
              </a:r>
              <a:r>
                <a:rPr lang="en-US" sz="3500" u="sng" dirty="0" err="1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defence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 against adversarial attacks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’: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images, see figure 2.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 on the pixels, as done in the article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 of operation</a:t>
              </a: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xmlns="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C5316CA-6379-432F-8040-8D83D75DBCFE}"/>
              </a:ext>
            </a:extLst>
          </p:cNvPr>
          <p:cNvGrpSpPr/>
          <p:nvPr/>
        </p:nvGrpSpPr>
        <p:grpSpPr>
          <a:xfrm>
            <a:off x="1083176" y="32845290"/>
            <a:ext cx="9535641" cy="6770277"/>
            <a:chOff x="0" y="1"/>
            <a:chExt cx="2936623" cy="1909551"/>
          </a:xfrm>
        </p:grpSpPr>
        <p:sp>
          <p:nvSpPr>
            <p:cNvPr id="8" name="תיבת טקסט 18">
              <a:extLst>
                <a:ext uri="{FF2B5EF4-FFF2-40B4-BE49-F238E27FC236}">
                  <a16:creationId xmlns:a16="http://schemas.microsoft.com/office/drawing/2014/main" xmlns="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667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Attacking the sufficiently accurate models with the following attacks: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</a:p>
            <a:p>
              <a:pPr lvl="1"/>
              <a:r>
                <a:rPr lang="en-US" sz="3500" u="sng" dirty="0">
                  <a:hlinkClick r:id="rId4"/>
                </a:rPr>
                <a:t>https://github.com/carlini/nn_robust_attacks</a:t>
              </a:r>
              <a:endParaRPr lang="en-US" sz="3500" dirty="0"/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Fast Gradient Sign Method, FGSM</a:t>
              </a:r>
            </a:p>
            <a:p>
              <a:pPr lvl="1"/>
              <a:r>
                <a:rPr lang="en-US" sz="3500" u="sng" dirty="0">
                  <a:hlinkClick r:id="rId5"/>
                </a:rPr>
                <a:t>https://github.com/tensorflow/cleverhans</a:t>
              </a:r>
              <a:endParaRPr lang="en-US" sz="3500" dirty="0"/>
            </a:p>
            <a:p>
              <a:r>
                <a:rPr lang="en-US" sz="3500" dirty="0"/>
                <a:t>We focused on the ‘gray-box’ scenario, i.e. the attacker knows the architecture of the model but has no access to the private key.</a:t>
              </a:r>
            </a:p>
            <a:p>
              <a:r>
                <a:rPr lang="en-US" sz="3500" dirty="0"/>
                <a:t>See figure 4 for a visualization.</a:t>
              </a: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xmlns="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B4F9E6A-B506-4CE4-A234-F78DBA10937A}"/>
              </a:ext>
            </a:extLst>
          </p:cNvPr>
          <p:cNvGrpSpPr/>
          <p:nvPr/>
        </p:nvGrpSpPr>
        <p:grpSpPr>
          <a:xfrm>
            <a:off x="1077808" y="27505842"/>
            <a:ext cx="9535641" cy="4788925"/>
            <a:chOff x="0" y="1"/>
            <a:chExt cx="2936623" cy="1350712"/>
          </a:xfrm>
        </p:grpSpPr>
        <p:sp>
          <p:nvSpPr>
            <p:cNvPr id="11" name="תיבת טקסט 18">
              <a:extLst>
                <a:ext uri="{FF2B5EF4-FFF2-40B4-BE49-F238E27FC236}">
                  <a16:creationId xmlns:a16="http://schemas.microsoft.com/office/drawing/2014/main" xmlns="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Before performing an attack, we eliminated the models that did not learn well.</a:t>
              </a:r>
            </a:p>
            <a:p>
              <a:r>
                <a:rPr lang="en-US" sz="3500" dirty="0"/>
                <a:t>As can be seen in figure 3, learning is not so intuitive.</a:t>
              </a:r>
            </a:p>
            <a:p>
              <a:r>
                <a:rPr lang="en-US" sz="3500" dirty="0"/>
                <a:t>For this reason, AES in ECB and CBC mode were irrelevant to continue with.</a:t>
              </a: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xmlns="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65685AB-470C-43ED-AC69-E7CE5BB8BBFE}"/>
              </a:ext>
            </a:extLst>
          </p:cNvPr>
          <p:cNvGrpSpPr/>
          <p:nvPr/>
        </p:nvGrpSpPr>
        <p:grpSpPr>
          <a:xfrm>
            <a:off x="11474893" y="7141009"/>
            <a:ext cx="9535641" cy="2155202"/>
            <a:chOff x="0" y="1"/>
            <a:chExt cx="2936623" cy="607873"/>
          </a:xfrm>
        </p:grpSpPr>
        <p:sp>
          <p:nvSpPr>
            <p:cNvPr id="14" name="תיבת טקסט 18">
              <a:extLst>
                <a:ext uri="{FF2B5EF4-FFF2-40B4-BE49-F238E27FC236}">
                  <a16:creationId xmlns:a16="http://schemas.microsoft.com/office/drawing/2014/main" xmlns="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Building high accuracy DNN models which are sufficiently resistant to adversarial attacks</a:t>
              </a:r>
              <a:endParaRPr lang="en-US" sz="3500" b="1" dirty="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xmlns="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23FEC8C-E59C-41BB-BFDA-63741A91EE96}"/>
              </a:ext>
            </a:extLst>
          </p:cNvPr>
          <p:cNvGrpSpPr/>
          <p:nvPr/>
        </p:nvGrpSpPr>
        <p:grpSpPr>
          <a:xfrm>
            <a:off x="22031599" y="34175383"/>
            <a:ext cx="9535641" cy="5985010"/>
            <a:chOff x="0" y="1"/>
            <a:chExt cx="2936623" cy="1688067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xmlns="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44560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improve accuracy on AES-ECB model (we got error rate of 19% on </a:t>
              </a:r>
              <a:r>
                <a:rPr lang="en-US" sz="3500" dirty="0" err="1"/>
                <a:t>mnist</a:t>
              </a:r>
              <a:r>
                <a:rPr lang="en-US" sz="3500" dirty="0"/>
                <a:t> and 55%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we contacted 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and he believes we still might defeat these defenses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try some other datasets; i.e. cifar-10, its images are 3 layered (</a:t>
              </a:r>
              <a:r>
                <a:rPr lang="en-US" sz="3500" dirty="0" err="1"/>
                <a:t>rgb</a:t>
              </a:r>
              <a:r>
                <a:rPr lang="en-US" sz="3500" dirty="0"/>
                <a:t>) and might be more difficult to learn encrypted images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xmlns="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names">
            <a:extLst>
              <a:ext uri="{FF2B5EF4-FFF2-40B4-BE49-F238E27FC236}">
                <a16:creationId xmlns:a16="http://schemas.microsoft.com/office/drawing/2014/main" xmlns="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xmlns="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99953DC-4A14-40CF-92F0-BCC5BCE6543C}"/>
              </a:ext>
            </a:extLst>
          </p:cNvPr>
          <p:cNvGrpSpPr/>
          <p:nvPr/>
        </p:nvGrpSpPr>
        <p:grpSpPr>
          <a:xfrm>
            <a:off x="1072440" y="16951490"/>
            <a:ext cx="9535641" cy="2598015"/>
            <a:chOff x="0" y="1"/>
            <a:chExt cx="2936623" cy="732768"/>
          </a:xfrm>
        </p:grpSpPr>
        <p:sp>
          <p:nvSpPr>
            <p:cNvPr id="23" name="תיבת טקסט 18">
              <a:extLst>
                <a:ext uri="{FF2B5EF4-FFF2-40B4-BE49-F238E27FC236}">
                  <a16:creationId xmlns:a16="http://schemas.microsoft.com/office/drawing/2014/main" xmlns="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903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We worked on </a:t>
              </a: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.</a:t>
              </a:r>
            </a:p>
            <a:p>
              <a:r>
                <a:rPr lang="en-US" sz="3500" dirty="0"/>
                <a:t>We’ve set neural networks known to be able to learn these datasets very well.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xmlns="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68FC610-7774-4120-8684-A1FE83E28CF6}"/>
              </a:ext>
            </a:extLst>
          </p:cNvPr>
          <p:cNvGrpSpPr/>
          <p:nvPr/>
        </p:nvGrpSpPr>
        <p:grpSpPr>
          <a:xfrm>
            <a:off x="22136604" y="16951490"/>
            <a:ext cx="9535641" cy="6370776"/>
            <a:chOff x="0" y="1"/>
            <a:chExt cx="2936623" cy="1796872"/>
          </a:xfrm>
        </p:grpSpPr>
        <p:sp>
          <p:nvSpPr>
            <p:cNvPr id="26" name="תיבת טקסט 18">
              <a:extLst>
                <a:ext uri="{FF2B5EF4-FFF2-40B4-BE49-F238E27FC236}">
                  <a16:creationId xmlns:a16="http://schemas.microsoft.com/office/drawing/2014/main" xmlns="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5544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tradeoff between accuracy on the original images and the accuracy on the adversarial images.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permutation: although the error rate on the originals increased by a little bit (1% on </a:t>
              </a:r>
              <a:r>
                <a:rPr lang="en-US" sz="3500" dirty="0" err="1"/>
                <a:t>mnist</a:t>
              </a:r>
              <a:r>
                <a:rPr lang="en-US" sz="3500" dirty="0"/>
                <a:t> and 4%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), the error rate on the adversarial decreased significantly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AES-CTR: on </a:t>
              </a:r>
              <a:r>
                <a:rPr lang="en-US" sz="3500" dirty="0" err="1"/>
                <a:t>mnist</a:t>
              </a:r>
              <a:r>
                <a:rPr lang="en-US" sz="3500" dirty="0"/>
                <a:t> it performs better than permutation but yet on fashion </a:t>
              </a:r>
              <a:r>
                <a:rPr lang="en-US" sz="3500" dirty="0" err="1"/>
                <a:t>mnist</a:t>
              </a:r>
              <a:r>
                <a:rPr lang="en-US" sz="3500" dirty="0"/>
                <a:t> the error rate on the </a:t>
              </a:r>
              <a:r>
                <a:rPr lang="en-US" sz="3500" dirty="0" err="1"/>
                <a:t>adversarials</a:t>
              </a:r>
              <a:r>
                <a:rPr lang="en-US" sz="3500" dirty="0"/>
                <a:t> is slightly higher</a:t>
              </a:r>
            </a:p>
            <a:p>
              <a:pPr lvl="0"/>
              <a:r>
                <a:rPr lang="en-US" sz="3500" dirty="0"/>
                <a:t>See figure 5 for the detailed results.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xmlns="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xmlns="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EAAE9E83-C00C-4683-A515-2F1D877519A9}"/>
              </a:ext>
            </a:extLst>
          </p:cNvPr>
          <p:cNvGrpSpPr/>
          <p:nvPr/>
        </p:nvGrpSpPr>
        <p:grpSpPr>
          <a:xfrm>
            <a:off x="6006771" y="10534239"/>
            <a:ext cx="19295487" cy="5616717"/>
            <a:chOff x="4606761" y="10105499"/>
            <a:chExt cx="19295487" cy="56167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09F0C379-63F2-4290-8C6C-3F483C9BB49C}"/>
                </a:ext>
              </a:extLst>
            </p:cNvPr>
            <p:cNvGrpSpPr/>
            <p:nvPr/>
          </p:nvGrpSpPr>
          <p:grpSpPr>
            <a:xfrm>
              <a:off x="4606761" y="10105499"/>
              <a:ext cx="19295487" cy="5616717"/>
              <a:chOff x="4606761" y="10105499"/>
              <a:chExt cx="19295487" cy="561671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B3F72870-8CB5-4FAC-98A8-956E0DD27AB8}"/>
                  </a:ext>
                </a:extLst>
              </p:cNvPr>
              <p:cNvGrpSpPr/>
              <p:nvPr/>
            </p:nvGrpSpPr>
            <p:grpSpPr>
              <a:xfrm>
                <a:off x="4606761" y="10105499"/>
                <a:ext cx="9535641" cy="3460042"/>
                <a:chOff x="0" y="1"/>
                <a:chExt cx="2936623" cy="975902"/>
              </a:xfrm>
            </p:grpSpPr>
            <p:sp>
              <p:nvSpPr>
                <p:cNvPr id="41" name="תיבת טקסט 18">
                  <a:extLst>
                    <a:ext uri="{FF2B5EF4-FFF2-40B4-BE49-F238E27FC236}">
                      <a16:creationId xmlns:a16="http://schemas.microsoft.com/office/drawing/2014/main" xmlns="" id="{B1E00C83-719F-4AD1-B51E-D29AE9D370DD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73344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An adversarial example is an instance with small, intentional feature perturbations that cause a machine learning model to make a false prediction.</a:t>
                  </a:r>
                </a:p>
                <a:p>
                  <a:r>
                    <a:rPr lang="en-US" sz="3500" dirty="0"/>
                    <a:t>(See figure 1)</a:t>
                  </a:r>
                </a:p>
              </p:txBody>
            </p:sp>
            <p:sp>
              <p:nvSpPr>
                <p:cNvPr id="42" name="Text Box 24">
                  <a:extLst>
                    <a:ext uri="{FF2B5EF4-FFF2-40B4-BE49-F238E27FC236}">
                      <a16:creationId xmlns:a16="http://schemas.microsoft.com/office/drawing/2014/main" xmlns="" id="{0ECAC82C-BCA7-4C67-8209-EE4E98F3C078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Background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7" name="Picture 36" descr="A picture containing animal, mammal&#10;&#10;Description automatically generated">
                <a:extLst>
                  <a:ext uri="{FF2B5EF4-FFF2-40B4-BE49-F238E27FC236}">
                    <a16:creationId xmlns:a16="http://schemas.microsoft.com/office/drawing/2014/main" xmlns="" id="{FCA315CC-D12F-4979-BB29-E36310FBF0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7" t="8383" r="9738" b="10816"/>
              <a:stretch/>
            </p:blipFill>
            <p:spPr>
              <a:xfrm>
                <a:off x="15163362" y="11031574"/>
                <a:ext cx="8738886" cy="3464390"/>
              </a:xfrm>
              <a:prstGeom prst="rect">
                <a:avLst/>
              </a:prstGeom>
              <a:ln>
                <a:noFill/>
              </a:ln>
              <a:effectLst>
                <a:softEdge rad="0"/>
              </a:effec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097DF1FB-1902-4D2B-AC9A-5520312EF7D4}"/>
                  </a:ext>
                </a:extLst>
              </p:cNvPr>
              <p:cNvGrpSpPr/>
              <p:nvPr/>
            </p:nvGrpSpPr>
            <p:grpSpPr>
              <a:xfrm>
                <a:off x="4608981" y="13636321"/>
                <a:ext cx="9535641" cy="2085895"/>
                <a:chOff x="0" y="1"/>
                <a:chExt cx="2936623" cy="588325"/>
              </a:xfrm>
            </p:grpSpPr>
            <p:sp>
              <p:nvSpPr>
                <p:cNvPr id="39" name="תיבת טקסט 18">
                  <a:extLst>
                    <a:ext uri="{FF2B5EF4-FFF2-40B4-BE49-F238E27FC236}">
                      <a16:creationId xmlns:a16="http://schemas.microsoft.com/office/drawing/2014/main" xmlns="" id="{4C2DC625-B102-4C43-8CCF-3A5C9052D80E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34586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Find a way to train ‘secured’ models such that this sort of attacks should not affect them.</a:t>
                  </a:r>
                </a:p>
              </p:txBody>
            </p:sp>
            <p:sp>
              <p:nvSpPr>
                <p:cNvPr id="40" name="Text Box 24">
                  <a:extLst>
                    <a:ext uri="{FF2B5EF4-FFF2-40B4-BE49-F238E27FC236}">
                      <a16:creationId xmlns:a16="http://schemas.microsoft.com/office/drawing/2014/main" xmlns="" id="{EF1C22F8-4F08-41F5-8D92-751AC30FF63D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Goal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4D5FA7C-76CF-48B8-8564-000535542AB2}"/>
                </a:ext>
              </a:extLst>
            </p:cNvPr>
            <p:cNvSpPr txBox="1"/>
            <p:nvPr/>
          </p:nvSpPr>
          <p:spPr>
            <a:xfrm>
              <a:off x="15439072" y="1449596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58EA77-FB11-4A9B-84FB-10DEB68EB2F0}"/>
              </a:ext>
            </a:extLst>
          </p:cNvPr>
          <p:cNvGrpSpPr/>
          <p:nvPr/>
        </p:nvGrpSpPr>
        <p:grpSpPr>
          <a:xfrm>
            <a:off x="11002127" y="17994589"/>
            <a:ext cx="10759440" cy="4030404"/>
            <a:chOff x="11002127" y="17994589"/>
            <a:chExt cx="10759440" cy="403040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2:</a:t>
              </a:r>
              <a:r>
                <a:rPr lang="en-US" sz="3000" dirty="0"/>
                <a:t> architecture of the secure models</a:t>
              </a:r>
              <a:endParaRPr lang="en-US" sz="30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B0912F7-8B3A-4AAC-AA96-728E3C48058F}"/>
              </a:ext>
            </a:extLst>
          </p:cNvPr>
          <p:cNvGrpSpPr/>
          <p:nvPr/>
        </p:nvGrpSpPr>
        <p:grpSpPr>
          <a:xfrm>
            <a:off x="12127914" y="31371214"/>
            <a:ext cx="8229600" cy="8314887"/>
            <a:chOff x="12127914" y="29786254"/>
            <a:chExt cx="8229600" cy="8314887"/>
          </a:xfrm>
        </p:grpSpPr>
        <p:pic>
          <p:nvPicPr>
            <p:cNvPr id="53" name="Picture 5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6A2908E3-7247-4725-8E43-49AB065C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628" y="29786254"/>
              <a:ext cx="5852172" cy="4389129"/>
            </a:xfrm>
            <a:prstGeom prst="rect">
              <a:avLst/>
            </a:prstGeom>
          </p:spPr>
        </p:pic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D990B65E-456D-4494-9154-DB49D9F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080" y="33712012"/>
              <a:ext cx="5852172" cy="438912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220DA71-9439-428E-ACE0-C0136A19093E}"/>
                </a:ext>
              </a:extLst>
            </p:cNvPr>
            <p:cNvSpPr txBox="1"/>
            <p:nvPr/>
          </p:nvSpPr>
          <p:spPr>
            <a:xfrm>
              <a:off x="12127914" y="3729101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1514877-7A55-49CB-A4FB-A2AE2DEDCE5F}"/>
              </a:ext>
            </a:extLst>
          </p:cNvPr>
          <p:cNvGrpSpPr/>
          <p:nvPr/>
        </p:nvGrpSpPr>
        <p:grpSpPr>
          <a:xfrm>
            <a:off x="22097789" y="24778545"/>
            <a:ext cx="10058400" cy="7805553"/>
            <a:chOff x="22097789" y="24778545"/>
            <a:chExt cx="10058400" cy="7805553"/>
          </a:xfrm>
        </p:grpSpPr>
        <p:pic>
          <p:nvPicPr>
            <p:cNvPr id="57" name="Picture 5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78545"/>
              <a:ext cx="10058400" cy="705563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5: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table containing all the results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360762" y="23839323"/>
            <a:ext cx="11775842" cy="5053580"/>
            <a:chOff x="10360762" y="23839323"/>
            <a:chExt cx="11775842" cy="5053580"/>
          </a:xfrm>
        </p:grpSpPr>
        <p:grpSp>
          <p:nvGrpSpPr>
            <p:cNvPr id="62" name="Group 61"/>
            <p:cNvGrpSpPr/>
            <p:nvPr/>
          </p:nvGrpSpPr>
          <p:grpSpPr>
            <a:xfrm>
              <a:off x="10360762" y="23839323"/>
              <a:ext cx="11775842" cy="5053580"/>
              <a:chOff x="10360762" y="23839323"/>
              <a:chExt cx="11775842" cy="505358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0360762" y="23839323"/>
                <a:ext cx="11775842" cy="5053580"/>
                <a:chOff x="10360762" y="23839323"/>
                <a:chExt cx="11775842" cy="5053580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xmlns="" id="{24ED838A-64AB-48D2-8E80-0C822A9BD5F5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996942"/>
                  <a:chOff x="10360762" y="23895961"/>
                  <a:chExt cx="11775842" cy="4996942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xmlns="" id="{F0B6B916-47D4-47D7-8707-42B3D2DF57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9" name="Picture 48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32D2C511-A387-4025-86EA-DB5B0181FD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CD72D629-02A7-45B8-A561-8916419CA9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Picture 50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851CCF99-BF61-4C42-B20B-EE71645C9F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xmlns="" id="{637C6D92-7606-4F84-8C01-1A37926C07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635" y="26953911"/>
                    <a:ext cx="9504018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 (permutated and </a:t>
                    </a:r>
                    <a:r>
                      <a:rPr lang="en-US" sz="3000" dirty="0" err="1"/>
                      <a:t>aes</a:t>
                    </a:r>
                    <a:r>
                      <a:rPr lang="en-US" sz="3000" dirty="0"/>
                      <a:t>-ctr). Interesting to see how for the human eyes it’s impossible to distinguish between various classes but a DNN model classifies quite well, see figure 5 for accuracies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xmlns="" id="{14050F8D-7522-4453-A178-2ACCC1521BC9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AEBC7705-6EA4-49D9-A532-D244300FA6C8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DC48DBD-CFA5-4ADE-94C9-D1A3CF3159C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sp>
        <p:nvSpPr>
          <p:cNvPr id="64" name="Footer Placeholder 6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Date Placeholder 6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4" y="0"/>
            <a:ext cx="32400762" cy="4320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DBFDD73-DA09-4DE4-A1B4-6995342975E6}"/>
              </a:ext>
            </a:extLst>
          </p:cNvPr>
          <p:cNvGrpSpPr/>
          <p:nvPr/>
        </p:nvGrpSpPr>
        <p:grpSpPr>
          <a:xfrm>
            <a:off x="8963218" y="16368803"/>
            <a:ext cx="5943600" cy="4788924"/>
            <a:chOff x="0" y="1"/>
            <a:chExt cx="2936623" cy="1350712"/>
          </a:xfrm>
        </p:grpSpPr>
        <p:sp>
          <p:nvSpPr>
            <p:cNvPr id="6" name="תיבת טקסט 18">
              <a:extLst>
                <a:ext uri="{FF2B5EF4-FFF2-40B4-BE49-F238E27FC236}">
                  <a16:creationId xmlns:a16="http://schemas.microsoft.com/office/drawing/2014/main" xmlns="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Our approach:</a:t>
              </a:r>
              <a:r>
                <a:rPr lang="en-US" sz="3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</a:t>
              </a: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models on </a:t>
              </a:r>
              <a:r>
                <a:rPr lang="en-US" sz="3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encrypted images</a:t>
              </a: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see figure 2.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 on the pixels, as done in the article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 of operation</a:t>
              </a:r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xmlns="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C5316CA-6379-432F-8040-8D83D75DBCFE}"/>
              </a:ext>
            </a:extLst>
          </p:cNvPr>
          <p:cNvGrpSpPr/>
          <p:nvPr/>
        </p:nvGrpSpPr>
        <p:grpSpPr>
          <a:xfrm>
            <a:off x="26151673" y="16368803"/>
            <a:ext cx="5943600" cy="5231198"/>
            <a:chOff x="0" y="1"/>
            <a:chExt cx="2936623" cy="1475455"/>
          </a:xfrm>
        </p:grpSpPr>
        <p:sp>
          <p:nvSpPr>
            <p:cNvPr id="9" name="תיבת טקסט 18">
              <a:extLst>
                <a:ext uri="{FF2B5EF4-FFF2-40B4-BE49-F238E27FC236}">
                  <a16:creationId xmlns:a16="http://schemas.microsoft.com/office/drawing/2014/main" xmlns="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23299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000" dirty="0"/>
                <a:t>Attacking the sufficiently accurate models with the following attacks: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000" dirty="0" err="1"/>
                <a:t>Carlini</a:t>
              </a:r>
              <a:r>
                <a:rPr lang="en-US" sz="3000" dirty="0"/>
                <a:t> &amp; Wagner, CW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000" dirty="0" smtClean="0"/>
                <a:t>Fast </a:t>
              </a:r>
              <a:r>
                <a:rPr lang="en-US" sz="3000" dirty="0"/>
                <a:t>Gradient Sign Method, </a:t>
              </a:r>
              <a:r>
                <a:rPr lang="en-US" sz="3000" dirty="0" smtClean="0"/>
                <a:t>FGSM</a:t>
              </a:r>
              <a:endParaRPr lang="en-US" sz="3000" dirty="0"/>
            </a:p>
            <a:p>
              <a:r>
                <a:rPr lang="en-US" sz="3000" dirty="0"/>
                <a:t>We focused on the ‘gray-box’ scenario, i.e. the attacker knows the architecture of the model but has no access to the private key.</a:t>
              </a:r>
            </a:p>
            <a:p>
              <a:r>
                <a:rPr lang="en-US" sz="3000" dirty="0"/>
                <a:t>See figure 4 for a visualization.</a:t>
              </a:r>
            </a:p>
          </p:txBody>
        </p:sp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xmlns="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B4F9E6A-B506-4CE4-A234-F78DBA10937A}"/>
              </a:ext>
            </a:extLst>
          </p:cNvPr>
          <p:cNvGrpSpPr/>
          <p:nvPr/>
        </p:nvGrpSpPr>
        <p:grpSpPr>
          <a:xfrm>
            <a:off x="17577607" y="16368802"/>
            <a:ext cx="5943600" cy="3833722"/>
            <a:chOff x="0" y="1"/>
            <a:chExt cx="2936623" cy="1081298"/>
          </a:xfrm>
        </p:grpSpPr>
        <p:sp>
          <p:nvSpPr>
            <p:cNvPr id="12" name="תיבת טקסט 18">
              <a:extLst>
                <a:ext uri="{FF2B5EF4-FFF2-40B4-BE49-F238E27FC236}">
                  <a16:creationId xmlns:a16="http://schemas.microsoft.com/office/drawing/2014/main" xmlns="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83883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000" dirty="0" smtClean="0"/>
                <a:t>We </a:t>
              </a:r>
              <a:r>
                <a:rPr lang="en-US" sz="3000" dirty="0"/>
                <a:t>eliminated the models that did not learn well.</a:t>
              </a:r>
            </a:p>
            <a:p>
              <a:r>
                <a:rPr lang="en-US" sz="3000" dirty="0"/>
                <a:t>As can be seen in figure 3, learning is not so intuitive.</a:t>
              </a:r>
            </a:p>
            <a:p>
              <a:r>
                <a:rPr lang="en-US" sz="3000" dirty="0"/>
                <a:t>For this reason, </a:t>
              </a:r>
              <a:r>
                <a:rPr lang="en-US" sz="3000" dirty="0" smtClean="0"/>
                <a:t>ECB </a:t>
              </a:r>
              <a:r>
                <a:rPr lang="en-US" sz="3000" dirty="0"/>
                <a:t>and CBC mode were irrelevant to continue with.</a:t>
              </a: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xmlns="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65685AB-470C-43ED-AC69-E7CE5BB8BBFE}"/>
              </a:ext>
            </a:extLst>
          </p:cNvPr>
          <p:cNvGrpSpPr/>
          <p:nvPr/>
        </p:nvGrpSpPr>
        <p:grpSpPr>
          <a:xfrm>
            <a:off x="11474893" y="7141009"/>
            <a:ext cx="9535641" cy="2155202"/>
            <a:chOff x="0" y="1"/>
            <a:chExt cx="2936623" cy="607873"/>
          </a:xfrm>
        </p:grpSpPr>
        <p:sp>
          <p:nvSpPr>
            <p:cNvPr id="15" name="תיבת טקסט 18">
              <a:extLst>
                <a:ext uri="{FF2B5EF4-FFF2-40B4-BE49-F238E27FC236}">
                  <a16:creationId xmlns:a16="http://schemas.microsoft.com/office/drawing/2014/main" xmlns="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Building high accuracy DNN models which are sufficiently resistant to adversarial attacks</a:t>
              </a:r>
              <a:endParaRPr lang="en-US" sz="3500" b="1" dirty="0"/>
            </a:p>
          </p:txBody>
        </p:sp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xmlns="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23FEC8C-E59C-41BB-BFDA-63741A91EE96}"/>
              </a:ext>
            </a:extLst>
          </p:cNvPr>
          <p:cNvGrpSpPr/>
          <p:nvPr/>
        </p:nvGrpSpPr>
        <p:grpSpPr>
          <a:xfrm>
            <a:off x="22559632" y="32891133"/>
            <a:ext cx="9535641" cy="5444955"/>
            <a:chOff x="0" y="1"/>
            <a:chExt cx="2936623" cy="1535745"/>
          </a:xfrm>
        </p:grpSpPr>
        <p:sp>
          <p:nvSpPr>
            <p:cNvPr id="18" name="תיבת טקסט 18">
              <a:extLst>
                <a:ext uri="{FF2B5EF4-FFF2-40B4-BE49-F238E27FC236}">
                  <a16:creationId xmlns:a16="http://schemas.microsoft.com/office/drawing/2014/main" xmlns="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29328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improve accuracy on AES-ECB model </a:t>
              </a:r>
              <a:r>
                <a:rPr lang="en-US" sz="3500" dirty="0" smtClean="0"/>
                <a:t>(as can be seen in the table, the model managed to learn)</a:t>
              </a:r>
              <a:endParaRPr lang="en-US" sz="3500" dirty="0"/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we contacted 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and he believes we still might defeat these defenses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try some other datasets; i.e. cifar-10, its images are 3 layered (</a:t>
              </a:r>
              <a:r>
                <a:rPr lang="en-US" sz="3500" dirty="0" err="1"/>
                <a:t>rgb</a:t>
              </a:r>
              <a:r>
                <a:rPr lang="en-US" sz="3500" dirty="0"/>
                <a:t>) and might be more difficult to learn encrypted images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xmlns="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names">
            <a:extLst>
              <a:ext uri="{FF2B5EF4-FFF2-40B4-BE49-F238E27FC236}">
                <a16:creationId xmlns:a16="http://schemas.microsoft.com/office/drawing/2014/main" xmlns="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xmlns="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99953DC-4A14-40CF-92F0-BCC5BCE6543C}"/>
              </a:ext>
            </a:extLst>
          </p:cNvPr>
          <p:cNvGrpSpPr/>
          <p:nvPr/>
        </p:nvGrpSpPr>
        <p:grpSpPr>
          <a:xfrm>
            <a:off x="278236" y="16368803"/>
            <a:ext cx="5943600" cy="2598015"/>
            <a:chOff x="0" y="1"/>
            <a:chExt cx="2936623" cy="732768"/>
          </a:xfrm>
        </p:grpSpPr>
        <p:sp>
          <p:nvSpPr>
            <p:cNvPr id="24" name="תיבת טקסט 18">
              <a:extLst>
                <a:ext uri="{FF2B5EF4-FFF2-40B4-BE49-F238E27FC236}">
                  <a16:creationId xmlns:a16="http://schemas.microsoft.com/office/drawing/2014/main" xmlns="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903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 err="1" smtClean="0"/>
                <a:t>Mnist</a:t>
              </a:r>
              <a:r>
                <a:rPr lang="en-US" sz="3000" dirty="0" smtClean="0"/>
                <a:t> and fashion-</a:t>
              </a:r>
              <a:r>
                <a:rPr lang="en-US" sz="3000" dirty="0" err="1" smtClean="0"/>
                <a:t>mnist</a:t>
              </a:r>
              <a:endParaRPr lang="en-US" sz="3000" dirty="0" smtClean="0"/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 smtClean="0"/>
                <a:t>Using well-known neural nets for these datasets</a:t>
              </a:r>
              <a:endParaRPr lang="en-US" sz="3000" dirty="0" smtClean="0"/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xmlns="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8FC610-7774-4120-8684-A1FE83E28CF6}"/>
              </a:ext>
            </a:extLst>
          </p:cNvPr>
          <p:cNvGrpSpPr/>
          <p:nvPr/>
        </p:nvGrpSpPr>
        <p:grpSpPr>
          <a:xfrm>
            <a:off x="290084" y="28149413"/>
            <a:ext cx="9535641" cy="6370776"/>
            <a:chOff x="0" y="1"/>
            <a:chExt cx="2936623" cy="1796872"/>
          </a:xfrm>
        </p:grpSpPr>
        <p:sp>
          <p:nvSpPr>
            <p:cNvPr id="27" name="תיבת טקסט 18">
              <a:extLst>
                <a:ext uri="{FF2B5EF4-FFF2-40B4-BE49-F238E27FC236}">
                  <a16:creationId xmlns:a16="http://schemas.microsoft.com/office/drawing/2014/main" xmlns="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5544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tradeoff between accuracy on the original images and the accuracy on the adversarial images.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permutation: although the error rate on the originals increased by a little bit (1% on </a:t>
              </a:r>
              <a:r>
                <a:rPr lang="en-US" sz="3500" dirty="0" err="1"/>
                <a:t>mnist</a:t>
              </a:r>
              <a:r>
                <a:rPr lang="en-US" sz="3500" dirty="0"/>
                <a:t> and 4%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), the error rate on the adversarial decreased significantly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AES-CTR: on </a:t>
              </a:r>
              <a:r>
                <a:rPr lang="en-US" sz="3500" dirty="0" err="1"/>
                <a:t>mnist</a:t>
              </a:r>
              <a:r>
                <a:rPr lang="en-US" sz="3500" dirty="0"/>
                <a:t> it performs better than permutation but yet on fashion </a:t>
              </a:r>
              <a:r>
                <a:rPr lang="en-US" sz="3500" dirty="0" err="1"/>
                <a:t>mnist</a:t>
              </a:r>
              <a:r>
                <a:rPr lang="en-US" sz="3500" dirty="0"/>
                <a:t> the error rate on the </a:t>
              </a:r>
              <a:r>
                <a:rPr lang="en-US" sz="3500" dirty="0" err="1"/>
                <a:t>adversarials</a:t>
              </a:r>
              <a:r>
                <a:rPr lang="en-US" sz="3500" dirty="0"/>
                <a:t> is slightly higher</a:t>
              </a:r>
            </a:p>
            <a:p>
              <a:pPr lvl="0"/>
              <a:r>
                <a:rPr lang="en-US" sz="3500" dirty="0"/>
                <a:t>See </a:t>
              </a:r>
              <a:r>
                <a:rPr lang="en-US" sz="3500" dirty="0" smtClean="0"/>
                <a:t>table 1 </a:t>
              </a:r>
              <a:r>
                <a:rPr lang="en-US" sz="3500" dirty="0"/>
                <a:t>for the detailed results.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xmlns="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xmlns="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AAE9E83-C00C-4683-A515-2F1D877519A9}"/>
              </a:ext>
            </a:extLst>
          </p:cNvPr>
          <p:cNvGrpSpPr/>
          <p:nvPr/>
        </p:nvGrpSpPr>
        <p:grpSpPr>
          <a:xfrm>
            <a:off x="6006771" y="9673631"/>
            <a:ext cx="19295487" cy="5616717"/>
            <a:chOff x="4606761" y="10105499"/>
            <a:chExt cx="19295487" cy="56167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09F0C379-63F2-4290-8C6C-3F483C9BB49C}"/>
                </a:ext>
              </a:extLst>
            </p:cNvPr>
            <p:cNvGrpSpPr/>
            <p:nvPr/>
          </p:nvGrpSpPr>
          <p:grpSpPr>
            <a:xfrm>
              <a:off x="4606761" y="10105499"/>
              <a:ext cx="19295487" cy="5616717"/>
              <a:chOff x="4606761" y="10105499"/>
              <a:chExt cx="19295487" cy="561671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B3F72870-8CB5-4FAC-98A8-956E0DD27AB8}"/>
                  </a:ext>
                </a:extLst>
              </p:cNvPr>
              <p:cNvGrpSpPr/>
              <p:nvPr/>
            </p:nvGrpSpPr>
            <p:grpSpPr>
              <a:xfrm>
                <a:off x="4606761" y="10105499"/>
                <a:ext cx="9535641" cy="3460042"/>
                <a:chOff x="0" y="1"/>
                <a:chExt cx="2936623" cy="975902"/>
              </a:xfrm>
            </p:grpSpPr>
            <p:sp>
              <p:nvSpPr>
                <p:cNvPr id="42" name="תיבת טקסט 18">
                  <a:extLst>
                    <a:ext uri="{FF2B5EF4-FFF2-40B4-BE49-F238E27FC236}">
                      <a16:creationId xmlns:a16="http://schemas.microsoft.com/office/drawing/2014/main" xmlns="" id="{B1E00C83-719F-4AD1-B51E-D29AE9D370DD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73344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An adversarial example is an instance with small, intentional feature perturbations that cause a machine learning model to make a false prediction.</a:t>
                  </a:r>
                </a:p>
                <a:p>
                  <a:r>
                    <a:rPr lang="en-US" sz="3500" dirty="0"/>
                    <a:t>(See figure 1)</a:t>
                  </a:r>
                </a:p>
              </p:txBody>
            </p:sp>
            <p:sp>
              <p:nvSpPr>
                <p:cNvPr id="43" name="Text Box 24">
                  <a:extLst>
                    <a:ext uri="{FF2B5EF4-FFF2-40B4-BE49-F238E27FC236}">
                      <a16:creationId xmlns:a16="http://schemas.microsoft.com/office/drawing/2014/main" xmlns="" id="{0ECAC82C-BCA7-4C67-8209-EE4E98F3C078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Background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8" name="Picture 37" descr="A picture containing animal, mammal&#10;&#10;Description automatically generated">
                <a:extLst>
                  <a:ext uri="{FF2B5EF4-FFF2-40B4-BE49-F238E27FC236}">
                    <a16:creationId xmlns:a16="http://schemas.microsoft.com/office/drawing/2014/main" xmlns="" id="{FCA315CC-D12F-4979-BB29-E36310FBF0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7" t="8383" r="9738" b="10816"/>
              <a:stretch/>
            </p:blipFill>
            <p:spPr>
              <a:xfrm>
                <a:off x="15163362" y="11031574"/>
                <a:ext cx="8738886" cy="3464390"/>
              </a:xfrm>
              <a:prstGeom prst="rect">
                <a:avLst/>
              </a:prstGeom>
              <a:ln>
                <a:noFill/>
              </a:ln>
              <a:effectLst>
                <a:softEdge rad="0"/>
              </a:effectLst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097DF1FB-1902-4D2B-AC9A-5520312EF7D4}"/>
                  </a:ext>
                </a:extLst>
              </p:cNvPr>
              <p:cNvGrpSpPr/>
              <p:nvPr/>
            </p:nvGrpSpPr>
            <p:grpSpPr>
              <a:xfrm>
                <a:off x="4608981" y="13636321"/>
                <a:ext cx="9535641" cy="2085895"/>
                <a:chOff x="0" y="1"/>
                <a:chExt cx="2936623" cy="588325"/>
              </a:xfrm>
            </p:grpSpPr>
            <p:sp>
              <p:nvSpPr>
                <p:cNvPr id="40" name="תיבת טקסט 18">
                  <a:extLst>
                    <a:ext uri="{FF2B5EF4-FFF2-40B4-BE49-F238E27FC236}">
                      <a16:creationId xmlns:a16="http://schemas.microsoft.com/office/drawing/2014/main" xmlns="" id="{4C2DC625-B102-4C43-8CCF-3A5C9052D80E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34586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Find a way to train ‘secured’ models such that this sort of attacks should not affect them.</a:t>
                  </a:r>
                </a:p>
              </p:txBody>
            </p:sp>
            <p:sp>
              <p:nvSpPr>
                <p:cNvPr id="41" name="Text Box 24">
                  <a:extLst>
                    <a:ext uri="{FF2B5EF4-FFF2-40B4-BE49-F238E27FC236}">
                      <a16:creationId xmlns:a16="http://schemas.microsoft.com/office/drawing/2014/main" xmlns="" id="{EF1C22F8-4F08-41F5-8D92-751AC30FF63D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Goal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4D5FA7C-76CF-48B8-8564-000535542AB2}"/>
                </a:ext>
              </a:extLst>
            </p:cNvPr>
            <p:cNvSpPr txBox="1"/>
            <p:nvPr/>
          </p:nvSpPr>
          <p:spPr>
            <a:xfrm>
              <a:off x="15439072" y="1449596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sp>
        <p:nvSpPr>
          <p:cNvPr id="64" name="Right Arrow 63"/>
          <p:cNvSpPr/>
          <p:nvPr/>
        </p:nvSpPr>
        <p:spPr>
          <a:xfrm>
            <a:off x="6490776" y="16537780"/>
            <a:ext cx="2190980" cy="1481286"/>
          </a:xfrm>
          <a:prstGeom prst="rightArrow">
            <a:avLst/>
          </a:prstGeom>
          <a:noFill/>
          <a:ln w="76200">
            <a:solidFill>
              <a:srgbClr val="4A92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15151903" y="16537780"/>
            <a:ext cx="2190980" cy="1481286"/>
          </a:xfrm>
          <a:prstGeom prst="rightArrow">
            <a:avLst/>
          </a:prstGeom>
          <a:noFill/>
          <a:ln w="76200">
            <a:solidFill>
              <a:srgbClr val="4A92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23751999" y="16537780"/>
            <a:ext cx="2190980" cy="1481286"/>
          </a:xfrm>
          <a:prstGeom prst="rightArrow">
            <a:avLst/>
          </a:prstGeom>
          <a:noFill/>
          <a:ln w="76200">
            <a:solidFill>
              <a:srgbClr val="4A92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B058EA77-FB11-4A9B-84FB-10DEB68EB2F0}"/>
              </a:ext>
            </a:extLst>
          </p:cNvPr>
          <p:cNvGrpSpPr/>
          <p:nvPr/>
        </p:nvGrpSpPr>
        <p:grpSpPr>
          <a:xfrm>
            <a:off x="-20054" y="22652314"/>
            <a:ext cx="10759440" cy="4030404"/>
            <a:chOff x="11002127" y="17994589"/>
            <a:chExt cx="10759440" cy="403040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2:</a:t>
              </a:r>
              <a:r>
                <a:rPr lang="en-US" sz="3000" dirty="0"/>
                <a:t> architecture of the secure models</a:t>
              </a:r>
              <a:endParaRPr lang="en-US" sz="30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526932" y="22652314"/>
            <a:ext cx="11775842" cy="5053580"/>
            <a:chOff x="10360762" y="23839323"/>
            <a:chExt cx="11775842" cy="5053580"/>
          </a:xfrm>
        </p:grpSpPr>
        <p:grpSp>
          <p:nvGrpSpPr>
            <p:cNvPr id="71" name="Group 70"/>
            <p:cNvGrpSpPr/>
            <p:nvPr/>
          </p:nvGrpSpPr>
          <p:grpSpPr>
            <a:xfrm>
              <a:off x="10360762" y="23839323"/>
              <a:ext cx="11775842" cy="5053580"/>
              <a:chOff x="10360762" y="23839323"/>
              <a:chExt cx="11775842" cy="505358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0360762" y="23839323"/>
                <a:ext cx="11775842" cy="5053580"/>
                <a:chOff x="10360762" y="23839323"/>
                <a:chExt cx="11775842" cy="505358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xmlns="" id="{24ED838A-64AB-48D2-8E80-0C822A9BD5F5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996942"/>
                  <a:chOff x="10360762" y="23895961"/>
                  <a:chExt cx="11775842" cy="4996942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xmlns="" id="{F0B6B916-47D4-47D7-8707-42B3D2DF57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79" name="Picture 78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32D2C511-A387-4025-86EA-DB5B0181FD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CD72D629-02A7-45B8-A561-8916419CA9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851CCF99-BF61-4C42-B20B-EE71645C9F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xmlns="" id="{637C6D92-7606-4F84-8C01-1A37926C07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635" y="26953911"/>
                    <a:ext cx="9504018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 (permutated and </a:t>
                    </a:r>
                    <a:r>
                      <a:rPr lang="en-US" sz="3000" dirty="0" err="1"/>
                      <a:t>aes</a:t>
                    </a:r>
                    <a:r>
                      <a:rPr lang="en-US" sz="3000" dirty="0"/>
                      <a:t>-ctr). Interesting to see how for the human eyes it’s impossible to distinguish between various classes but a DNN model classifies quite well, see figure 5 for accuracies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14050F8D-7522-4453-A178-2ACCC1521BC9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AEBC7705-6EA4-49D9-A532-D244300FA6C8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DDC48DBD-CFA5-4ADE-94C9-D1A3CF3159C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EB0912F7-8B3A-4AAC-AA96-728E3C48058F}"/>
              </a:ext>
            </a:extLst>
          </p:cNvPr>
          <p:cNvGrpSpPr/>
          <p:nvPr/>
        </p:nvGrpSpPr>
        <p:grpSpPr>
          <a:xfrm>
            <a:off x="23579923" y="21796965"/>
            <a:ext cx="8229600" cy="8314887"/>
            <a:chOff x="12127914" y="29786254"/>
            <a:chExt cx="8229600" cy="8314887"/>
          </a:xfrm>
        </p:grpSpPr>
        <p:pic>
          <p:nvPicPr>
            <p:cNvPr id="83" name="Picture 8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6A2908E3-7247-4725-8E43-49AB065C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628" y="29786254"/>
              <a:ext cx="5852172" cy="4389129"/>
            </a:xfrm>
            <a:prstGeom prst="rect">
              <a:avLst/>
            </a:prstGeom>
          </p:spPr>
        </p:pic>
        <p:pic>
          <p:nvPicPr>
            <p:cNvPr id="84" name="Picture 8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D990B65E-456D-4494-9154-DB49D9F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080" y="33712012"/>
              <a:ext cx="5852172" cy="438912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220DA71-9439-428E-ACE0-C0136A19093E}"/>
                </a:ext>
              </a:extLst>
            </p:cNvPr>
            <p:cNvSpPr txBox="1"/>
            <p:nvPr/>
          </p:nvSpPr>
          <p:spPr>
            <a:xfrm>
              <a:off x="12127914" y="3729101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41514877-7A55-49CB-A4FB-A2AE2DEDCE5F}"/>
              </a:ext>
            </a:extLst>
          </p:cNvPr>
          <p:cNvGrpSpPr/>
          <p:nvPr/>
        </p:nvGrpSpPr>
        <p:grpSpPr>
          <a:xfrm>
            <a:off x="10977243" y="28207051"/>
            <a:ext cx="10058400" cy="7805553"/>
            <a:chOff x="22097789" y="24778545"/>
            <a:chExt cx="10058400" cy="7805553"/>
          </a:xfrm>
        </p:grpSpPr>
        <p:pic>
          <p:nvPicPr>
            <p:cNvPr id="87" name="Picture 8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78545"/>
              <a:ext cx="10058400" cy="7055633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4A929C"/>
                  </a:solidFill>
                </a:rPr>
                <a:t>Table</a:t>
              </a:r>
              <a:r>
                <a:rPr lang="en-US" sz="3000" b="1" dirty="0" smtClean="0">
                  <a:solidFill>
                    <a:srgbClr val="4A929C"/>
                  </a:solidFill>
                </a:rPr>
                <a:t> 1:</a:t>
              </a:r>
              <a:r>
                <a:rPr lang="en-US" sz="3000" b="1" dirty="0" smtClean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table containing all the results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68FC610-7774-4120-8684-A1FE83E28CF6}"/>
              </a:ext>
            </a:extLst>
          </p:cNvPr>
          <p:cNvGrpSpPr/>
          <p:nvPr/>
        </p:nvGrpSpPr>
        <p:grpSpPr>
          <a:xfrm>
            <a:off x="278236" y="37068158"/>
            <a:ext cx="9535641" cy="3132879"/>
            <a:chOff x="0" y="1"/>
            <a:chExt cx="2936623" cy="883626"/>
          </a:xfrm>
        </p:grpSpPr>
        <p:sp>
          <p:nvSpPr>
            <p:cNvPr id="90" name="תיבת טקסט 18">
              <a:extLst>
                <a:ext uri="{FF2B5EF4-FFF2-40B4-BE49-F238E27FC236}">
                  <a16:creationId xmlns:a16="http://schemas.microsoft.com/office/drawing/2014/main" xmlns="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411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 smtClean="0"/>
                <a:t>In order to check the efficiency of training models on permutated data, we trained models on images with greater dimensions.</a:t>
              </a:r>
            </a:p>
            <a:p>
              <a:pPr lvl="0"/>
              <a:r>
                <a:rPr lang="en-US" sz="3500" dirty="0" smtClean="0"/>
                <a:t>See table 2 for the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91" name="Text Box 24">
              <a:extLst>
                <a:ext uri="{FF2B5EF4-FFF2-40B4-BE49-F238E27FC236}">
                  <a16:creationId xmlns:a16="http://schemas.microsoft.com/office/drawing/2014/main" xmlns="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 smtClean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Efficiency of Permutation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891643" y="36582383"/>
            <a:ext cx="8229600" cy="4672061"/>
            <a:chOff x="12055337" y="36868133"/>
            <a:chExt cx="8229600" cy="4672061"/>
          </a:xfrm>
        </p:grpSpPr>
        <p:pic>
          <p:nvPicPr>
            <p:cNvPr id="1026" name="Picture 2" descr="C:\Users\steveg\Desktop\padding_accuracies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736" y="36868133"/>
              <a:ext cx="5935182" cy="3507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1ED11102-FED3-4699-B8AB-02B061BBA364}"/>
                </a:ext>
              </a:extLst>
            </p:cNvPr>
            <p:cNvSpPr txBox="1"/>
            <p:nvPr/>
          </p:nvSpPr>
          <p:spPr>
            <a:xfrm>
              <a:off x="12055337" y="40524531"/>
              <a:ext cx="8229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4A929C"/>
                  </a:solidFill>
                </a:rPr>
                <a:t>Table 2:</a:t>
              </a:r>
              <a:r>
                <a:rPr lang="en-US" sz="3000" b="1" dirty="0" smtClean="0">
                  <a:solidFill>
                    <a:srgbClr val="5F8388"/>
                  </a:solidFill>
                </a:rPr>
                <a:t> </a:t>
              </a:r>
              <a:r>
                <a:rPr lang="en-US" sz="3000" dirty="0" smtClean="0"/>
                <a:t>results for training permutated data, various image dimensions</a:t>
              </a:r>
              <a:endParaRPr lang="en-US" sz="3000" dirty="0"/>
            </a:p>
          </p:txBody>
        </p:sp>
      </p:grpSp>
      <p:sp>
        <p:nvSpPr>
          <p:cNvPr id="94" name="Footer Placeholder 9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Date Placeholder 9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1001</Words>
  <Application>Microsoft Office PowerPoint</Application>
  <PresentationFormat>Custom</PresentationFormat>
  <Paragraphs>103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11</cp:revision>
  <dcterms:created xsi:type="dcterms:W3CDTF">2019-05-26T20:24:05Z</dcterms:created>
  <dcterms:modified xsi:type="dcterms:W3CDTF">2019-05-27T14:50:58Z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44e098fb-7845-459a-96c6-9a04a674b315</vt:lpwstr>
  </property>
  <property fmtid="{D5CDD505-2E9C-101B-9397-08002B2CF9AE}" pid="4" name="Classification">
    <vt:lpwstr>NoClassification</vt:lpwstr>
  </property>
  <property fmtid="{D5CDD505-2E9C-101B-9397-08002B2CF9AE}" pid="5" name="ClassificationDisplay">
    <vt:lpwstr>[No Classification] 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PolicyID">
    <vt:lpwstr/>
  </property>
  <property fmtid="{D5CDD505-2E9C-101B-9397-08002B2CF9AE}" pid="9" name="DomainID">
    <vt:lpwstr/>
  </property>
  <property fmtid="{D5CDD505-2E9C-101B-9397-08002B2CF9AE}" pid="10" name="HText">
    <vt:lpwstr/>
  </property>
  <property fmtid="{D5CDD505-2E9C-101B-9397-08002B2CF9AE}" pid="11" name="FText">
    <vt:lpwstr/>
  </property>
  <property fmtid="{D5CDD505-2E9C-101B-9397-08002B2CF9AE}" pid="12" name="WMark">
    <vt:lpwstr/>
  </property>
  <property fmtid="{D5CDD505-2E9C-101B-9397-08002B2CF9AE}" pid="13" name="Set">
    <vt:lpwstr>Ky4oOiM=</vt:lpwstr>
  </property>
  <property fmtid="{D5CDD505-2E9C-101B-9397-08002B2CF9AE}" pid="14" name="Version">
    <vt:lpwstr>Xw==</vt:lpwstr>
  </property>
</Properties>
</file>