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404050" cy="43205400"/>
  <p:notesSz cx="6858000" cy="9144000"/>
  <p:defaultTextStyle>
    <a:defPPr>
      <a:defRPr lang="en-US"/>
    </a:defPPr>
    <a:lvl1pPr marL="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91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37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229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74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29C"/>
    <a:srgbClr val="FF8000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18" d="100"/>
          <a:sy n="18" d="100"/>
        </p:scale>
        <p:origin x="-2904" y="-132"/>
      </p:cViewPr>
      <p:guideLst>
        <p:guide orient="horz" pos="13607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5" y="7070887"/>
            <a:ext cx="27543443" cy="15041880"/>
          </a:xfrm>
        </p:spPr>
        <p:txBody>
          <a:bodyPr anchor="b"/>
          <a:lstStyle>
            <a:lvl1pPr algn="ctr"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506" y="22692840"/>
            <a:ext cx="24303038" cy="10431301"/>
          </a:xfrm>
        </p:spPr>
        <p:txBody>
          <a:bodyPr/>
          <a:lstStyle>
            <a:lvl1pPr marL="0" indent="0" algn="ctr">
              <a:buNone/>
              <a:defRPr sz="8500"/>
            </a:lvl1pPr>
            <a:lvl2pPr marL="1620113" indent="0" algn="ctr">
              <a:buNone/>
              <a:defRPr sz="7100"/>
            </a:lvl2pPr>
            <a:lvl3pPr marL="3240226" indent="0" algn="ctr">
              <a:buNone/>
              <a:defRPr sz="6400"/>
            </a:lvl3pPr>
            <a:lvl4pPr marL="4860339" indent="0" algn="ctr">
              <a:buNone/>
              <a:defRPr sz="5700"/>
            </a:lvl4pPr>
            <a:lvl5pPr marL="6480452" indent="0" algn="ctr">
              <a:buNone/>
              <a:defRPr sz="5700"/>
            </a:lvl5pPr>
            <a:lvl6pPr marL="8100565" indent="0" algn="ctr">
              <a:buNone/>
              <a:defRPr sz="5700"/>
            </a:lvl6pPr>
            <a:lvl7pPr marL="9720678" indent="0" algn="ctr">
              <a:buNone/>
              <a:defRPr sz="5700"/>
            </a:lvl7pPr>
            <a:lvl8pPr marL="11340791" indent="0" algn="ctr">
              <a:buNone/>
              <a:defRPr sz="5700"/>
            </a:lvl8pPr>
            <a:lvl9pPr marL="12960904" indent="0" algn="ctr">
              <a:buNone/>
              <a:defRPr sz="5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9150" y="2300287"/>
            <a:ext cx="6987123" cy="366145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780" y="2300287"/>
            <a:ext cx="20556319" cy="36614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6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903" y="10771359"/>
            <a:ext cx="27948493" cy="17972243"/>
          </a:xfrm>
        </p:spPr>
        <p:txBody>
          <a:bodyPr anchor="b"/>
          <a:lstStyle>
            <a:lvl1pPr>
              <a:defRPr sz="2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903" y="28913627"/>
            <a:ext cx="27948493" cy="9451178"/>
          </a:xfrm>
        </p:spPr>
        <p:txBody>
          <a:bodyPr/>
          <a:lstStyle>
            <a:lvl1pPr marL="0" indent="0">
              <a:buNone/>
              <a:defRPr sz="8500">
                <a:solidFill>
                  <a:schemeClr val="tx1"/>
                </a:solidFill>
              </a:defRPr>
            </a:lvl1pPr>
            <a:lvl2pPr marL="1620113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2402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486033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648045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810056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972067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134079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296090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779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1" y="11501438"/>
            <a:ext cx="13771721" cy="27413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300298"/>
            <a:ext cx="27948493" cy="8351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3" y="10591328"/>
            <a:ext cx="13708430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2003" y="15781973"/>
            <a:ext cx="13708430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4553" y="10591328"/>
            <a:ext cx="13775941" cy="5190645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20113" indent="0">
              <a:buNone/>
              <a:defRPr sz="7100" b="1"/>
            </a:lvl2pPr>
            <a:lvl3pPr marL="3240226" indent="0">
              <a:buNone/>
              <a:defRPr sz="6400" b="1"/>
            </a:lvl3pPr>
            <a:lvl4pPr marL="4860339" indent="0">
              <a:buNone/>
              <a:defRPr sz="5700" b="1"/>
            </a:lvl4pPr>
            <a:lvl5pPr marL="6480452" indent="0">
              <a:buNone/>
              <a:defRPr sz="5700" b="1"/>
            </a:lvl5pPr>
            <a:lvl6pPr marL="8100565" indent="0">
              <a:buNone/>
              <a:defRPr sz="5700" b="1"/>
            </a:lvl6pPr>
            <a:lvl7pPr marL="9720678" indent="0">
              <a:buNone/>
              <a:defRPr sz="5700" b="1"/>
            </a:lvl7pPr>
            <a:lvl8pPr marL="11340791" indent="0">
              <a:buNone/>
              <a:defRPr sz="5700" b="1"/>
            </a:lvl8pPr>
            <a:lvl9pPr marL="12960904" indent="0">
              <a:buNone/>
              <a:defRPr sz="5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3" y="15781973"/>
            <a:ext cx="13775941" cy="23212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5941" y="6220788"/>
            <a:ext cx="16404551" cy="30703837"/>
          </a:xfrm>
        </p:spPr>
        <p:txBody>
          <a:bodyPr/>
          <a:lstStyle>
            <a:lvl1pPr>
              <a:defRPr sz="11300"/>
            </a:lvl1pPr>
            <a:lvl2pPr>
              <a:defRPr sz="9900"/>
            </a:lvl2pPr>
            <a:lvl3pPr>
              <a:defRPr sz="85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999" y="2880360"/>
            <a:ext cx="10451150" cy="10081260"/>
          </a:xfrm>
        </p:spPr>
        <p:txBody>
          <a:bodyPr anchor="b"/>
          <a:lstStyle>
            <a:lvl1pPr>
              <a:defRPr sz="11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5941" y="6220788"/>
            <a:ext cx="16404551" cy="30703837"/>
          </a:xfrm>
        </p:spPr>
        <p:txBody>
          <a:bodyPr anchor="t"/>
          <a:lstStyle>
            <a:lvl1pPr marL="0" indent="0">
              <a:buNone/>
              <a:defRPr sz="11300"/>
            </a:lvl1pPr>
            <a:lvl2pPr marL="1620113" indent="0">
              <a:buNone/>
              <a:defRPr sz="9900"/>
            </a:lvl2pPr>
            <a:lvl3pPr marL="3240226" indent="0">
              <a:buNone/>
              <a:defRPr sz="8500"/>
            </a:lvl3pPr>
            <a:lvl4pPr marL="4860339" indent="0">
              <a:buNone/>
              <a:defRPr sz="7100"/>
            </a:lvl4pPr>
            <a:lvl5pPr marL="6480452" indent="0">
              <a:buNone/>
              <a:defRPr sz="7100"/>
            </a:lvl5pPr>
            <a:lvl6pPr marL="8100565" indent="0">
              <a:buNone/>
              <a:defRPr sz="7100"/>
            </a:lvl6pPr>
            <a:lvl7pPr marL="9720678" indent="0">
              <a:buNone/>
              <a:defRPr sz="7100"/>
            </a:lvl7pPr>
            <a:lvl8pPr marL="11340791" indent="0">
              <a:buNone/>
              <a:defRPr sz="7100"/>
            </a:lvl8pPr>
            <a:lvl9pPr marL="12960904" indent="0">
              <a:buNone/>
              <a:defRPr sz="7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999" y="12961619"/>
            <a:ext cx="10451150" cy="24013005"/>
          </a:xfrm>
        </p:spPr>
        <p:txBody>
          <a:bodyPr/>
          <a:lstStyle>
            <a:lvl1pPr marL="0" indent="0">
              <a:buNone/>
              <a:defRPr sz="5700"/>
            </a:lvl1pPr>
            <a:lvl2pPr marL="1620113" indent="0">
              <a:buNone/>
              <a:defRPr sz="5000"/>
            </a:lvl2pPr>
            <a:lvl3pPr marL="3240226" indent="0">
              <a:buNone/>
              <a:defRPr sz="4300"/>
            </a:lvl3pPr>
            <a:lvl4pPr marL="4860339" indent="0">
              <a:buNone/>
              <a:defRPr sz="3500"/>
            </a:lvl4pPr>
            <a:lvl5pPr marL="6480452" indent="0">
              <a:buNone/>
              <a:defRPr sz="3500"/>
            </a:lvl5pPr>
            <a:lvl6pPr marL="8100565" indent="0">
              <a:buNone/>
              <a:defRPr sz="3500"/>
            </a:lvl6pPr>
            <a:lvl7pPr marL="9720678" indent="0">
              <a:buNone/>
              <a:defRPr sz="3500"/>
            </a:lvl7pPr>
            <a:lvl8pPr marL="11340791" indent="0">
              <a:buNone/>
              <a:defRPr sz="3500"/>
            </a:lvl8pPr>
            <a:lvl9pPr marL="12960904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779" y="2300298"/>
            <a:ext cx="27948493" cy="8351046"/>
          </a:xfrm>
          <a:prstGeom prst="rect">
            <a:avLst/>
          </a:prstGeom>
        </p:spPr>
        <p:txBody>
          <a:bodyPr vert="horz" lIns="91449" tIns="45725" rIns="91449" bIns="4572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779" y="11501438"/>
            <a:ext cx="27948493" cy="27413429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779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30-May-19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3"/>
          </p:nvPr>
        </p:nvSpPr>
        <p:spPr>
          <a:xfrm>
            <a:off x="10733842" y="40045014"/>
            <a:ext cx="10936367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5360" y="40045014"/>
            <a:ext cx="7290911" cy="2300288"/>
          </a:xfrm>
          <a:prstGeom prst="rect">
            <a:avLst/>
          </a:prstGeom>
        </p:spPr>
        <p:txBody>
          <a:bodyPr vert="horz" lIns="91449" tIns="45725" rIns="91449" bIns="45725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40226" rtl="0" eaLnBrk="1" latinLnBrk="0" hangingPunct="1">
        <a:lnSpc>
          <a:spcPct val="90000"/>
        </a:lnSpc>
        <a:spcBef>
          <a:spcPct val="0"/>
        </a:spcBef>
        <a:buNone/>
        <a:defRPr sz="1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57" indent="-810057" algn="l" defTabSz="3240226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430170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050283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670396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7290509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910622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10530735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50848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770961" indent="-810057" algn="l" defTabSz="3240226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20113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226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860339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452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100565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720678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340791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904" algn="l" defTabSz="3240226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jp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u frame">
            <a:extLst>
              <a:ext uri="{FF2B5EF4-FFF2-40B4-BE49-F238E27FC236}">
                <a16:creationId xmlns:a16="http://schemas.microsoft.com/office/drawing/2014/main" xmlns="" id="{DBB6CD8F-ED58-4F76-A838-487C812DC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8" y="638"/>
            <a:ext cx="32427147" cy="43204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C35AA9-4CC2-4426-A6E4-1B8D70582002}"/>
              </a:ext>
            </a:extLst>
          </p:cNvPr>
          <p:cNvSpPr txBox="1"/>
          <p:nvPr/>
        </p:nvSpPr>
        <p:spPr>
          <a:xfrm>
            <a:off x="19996573" y="29842389"/>
            <a:ext cx="9721429" cy="554008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1: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table containing all the 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CEB0613-7A4B-4017-B08D-16B2F3CF6257}"/>
              </a:ext>
            </a:extLst>
          </p:cNvPr>
          <p:cNvGrpSpPr>
            <a:grpSpLocks/>
          </p:cNvGrpSpPr>
          <p:nvPr/>
        </p:nvGrpSpPr>
        <p:grpSpPr>
          <a:xfrm>
            <a:off x="720106" y="21640831"/>
            <a:ext cx="13682011" cy="3284066"/>
            <a:chOff x="0" y="1"/>
            <a:chExt cx="2936623" cy="926166"/>
          </a:xfrm>
        </p:grpSpPr>
        <p:sp>
          <p:nvSpPr>
            <p:cNvPr id="17" name="תיבת טקסט 18">
              <a:extLst>
                <a:ext uri="{FF2B5EF4-FFF2-40B4-BE49-F238E27FC236}">
                  <a16:creationId xmlns:a16="http://schemas.microsoft.com/office/drawing/2014/main" xmlns="" id="{16681B08-B5BB-4072-8771-E8321F8CFC99}"/>
                </a:ext>
              </a:extLst>
            </p:cNvPr>
            <p:cNvSpPr txBox="1"/>
            <p:nvPr/>
          </p:nvSpPr>
          <p:spPr>
            <a:xfrm>
              <a:off x="5854" y="242463"/>
              <a:ext cx="2930769" cy="6837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Approach: training models on encrypted images.</a:t>
              </a:r>
            </a:p>
            <a:p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Encryption techniques: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Permutation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AES in ECB, CBC and CTR modes</a:t>
              </a:r>
              <a:endParaRPr lang="en-US" sz="3500" dirty="0"/>
            </a:p>
            <a:p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24">
              <a:extLst>
                <a:ext uri="{FF2B5EF4-FFF2-40B4-BE49-F238E27FC236}">
                  <a16:creationId xmlns:a16="http://schemas.microsoft.com/office/drawing/2014/main" xmlns="" id="{381F52DF-4A25-4DD5-9D0F-C809759D92B7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Securing Models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13AB796-6D44-478C-94D2-A45B981805E4}"/>
              </a:ext>
            </a:extLst>
          </p:cNvPr>
          <p:cNvGrpSpPr/>
          <p:nvPr/>
        </p:nvGrpSpPr>
        <p:grpSpPr>
          <a:xfrm>
            <a:off x="18002645" y="9313983"/>
            <a:ext cx="13682011" cy="3622580"/>
            <a:chOff x="0" y="1"/>
            <a:chExt cx="2936623" cy="1021633"/>
          </a:xfrm>
        </p:grpSpPr>
        <p:sp>
          <p:nvSpPr>
            <p:cNvPr id="20" name="תיבת טקסט 18">
              <a:extLst>
                <a:ext uri="{FF2B5EF4-FFF2-40B4-BE49-F238E27FC236}">
                  <a16:creationId xmlns:a16="http://schemas.microsoft.com/office/drawing/2014/main" xmlns="" id="{5829F93E-C6BE-4714-B2D5-973472A44C1D}"/>
                </a:ext>
              </a:extLst>
            </p:cNvPr>
            <p:cNvSpPr txBox="1"/>
            <p:nvPr/>
          </p:nvSpPr>
          <p:spPr>
            <a:xfrm>
              <a:off x="5854" y="242463"/>
              <a:ext cx="2930769" cy="77917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Attacks: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Carlini</a:t>
              </a:r>
              <a:r>
                <a:rPr lang="en-US" sz="3500" dirty="0"/>
                <a:t> &amp; Wagner, CW</a:t>
              </a:r>
              <a:endParaRPr lang="en-US" sz="35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Fast Gradient Sign Method, FGSM</a:t>
              </a:r>
            </a:p>
            <a:p>
              <a:r>
                <a:rPr lang="en-US" sz="3500" dirty="0"/>
                <a:t>‘gray-box’ scenario, i.e. the attacker knows the architecture of the model but has no access to the private key.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xmlns="" id="{61B4D10A-7422-45CD-A48E-E673CACB8BE8}"/>
                </a:ext>
              </a:extLst>
            </p:cNvPr>
            <p:cNvSpPr txBox="1"/>
            <p:nvPr/>
          </p:nvSpPr>
          <p:spPr>
            <a:xfrm>
              <a:off x="0" y="1"/>
              <a:ext cx="2936623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3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Attacking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EA89EBD-FDDE-48A6-8855-66923377C367}"/>
              </a:ext>
            </a:extLst>
          </p:cNvPr>
          <p:cNvGrpSpPr/>
          <p:nvPr/>
        </p:nvGrpSpPr>
        <p:grpSpPr>
          <a:xfrm>
            <a:off x="720106" y="30341626"/>
            <a:ext cx="13682011" cy="1921565"/>
            <a:chOff x="0" y="1"/>
            <a:chExt cx="2936623" cy="541916"/>
          </a:xfrm>
        </p:grpSpPr>
        <p:sp>
          <p:nvSpPr>
            <p:cNvPr id="23" name="תיבת טקסט 18">
              <a:extLst>
                <a:ext uri="{FF2B5EF4-FFF2-40B4-BE49-F238E27FC236}">
                  <a16:creationId xmlns:a16="http://schemas.microsoft.com/office/drawing/2014/main" xmlns="" id="{EFAD3A93-6265-4D90-B121-E7210ACAD82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Eliminated the models that did not learn well. Learning encrypted images is not very intuitive, as can be seen in figure 3.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xmlns="" id="{2D0005CC-35A2-4D6D-ABF5-9D776BB2B28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743024" indent="-743024">
                <a:lnSpc>
                  <a:spcPct val="115000"/>
                </a:lnSpc>
                <a:spcAft>
                  <a:spcPts val="1000"/>
                </a:spcAft>
                <a:buFont typeface="+mj-lt"/>
                <a:buAutoNum type="arabicPeriod" startAt="2"/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Cutting Loose Ends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6DF5ED0-1140-4DE6-9986-617C295E9972}"/>
              </a:ext>
            </a:extLst>
          </p:cNvPr>
          <p:cNvGrpSpPr/>
          <p:nvPr/>
        </p:nvGrpSpPr>
        <p:grpSpPr>
          <a:xfrm>
            <a:off x="10781912" y="6278692"/>
            <a:ext cx="10801587" cy="2155440"/>
            <a:chOff x="0" y="1"/>
            <a:chExt cx="2936623" cy="607873"/>
          </a:xfrm>
        </p:grpSpPr>
        <p:sp>
          <p:nvSpPr>
            <p:cNvPr id="26" name="תיבת טקסט 18">
              <a:extLst>
                <a:ext uri="{FF2B5EF4-FFF2-40B4-BE49-F238E27FC236}">
                  <a16:creationId xmlns:a16="http://schemas.microsoft.com/office/drawing/2014/main" xmlns="" id="{7231FC04-FE29-41A3-A56A-F24A16325C5E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xmlns="" id="{BBDFD652-0BF1-49B2-8BA9-681958173701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06CC6DC-751D-431B-A607-96ED6DCDB3E7}"/>
              </a:ext>
            </a:extLst>
          </p:cNvPr>
          <p:cNvGrpSpPr/>
          <p:nvPr/>
        </p:nvGrpSpPr>
        <p:grpSpPr>
          <a:xfrm>
            <a:off x="10803444" y="38194137"/>
            <a:ext cx="10801587" cy="2817614"/>
            <a:chOff x="0" y="1"/>
            <a:chExt cx="2936623" cy="794618"/>
          </a:xfrm>
        </p:grpSpPr>
        <p:sp>
          <p:nvSpPr>
            <p:cNvPr id="29" name="תיבת טקסט 18">
              <a:extLst>
                <a:ext uri="{FF2B5EF4-FFF2-40B4-BE49-F238E27FC236}">
                  <a16:creationId xmlns:a16="http://schemas.microsoft.com/office/drawing/2014/main" xmlns="" id="{C990978E-F894-4DC0-BF26-414CBC82D697}"/>
                </a:ext>
              </a:extLst>
            </p:cNvPr>
            <p:cNvSpPr txBox="1"/>
            <p:nvPr/>
          </p:nvSpPr>
          <p:spPr>
            <a:xfrm>
              <a:off x="5854" y="242463"/>
              <a:ext cx="2930769" cy="55215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Improve accuracy on AES-ECB model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Nicholas </a:t>
              </a:r>
              <a:r>
                <a:rPr lang="en-US" sz="3500" dirty="0" err="1"/>
                <a:t>Carlini</a:t>
              </a:r>
              <a:r>
                <a:rPr lang="en-US" sz="3500" dirty="0"/>
                <a:t> (the ‘C’ in CW attack) believes we still might defeat these defenses. (we contacted him)</a:t>
              </a:r>
            </a:p>
            <a:p>
              <a:pPr marL="457246" indent="-457246">
                <a:buFont typeface="Wingdings" panose="05000000000000000000" pitchFamily="2" charset="2"/>
                <a:buChar char="ü"/>
              </a:pPr>
              <a:r>
                <a:rPr lang="en-US" sz="3500" dirty="0"/>
                <a:t>Test on more complicated datasets; i.e. Cifar-10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xmlns="" id="{268AC337-F800-4C0F-A092-659D9DC33F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Future Work</a:t>
              </a:r>
            </a:p>
          </p:txBody>
        </p:sp>
      </p:grpSp>
      <p:sp>
        <p:nvSpPr>
          <p:cNvPr id="31" name="names">
            <a:extLst>
              <a:ext uri="{FF2B5EF4-FFF2-40B4-BE49-F238E27FC236}">
                <a16:creationId xmlns:a16="http://schemas.microsoft.com/office/drawing/2014/main" xmlns="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3690" y="3220187"/>
            <a:ext cx="9518031" cy="240092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9" tIns="45725" rIns="91449" bIns="45725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xmlns="" id="{815970DA-DF7D-459C-9C4D-F65236746442}"/>
              </a:ext>
            </a:extLst>
          </p:cNvPr>
          <p:cNvSpPr txBox="1"/>
          <p:nvPr/>
        </p:nvSpPr>
        <p:spPr>
          <a:xfrm>
            <a:off x="11728726" y="1882934"/>
            <a:ext cx="8907959" cy="164781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9" tIns="45725" rIns="91449" bIns="45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DEFENCE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9" y="4551863"/>
            <a:ext cx="9170422" cy="419733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3C697AF-52E9-4D36-A2E7-D8ED4F552308}"/>
              </a:ext>
            </a:extLst>
          </p:cNvPr>
          <p:cNvGrpSpPr/>
          <p:nvPr/>
        </p:nvGrpSpPr>
        <p:grpSpPr>
          <a:xfrm>
            <a:off x="720106" y="18667885"/>
            <a:ext cx="13682011" cy="1921565"/>
            <a:chOff x="0" y="1"/>
            <a:chExt cx="2936623" cy="541916"/>
          </a:xfrm>
        </p:grpSpPr>
        <p:sp>
          <p:nvSpPr>
            <p:cNvPr id="35" name="תיבת טקסט 18">
              <a:extLst>
                <a:ext uri="{FF2B5EF4-FFF2-40B4-BE49-F238E27FC236}">
                  <a16:creationId xmlns:a16="http://schemas.microsoft.com/office/drawing/2014/main" xmlns="" id="{6C754D3D-FCC2-4053-9892-AAF25C0F628F}"/>
                </a:ext>
              </a:extLst>
            </p:cNvPr>
            <p:cNvSpPr txBox="1"/>
            <p:nvPr/>
          </p:nvSpPr>
          <p:spPr>
            <a:xfrm>
              <a:off x="5854" y="242463"/>
              <a:ext cx="2930769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 err="1"/>
                <a:t>Mnist</a:t>
              </a:r>
              <a:r>
                <a:rPr lang="en-US" sz="3500" dirty="0"/>
                <a:t> and Fashion-</a:t>
              </a:r>
              <a:r>
                <a:rPr lang="en-US" sz="3500" dirty="0" err="1"/>
                <a:t>Mnist</a:t>
              </a:r>
              <a:r>
                <a:rPr lang="en-US" sz="3500" dirty="0"/>
                <a:t> datasets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Using well-known neural nets</a:t>
              </a:r>
            </a:p>
          </p:txBody>
        </p:sp>
        <p:sp>
          <p:nvSpPr>
            <p:cNvPr id="36" name="Text Box 24">
              <a:extLst>
                <a:ext uri="{FF2B5EF4-FFF2-40B4-BE49-F238E27FC236}">
                  <a16:creationId xmlns:a16="http://schemas.microsoft.com/office/drawing/2014/main" xmlns="" id="{5784222E-502A-4E2C-92F0-7F73523B69C2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E2EB11C-DC87-4601-B21E-EF3216172AD9}"/>
              </a:ext>
            </a:extLst>
          </p:cNvPr>
          <p:cNvGrpSpPr/>
          <p:nvPr/>
        </p:nvGrpSpPr>
        <p:grpSpPr>
          <a:xfrm>
            <a:off x="18002645" y="17517873"/>
            <a:ext cx="13682011" cy="1964385"/>
            <a:chOff x="0" y="1"/>
            <a:chExt cx="2936623" cy="553992"/>
          </a:xfrm>
        </p:grpSpPr>
        <p:sp>
          <p:nvSpPr>
            <p:cNvPr id="38" name="תיבת טקסט 18">
              <a:extLst>
                <a:ext uri="{FF2B5EF4-FFF2-40B4-BE49-F238E27FC236}">
                  <a16:creationId xmlns:a16="http://schemas.microsoft.com/office/drawing/2014/main" xmlns="" id="{533A65D4-67FB-4E41-9421-FD9DB044B4D3}"/>
                </a:ext>
              </a:extLst>
            </p:cNvPr>
            <p:cNvSpPr txBox="1"/>
            <p:nvPr/>
          </p:nvSpPr>
          <p:spPr>
            <a:xfrm>
              <a:off x="5854" y="242463"/>
              <a:ext cx="2930769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5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xmlns="" id="{2A78BB05-F2A3-49E9-8FBE-55ACFE4F4914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F92E5F21-DD7C-4E20-8464-70E4350F0D83}"/>
              </a:ext>
            </a:extLst>
          </p:cNvPr>
          <p:cNvGrpSpPr/>
          <p:nvPr/>
        </p:nvGrpSpPr>
        <p:grpSpPr>
          <a:xfrm>
            <a:off x="17402590" y="40517406"/>
            <a:ext cx="14770261" cy="2527309"/>
            <a:chOff x="17400033" y="40348818"/>
            <a:chExt cx="14768090" cy="2527030"/>
          </a:xfrm>
        </p:grpSpPr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3F83FF5-25B8-41FA-9C74-5B360C983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981" t="5497" r="11649" b="17914"/>
            <a:stretch/>
          </p:blipFill>
          <p:spPr>
            <a:xfrm>
              <a:off x="27446288" y="40348818"/>
              <a:ext cx="4721835" cy="2527030"/>
            </a:xfrm>
            <a:prstGeom prst="rect">
              <a:avLst/>
            </a:prstGeom>
          </p:spPr>
        </p:pic>
        <p:pic>
          <p:nvPicPr>
            <p:cNvPr id="42" name="Picture 4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xmlns="" id="{AF35BE45-91AC-4A08-8BFB-02C0C1E2C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8442" y="41442673"/>
              <a:ext cx="3971925" cy="11525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xmlns="" id="{57D61071-AC5B-42B2-9AC8-47E326D48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0033" y="41563478"/>
              <a:ext cx="3686175" cy="1238250"/>
            </a:xfrm>
            <a:prstGeom prst="rect">
              <a:avLst/>
            </a:prstGeom>
          </p:spPr>
        </p:pic>
        <p:pic>
          <p:nvPicPr>
            <p:cNvPr id="44" name="Picture 43" descr="A close up of a sign&#10;&#10;Description automatically generated">
              <a:extLst>
                <a:ext uri="{FF2B5EF4-FFF2-40B4-BE49-F238E27FC236}">
                  <a16:creationId xmlns:a16="http://schemas.microsoft.com/office/drawing/2014/main" xmlns="" id="{96007492-C48A-41CF-AD99-39166572F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5643" y="40801530"/>
              <a:ext cx="2343150" cy="1952625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D1E00FF-0C3B-4DEB-9A22-B15A2A4305D1}"/>
              </a:ext>
            </a:extLst>
          </p:cNvPr>
          <p:cNvSpPr txBox="1"/>
          <p:nvPr/>
        </p:nvSpPr>
        <p:spPr>
          <a:xfrm>
            <a:off x="30131910" y="0"/>
            <a:ext cx="2272140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FA965725-A401-41A8-8CF1-A77E14832757}"/>
              </a:ext>
            </a:extLst>
          </p:cNvPr>
          <p:cNvGrpSpPr/>
          <p:nvPr/>
        </p:nvGrpSpPr>
        <p:grpSpPr>
          <a:xfrm>
            <a:off x="720106" y="9314685"/>
            <a:ext cx="13682011" cy="4706376"/>
            <a:chOff x="0" y="1"/>
            <a:chExt cx="2936623" cy="1327283"/>
          </a:xfrm>
        </p:grpSpPr>
        <p:sp>
          <p:nvSpPr>
            <p:cNvPr id="47" name="תיבת טקסט 18">
              <a:extLst>
                <a:ext uri="{FF2B5EF4-FFF2-40B4-BE49-F238E27FC236}">
                  <a16:creationId xmlns:a16="http://schemas.microsoft.com/office/drawing/2014/main" xmlns="" id="{DFA3AD4F-9BEE-44BC-8F51-FA5B66553EE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An adversarial example is an instance with small, intentional feature perturbations that cause a machine learning model to make a false prediction.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The goal is to Find a way to train ‘secured’ models such that this sort of attacks should not affect them.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500" dirty="0"/>
                <a:t>Project based on the article 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</a:t>
              </a:r>
              <a:r>
                <a:rPr lang="en-US" sz="3500" dirty="0" err="1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defence</a:t>
              </a:r>
              <a:r>
                <a:rPr lang="en-US" sz="35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 against adversarial attacks</a:t>
              </a:r>
              <a:endParaRPr lang="en-US" sz="3500" dirty="0"/>
            </a:p>
          </p:txBody>
        </p:sp>
        <p:sp>
          <p:nvSpPr>
            <p:cNvPr id="48" name="Text Box 24">
              <a:extLst>
                <a:ext uri="{FF2B5EF4-FFF2-40B4-BE49-F238E27FC236}">
                  <a16:creationId xmlns:a16="http://schemas.microsoft.com/office/drawing/2014/main" xmlns="" id="{A9FDB1ED-C4C0-480D-80A6-DF5E91D7F8BC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1256335" y="32603154"/>
            <a:ext cx="12601852" cy="4810427"/>
            <a:chOff x="10360762" y="23839323"/>
            <a:chExt cx="11775842" cy="449528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5B9B95DD-047D-422E-9197-8EB8322A507F}"/>
                </a:ext>
              </a:extLst>
            </p:cNvPr>
            <p:cNvGrpSpPr/>
            <p:nvPr/>
          </p:nvGrpSpPr>
          <p:grpSpPr>
            <a:xfrm>
              <a:off x="10360762" y="23839323"/>
              <a:ext cx="11775842" cy="4495285"/>
              <a:chOff x="10360762" y="23839323"/>
              <a:chExt cx="11775842" cy="449528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10360762" y="23839323"/>
                <a:ext cx="11775842" cy="4495285"/>
                <a:chOff x="10360762" y="23839323"/>
                <a:chExt cx="11775842" cy="4495285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xmlns="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10360762" y="23895961"/>
                  <a:ext cx="11775842" cy="4438647"/>
                  <a:chOff x="10360762" y="23895961"/>
                  <a:chExt cx="11775842" cy="4438647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xmlns="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0360762" y="23895961"/>
                    <a:ext cx="11775842" cy="3200400"/>
                    <a:chOff x="7421386" y="23646433"/>
                    <a:chExt cx="16171597" cy="4395064"/>
                  </a:xfrm>
                </p:grpSpPr>
                <p:pic>
                  <p:nvPicPr>
                    <p:cNvPr id="58" name="Picture 57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40811" y="23646433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58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572901" y="23646434"/>
                      <a:ext cx="5852172" cy="43891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Picture 59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21386" y="23652368"/>
                      <a:ext cx="5852172" cy="438912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xmlns="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6598" y="26953911"/>
                    <a:ext cx="10065260" cy="1380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0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000" b="1" dirty="0"/>
                  </a:p>
                </p:txBody>
              </p: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xmlns="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707831" y="23839323"/>
                  <a:ext cx="1567300" cy="3738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5537237" y="23839323"/>
                <a:ext cx="1567300" cy="3738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B6393C5B-F0A1-46CD-AD56-C03B7F835399}"/>
                </a:ext>
              </a:extLst>
            </p:cNvPr>
            <p:cNvSpPr txBox="1"/>
            <p:nvPr/>
          </p:nvSpPr>
          <p:spPr>
            <a:xfrm>
              <a:off x="19288470" y="23839323"/>
              <a:ext cx="1567300" cy="3738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A6F5447A-CAD7-4B0C-AAAD-385327A25D87}"/>
              </a:ext>
            </a:extLst>
          </p:cNvPr>
          <p:cNvGrpSpPr/>
          <p:nvPr/>
        </p:nvGrpSpPr>
        <p:grpSpPr>
          <a:xfrm>
            <a:off x="18002645" y="30768991"/>
            <a:ext cx="13682011" cy="2585567"/>
            <a:chOff x="0" y="1"/>
            <a:chExt cx="2936623" cy="729177"/>
          </a:xfrm>
        </p:grpSpPr>
        <p:sp>
          <p:nvSpPr>
            <p:cNvPr id="62" name="תיבת טקסט 18">
              <a:extLst>
                <a:ext uri="{FF2B5EF4-FFF2-40B4-BE49-F238E27FC236}">
                  <a16:creationId xmlns:a16="http://schemas.microsoft.com/office/drawing/2014/main" xmlns="" id="{2B868D60-4E17-4C1B-82F1-887DBBBB59F6}"/>
                </a:ext>
              </a:extLst>
            </p:cNvPr>
            <p:cNvSpPr txBox="1"/>
            <p:nvPr/>
          </p:nvSpPr>
          <p:spPr>
            <a:xfrm>
              <a:off x="5854" y="242463"/>
              <a:ext cx="2930769" cy="48671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500" dirty="0"/>
                <a:t>To verify that the learning ability of a permutation model does not result from high density in small images, we trained models on padded images. </a:t>
              </a:r>
              <a:r>
                <a:rPr lang="en-US" sz="3600" dirty="0"/>
                <a:t>Padding done with white pixels. </a:t>
              </a:r>
              <a:r>
                <a:rPr lang="en-US" sz="3500" dirty="0"/>
                <a:t>See table 2 for results.</a:t>
              </a:r>
            </a:p>
            <a:p>
              <a:pPr lvl="0"/>
              <a:endParaRPr lang="en-US" sz="3500" dirty="0"/>
            </a:p>
          </p:txBody>
        </p:sp>
        <p:sp>
          <p:nvSpPr>
            <p:cNvPr id="63" name="Text Box 24">
              <a:extLst>
                <a:ext uri="{FF2B5EF4-FFF2-40B4-BE49-F238E27FC236}">
                  <a16:creationId xmlns:a16="http://schemas.microsoft.com/office/drawing/2014/main" xmlns="" id="{C182ADF9-CED3-4761-B7DC-EEDC3DB3BE98}"/>
                </a:ext>
              </a:extLst>
            </p:cNvPr>
            <p:cNvSpPr txBox="1"/>
            <p:nvPr/>
          </p:nvSpPr>
          <p:spPr>
            <a:xfrm>
              <a:off x="0" y="1"/>
              <a:ext cx="2934970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5A745D60-7A1A-45E0-8C8E-624EF6E2C95C}"/>
              </a:ext>
            </a:extLst>
          </p:cNvPr>
          <p:cNvSpPr txBox="1"/>
          <p:nvPr/>
        </p:nvSpPr>
        <p:spPr>
          <a:xfrm>
            <a:off x="19245949" y="37313298"/>
            <a:ext cx="11448111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000" b="1" dirty="0">
                <a:solidFill>
                  <a:srgbClr val="4A929C"/>
                </a:solidFill>
              </a:rPr>
              <a:t>Table 2:</a:t>
            </a:r>
            <a:r>
              <a:rPr lang="en-US" sz="3000" b="1" dirty="0">
                <a:solidFill>
                  <a:srgbClr val="5F8388"/>
                </a:solidFill>
              </a:rPr>
              <a:t> </a:t>
            </a:r>
            <a:r>
              <a:rPr lang="en-US" sz="3000" dirty="0"/>
              <a:t>results for training permutated data, various image dimensions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xmlns="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739" y="15212932"/>
            <a:ext cx="12601852" cy="12601389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1">
                <a:extLst>
                  <a:ext uri="{FF2B5EF4-FFF2-40B4-BE49-F238E27FC236}">
                    <a16:creationId xmlns:a16="http://schemas.microsoft.com/office/drawing/2014/main" xmlns="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255552"/>
                  </p:ext>
                </p:extLst>
              </p:nvPr>
            </p:nvGraphicFramePr>
            <p:xfrm>
              <a:off x="18430858" y="19794325"/>
              <a:ext cx="12817883" cy="99477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376">
                      <a:extLst>
                        <a:ext uri="{9D8B030D-6E8A-4147-A177-3AD203B41FA5}">
                          <a16:colId xmlns:a16="http://schemas.microsoft.com/office/drawing/2014/main" xmlns="" val="1946601345"/>
                        </a:ext>
                      </a:extLst>
                    </a:gridCol>
                    <a:gridCol w="1188175">
                      <a:extLst>
                        <a:ext uri="{9D8B030D-6E8A-4147-A177-3AD203B41FA5}">
                          <a16:colId xmlns:a16="http://schemas.microsoft.com/office/drawing/2014/main" xmlns="" val="1319595562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xmlns="" val="3671013873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xmlns="" val="2049267816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xmlns="" val="966686260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xmlns="" val="2377125529"/>
                        </a:ext>
                      </a:extLst>
                    </a:gridCol>
                    <a:gridCol w="1404206">
                      <a:extLst>
                        <a:ext uri="{9D8B030D-6E8A-4147-A177-3AD203B41FA5}">
                          <a16:colId xmlns:a16="http://schemas.microsoft.com/office/drawing/2014/main" xmlns="" val="1858987758"/>
                        </a:ext>
                      </a:extLst>
                    </a:gridCol>
                    <a:gridCol w="1728254">
                      <a:extLst>
                        <a:ext uri="{9D8B030D-6E8A-4147-A177-3AD203B41FA5}">
                          <a16:colId xmlns:a16="http://schemas.microsoft.com/office/drawing/2014/main" xmlns="" val="922372244"/>
                        </a:ext>
                      </a:extLst>
                    </a:gridCol>
                  </a:tblGrid>
                  <a:tr h="54870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87559327"/>
                      </a:ext>
                    </a:extLst>
                  </a:tr>
                  <a:tr h="54870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670774814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43822438"/>
                      </a:ext>
                    </a:extLst>
                  </a:tr>
                  <a:tr h="47757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08647147"/>
                      </a:ext>
                    </a:extLst>
                  </a:tr>
                  <a:tr h="711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18492033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sz="64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1192191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324081285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330813689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5950882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73051094"/>
                      </a:ext>
                    </a:extLst>
                  </a:tr>
                  <a:tr h="54870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65372275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11612218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638457691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17433048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50070244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352560717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159292062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057922804"/>
                      </a:ext>
                    </a:extLst>
                  </a:tr>
                  <a:tr h="5487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CW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0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en-US" sz="3000" b="1" dirty="0"/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861605503"/>
                      </a:ext>
                    </a:extLst>
                  </a:tr>
                  <a:tr h="5487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marL="91453" marR="91453" marT="45725" marB="45725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marL="91453" marR="91453" marT="45725" marB="4572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588393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1">
                <a:extLst>
                  <a:ext uri="{FF2B5EF4-FFF2-40B4-BE49-F238E27FC236}">
                    <a16:creationId xmlns:a16="http://schemas.microsoft.com/office/drawing/2014/main" id="{DC293643-0FF5-47CC-9190-0D1D19D1CA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255552"/>
                  </p:ext>
                </p:extLst>
              </p:nvPr>
            </p:nvGraphicFramePr>
            <p:xfrm>
              <a:off x="18428150" y="19792143"/>
              <a:ext cx="12816000" cy="9946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:a16="http://schemas.microsoft.com/office/drawing/2014/main" val="1946601345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1319595562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3671013873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049267816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966686260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37712552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858987758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922372244"/>
                        </a:ext>
                      </a:extLst>
                    </a:gridCol>
                  </a:tblGrid>
                  <a:tr h="548640"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87559327"/>
                      </a:ext>
                    </a:extLst>
                  </a:tr>
                  <a:tr h="548640">
                    <a:tc rowSpan="5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fashion </a:t>
                          </a:r>
                          <a:r>
                            <a:rPr lang="en-US" sz="30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774814"/>
                      </a:ext>
                    </a:extLst>
                  </a:tr>
                  <a:tr h="711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822438"/>
                      </a:ext>
                    </a:extLst>
                  </a:tr>
                  <a:tr h="4775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original images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adversarial images</a:t>
                          </a:r>
                          <a:endParaRPr lang="en-US" b="1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08647147"/>
                      </a:ext>
                    </a:extLst>
                  </a:tr>
                  <a:tr h="711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920339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attack</a:t>
                          </a:r>
                          <a:endParaRPr lang="en-US" b="1" dirty="0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gray box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192191"/>
                      </a:ext>
                    </a:extLst>
                  </a:tr>
                  <a:tr h="5486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1.49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425556" r="-447619" b="-1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425556" r="-126087" b="-13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4081285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525556" r="-447619" b="-1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525556" r="-126087" b="-12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0813689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625556" r="-447619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625556" r="-126087" b="-1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9508821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2.10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9.50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3051094"/>
                      </a:ext>
                    </a:extLst>
                  </a:tr>
                  <a:tr h="5486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825556" r="-447619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4.50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825556" r="-126087" b="-9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3722751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925556" r="-447619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7.30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925556" r="-126087" b="-8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1612218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1025556" r="-447619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5.40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025556" r="-126087" b="-7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12.90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8457691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4.20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8.60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12.00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29.80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7433048"/>
                      </a:ext>
                    </a:extLst>
                  </a:tr>
                  <a:tr h="5486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ECB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18.40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1226667" r="-447619" b="-53444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54.60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226667" r="-126087" b="-53444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70244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19.30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55.30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2560717"/>
                      </a:ext>
                    </a:extLst>
                  </a:tr>
                  <a:tr h="5486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CBC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67.60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1426667" r="-447619" b="-33444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71.50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426667" r="-126087" b="-33444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irrelevant</a:t>
                          </a:r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9292062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87.40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90.30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7922804"/>
                      </a:ext>
                    </a:extLst>
                  </a:tr>
                  <a:tr h="5486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AES ∙ CTR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3.70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67100" t="-1626667" r="-447619" b="-13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17.40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692609" t="-1626667" r="-126087" b="-13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1605503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2.70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4.90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>
                              <a:solidFill>
                                <a:schemeClr val="tx1"/>
                              </a:solidFill>
                            </a:rPr>
                            <a:t>16.70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/>
                            <a:t>FGSM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26.50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88393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xmlns="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10658"/>
              </p:ext>
            </p:extLst>
          </p:nvPr>
        </p:nvGraphicFramePr>
        <p:xfrm>
          <a:off x="21951889" y="33432447"/>
          <a:ext cx="5940874" cy="37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44">
                  <a:extLst>
                    <a:ext uri="{9D8B030D-6E8A-4147-A177-3AD203B41FA5}">
                      <a16:colId xmlns:a16="http://schemas.microsoft.com/office/drawing/2014/main" xmlns="" val="2977598269"/>
                    </a:ext>
                  </a:extLst>
                </a:gridCol>
                <a:gridCol w="1800265">
                  <a:extLst>
                    <a:ext uri="{9D8B030D-6E8A-4147-A177-3AD203B41FA5}">
                      <a16:colId xmlns:a16="http://schemas.microsoft.com/office/drawing/2014/main" xmlns="" val="1958273809"/>
                    </a:ext>
                  </a:extLst>
                </a:gridCol>
                <a:gridCol w="1800265">
                  <a:extLst>
                    <a:ext uri="{9D8B030D-6E8A-4147-A177-3AD203B41FA5}">
                      <a16:colId xmlns:a16="http://schemas.microsoft.com/office/drawing/2014/main" xmlns="" val="1797041600"/>
                    </a:ext>
                  </a:extLst>
                </a:gridCol>
              </a:tblGrid>
              <a:tr h="54164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2979093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5520719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887621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1274662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0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0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115553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9012797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9581859"/>
                  </a:ext>
                </a:extLst>
              </a:tr>
            </a:tbl>
          </a:graphicData>
        </a:graphic>
      </p:graphicFrame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637694B7-B59B-4709-A786-03DE0A339FF9}"/>
              </a:ext>
            </a:extLst>
          </p:cNvPr>
          <p:cNvGrpSpPr/>
          <p:nvPr/>
        </p:nvGrpSpPr>
        <p:grpSpPr>
          <a:xfrm>
            <a:off x="19444866" y="12937378"/>
            <a:ext cx="10471006" cy="4089447"/>
            <a:chOff x="19442008" y="12935952"/>
            <a:chExt cx="10469467" cy="4088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9AFC47EB-42FA-43B1-B48C-00D6F8E3D06D}"/>
                </a:ext>
              </a:extLst>
            </p:cNvPr>
            <p:cNvSpPr txBox="1"/>
            <p:nvPr/>
          </p:nvSpPr>
          <p:spPr>
            <a:xfrm>
              <a:off x="19760825" y="16470950"/>
              <a:ext cx="101506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4A929C"/>
                  </a:solidFill>
                </a:rPr>
                <a:t>Figure 4:</a:t>
              </a:r>
              <a:r>
                <a:rPr lang="en-US" sz="3000" b="1" dirty="0">
                  <a:solidFill>
                    <a:srgbClr val="5F8388"/>
                  </a:solidFill>
                </a:rPr>
                <a:t> </a:t>
              </a:r>
              <a:r>
                <a:rPr lang="en-US" sz="3000" dirty="0"/>
                <a:t>visualization of a CW attack secured by permutation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xmlns="" id="{ED32B511-0E3E-4DE1-B134-A452408ABAB8}"/>
                </a:ext>
              </a:extLst>
            </p:cNvPr>
            <p:cNvGrpSpPr/>
            <p:nvPr/>
          </p:nvGrpSpPr>
          <p:grpSpPr>
            <a:xfrm>
              <a:off x="19442008" y="12935952"/>
              <a:ext cx="9753419" cy="3494902"/>
              <a:chOff x="19442008" y="12753072"/>
              <a:chExt cx="9753419" cy="3494902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xmlns="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9442008" y="12753072"/>
                <a:ext cx="9753419" cy="2906928"/>
                <a:chOff x="19442008" y="12753072"/>
                <a:chExt cx="9753419" cy="2906928"/>
              </a:xfrm>
            </p:grpSpPr>
            <p:pic>
              <p:nvPicPr>
                <p:cNvPr id="152" name="Picture 151" descr="A close up of a person&#10;&#10;Description automatically generated">
                  <a:extLst>
                    <a:ext uri="{FF2B5EF4-FFF2-40B4-BE49-F238E27FC236}">
                      <a16:creationId xmlns:a16="http://schemas.microsoft.com/office/drawing/2014/main" xmlns="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516553" y="12960000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153" name="Picture 152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xmlns="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442008" y="12958582"/>
                  <a:ext cx="3600000" cy="2700000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xmlns="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95427" y="12960000"/>
                  <a:ext cx="3600000" cy="2700000"/>
                </a:xfrm>
                <a:prstGeom prst="rect">
                  <a:avLst/>
                </a:prstGeom>
              </p:spPr>
            </p:pic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xmlns="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22696" y="140652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xmlns="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2346479" y="14063899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xmlns="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463103" y="12753072"/>
                  <a:ext cx="19371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xmlns="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582343" y="12753072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xmlns="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20485697" y="12756385"/>
                  <a:ext cx="15569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xmlns="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9465177" y="15386200"/>
                <a:ext cx="359796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xmlns="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729789" y="15378946"/>
                <a:ext cx="33312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insecure:	</a:t>
                </a:r>
                <a:r>
                  <a:rPr lang="en-US" sz="2500" dirty="0">
                    <a:solidFill>
                      <a:srgbClr val="FF0000"/>
                    </a:solidFill>
                  </a:rPr>
                  <a:t>49% it’s one</a:t>
                </a:r>
              </a:p>
              <a:p>
                <a:r>
                  <a:rPr lang="en-US" sz="2500" dirty="0"/>
                  <a:t>secure:	</a:t>
                </a:r>
                <a:r>
                  <a:rPr lang="en-US" sz="2500" dirty="0">
                    <a:solidFill>
                      <a:schemeClr val="accent6"/>
                    </a:solidFill>
                  </a:rPr>
                  <a:t>100% it’s two</a:t>
                </a: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62AC035D-436E-41C1-B871-8391C604BDB0}"/>
              </a:ext>
            </a:extLst>
          </p:cNvPr>
          <p:cNvGrpSpPr/>
          <p:nvPr/>
        </p:nvGrpSpPr>
        <p:grpSpPr>
          <a:xfrm>
            <a:off x="2868200" y="14206534"/>
            <a:ext cx="9413096" cy="4077700"/>
            <a:chOff x="2845605" y="14264034"/>
            <a:chExt cx="9411713" cy="4077251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xmlns="" id="{A69FAACF-ABA8-43EA-B200-A749581D5FFA}"/>
                </a:ext>
              </a:extLst>
            </p:cNvPr>
            <p:cNvGrpSpPr/>
            <p:nvPr/>
          </p:nvGrpSpPr>
          <p:grpSpPr>
            <a:xfrm>
              <a:off x="3441350" y="14796985"/>
              <a:ext cx="8229600" cy="3544300"/>
              <a:chOff x="3441350" y="14492185"/>
              <a:chExt cx="8229600" cy="354430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C916F37C-FEE4-420B-AE8A-7CA4F54B8DED}"/>
                  </a:ext>
                </a:extLst>
              </p:cNvPr>
              <p:cNvSpPr txBox="1"/>
              <p:nvPr/>
            </p:nvSpPr>
            <p:spPr>
              <a:xfrm>
                <a:off x="3441350" y="17482487"/>
                <a:ext cx="822960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4A929C"/>
                    </a:solidFill>
                  </a:rPr>
                  <a:t>Figure 1:</a:t>
                </a:r>
                <a:r>
                  <a:rPr lang="en-US" sz="3000" dirty="0"/>
                  <a:t> example of an adversarial image</a:t>
                </a:r>
                <a:endParaRPr lang="en-US" sz="3000" b="1" dirty="0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xmlns="" id="{8245CA0B-71BC-476F-B724-07C1A7884AB8}"/>
                  </a:ext>
                </a:extLst>
              </p:cNvPr>
              <p:cNvGrpSpPr/>
              <p:nvPr/>
            </p:nvGrpSpPr>
            <p:grpSpPr>
              <a:xfrm>
                <a:off x="3688079" y="14492185"/>
                <a:ext cx="7733932" cy="1608521"/>
                <a:chOff x="3688079" y="14492185"/>
                <a:chExt cx="7733932" cy="1608521"/>
              </a:xfrm>
            </p:grpSpPr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xmlns="" id="{2EF5CCF5-AAD4-4B46-ABEB-DD8C5E367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3688079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xmlns="" id="{A5C44788-A675-4567-8E8D-B6D114762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3888"/>
                <a:stretch>
                  <a:fillRect/>
                </a:stretch>
              </p:blipFill>
              <p:spPr>
                <a:xfrm>
                  <a:off x="6506784" y="14492185"/>
                  <a:ext cx="2127600" cy="1595700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xmlns="" id="{36D592D0-3739-47AF-9271-C5BDC31C8A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187" r="19401"/>
                <a:stretch>
                  <a:fillRect/>
                </a:stretch>
              </p:blipFill>
              <p:spPr>
                <a:xfrm>
                  <a:off x="9294256" y="14504890"/>
                  <a:ext cx="2127755" cy="1595816"/>
                </a:xfrm>
                <a:prstGeom prst="rect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xmlns="" id="{8C9D5431-47C9-446E-8E17-F2D21D9E0F4E}"/>
                    </a:ext>
                  </a:extLst>
                </p:cNvPr>
                <p:cNvSpPr txBox="1"/>
                <p:nvPr/>
              </p:nvSpPr>
              <p:spPr>
                <a:xfrm>
                  <a:off x="8499536" y="14997796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=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xmlns="" id="{C08A810E-0F9F-4B99-916F-CEC853B93B2E}"/>
                    </a:ext>
                  </a:extLst>
                </p:cNvPr>
                <p:cNvSpPr txBox="1"/>
                <p:nvPr/>
              </p:nvSpPr>
              <p:spPr>
                <a:xfrm>
                  <a:off x="5667159" y="14997600"/>
                  <a:ext cx="9743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/>
                    <a:t>+</a:t>
                  </a:r>
                </a:p>
              </p:txBody>
            </p:sp>
          </p:grp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8783E3E6-8DA0-4B43-8796-87BCCF6FDC3C}"/>
                </a:ext>
              </a:extLst>
            </p:cNvPr>
            <p:cNvSpPr txBox="1"/>
            <p:nvPr/>
          </p:nvSpPr>
          <p:spPr>
            <a:xfrm>
              <a:off x="2845605" y="16567133"/>
              <a:ext cx="40206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/>
                  </a:solidFill>
                </a:rPr>
                <a:t>100% it’s “ankle boot”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E6E73A88-46EA-4CE7-9A89-D02616A68D39}"/>
                </a:ext>
              </a:extLst>
            </p:cNvPr>
            <p:cNvSpPr txBox="1"/>
            <p:nvPr/>
          </p:nvSpPr>
          <p:spPr>
            <a:xfrm>
              <a:off x="8680744" y="16629216"/>
              <a:ext cx="35765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rgbClr val="FF0000"/>
                  </a:solidFill>
                </a:rPr>
                <a:t>50% it’s "sandal”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E94ECADF-7BEE-4462-9B64-71E30E31F5F8}"/>
                </a:ext>
              </a:extLst>
            </p:cNvPr>
            <p:cNvSpPr txBox="1"/>
            <p:nvPr/>
          </p:nvSpPr>
          <p:spPr>
            <a:xfrm>
              <a:off x="9383371" y="14279274"/>
              <a:ext cx="1937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adversarial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1BEBFB0E-1131-4431-A1CB-0C5AB8076F74}"/>
                </a:ext>
              </a:extLst>
            </p:cNvPr>
            <p:cNvSpPr txBox="1"/>
            <p:nvPr/>
          </p:nvSpPr>
          <p:spPr>
            <a:xfrm>
              <a:off x="6792171" y="14264034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noise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0247A0ED-9373-4A7C-B2A7-CF82E9F82D9D}"/>
                </a:ext>
              </a:extLst>
            </p:cNvPr>
            <p:cNvSpPr txBox="1"/>
            <p:nvPr/>
          </p:nvSpPr>
          <p:spPr>
            <a:xfrm>
              <a:off x="3985085" y="14267347"/>
              <a:ext cx="1556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4A929C"/>
                  </a:solidFill>
                </a:rPr>
                <a:t>original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xmlns="" id="{77345A03-AF8A-4091-BFC4-B48BFBAC4FC3}"/>
              </a:ext>
            </a:extLst>
          </p:cNvPr>
          <p:cNvGrpSpPr/>
          <p:nvPr/>
        </p:nvGrpSpPr>
        <p:grpSpPr>
          <a:xfrm>
            <a:off x="679369" y="24978991"/>
            <a:ext cx="13572366" cy="4616183"/>
            <a:chOff x="450669" y="24785738"/>
            <a:chExt cx="13570371" cy="4615674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xmlns="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615674"/>
              <a:chOff x="770709" y="24785738"/>
              <a:chExt cx="13570371" cy="461567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xmlns="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615674"/>
                <a:chOff x="770709" y="24541898"/>
                <a:chExt cx="12034654" cy="4615674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594294"/>
                  <a:ext cx="10463456" cy="563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0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000" dirty="0"/>
                    <a:t> architecture for securing models</a:t>
                  </a:r>
                  <a:endParaRPr lang="en-US" sz="3000" b="1" dirty="0"/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xmlns="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xmlns="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xmlns="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6" name="Picture 105" descr="A close up of a device&#10;&#10;Description automatically generated">
                        <a:extLst>
                          <a:ext uri="{FF2B5EF4-FFF2-40B4-BE49-F238E27FC236}">
                            <a16:creationId xmlns:a16="http://schemas.microsoft.com/office/drawing/2014/main" xmlns="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7" name="Picture 106">
                        <a:extLst>
                          <a:ext uri="{FF2B5EF4-FFF2-40B4-BE49-F238E27FC236}">
                            <a16:creationId xmlns:a16="http://schemas.microsoft.com/office/drawing/2014/main" xmlns="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00" name="Picture 99" descr="A close up of a device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Picture 100" descr="A picture containing crossword puzzle, text, black, floor&#10;&#10;Description automatically generated">
                      <a:extLst>
                        <a:ext uri="{FF2B5EF4-FFF2-40B4-BE49-F238E27FC236}">
                          <a16:creationId xmlns:a16="http://schemas.microsoft.com/office/drawing/2014/main" xmlns="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" name="Picture 102">
                      <a:extLst>
                        <a:ext uri="{FF2B5EF4-FFF2-40B4-BE49-F238E27FC236}">
                          <a16:creationId xmlns:a16="http://schemas.microsoft.com/office/drawing/2014/main" xmlns="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8" name="Rectangle: Rounded Corners 97">
                    <a:extLst>
                      <a:ext uri="{FF2B5EF4-FFF2-40B4-BE49-F238E27FC236}">
                        <a16:creationId xmlns:a16="http://schemas.microsoft.com/office/drawing/2014/main" xmlns="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88" name="Speech Bubble: Oval 187">
                <a:extLst>
                  <a:ext uri="{FF2B5EF4-FFF2-40B4-BE49-F238E27FC236}">
                    <a16:creationId xmlns:a16="http://schemas.microsoft.com/office/drawing/2014/main" xmlns="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xmlns="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xmlns="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xmlns="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51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1903</TotalTime>
  <Words>647</Words>
  <Application>Microsoft Office PowerPoint</Application>
  <PresentationFormat>Custom</PresentationFormat>
  <Paragraphs>176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Windows User</cp:lastModifiedBy>
  <cp:revision>90</cp:revision>
  <dcterms:created xsi:type="dcterms:W3CDTF">2019-05-26T20:24:05Z</dcterms:created>
  <dcterms:modified xsi:type="dcterms:W3CDTF">2019-05-30T12:33:53Z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4</vt:i4>
  </property>
  <property fmtid="{D5CDD505-2E9C-101B-9397-08002B2CF9AE}" pid="14" name="lqmsess">
    <vt:lpwstr>25eac66a-aecb-4c27-ae5f-1a6dccadd096</vt:lpwstr>
  </property>
</Properties>
</file>