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4" userDrawn="1">
          <p15:clr>
            <a:srgbClr val="A4A3A4"/>
          </p15:clr>
        </p15:guide>
        <p15:guide id="2" pos="10202" userDrawn="1">
          <p15:clr>
            <a:srgbClr val="A4A3A4"/>
          </p15:clr>
        </p15:guide>
        <p15:guide id="3" orient="horz" pos="13605" userDrawn="1">
          <p15:clr>
            <a:srgbClr val="A4A3A4"/>
          </p15:clr>
        </p15:guide>
        <p15:guide id="4" pos="10203" userDrawn="1">
          <p15:clr>
            <a:srgbClr val="A4A3A4"/>
          </p15:clr>
        </p15:guide>
        <p15:guide id="5" orient="horz" pos="13606" userDrawn="1">
          <p15:clr>
            <a:srgbClr val="A4A3A4"/>
          </p15:clr>
        </p15:guide>
        <p15:guide id="6" pos="10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29C"/>
    <a:srgbClr val="FF8000"/>
    <a:srgbClr val="D06800"/>
    <a:srgbClr val="FF0000"/>
    <a:srgbClr val="F73C09"/>
    <a:srgbClr val="5F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>
        <p:scale>
          <a:sx n="50" d="100"/>
          <a:sy n="50" d="100"/>
        </p:scale>
        <p:origin x="96" y="-5333"/>
      </p:cViewPr>
      <p:guideLst>
        <p:guide orient="horz" pos="13604"/>
        <p:guide pos="10202"/>
        <p:guide orient="horz" pos="13605"/>
        <p:guide pos="10203"/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2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6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1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0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1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0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5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236B-4127-4146-99ED-6A730B7745F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2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1">
            <a:extLst>
              <a:ext uri="{FF2B5EF4-FFF2-40B4-BE49-F238E27FC236}">
                <a16:creationId xmlns:a16="http://schemas.microsoft.com/office/drawing/2014/main" id="{DB574DC6-B467-4A0A-BC40-2184AEEC80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2400000" cy="4320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E9677F3-C914-4949-8AAF-7F0F68265F84}"/>
              </a:ext>
            </a:extLst>
          </p:cNvPr>
          <p:cNvGrpSpPr/>
          <p:nvPr/>
        </p:nvGrpSpPr>
        <p:grpSpPr>
          <a:xfrm>
            <a:off x="10799209" y="6274622"/>
            <a:ext cx="10801589" cy="2155678"/>
            <a:chOff x="5565" y="1"/>
            <a:chExt cx="2936192" cy="607873"/>
          </a:xfrm>
        </p:grpSpPr>
        <p:sp>
          <p:nvSpPr>
            <p:cNvPr id="6" name="תיבת טקסט 18">
              <a:extLst>
                <a:ext uri="{FF2B5EF4-FFF2-40B4-BE49-F238E27FC236}">
                  <a16:creationId xmlns:a16="http://schemas.microsoft.com/office/drawing/2014/main" id="{D14132A1-DDDF-43F2-87A0-4EC7CB46CC6F}"/>
                </a:ext>
              </a:extLst>
            </p:cNvPr>
            <p:cNvSpPr txBox="1"/>
            <p:nvPr/>
          </p:nvSpPr>
          <p:spPr>
            <a:xfrm>
              <a:off x="5565" y="242463"/>
              <a:ext cx="2936192" cy="3654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500" dirty="0"/>
                <a:t>Building high accuracy DNN models which are sufficiently resistant to adversarial attacks</a:t>
              </a:r>
            </a:p>
          </p:txBody>
        </p:sp>
        <p:sp>
          <p:nvSpPr>
            <p:cNvPr id="7" name="Text Box 24">
              <a:extLst>
                <a:ext uri="{FF2B5EF4-FFF2-40B4-BE49-F238E27FC236}">
                  <a16:creationId xmlns:a16="http://schemas.microsoft.com/office/drawing/2014/main" id="{A640B4DE-C1C3-481F-9012-65E095C34CA8}"/>
                </a:ext>
              </a:extLst>
            </p:cNvPr>
            <p:cNvSpPr txBox="1"/>
            <p:nvPr/>
          </p:nvSpPr>
          <p:spPr>
            <a:xfrm>
              <a:off x="5565" y="1"/>
              <a:ext cx="2936192" cy="237739"/>
            </a:xfrm>
            <a:prstGeom prst="roundRect">
              <a:avLst>
                <a:gd name="adj" fmla="val 50000"/>
              </a:avLst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Problem Description</a:t>
              </a:r>
            </a:p>
          </p:txBody>
        </p:sp>
      </p:grpSp>
      <p:sp>
        <p:nvSpPr>
          <p:cNvPr id="8" name="names">
            <a:extLst>
              <a:ext uri="{FF2B5EF4-FFF2-40B4-BE49-F238E27FC236}">
                <a16:creationId xmlns:a16="http://schemas.microsoft.com/office/drawing/2014/main" id="{96AF9247-25B1-4626-A156-C091B93C0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0608" y="3215781"/>
            <a:ext cx="9519430" cy="2401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58" tIns="45730" rIns="91458" bIns="45730" anchor="ctr" anchorCtr="0">
            <a:spAutoFit/>
          </a:bodyPr>
          <a:lstStyle/>
          <a:p>
            <a:pPr algn="ctr"/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­­­­­­­­­</a:t>
            </a:r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Yishay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Asher • Steve Gutfreund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Supervisor: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Hanan </a:t>
            </a:r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Rosemarin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33564F52-8135-41A3-BB68-EFAAD6E78D15}"/>
              </a:ext>
            </a:extLst>
          </p:cNvPr>
          <p:cNvSpPr txBox="1"/>
          <p:nvPr/>
        </p:nvSpPr>
        <p:spPr>
          <a:xfrm>
            <a:off x="11725689" y="1878382"/>
            <a:ext cx="8909268" cy="164799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58" tIns="45730" rIns="91458" bIns="4573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DEFENSE AGAINST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ADVERSARIAL EXAMPLES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2EC64E4-B22E-48A0-B712-B885119D1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72" y="4816573"/>
            <a:ext cx="9171770" cy="4197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C3ED0F-68EB-4569-8A3E-BE1CF27632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12555" r="3964" b="11108"/>
          <a:stretch/>
        </p:blipFill>
        <p:spPr>
          <a:xfrm>
            <a:off x="9850016" y="41669535"/>
            <a:ext cx="3269455" cy="14379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58581C-CEED-42FB-9786-B1D1940432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13" y="41954197"/>
            <a:ext cx="3484195" cy="10103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10291B-7026-43C4-9069-03F95C7A33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9" y="42033139"/>
            <a:ext cx="3456670" cy="827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9E0B44-CE03-4899-B092-627C3D7A692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" b="-1"/>
          <a:stretch/>
        </p:blipFill>
        <p:spPr>
          <a:xfrm>
            <a:off x="3996056" y="41566889"/>
            <a:ext cx="1889481" cy="1566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50DCF8-D30C-4A96-9109-6464D7333776}"/>
              </a:ext>
            </a:extLst>
          </p:cNvPr>
          <p:cNvSpPr txBox="1"/>
          <p:nvPr/>
        </p:nvSpPr>
        <p:spPr>
          <a:xfrm>
            <a:off x="30131576" y="-4762"/>
            <a:ext cx="2272474" cy="554120"/>
          </a:xfrm>
          <a:prstGeom prst="rect">
            <a:avLst/>
          </a:prstGeom>
          <a:noFill/>
        </p:spPr>
        <p:txBody>
          <a:bodyPr wrap="square" lIns="91458" tIns="45730" rIns="91458" bIns="45730" rtlCol="0">
            <a:spAutoFit/>
          </a:bodyPr>
          <a:lstStyle/>
          <a:p>
            <a:pPr algn="r" rtl="1"/>
            <a:r>
              <a:rPr lang="he-IL" sz="3000" b="1" dirty="0">
                <a:solidFill>
                  <a:schemeClr val="bg1"/>
                </a:solidFill>
              </a:rPr>
              <a:t>בס"ד</a:t>
            </a:r>
            <a:endParaRPr lang="en-US" sz="3000" b="1" dirty="0">
              <a:solidFill>
                <a:schemeClr val="bg1"/>
              </a:solidFill>
            </a:endParaRPr>
          </a:p>
        </p:txBody>
      </p:sp>
      <p:pic>
        <p:nvPicPr>
          <p:cNvPr id="51" name="Picture 50" descr="../Dropbox/Graphics/CS%20Bar%20Ilan/CSBIUProfileWhite.jpg">
            <a:extLst>
              <a:ext uri="{FF2B5EF4-FFF2-40B4-BE49-F238E27FC236}">
                <a16:creationId xmlns:a16="http://schemas.microsoft.com/office/drawing/2014/main" id="{C71AC720-3D51-4AB4-AC7C-1CC3961997E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6" b="22245"/>
          <a:stretch/>
        </p:blipFill>
        <p:spPr bwMode="auto">
          <a:xfrm>
            <a:off x="2408182" y="1878380"/>
            <a:ext cx="7333355" cy="36003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7" name="Text Box 24">
            <a:extLst>
              <a:ext uri="{FF2B5EF4-FFF2-40B4-BE49-F238E27FC236}">
                <a16:creationId xmlns:a16="http://schemas.microsoft.com/office/drawing/2014/main" id="{37190539-6BFB-4237-ACCA-48DDC86F1A5B}"/>
              </a:ext>
            </a:extLst>
          </p:cNvPr>
          <p:cNvSpPr txBox="1"/>
          <p:nvPr/>
        </p:nvSpPr>
        <p:spPr>
          <a:xfrm>
            <a:off x="6118520" y="38753006"/>
            <a:ext cx="20162963" cy="843085"/>
          </a:xfrm>
          <a:prstGeom prst="roundRect">
            <a:avLst>
              <a:gd name="adj" fmla="val 50000"/>
            </a:avLst>
          </a:prstGeom>
          <a:solidFill>
            <a:srgbClr val="FF8000"/>
          </a:solidFill>
          <a:ln w="6350">
            <a:noFill/>
          </a:ln>
          <a:effectLst>
            <a:softEdge rad="0"/>
          </a:effectLst>
        </p:spPr>
        <p:txBody>
          <a:bodyPr rot="0" spcFirstLastPara="0" vert="horz" wrap="square" lIns="91449" tIns="45725" rIns="91449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000" b="1" kern="0" dirty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Future Work</a:t>
            </a:r>
          </a:p>
        </p:txBody>
      </p: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C6AA631A-DB66-4E21-A7EF-262342037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32636"/>
              </p:ext>
            </p:extLst>
          </p:nvPr>
        </p:nvGraphicFramePr>
        <p:xfrm>
          <a:off x="6118519" y="39596400"/>
          <a:ext cx="20174400" cy="173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304463853"/>
                    </a:ext>
                  </a:extLst>
                </a:gridCol>
                <a:gridCol w="5644800">
                  <a:extLst>
                    <a:ext uri="{9D8B030D-6E8A-4147-A177-3AD203B41FA5}">
                      <a16:colId xmlns:a16="http://schemas.microsoft.com/office/drawing/2014/main" val="13654055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77737521"/>
                    </a:ext>
                  </a:extLst>
                </a:gridCol>
                <a:gridCol w="5644800">
                  <a:extLst>
                    <a:ext uri="{9D8B030D-6E8A-4147-A177-3AD203B41FA5}">
                      <a16:colId xmlns:a16="http://schemas.microsoft.com/office/drawing/2014/main" val="253149794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36389119"/>
                    </a:ext>
                  </a:extLst>
                </a:gridCol>
                <a:gridCol w="5644800">
                  <a:extLst>
                    <a:ext uri="{9D8B030D-6E8A-4147-A177-3AD203B41FA5}">
                      <a16:colId xmlns:a16="http://schemas.microsoft.com/office/drawing/2014/main" val="2668247915"/>
                    </a:ext>
                  </a:extLst>
                </a:gridCol>
              </a:tblGrid>
              <a:tr h="1738992">
                <a:tc>
                  <a:txBody>
                    <a:bodyPr/>
                    <a:lstStyle/>
                    <a:p>
                      <a:pPr marL="900000" marR="0" lvl="0" indent="-457200" algn="ctr" defTabSz="3239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1453" marR="91453" marT="45725" marB="4572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Improve accuracy on AES-ECB model</a:t>
                      </a:r>
                    </a:p>
                  </a:txBody>
                  <a:tcPr marL="0" marR="91453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0" marR="0" lvl="0" indent="-457200" algn="ctr" defTabSz="3239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1453" marR="91453" marT="45725" marB="457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Nicholas </a:t>
                      </a:r>
                      <a:r>
                        <a:rPr lang="en-US" sz="35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Carlini</a:t>
                      </a: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(‘C’ in CW) believes that CW might still defeat these defenses</a:t>
                      </a:r>
                    </a:p>
                  </a:txBody>
                  <a:tcPr marL="0" marR="91453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0" marR="0" lvl="0" indent="-457200" algn="ctr" defTabSz="3239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1453" marR="91453" marT="45725" marB="457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Test on more complicated datasets; i.e. Cifar-10</a:t>
                      </a:r>
                    </a:p>
                  </a:txBody>
                  <a:tcPr marL="0" marR="91453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742136"/>
                  </a:ext>
                </a:extLst>
              </a:tr>
            </a:tbl>
          </a:graphicData>
        </a:graphic>
      </p:graphicFrame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55C7D22-642C-4433-923C-FC98037B9E12}"/>
              </a:ext>
            </a:extLst>
          </p:cNvPr>
          <p:cNvGrpSpPr/>
          <p:nvPr/>
        </p:nvGrpSpPr>
        <p:grpSpPr>
          <a:xfrm>
            <a:off x="1021200" y="8425680"/>
            <a:ext cx="14403602" cy="9358111"/>
            <a:chOff x="716400" y="9309600"/>
            <a:chExt cx="14403602" cy="9358111"/>
          </a:xfrm>
        </p:grpSpPr>
        <p:sp>
          <p:nvSpPr>
            <p:cNvPr id="17" name="תיבת טקסט 18">
              <a:extLst>
                <a:ext uri="{FF2B5EF4-FFF2-40B4-BE49-F238E27FC236}">
                  <a16:creationId xmlns:a16="http://schemas.microsoft.com/office/drawing/2014/main" id="{E2F1A0EB-A399-4F5C-9BC9-A22F267FA666}"/>
                </a:ext>
              </a:extLst>
            </p:cNvPr>
            <p:cNvSpPr txBox="1"/>
            <p:nvPr/>
          </p:nvSpPr>
          <p:spPr>
            <a:xfrm>
              <a:off x="1436400" y="10170784"/>
              <a:ext cx="13683602" cy="384706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700" dirty="0"/>
                <a:t>An adversarial example is an instance with small, intentional feature perturbations that causes a machine learning model to make a false prediction.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700" dirty="0"/>
                <a:t>The goal is to find a way to train ‘secured’ models such that this sort of attacks should not affect them.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700" dirty="0"/>
                <a:t>Project based on the article </a:t>
              </a:r>
              <a:r>
                <a:rPr lang="en-US" sz="3700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Bridging machine learning and cryptography in defense against adversarial attacks</a:t>
              </a:r>
              <a:endParaRPr lang="en-US" sz="37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7054BA1-7EDE-4DAE-82EC-ECC4C793376A}"/>
                </a:ext>
              </a:extLst>
            </p:cNvPr>
            <p:cNvGrpSpPr/>
            <p:nvPr/>
          </p:nvGrpSpPr>
          <p:grpSpPr>
            <a:xfrm>
              <a:off x="2257545" y="14317156"/>
              <a:ext cx="11337635" cy="4350555"/>
              <a:chOff x="1063844" y="14153854"/>
              <a:chExt cx="11335969" cy="4350075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FD63183-16FA-48FD-9CF6-FEB5D2410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2094" y="14400000"/>
                <a:ext cx="4320000" cy="324000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028E615B-01B5-4741-80B5-457E6DCB9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9813" y="14400000"/>
                <a:ext cx="4320000" cy="3240000"/>
              </a:xfrm>
              <a:prstGeom prst="rect">
                <a:avLst/>
              </a:prstGeom>
            </p:spPr>
          </p:pic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715D5DA-3030-4977-ADA3-D283B68947A8}"/>
                  </a:ext>
                </a:extLst>
              </p:cNvPr>
              <p:cNvGrpSpPr/>
              <p:nvPr/>
            </p:nvGrpSpPr>
            <p:grpSpPr>
              <a:xfrm>
                <a:off x="1063844" y="14153854"/>
                <a:ext cx="10964518" cy="4350075"/>
                <a:chOff x="1063844" y="14153854"/>
                <a:chExt cx="10964518" cy="4350075"/>
              </a:xfrm>
            </p:grpSpPr>
            <p:pic>
              <p:nvPicPr>
                <p:cNvPr id="39" name="Picture 38" descr="A close up of a mans face&#10;&#10;Description automatically generated">
                  <a:extLst>
                    <a:ext uri="{FF2B5EF4-FFF2-40B4-BE49-F238E27FC236}">
                      <a16:creationId xmlns:a16="http://schemas.microsoft.com/office/drawing/2014/main" id="{1BF861A8-6E70-47E4-82AB-63087274DF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5852" y="14400000"/>
                  <a:ext cx="4320000" cy="3240000"/>
                </a:xfrm>
                <a:prstGeom prst="rect">
                  <a:avLst/>
                </a:prstGeom>
              </p:spPr>
            </p:pic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C1AA422C-F531-4352-ADF9-9B7914FD4360}"/>
                    </a:ext>
                  </a:extLst>
                </p:cNvPr>
                <p:cNvGrpSpPr/>
                <p:nvPr/>
              </p:nvGrpSpPr>
              <p:grpSpPr>
                <a:xfrm>
                  <a:off x="1063844" y="14153854"/>
                  <a:ext cx="10964518" cy="4350075"/>
                  <a:chOff x="1043894" y="14268344"/>
                  <a:chExt cx="10962909" cy="4349594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3F25037A-5112-465F-95F4-5369E710AAB4}"/>
                      </a:ext>
                    </a:extLst>
                  </p:cNvPr>
                  <p:cNvGrpSpPr/>
                  <p:nvPr/>
                </p:nvGrpSpPr>
                <p:grpSpPr>
                  <a:xfrm>
                    <a:off x="2606511" y="15622402"/>
                    <a:ext cx="8229600" cy="2995536"/>
                    <a:chOff x="2606511" y="15317602"/>
                    <a:chExt cx="8229600" cy="2995536"/>
                  </a:xfrm>
                </p:grpSpPr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89195FFD-7222-4D06-86D2-49F940E036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06511" y="17682265"/>
                      <a:ext cx="8229600" cy="630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500" dirty="0">
                          <a:solidFill>
                            <a:srgbClr val="4A929C"/>
                          </a:solidFill>
                        </a:rPr>
                        <a:t>example of an adversarial image</a:t>
                      </a:r>
                      <a:endParaRPr lang="en-US" sz="3500" b="1" dirty="0">
                        <a:solidFill>
                          <a:srgbClr val="4A929C"/>
                        </a:solidFill>
                      </a:endParaRPr>
                    </a:p>
                  </p:txBody>
                </p: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1FFB89A7-D26B-4D12-9D14-698B5732DF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39563" y="15317602"/>
                      <a:ext cx="4477144" cy="631617"/>
                      <a:chOff x="4539563" y="15317602"/>
                      <a:chExt cx="4477144" cy="631617"/>
                    </a:xfrm>
                  </p:grpSpPr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E9E8E063-9B4F-41BC-AB71-C832412357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42407" y="15318346"/>
                        <a:ext cx="974300" cy="630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500" b="1" dirty="0"/>
                          <a:t>=</a:t>
                        </a:r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35BB52B2-A2F7-42C9-B0B5-00C305E64E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39563" y="15317602"/>
                        <a:ext cx="974300" cy="630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500" b="1" dirty="0"/>
                          <a:t>+</a:t>
                        </a:r>
                      </a:p>
                    </p:txBody>
                  </p:sp>
                </p:grpSp>
              </p:grp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453D8EC-D198-432F-96E4-C6869BA8AF4E}"/>
                      </a:ext>
                    </a:extLst>
                  </p:cNvPr>
                  <p:cNvSpPr txBox="1"/>
                  <p:nvPr/>
                </p:nvSpPr>
                <p:spPr>
                  <a:xfrm>
                    <a:off x="1043894" y="17392895"/>
                    <a:ext cx="4363375" cy="630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dirty="0">
                        <a:solidFill>
                          <a:schemeClr val="accent6"/>
                        </a:solidFill>
                      </a:rPr>
                      <a:t>100% it’s “ankle boot”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E6202E75-A700-4CC8-A60F-9C2B32316334}"/>
                      </a:ext>
                    </a:extLst>
                  </p:cNvPr>
                  <p:cNvSpPr txBox="1"/>
                  <p:nvPr/>
                </p:nvSpPr>
                <p:spPr>
                  <a:xfrm>
                    <a:off x="8430229" y="17394149"/>
                    <a:ext cx="3576574" cy="630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dirty="0">
                        <a:solidFill>
                          <a:srgbClr val="FF0000"/>
                        </a:solidFill>
                      </a:rPr>
                      <a:t>52% it’s “sandal”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0785-3554-4AFD-8799-612F05D83FC0}"/>
                      </a:ext>
                    </a:extLst>
                  </p:cNvPr>
                  <p:cNvSpPr txBox="1"/>
                  <p:nvPr/>
                </p:nvSpPr>
                <p:spPr>
                  <a:xfrm>
                    <a:off x="9114887" y="14269694"/>
                    <a:ext cx="2216500" cy="630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dirty="0">
                        <a:solidFill>
                          <a:srgbClr val="4A929C"/>
                        </a:solidFill>
                      </a:rPr>
                      <a:t>adversarial</a:t>
                    </a: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E1A690A1-7E81-4C06-A1E2-DF43E8C80705}"/>
                      </a:ext>
                    </a:extLst>
                  </p:cNvPr>
                  <p:cNvSpPr txBox="1"/>
                  <p:nvPr/>
                </p:nvSpPr>
                <p:spPr>
                  <a:xfrm>
                    <a:off x="5994279" y="14269694"/>
                    <a:ext cx="1556920" cy="630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dirty="0">
                        <a:solidFill>
                          <a:srgbClr val="4A929C"/>
                        </a:solidFill>
                      </a:rPr>
                      <a:t>noise</a:t>
                    </a: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EDFC35EC-33E8-4B2C-92E3-C8D164F302F4}"/>
                      </a:ext>
                    </a:extLst>
                  </p:cNvPr>
                  <p:cNvSpPr txBox="1"/>
                  <p:nvPr/>
                </p:nvSpPr>
                <p:spPr>
                  <a:xfrm>
                    <a:off x="2519973" y="14268344"/>
                    <a:ext cx="1556920" cy="630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dirty="0">
                        <a:solidFill>
                          <a:srgbClr val="4A929C"/>
                        </a:solidFill>
                      </a:rPr>
                      <a:t>original</a:t>
                    </a:r>
                  </a:p>
                </p:txBody>
              </p:sp>
            </p:grpSp>
          </p:grpSp>
        </p:grpSp>
        <p:sp>
          <p:nvSpPr>
            <p:cNvPr id="96" name="Text Box 24">
              <a:extLst>
                <a:ext uri="{FF2B5EF4-FFF2-40B4-BE49-F238E27FC236}">
                  <a16:creationId xmlns:a16="http://schemas.microsoft.com/office/drawing/2014/main" id="{33916B8E-2B5C-4667-A6F7-8EA275F06D5F}"/>
                </a:ext>
              </a:extLst>
            </p:cNvPr>
            <p:cNvSpPr txBox="1"/>
            <p:nvPr/>
          </p:nvSpPr>
          <p:spPr>
            <a:xfrm>
              <a:off x="716400" y="9309600"/>
              <a:ext cx="14403600" cy="843085"/>
            </a:xfrm>
            <a:prstGeom prst="roundRect">
              <a:avLst/>
            </a:prstGeom>
            <a:solidFill>
              <a:srgbClr val="FF8000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			Background and Goal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6DD01CD-62C3-4D41-A547-B8F32D5C4548}"/>
              </a:ext>
            </a:extLst>
          </p:cNvPr>
          <p:cNvGrpSpPr/>
          <p:nvPr/>
        </p:nvGrpSpPr>
        <p:grpSpPr>
          <a:xfrm>
            <a:off x="15998706" y="9794248"/>
            <a:ext cx="14403600" cy="2616877"/>
            <a:chOff x="204" y="1"/>
            <a:chExt cx="3091046" cy="737925"/>
          </a:xfrm>
        </p:grpSpPr>
        <p:sp>
          <p:nvSpPr>
            <p:cNvPr id="113" name="תיבת טקסט 18">
              <a:extLst>
                <a:ext uri="{FF2B5EF4-FFF2-40B4-BE49-F238E27FC236}">
                  <a16:creationId xmlns:a16="http://schemas.microsoft.com/office/drawing/2014/main" id="{63DBE44C-F930-481E-B219-A6C66BE93068}"/>
                </a:ext>
              </a:extLst>
            </p:cNvPr>
            <p:cNvSpPr txBox="1"/>
            <p:nvPr/>
          </p:nvSpPr>
          <p:spPr>
            <a:xfrm>
              <a:off x="154718" y="242463"/>
              <a:ext cx="2936532" cy="4954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700" dirty="0" err="1"/>
                <a:t>Mnist</a:t>
              </a:r>
              <a:r>
                <a:rPr lang="en-US" sz="3700" dirty="0"/>
                <a:t> and Fashion-</a:t>
              </a:r>
              <a:r>
                <a:rPr lang="en-US" sz="3700" dirty="0" err="1"/>
                <a:t>Mnist</a:t>
              </a:r>
              <a:r>
                <a:rPr lang="en-US" sz="3700" dirty="0"/>
                <a:t> datasets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700" dirty="0"/>
                <a:t>Using well-known neural nets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700" dirty="0"/>
                <a:t>Training ‘unsecured’ models</a:t>
              </a:r>
            </a:p>
          </p:txBody>
        </p:sp>
        <p:sp>
          <p:nvSpPr>
            <p:cNvPr id="114" name="Text Box 24">
              <a:extLst>
                <a:ext uri="{FF2B5EF4-FFF2-40B4-BE49-F238E27FC236}">
                  <a16:creationId xmlns:a16="http://schemas.microsoft.com/office/drawing/2014/main" id="{4C153BA1-93A9-4439-A1DD-7FDFD8C00617}"/>
                </a:ext>
              </a:extLst>
            </p:cNvPr>
            <p:cNvSpPr txBox="1"/>
            <p:nvPr/>
          </p:nvSpPr>
          <p:spPr>
            <a:xfrm>
              <a:off x="204" y="1"/>
              <a:ext cx="3091046" cy="237739"/>
            </a:xfrm>
            <a:prstGeom prst="roundRect">
              <a:avLst/>
            </a:prstGeom>
            <a:solidFill>
              <a:srgbClr val="FF8000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			Set-Up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C61D7A9-F676-42EF-95FE-0FDED9615641}"/>
              </a:ext>
            </a:extLst>
          </p:cNvPr>
          <p:cNvGrpSpPr/>
          <p:nvPr/>
        </p:nvGrpSpPr>
        <p:grpSpPr>
          <a:xfrm>
            <a:off x="16855017" y="12961537"/>
            <a:ext cx="14403600" cy="8173256"/>
            <a:chOff x="716400" y="22132800"/>
            <a:chExt cx="14403600" cy="8173256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C0D318FD-5F6F-45FF-8732-7A54951A9E70}"/>
                </a:ext>
              </a:extLst>
            </p:cNvPr>
            <p:cNvGrpSpPr/>
            <p:nvPr/>
          </p:nvGrpSpPr>
          <p:grpSpPr>
            <a:xfrm>
              <a:off x="1143696" y="22990655"/>
              <a:ext cx="13976148" cy="7315401"/>
              <a:chOff x="1143696" y="22498289"/>
              <a:chExt cx="13976148" cy="7315401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70AC01BF-A683-421D-833D-FB90A92E0FE3}"/>
                  </a:ext>
                </a:extLst>
              </p:cNvPr>
              <p:cNvGrpSpPr/>
              <p:nvPr/>
            </p:nvGrpSpPr>
            <p:grpSpPr>
              <a:xfrm>
                <a:off x="1143696" y="24976972"/>
                <a:ext cx="13574361" cy="4836718"/>
                <a:chOff x="450669" y="24785738"/>
                <a:chExt cx="13570371" cy="4835654"/>
              </a:xfrm>
            </p:grpSpPr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E455E307-3BD9-4671-ADAF-F019B5C708C7}"/>
                    </a:ext>
                  </a:extLst>
                </p:cNvPr>
                <p:cNvGrpSpPr/>
                <p:nvPr/>
              </p:nvGrpSpPr>
              <p:grpSpPr>
                <a:xfrm>
                  <a:off x="450669" y="24785738"/>
                  <a:ext cx="13570371" cy="4835654"/>
                  <a:chOff x="770709" y="24785738"/>
                  <a:chExt cx="13570371" cy="4835654"/>
                </a:xfrm>
              </p:grpSpPr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6AD03ADB-E6C0-4B6E-BB0A-C0764D226E07}"/>
                      </a:ext>
                    </a:extLst>
                  </p:cNvPr>
                  <p:cNvGrpSpPr/>
                  <p:nvPr/>
                </p:nvGrpSpPr>
                <p:grpSpPr>
                  <a:xfrm>
                    <a:off x="770709" y="24785738"/>
                    <a:ext cx="12034654" cy="4835654"/>
                    <a:chOff x="770709" y="24541898"/>
                    <a:chExt cx="12034654" cy="4835654"/>
                  </a:xfrm>
                </p:grpSpPr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3ED5109A-C099-45ED-A028-84E469BB26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41907" y="28746679"/>
                      <a:ext cx="10463456" cy="630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500" dirty="0">
                          <a:solidFill>
                            <a:srgbClr val="4A929C"/>
                          </a:solidFill>
                        </a:rPr>
                        <a:t>architecture for securing models</a:t>
                      </a:r>
                      <a:endParaRPr lang="en-US" sz="3500" b="1" dirty="0">
                        <a:solidFill>
                          <a:srgbClr val="4A929C"/>
                        </a:solidFill>
                      </a:endParaRPr>
                    </a:p>
                  </p:txBody>
                </p:sp>
                <p:grpSp>
                  <p:nvGrpSpPr>
                    <p:cNvPr id="129" name="Group 128">
                      <a:extLst>
                        <a:ext uri="{FF2B5EF4-FFF2-40B4-BE49-F238E27FC236}">
                          <a16:creationId xmlns:a16="http://schemas.microsoft.com/office/drawing/2014/main" id="{1476A53D-6988-41F4-AA35-AB5193AAB6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0709" y="24541898"/>
                      <a:ext cx="10993515" cy="4047773"/>
                      <a:chOff x="4090983" y="20099382"/>
                      <a:chExt cx="10993515" cy="4047773"/>
                    </a:xfrm>
                  </p:grpSpPr>
                  <p:grpSp>
                    <p:nvGrpSpPr>
                      <p:cNvPr id="130" name="Group 129">
                        <a:extLst>
                          <a:ext uri="{FF2B5EF4-FFF2-40B4-BE49-F238E27FC236}">
                            <a16:creationId xmlns:a16="http://schemas.microsoft.com/office/drawing/2014/main" id="{A09EF464-F647-4D65-B09D-7DECC4DB3A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90983" y="20586785"/>
                        <a:ext cx="10821078" cy="3203523"/>
                        <a:chOff x="4273863" y="20373425"/>
                        <a:chExt cx="10821078" cy="3203523"/>
                      </a:xfrm>
                    </p:grpSpPr>
                    <p:grpSp>
                      <p:nvGrpSpPr>
                        <p:cNvPr id="132" name="Group 131">
                          <a:extLst>
                            <a:ext uri="{FF2B5EF4-FFF2-40B4-BE49-F238E27FC236}">
                              <a16:creationId xmlns:a16="http://schemas.microsoft.com/office/drawing/2014/main" id="{1730D301-0EF5-4D61-87F8-B7038F20E4E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39334" y="21202506"/>
                          <a:ext cx="963162" cy="1565513"/>
                          <a:chOff x="15465968" y="19638480"/>
                          <a:chExt cx="963162" cy="1565513"/>
                        </a:xfrm>
                      </p:grpSpPr>
                      <p:pic>
                        <p:nvPicPr>
                          <p:cNvPr id="136" name="Picture 135" descr="A close up of a device&#10;&#10;Description automatically generated">
                            <a:extLst>
                              <a:ext uri="{FF2B5EF4-FFF2-40B4-BE49-F238E27FC236}">
                                <a16:creationId xmlns:a16="http://schemas.microsoft.com/office/drawing/2014/main" id="{EC96DC11-A6F1-4C95-9AB3-D60AFAFCB0A7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5529130" y="20303993"/>
                            <a:ext cx="900000" cy="90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37" name="Picture 136">
                            <a:extLst>
                              <a:ext uri="{FF2B5EF4-FFF2-40B4-BE49-F238E27FC236}">
                                <a16:creationId xmlns:a16="http://schemas.microsoft.com/office/drawing/2014/main" id="{1F005231-73F1-4480-A53A-2983B1BFF92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5465968" y="19638480"/>
                            <a:ext cx="914400" cy="913468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133" name="Picture 132" descr="A close up of a device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FFF71491-40BA-4A31-A4B8-D3C9CD617DE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18802"/>
                        <a:stretch/>
                      </p:blipFill>
                      <p:spPr>
                        <a:xfrm>
                          <a:off x="4273863" y="20827697"/>
                          <a:ext cx="2338503" cy="21600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34" name="Picture 133" descr="A picture containing crossword puzzle, text, black, floor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84B9DC0C-6E29-4227-AE60-6CF774FEEB0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354111" y="20827697"/>
                          <a:ext cx="2880000" cy="21600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35" name="Picture 134">
                          <a:extLst>
                            <a:ext uri="{FF2B5EF4-FFF2-40B4-BE49-F238E27FC236}">
                              <a16:creationId xmlns:a16="http://schemas.microsoft.com/office/drawing/2014/main" id="{27EEFA7B-BD9A-405F-A361-89AD8EC0980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620221" y="20373425"/>
                          <a:ext cx="3474720" cy="3203523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31" name="Rectangle: Rounded Corners 97">
                        <a:extLst>
                          <a:ext uri="{FF2B5EF4-FFF2-40B4-BE49-F238E27FC236}">
                            <a16:creationId xmlns:a16="http://schemas.microsoft.com/office/drawing/2014/main" id="{51810522-EBBE-4E3A-B30C-C8A0237B29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9133" y="20099382"/>
                        <a:ext cx="8755365" cy="4047773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4A92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sp>
                <p:nvSpPr>
                  <p:cNvPr id="127" name="Speech Bubble: Oval 187">
                    <a:extLst>
                      <a:ext uri="{FF2B5EF4-FFF2-40B4-BE49-F238E27FC236}">
                        <a16:creationId xmlns:a16="http://schemas.microsoft.com/office/drawing/2014/main" id="{807EF57E-37F8-4BC9-A082-270ED17BD496}"/>
                      </a:ext>
                    </a:extLst>
                  </p:cNvPr>
                  <p:cNvSpPr/>
                  <p:nvPr/>
                </p:nvSpPr>
                <p:spPr>
                  <a:xfrm>
                    <a:off x="11936463" y="25832243"/>
                    <a:ext cx="2404617" cy="1061710"/>
                  </a:xfrm>
                  <a:prstGeom prst="wedgeEllipseCallout">
                    <a:avLst>
                      <a:gd name="adj1" fmla="val -57939"/>
                      <a:gd name="adj2" fmla="val 46599"/>
                    </a:avLst>
                  </a:prstGeom>
                  <a:noFill/>
                  <a:ln w="76200">
                    <a:solidFill>
                      <a:srgbClr val="4A92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500" b="1" dirty="0">
                        <a:solidFill>
                          <a:srgbClr val="FF8000"/>
                        </a:solidFill>
                      </a:rPr>
                      <a:t>T-shirt</a:t>
                    </a:r>
                  </a:p>
                </p:txBody>
              </p:sp>
            </p:grp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62A4FEC4-6F16-493F-803C-78F4DD477B86}"/>
                    </a:ext>
                  </a:extLst>
                </p:cNvPr>
                <p:cNvCxnSpPr/>
                <p:nvPr/>
              </p:nvCxnSpPr>
              <p:spPr>
                <a:xfrm>
                  <a:off x="7076284" y="26791200"/>
                  <a:ext cx="640080" cy="0"/>
                </a:xfrm>
                <a:prstGeom prst="straightConnector1">
                  <a:avLst/>
                </a:prstGeom>
                <a:ln w="38100">
                  <a:solidFill>
                    <a:srgbClr val="4A929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280FE1C2-24BE-41BF-825F-53226ED204E4}"/>
                    </a:ext>
                  </a:extLst>
                </p:cNvPr>
                <p:cNvCxnSpPr/>
                <p:nvPr/>
              </p:nvCxnSpPr>
              <p:spPr>
                <a:xfrm>
                  <a:off x="4365837" y="26792679"/>
                  <a:ext cx="640080" cy="0"/>
                </a:xfrm>
                <a:prstGeom prst="straightConnector1">
                  <a:avLst/>
                </a:prstGeom>
                <a:ln w="38100">
                  <a:solidFill>
                    <a:srgbClr val="4A929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76357740-54EE-4017-9C08-932C15E17CC9}"/>
                    </a:ext>
                  </a:extLst>
                </p:cNvPr>
                <p:cNvCxnSpPr/>
                <p:nvPr/>
              </p:nvCxnSpPr>
              <p:spPr>
                <a:xfrm>
                  <a:off x="2343021" y="26791200"/>
                  <a:ext cx="748987" cy="0"/>
                </a:xfrm>
                <a:prstGeom prst="straightConnector1">
                  <a:avLst/>
                </a:prstGeom>
                <a:ln w="38100">
                  <a:solidFill>
                    <a:srgbClr val="4A929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תיבת טקסט 18">
                <a:extLst>
                  <a:ext uri="{FF2B5EF4-FFF2-40B4-BE49-F238E27FC236}">
                    <a16:creationId xmlns:a16="http://schemas.microsoft.com/office/drawing/2014/main" id="{C90D8750-6381-4313-8CFA-BC1468BCA530}"/>
                  </a:ext>
                </a:extLst>
              </p:cNvPr>
              <p:cNvSpPr txBox="1"/>
              <p:nvPr/>
            </p:nvSpPr>
            <p:spPr>
              <a:xfrm>
                <a:off x="1437835" y="22498289"/>
                <a:ext cx="13682009" cy="242459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Approach: training models on encrypted images.</a:t>
                </a:r>
              </a:p>
              <a:p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Encryption techniques: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Permutation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AES in ECB, CBC and CTR modes</a:t>
                </a:r>
                <a:endParaRPr lang="en-US" sz="3700" dirty="0"/>
              </a:p>
              <a:p>
                <a:endParaRPr lang="en-US" sz="37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8" name="Text Box 24">
              <a:extLst>
                <a:ext uri="{FF2B5EF4-FFF2-40B4-BE49-F238E27FC236}">
                  <a16:creationId xmlns:a16="http://schemas.microsoft.com/office/drawing/2014/main" id="{3F34B9F5-60A6-4825-A9E7-4C896E709149}"/>
                </a:ext>
              </a:extLst>
            </p:cNvPr>
            <p:cNvSpPr txBox="1"/>
            <p:nvPr/>
          </p:nvSpPr>
          <p:spPr>
            <a:xfrm>
              <a:off x="716400" y="22132800"/>
              <a:ext cx="14403600" cy="843085"/>
            </a:xfrm>
            <a:prstGeom prst="roundRect">
              <a:avLst/>
            </a:prstGeom>
            <a:solidFill>
              <a:srgbClr val="FF8000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			Securing Models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B6C20A8-0A2B-47C9-A7F7-D51B2E2CD469}"/>
              </a:ext>
            </a:extLst>
          </p:cNvPr>
          <p:cNvGrpSpPr/>
          <p:nvPr/>
        </p:nvGrpSpPr>
        <p:grpSpPr>
          <a:xfrm>
            <a:off x="975785" y="18145721"/>
            <a:ext cx="14814022" cy="6864984"/>
            <a:chOff x="716400" y="30841200"/>
            <a:chExt cx="14814022" cy="6864984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BAB9E25-22B4-474D-8C90-4469825638FA}"/>
                </a:ext>
              </a:extLst>
            </p:cNvPr>
            <p:cNvGrpSpPr/>
            <p:nvPr/>
          </p:nvGrpSpPr>
          <p:grpSpPr>
            <a:xfrm>
              <a:off x="1025979" y="31701791"/>
              <a:ext cx="14504443" cy="6004393"/>
              <a:chOff x="1025979" y="31200045"/>
              <a:chExt cx="14504443" cy="6004393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AB14A911-FD14-48A3-8E5B-DCCFDFDD55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25979" y="32576784"/>
                <a:ext cx="14504443" cy="4627654"/>
                <a:chOff x="9279172" y="23749276"/>
                <a:chExt cx="13551736" cy="4324010"/>
              </a:xfrm>
            </p:grpSpPr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2330FD19-E744-49F5-B7F4-79BE224826ED}"/>
                    </a:ext>
                  </a:extLst>
                </p:cNvPr>
                <p:cNvGrpSpPr/>
                <p:nvPr/>
              </p:nvGrpSpPr>
              <p:grpSpPr>
                <a:xfrm>
                  <a:off x="9279172" y="23749277"/>
                  <a:ext cx="13551736" cy="4324009"/>
                  <a:chOff x="9279172" y="23749277"/>
                  <a:chExt cx="13551736" cy="4324009"/>
                </a:xfrm>
              </p:grpSpPr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4A293225-0FB5-4741-A1FE-12F7C2387B15}"/>
                      </a:ext>
                    </a:extLst>
                  </p:cNvPr>
                  <p:cNvGrpSpPr/>
                  <p:nvPr/>
                </p:nvGrpSpPr>
                <p:grpSpPr>
                  <a:xfrm>
                    <a:off x="9279172" y="23750663"/>
                    <a:ext cx="13551736" cy="4322623"/>
                    <a:chOff x="9279172" y="23750663"/>
                    <a:chExt cx="13551736" cy="4322623"/>
                  </a:xfrm>
                </p:grpSpPr>
                <p:grpSp>
                  <p:nvGrpSpPr>
                    <p:cNvPr id="149" name="Group 148">
                      <a:extLst>
                        <a:ext uri="{FF2B5EF4-FFF2-40B4-BE49-F238E27FC236}">
                          <a16:creationId xmlns:a16="http://schemas.microsoft.com/office/drawing/2014/main" id="{C5794127-B54E-4A05-8001-41CE52E019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9172" y="23895961"/>
                      <a:ext cx="13551736" cy="4177325"/>
                      <a:chOff x="9279172" y="23895961"/>
                      <a:chExt cx="13551736" cy="4177325"/>
                    </a:xfrm>
                  </p:grpSpPr>
                  <p:grpSp>
                    <p:nvGrpSpPr>
                      <p:cNvPr id="151" name="Group 150">
                        <a:extLst>
                          <a:ext uri="{FF2B5EF4-FFF2-40B4-BE49-F238E27FC236}">
                            <a16:creationId xmlns:a16="http://schemas.microsoft.com/office/drawing/2014/main" id="{695E5707-DC29-40F2-BA45-63AC495D4E3F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9279172" y="23895961"/>
                        <a:ext cx="13551736" cy="3704893"/>
                        <a:chOff x="5936044" y="23646432"/>
                        <a:chExt cx="18610397" cy="5087877"/>
                      </a:xfrm>
                    </p:grpSpPr>
                    <p:pic>
                      <p:nvPicPr>
                        <p:cNvPr id="153" name="Picture 152" descr="A close up of a mans face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4EDCF9C4-3371-44DA-97CD-321267C81C2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770518" y="23646432"/>
                          <a:ext cx="6775923" cy="508194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54" name="Picture 153" descr="A picture containing crossword puzzle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A6769959-6F70-4C55-84E8-F40795228D2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859928" y="23646433"/>
                          <a:ext cx="6775923" cy="508194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55" name="Picture 154" descr="A close up of a logo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0174B8F7-DF25-423A-AEE4-CF51CA1237A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936044" y="23652366"/>
                          <a:ext cx="6775927" cy="5081943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52" name="TextBox 151">
                        <a:extLst>
                          <a:ext uri="{FF2B5EF4-FFF2-40B4-BE49-F238E27FC236}">
                            <a16:creationId xmlns:a16="http://schemas.microsoft.com/office/drawing/2014/main" id="{7856231F-A1FE-479E-8B51-DA4316A998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51638" y="27483743"/>
                        <a:ext cx="11930136" cy="5895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500" dirty="0">
                            <a:solidFill>
                              <a:srgbClr val="4A929C"/>
                            </a:solidFill>
                          </a:rPr>
                          <a:t>sample of the encrypted images.</a:t>
                        </a:r>
                        <a:endParaRPr lang="en-US" sz="3500" b="1" dirty="0">
                          <a:solidFill>
                            <a:srgbClr val="4A929C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50" name="TextBox 149">
                      <a:extLst>
                        <a:ext uri="{FF2B5EF4-FFF2-40B4-BE49-F238E27FC236}">
                          <a16:creationId xmlns:a16="http://schemas.microsoft.com/office/drawing/2014/main" id="{5D1962C7-61DA-49B1-B2F8-B15B398DC1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16321" y="23750663"/>
                      <a:ext cx="1567300" cy="5896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500" dirty="0">
                          <a:solidFill>
                            <a:srgbClr val="4A929C"/>
                          </a:solidFill>
                        </a:rPr>
                        <a:t>original</a:t>
                      </a:r>
                    </a:p>
                  </p:txBody>
                </p:sp>
              </p:grpSp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932D165D-9483-4286-AA63-1EA3F5A45526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7636" y="23749277"/>
                    <a:ext cx="2336370" cy="5896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dirty="0">
                        <a:solidFill>
                          <a:srgbClr val="4A929C"/>
                        </a:solidFill>
                      </a:rPr>
                      <a:t>permutated</a:t>
                    </a:r>
                  </a:p>
                </p:txBody>
              </p:sp>
            </p:grp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9B42A34-817D-416E-9C26-C265F3F0DFA2}"/>
                    </a:ext>
                  </a:extLst>
                </p:cNvPr>
                <p:cNvSpPr txBox="1"/>
                <p:nvPr/>
              </p:nvSpPr>
              <p:spPr>
                <a:xfrm>
                  <a:off x="19580694" y="23749276"/>
                  <a:ext cx="1567300" cy="58960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ctr</a:t>
                  </a:r>
                </a:p>
              </p:txBody>
            </p:sp>
          </p:grpSp>
          <p:sp>
            <p:nvSpPr>
              <p:cNvPr id="144" name="תיבת טקסט 18">
                <a:extLst>
                  <a:ext uri="{FF2B5EF4-FFF2-40B4-BE49-F238E27FC236}">
                    <a16:creationId xmlns:a16="http://schemas.microsoft.com/office/drawing/2014/main" id="{42FB40A2-EC0B-4741-9B0F-B39DA70C6257}"/>
                  </a:ext>
                </a:extLst>
              </p:cNvPr>
              <p:cNvSpPr txBox="1"/>
              <p:nvPr/>
            </p:nvSpPr>
            <p:spPr>
              <a:xfrm>
                <a:off x="1437829" y="31200045"/>
                <a:ext cx="13682008" cy="106194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700" dirty="0"/>
                  <a:t>Eliminated the models that did not learn well. Learning encrypted images is not very intuitive, as can seen below.</a:t>
                </a:r>
              </a:p>
            </p:txBody>
          </p:sp>
        </p:grpSp>
        <p:sp>
          <p:nvSpPr>
            <p:cNvPr id="141" name="Text Box 24">
              <a:extLst>
                <a:ext uri="{FF2B5EF4-FFF2-40B4-BE49-F238E27FC236}">
                  <a16:creationId xmlns:a16="http://schemas.microsoft.com/office/drawing/2014/main" id="{81547C0E-8FD6-4AFC-8907-9E71B90A3AE8}"/>
                </a:ext>
              </a:extLst>
            </p:cNvPr>
            <p:cNvSpPr txBox="1"/>
            <p:nvPr/>
          </p:nvSpPr>
          <p:spPr>
            <a:xfrm>
              <a:off x="716400" y="30841200"/>
              <a:ext cx="14403600" cy="843085"/>
            </a:xfrm>
            <a:prstGeom prst="roundRect">
              <a:avLst/>
            </a:prstGeom>
            <a:solidFill>
              <a:srgbClr val="FF8000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			Cutting Loose Ends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5C1D6A4-CD33-4B11-A31E-1635F9A55168}"/>
              </a:ext>
            </a:extLst>
          </p:cNvPr>
          <p:cNvGrpSpPr/>
          <p:nvPr/>
        </p:nvGrpSpPr>
        <p:grpSpPr>
          <a:xfrm>
            <a:off x="17270777" y="21146844"/>
            <a:ext cx="14403600" cy="8597824"/>
            <a:chOff x="17280000" y="9309600"/>
            <a:chExt cx="14403600" cy="8597824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FC4FE411-A403-41C0-B9C1-70762E5E64D2}"/>
                </a:ext>
              </a:extLst>
            </p:cNvPr>
            <p:cNvGrpSpPr/>
            <p:nvPr/>
          </p:nvGrpSpPr>
          <p:grpSpPr>
            <a:xfrm>
              <a:off x="18957141" y="12911224"/>
              <a:ext cx="11768258" cy="4996200"/>
              <a:chOff x="18231739" y="12888957"/>
              <a:chExt cx="11764800" cy="4995103"/>
            </a:xfrm>
          </p:grpSpPr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2D44900-C830-497F-81CE-6611AD05C4F9}"/>
                  </a:ext>
                </a:extLst>
              </p:cNvPr>
              <p:cNvSpPr txBox="1"/>
              <p:nvPr/>
            </p:nvSpPr>
            <p:spPr>
              <a:xfrm>
                <a:off x="18257217" y="17253188"/>
                <a:ext cx="11654258" cy="630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500" dirty="0">
                    <a:solidFill>
                      <a:srgbClr val="4A929C"/>
                    </a:solidFill>
                  </a:rPr>
                  <a:t>visualization of a CW attack secured by permutation</a:t>
                </a:r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980E0217-FBB3-4C0A-9F1F-0B243037E2AD}"/>
                  </a:ext>
                </a:extLst>
              </p:cNvPr>
              <p:cNvGrpSpPr/>
              <p:nvPr/>
            </p:nvGrpSpPr>
            <p:grpSpPr>
              <a:xfrm>
                <a:off x="18231739" y="12888957"/>
                <a:ext cx="11764800" cy="4316616"/>
                <a:chOff x="18231739" y="12706077"/>
                <a:chExt cx="11764800" cy="4316616"/>
              </a:xfrm>
            </p:grpSpPr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140897EB-1ABD-4040-A703-8A4F70343EC5}"/>
                    </a:ext>
                  </a:extLst>
                </p:cNvPr>
                <p:cNvGrpSpPr/>
                <p:nvPr/>
              </p:nvGrpSpPr>
              <p:grpSpPr>
                <a:xfrm>
                  <a:off x="18466786" y="12706077"/>
                  <a:ext cx="11265149" cy="3493447"/>
                  <a:chOff x="18466786" y="12706077"/>
                  <a:chExt cx="11265149" cy="3493447"/>
                </a:xfrm>
              </p:grpSpPr>
              <p:pic>
                <p:nvPicPr>
                  <p:cNvPr id="167" name="Picture 166" descr="A close up of a person&#10;&#10;Description automatically generated">
                    <a:extLst>
                      <a:ext uri="{FF2B5EF4-FFF2-40B4-BE49-F238E27FC236}">
                        <a16:creationId xmlns:a16="http://schemas.microsoft.com/office/drawing/2014/main" id="{77819999-A286-4235-B9D4-AF2F58C1E7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937517" y="12960000"/>
                    <a:ext cx="4319365" cy="3239524"/>
                  </a:xfrm>
                  <a:prstGeom prst="rect">
                    <a:avLst/>
                  </a:prstGeom>
                </p:spPr>
              </p:pic>
              <p:pic>
                <p:nvPicPr>
                  <p:cNvPr id="168" name="Picture 167" descr="A close up of a logo&#10;&#10;Description automatically generated">
                    <a:extLst>
                      <a:ext uri="{FF2B5EF4-FFF2-40B4-BE49-F238E27FC236}">
                        <a16:creationId xmlns:a16="http://schemas.microsoft.com/office/drawing/2014/main" id="{29CA8533-F23B-4BD0-BEBA-A53B579BED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466786" y="12958582"/>
                    <a:ext cx="4319365" cy="3239524"/>
                  </a:xfrm>
                  <a:prstGeom prst="rect">
                    <a:avLst/>
                  </a:prstGeom>
                </p:spPr>
              </p:pic>
              <p:pic>
                <p:nvPicPr>
                  <p:cNvPr id="169" name="Picture 168" descr="A close up of a logo&#10;&#10;Description automatically generated">
                    <a:extLst>
                      <a:ext uri="{FF2B5EF4-FFF2-40B4-BE49-F238E27FC236}">
                        <a16:creationId xmlns:a16="http://schemas.microsoft.com/office/drawing/2014/main" id="{54A07D4A-0FD0-4B68-9C43-1812F7BBF9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412570" y="12960000"/>
                    <a:ext cx="4319365" cy="3239524"/>
                  </a:xfrm>
                  <a:prstGeom prst="rect">
                    <a:avLst/>
                  </a:prstGeom>
                </p:spPr>
              </p:pic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AD905671-19DC-4892-80B7-26428632756B}"/>
                      </a:ext>
                    </a:extLst>
                  </p:cNvPr>
                  <p:cNvSpPr txBox="1"/>
                  <p:nvPr/>
                </p:nvSpPr>
                <p:spPr>
                  <a:xfrm>
                    <a:off x="25407458" y="14065200"/>
                    <a:ext cx="974300" cy="630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b="1" dirty="0"/>
                      <a:t>=</a:t>
                    </a:r>
                  </a:p>
                </p:txBody>
              </p:sp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555B0FCC-FE01-483F-B1A5-17BB6A0360BD}"/>
                      </a:ext>
                    </a:extLst>
                  </p:cNvPr>
                  <p:cNvSpPr txBox="1"/>
                  <p:nvPr/>
                </p:nvSpPr>
                <p:spPr>
                  <a:xfrm>
                    <a:off x="21935059" y="14063899"/>
                    <a:ext cx="974300" cy="630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b="1" dirty="0"/>
                      <a:t>+</a:t>
                    </a:r>
                  </a:p>
                </p:txBody>
              </p:sp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F454E518-417A-4E84-BA6A-3520F4D72321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6276" y="12706077"/>
                    <a:ext cx="2185741" cy="630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dirty="0">
                        <a:solidFill>
                          <a:srgbClr val="4A929C"/>
                        </a:solidFill>
                      </a:rPr>
                      <a:t>adversarial</a:t>
                    </a:r>
                  </a:p>
                </p:txBody>
              </p:sp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B1546C23-C776-4BA8-83EC-A7D393CD3602}"/>
                      </a:ext>
                    </a:extLst>
                  </p:cNvPr>
                  <p:cNvSpPr txBox="1"/>
                  <p:nvPr/>
                </p:nvSpPr>
                <p:spPr>
                  <a:xfrm>
                    <a:off x="23325078" y="12706077"/>
                    <a:ext cx="1556920" cy="630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dirty="0">
                        <a:solidFill>
                          <a:srgbClr val="4A929C"/>
                        </a:solidFill>
                      </a:rPr>
                      <a:t>noise</a:t>
                    </a:r>
                  </a:p>
                </p:txBody>
              </p:sp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5B2FEE78-A675-4713-A4E0-78B99EEA3796}"/>
                      </a:ext>
                    </a:extLst>
                  </p:cNvPr>
                  <p:cNvSpPr txBox="1"/>
                  <p:nvPr/>
                </p:nvSpPr>
                <p:spPr>
                  <a:xfrm>
                    <a:off x="19884886" y="12707358"/>
                    <a:ext cx="1556920" cy="630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dirty="0">
                        <a:solidFill>
                          <a:srgbClr val="4A929C"/>
                        </a:solidFill>
                      </a:rPr>
                      <a:t>original</a:t>
                    </a:r>
                  </a:p>
                </p:txBody>
              </p:sp>
            </p:grp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E1ABB35B-54C7-43AA-A759-EDDD9E146BDE}"/>
                    </a:ext>
                  </a:extLst>
                </p:cNvPr>
                <p:cNvSpPr txBox="1"/>
                <p:nvPr/>
              </p:nvSpPr>
              <p:spPr>
                <a:xfrm>
                  <a:off x="18231739" y="15853271"/>
                  <a:ext cx="4803830" cy="11694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/>
                    <a:t>insecure:	</a:t>
                  </a:r>
                  <a:r>
                    <a:rPr lang="en-US" sz="3500" dirty="0">
                      <a:solidFill>
                        <a:schemeClr val="accent6"/>
                      </a:solidFill>
                    </a:rPr>
                    <a:t>100% it’s “two”</a:t>
                  </a:r>
                </a:p>
                <a:p>
                  <a:r>
                    <a:rPr lang="en-US" sz="3500" dirty="0"/>
                    <a:t>secure:		</a:t>
                  </a:r>
                  <a:r>
                    <a:rPr lang="en-US" sz="3500" dirty="0">
                      <a:solidFill>
                        <a:schemeClr val="accent6"/>
                      </a:solidFill>
                    </a:rPr>
                    <a:t>100% it’s “two”</a:t>
                  </a: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479D6D7-72F3-4DBA-9583-461139AE2BAA}"/>
                    </a:ext>
                  </a:extLst>
                </p:cNvPr>
                <p:cNvSpPr txBox="1"/>
                <p:nvPr/>
              </p:nvSpPr>
              <p:spPr>
                <a:xfrm>
                  <a:off x="25192709" y="15852138"/>
                  <a:ext cx="4803830" cy="1169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/>
                    <a:t>insecure:	</a:t>
                  </a:r>
                  <a:r>
                    <a:rPr lang="en-US" sz="3500" dirty="0">
                      <a:solidFill>
                        <a:srgbClr val="FF0000"/>
                      </a:solidFill>
                    </a:rPr>
                    <a:t>49% it’s “one”</a:t>
                  </a:r>
                </a:p>
                <a:p>
                  <a:r>
                    <a:rPr lang="en-US" sz="3500" dirty="0"/>
                    <a:t>secure:		</a:t>
                  </a:r>
                  <a:r>
                    <a:rPr lang="en-US" sz="3500" dirty="0">
                      <a:solidFill>
                        <a:schemeClr val="accent6"/>
                      </a:solidFill>
                    </a:rPr>
                    <a:t>100% it’s “two”</a:t>
                  </a:r>
                </a:p>
              </p:txBody>
            </p:sp>
          </p:grpSp>
        </p:grpSp>
        <p:sp>
          <p:nvSpPr>
            <p:cNvPr id="158" name="תיבת טקסט 18">
              <a:extLst>
                <a:ext uri="{FF2B5EF4-FFF2-40B4-BE49-F238E27FC236}">
                  <a16:creationId xmlns:a16="http://schemas.microsoft.com/office/drawing/2014/main" id="{886DC309-2610-4B4C-A1C7-EF8EB1F936B1}"/>
                </a:ext>
              </a:extLst>
            </p:cNvPr>
            <p:cNvSpPr txBox="1"/>
            <p:nvPr/>
          </p:nvSpPr>
          <p:spPr>
            <a:xfrm>
              <a:off x="18000266" y="10170081"/>
              <a:ext cx="13682008" cy="276314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700" dirty="0"/>
                <a:t>Attacks: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700" dirty="0" err="1"/>
                <a:t>Carlini</a:t>
              </a:r>
              <a:r>
                <a:rPr lang="en-US" sz="3700" dirty="0"/>
                <a:t> &amp; Wagner, CW</a:t>
              </a:r>
              <a:endParaRPr lang="en-US" sz="37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700" dirty="0"/>
                <a:t>Fast Gradient Sign Method, FGSM</a:t>
              </a:r>
            </a:p>
            <a:p>
              <a:r>
                <a:rPr lang="en-US" sz="3700" dirty="0"/>
                <a:t>‘gray-box’ scenario, i.e. the attacker knows the architecture of the model but has no access to the private key.</a:t>
              </a:r>
            </a:p>
          </p:txBody>
        </p:sp>
        <p:sp>
          <p:nvSpPr>
            <p:cNvPr id="160" name="Text Box 24">
              <a:extLst>
                <a:ext uri="{FF2B5EF4-FFF2-40B4-BE49-F238E27FC236}">
                  <a16:creationId xmlns:a16="http://schemas.microsoft.com/office/drawing/2014/main" id="{3088F339-4775-45D6-9DC9-EE988856087A}"/>
                </a:ext>
              </a:extLst>
            </p:cNvPr>
            <p:cNvSpPr txBox="1"/>
            <p:nvPr/>
          </p:nvSpPr>
          <p:spPr>
            <a:xfrm>
              <a:off x="17280000" y="9309600"/>
              <a:ext cx="14403600" cy="843085"/>
            </a:xfrm>
            <a:prstGeom prst="roundRect">
              <a:avLst/>
            </a:prstGeom>
            <a:solidFill>
              <a:srgbClr val="FF8000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			Attacking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5" name="Table 174">
                <a:extLst>
                  <a:ext uri="{FF2B5EF4-FFF2-40B4-BE49-F238E27FC236}">
                    <a16:creationId xmlns:a16="http://schemas.microsoft.com/office/drawing/2014/main" id="{D289E992-C2C7-43E7-B6D9-096BC42E25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506079"/>
                  </p:ext>
                </p:extLst>
              </p:nvPr>
            </p:nvGraphicFramePr>
            <p:xfrm>
              <a:off x="1451097" y="27932123"/>
              <a:ext cx="14422576" cy="91154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85">
                      <a:extLst>
                        <a:ext uri="{9D8B030D-6E8A-4147-A177-3AD203B41FA5}">
                          <a16:colId xmlns:a16="http://schemas.microsoft.com/office/drawing/2014/main" val="3197574381"/>
                        </a:ext>
                      </a:extLst>
                    </a:gridCol>
                    <a:gridCol w="1368201">
                      <a:extLst>
                        <a:ext uri="{9D8B030D-6E8A-4147-A177-3AD203B41FA5}">
                          <a16:colId xmlns:a16="http://schemas.microsoft.com/office/drawing/2014/main" val="4074414025"/>
                        </a:ext>
                      </a:extLst>
                    </a:gridCol>
                    <a:gridCol w="1764259">
                      <a:extLst>
                        <a:ext uri="{9D8B030D-6E8A-4147-A177-3AD203B41FA5}">
                          <a16:colId xmlns:a16="http://schemas.microsoft.com/office/drawing/2014/main" val="3000387878"/>
                        </a:ext>
                      </a:extLst>
                    </a:gridCol>
                    <a:gridCol w="2701444">
                      <a:extLst>
                        <a:ext uri="{9D8B030D-6E8A-4147-A177-3AD203B41FA5}">
                          <a16:colId xmlns:a16="http://schemas.microsoft.com/office/drawing/2014/main" val="2368814726"/>
                        </a:ext>
                      </a:extLst>
                    </a:gridCol>
                    <a:gridCol w="2503777">
                      <a:extLst>
                        <a:ext uri="{9D8B030D-6E8A-4147-A177-3AD203B41FA5}">
                          <a16:colId xmlns:a16="http://schemas.microsoft.com/office/drawing/2014/main" val="1709447781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val="2150489925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val="4143285275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val="2491369531"/>
                        </a:ext>
                      </a:extLst>
                    </a:gridCol>
                  </a:tblGrid>
                  <a:tr h="640151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 err="1">
                              <a:solidFill>
                                <a:srgbClr val="4A929C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rgbClr val="4A929C"/>
                            </a:solidFill>
                          </a:endParaRPr>
                        </a:p>
                      </a:txBody>
                      <a:tcPr marL="91453" marR="91453" marT="45725" marB="45725"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8262155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1.49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18.40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67.60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74326359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36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4.50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2417302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7.30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9.60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165467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5.40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8712398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2.10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19.30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87.40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4240357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8.60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6772937"/>
                      </a:ext>
                    </a:extLst>
                  </a:tr>
                  <a:tr h="244827">
                    <a:tc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marL="91453" marR="91453" marT="45725" marB="45725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marL="91453" marR="91453" marT="45725" marB="45725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3075946"/>
                      </a:ext>
                    </a:extLst>
                  </a:tr>
                  <a:tr h="640151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rgbClr val="4A929C"/>
                              </a:solidFill>
                            </a:rPr>
                            <a:t>fashion-</a:t>
                          </a:r>
                          <a:r>
                            <a:rPr lang="en-US" sz="3500" b="1" dirty="0" err="1">
                              <a:solidFill>
                                <a:srgbClr val="4A929C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rgbClr val="4A929C"/>
                            </a:solidFill>
                          </a:endParaRPr>
                        </a:p>
                      </a:txBody>
                      <a:tcPr marL="91453" marR="91453" marT="45725" marB="45725"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2282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54.60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71.50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17.40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320090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36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0501758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18.70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8596869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>
                              <a:solidFill>
                                <a:srgbClr val="00B050"/>
                              </a:solidFill>
                            </a:rPr>
                            <a:t>17.80</a:t>
                          </a:r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05646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55.30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90.30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16.70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3458290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29.80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26.50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3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5" name="Table 174">
                <a:extLst>
                  <a:ext uri="{FF2B5EF4-FFF2-40B4-BE49-F238E27FC236}">
                    <a16:creationId xmlns:a16="http://schemas.microsoft.com/office/drawing/2014/main" id="{D289E992-C2C7-43E7-B6D9-096BC42E25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506079"/>
                  </p:ext>
                </p:extLst>
              </p:nvPr>
            </p:nvGraphicFramePr>
            <p:xfrm>
              <a:off x="1451097" y="27932123"/>
              <a:ext cx="14422576" cy="91154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85">
                      <a:extLst>
                        <a:ext uri="{9D8B030D-6E8A-4147-A177-3AD203B41FA5}">
                          <a16:colId xmlns:a16="http://schemas.microsoft.com/office/drawing/2014/main" val="3197574381"/>
                        </a:ext>
                      </a:extLst>
                    </a:gridCol>
                    <a:gridCol w="1368201">
                      <a:extLst>
                        <a:ext uri="{9D8B030D-6E8A-4147-A177-3AD203B41FA5}">
                          <a16:colId xmlns:a16="http://schemas.microsoft.com/office/drawing/2014/main" val="4074414025"/>
                        </a:ext>
                      </a:extLst>
                    </a:gridCol>
                    <a:gridCol w="1764259">
                      <a:extLst>
                        <a:ext uri="{9D8B030D-6E8A-4147-A177-3AD203B41FA5}">
                          <a16:colId xmlns:a16="http://schemas.microsoft.com/office/drawing/2014/main" val="3000387878"/>
                        </a:ext>
                      </a:extLst>
                    </a:gridCol>
                    <a:gridCol w="2701444">
                      <a:extLst>
                        <a:ext uri="{9D8B030D-6E8A-4147-A177-3AD203B41FA5}">
                          <a16:colId xmlns:a16="http://schemas.microsoft.com/office/drawing/2014/main" val="2368814726"/>
                        </a:ext>
                      </a:extLst>
                    </a:gridCol>
                    <a:gridCol w="2503777">
                      <a:extLst>
                        <a:ext uri="{9D8B030D-6E8A-4147-A177-3AD203B41FA5}">
                          <a16:colId xmlns:a16="http://schemas.microsoft.com/office/drawing/2014/main" val="1709447781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val="2150489925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val="4143285275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val="2491369531"/>
                        </a:ext>
                      </a:extLst>
                    </a:gridCol>
                  </a:tblGrid>
                  <a:tr h="640151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 err="1">
                              <a:solidFill>
                                <a:srgbClr val="4A929C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rgbClr val="4A929C"/>
                            </a:solidFill>
                          </a:endParaRPr>
                        </a:p>
                      </a:txBody>
                      <a:tcPr marL="91453" marR="91453" marT="45725" marB="45725"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8262155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1.49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18.40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67.60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74326359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16955" t="-212381" r="-610727" b="-11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4.50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2417302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16955" t="-312381" r="-610727" b="-10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7.30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9.60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165467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16955" t="-412381" r="-610727" b="-9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5.40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8712398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2.10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19.30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87.40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4240357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8.60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6772937"/>
                      </a:ext>
                    </a:extLst>
                  </a:tr>
                  <a:tr h="244827">
                    <a:tc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marL="91453" marR="91453" marT="45725" marB="45725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marL="91453" marR="91453" marT="45725" marB="45725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3075946"/>
                      </a:ext>
                    </a:extLst>
                  </a:tr>
                  <a:tr h="640151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rgbClr val="4A929C"/>
                              </a:solidFill>
                            </a:rPr>
                            <a:t>fashion-</a:t>
                          </a:r>
                          <a:r>
                            <a:rPr lang="en-US" sz="3500" b="1" dirty="0" err="1">
                              <a:solidFill>
                                <a:srgbClr val="4A929C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rgbClr val="4A929C"/>
                            </a:solidFill>
                          </a:endParaRPr>
                        </a:p>
                      </a:txBody>
                      <a:tcPr marL="91453" marR="91453" marT="45725" marB="45725"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2282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54.60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71.50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17.40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320090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16955" t="-943810" r="-610727" b="-4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0501758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16955" t="-1043810" r="-610727" b="-3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18.70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8596869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16955" t="-1143810" r="-610727" b="-2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>
                              <a:solidFill>
                                <a:srgbClr val="00B050"/>
                              </a:solidFill>
                            </a:rPr>
                            <a:t>17.80</a:t>
                          </a:r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05646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55.30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90.30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16.70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3458290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29.80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26.50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3943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4EF8E0A-4F15-49C8-97CC-0A906D928697}"/>
              </a:ext>
            </a:extLst>
          </p:cNvPr>
          <p:cNvGrpSpPr/>
          <p:nvPr/>
        </p:nvGrpSpPr>
        <p:grpSpPr>
          <a:xfrm>
            <a:off x="1416080" y="25433341"/>
            <a:ext cx="14403600" cy="12428775"/>
            <a:chOff x="17280000" y="18154800"/>
            <a:chExt cx="14403600" cy="12428775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8734871-F7A6-42ED-959A-687B87CE0CB3}"/>
                </a:ext>
              </a:extLst>
            </p:cNvPr>
            <p:cNvSpPr txBox="1"/>
            <p:nvPr/>
          </p:nvSpPr>
          <p:spPr>
            <a:xfrm>
              <a:off x="18616981" y="29952633"/>
              <a:ext cx="11792933" cy="630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dirty="0">
                  <a:solidFill>
                    <a:srgbClr val="4A929C"/>
                  </a:solidFill>
                </a:rPr>
                <a:t>classification error (%) on the first 1000 test samples</a:t>
              </a:r>
              <a:endParaRPr lang="en-US" sz="3500" dirty="0"/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7D871175-BE2C-4DBD-A13D-A29794774F5D}"/>
                </a:ext>
              </a:extLst>
            </p:cNvPr>
            <p:cNvGrpSpPr/>
            <p:nvPr/>
          </p:nvGrpSpPr>
          <p:grpSpPr>
            <a:xfrm>
              <a:off x="17280000" y="18154800"/>
              <a:ext cx="14403600" cy="1964996"/>
              <a:chOff x="17280000" y="18154800"/>
              <a:chExt cx="14403600" cy="1964996"/>
            </a:xfrm>
          </p:grpSpPr>
          <p:sp>
            <p:nvSpPr>
              <p:cNvPr id="179" name="תיבת טקסט 18">
                <a:extLst>
                  <a:ext uri="{FF2B5EF4-FFF2-40B4-BE49-F238E27FC236}">
                    <a16:creationId xmlns:a16="http://schemas.microsoft.com/office/drawing/2014/main" id="{1622600B-DFC6-4EFF-9EE4-B7E93EA7F191}"/>
                  </a:ext>
                </a:extLst>
              </p:cNvPr>
              <p:cNvSpPr txBox="1"/>
              <p:nvPr/>
            </p:nvSpPr>
            <p:spPr>
              <a:xfrm>
                <a:off x="17999998" y="19015028"/>
                <a:ext cx="13683599" cy="110476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en-US" sz="3700" dirty="0"/>
                  <a:t>There’s a slight tradeoff between accuracy on the original images and the accuracy on the </a:t>
                </a:r>
                <a:r>
                  <a:rPr lang="en-US" sz="3700" dirty="0" err="1"/>
                  <a:t>adversarials</a:t>
                </a:r>
                <a:r>
                  <a:rPr lang="en-US" sz="3700" dirty="0"/>
                  <a:t>, but overall, accuracies are good</a:t>
                </a:r>
              </a:p>
            </p:txBody>
          </p:sp>
          <p:sp>
            <p:nvSpPr>
              <p:cNvPr id="181" name="Text Box 24">
                <a:extLst>
                  <a:ext uri="{FF2B5EF4-FFF2-40B4-BE49-F238E27FC236}">
                    <a16:creationId xmlns:a16="http://schemas.microsoft.com/office/drawing/2014/main" id="{E6D0A3C7-B28D-4CE7-BB8D-93FA3CC05B6D}"/>
                  </a:ext>
                </a:extLst>
              </p:cNvPr>
              <p:cNvSpPr txBox="1"/>
              <p:nvPr/>
            </p:nvSpPr>
            <p:spPr>
              <a:xfrm>
                <a:off x="17280000" y="18154800"/>
                <a:ext cx="14403600" cy="843085"/>
              </a:xfrm>
              <a:prstGeom prst="roundRect">
                <a:avLst/>
              </a:prstGeom>
              <a:solidFill>
                <a:srgbClr val="FF8000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0" b="1" kern="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			Results</a:t>
                </a:r>
              </a:p>
            </p:txBody>
          </p:sp>
        </p:grpSp>
      </p:grpSp>
      <p:graphicFrame>
        <p:nvGraphicFramePr>
          <p:cNvPr id="183" name="Table 182">
            <a:extLst>
              <a:ext uri="{FF2B5EF4-FFF2-40B4-BE49-F238E27FC236}">
                <a16:creationId xmlns:a16="http://schemas.microsoft.com/office/drawing/2014/main" id="{37A4A759-FC17-43A8-8E01-243D9268A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225136"/>
              </p:ext>
            </p:extLst>
          </p:nvPr>
        </p:nvGraphicFramePr>
        <p:xfrm>
          <a:off x="21494158" y="33304035"/>
          <a:ext cx="6373281" cy="4325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688">
                  <a:extLst>
                    <a:ext uri="{9D8B030D-6E8A-4147-A177-3AD203B41FA5}">
                      <a16:colId xmlns:a16="http://schemas.microsoft.com/office/drawing/2014/main" val="2977598269"/>
                    </a:ext>
                  </a:extLst>
                </a:gridCol>
                <a:gridCol w="2088307">
                  <a:extLst>
                    <a:ext uri="{9D8B030D-6E8A-4147-A177-3AD203B41FA5}">
                      <a16:colId xmlns:a16="http://schemas.microsoft.com/office/drawing/2014/main" val="1958273809"/>
                    </a:ext>
                  </a:extLst>
                </a:gridCol>
                <a:gridCol w="1944286">
                  <a:extLst>
                    <a:ext uri="{9D8B030D-6E8A-4147-A177-3AD203B41FA5}">
                      <a16:colId xmlns:a16="http://schemas.microsoft.com/office/drawing/2014/main" val="1797041600"/>
                    </a:ext>
                  </a:extLst>
                </a:gridCol>
              </a:tblGrid>
              <a:tr h="617858">
                <a:tc>
                  <a:txBody>
                    <a:bodyPr/>
                    <a:lstStyle/>
                    <a:p>
                      <a:pPr algn="ctr"/>
                      <a:endParaRPr lang="en-US" sz="3500" dirty="0">
                        <a:solidFill>
                          <a:schemeClr val="tx1"/>
                        </a:solidFill>
                      </a:endParaRP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tx1"/>
                          </a:solidFill>
                        </a:rPr>
                        <a:t>image size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tx1"/>
                          </a:solidFill>
                        </a:rPr>
                        <a:t>error rate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79093"/>
                  </a:ext>
                </a:extLst>
              </a:tr>
              <a:tr h="617858">
                <a:tc rowSpan="3">
                  <a:txBody>
                    <a:bodyPr/>
                    <a:lstStyle/>
                    <a:p>
                      <a:pPr algn="ctr"/>
                      <a:r>
                        <a:rPr lang="en-US" sz="35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5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3.70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520719"/>
                  </a:ext>
                </a:extLst>
              </a:tr>
              <a:tr h="617858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3.40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887621"/>
                  </a:ext>
                </a:extLst>
              </a:tr>
              <a:tr h="617858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3.30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274662"/>
                  </a:ext>
                </a:extLst>
              </a:tr>
              <a:tr h="617858">
                <a:tc rowSpan="3"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tx1"/>
                          </a:solidFill>
                        </a:rPr>
                        <a:t>fashion </a:t>
                      </a:r>
                      <a:r>
                        <a:rPr lang="en-US" sz="35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5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12.30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15553"/>
                  </a:ext>
                </a:extLst>
              </a:tr>
              <a:tr h="617858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14.40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12797"/>
                  </a:ext>
                </a:extLst>
              </a:tr>
              <a:tr h="617858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10.80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581859"/>
                  </a:ext>
                </a:extLst>
              </a:tr>
            </a:tbl>
          </a:graphicData>
        </a:graphic>
      </p:graphicFrame>
      <p:grpSp>
        <p:nvGrpSpPr>
          <p:cNvPr id="184" name="Group 183">
            <a:extLst>
              <a:ext uri="{FF2B5EF4-FFF2-40B4-BE49-F238E27FC236}">
                <a16:creationId xmlns:a16="http://schemas.microsoft.com/office/drawing/2014/main" id="{D8D359C5-2D6F-4A26-B548-09B4EA0A6440}"/>
              </a:ext>
            </a:extLst>
          </p:cNvPr>
          <p:cNvGrpSpPr/>
          <p:nvPr/>
        </p:nvGrpSpPr>
        <p:grpSpPr>
          <a:xfrm>
            <a:off x="17543438" y="30790593"/>
            <a:ext cx="14403600" cy="7651402"/>
            <a:chOff x="17280000" y="30875520"/>
            <a:chExt cx="14403600" cy="7651402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154AA25-87B4-4973-9C44-527D9519491B}"/>
                </a:ext>
              </a:extLst>
            </p:cNvPr>
            <p:cNvSpPr txBox="1"/>
            <p:nvPr/>
          </p:nvSpPr>
          <p:spPr>
            <a:xfrm>
              <a:off x="17857065" y="37895900"/>
              <a:ext cx="13248309" cy="631022"/>
            </a:xfrm>
            <a:prstGeom prst="rect">
              <a:avLst/>
            </a:prstGeom>
            <a:noFill/>
          </p:spPr>
          <p:txBody>
            <a:bodyPr wrap="square" lIns="91458" tIns="45730" rIns="91458" bIns="45730" rtlCol="0">
              <a:spAutoFit/>
            </a:bodyPr>
            <a:lstStyle/>
            <a:p>
              <a:pPr algn="ctr"/>
              <a:r>
                <a:rPr lang="en-US" sz="3500" dirty="0">
                  <a:solidFill>
                    <a:srgbClr val="4A929C"/>
                  </a:solidFill>
                </a:rPr>
                <a:t>results for training permutated data, various image dimensions</a:t>
              </a: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7931F482-EB0E-4FA5-AB05-1F8344FABE91}"/>
                </a:ext>
              </a:extLst>
            </p:cNvPr>
            <p:cNvGrpSpPr/>
            <p:nvPr/>
          </p:nvGrpSpPr>
          <p:grpSpPr>
            <a:xfrm>
              <a:off x="17280000" y="30875520"/>
              <a:ext cx="14403600" cy="2733301"/>
              <a:chOff x="17280000" y="31363200"/>
              <a:chExt cx="14403600" cy="2733301"/>
            </a:xfrm>
          </p:grpSpPr>
          <p:sp>
            <p:nvSpPr>
              <p:cNvPr id="187" name="תיבת טקסט 18">
                <a:extLst>
                  <a:ext uri="{FF2B5EF4-FFF2-40B4-BE49-F238E27FC236}">
                    <a16:creationId xmlns:a16="http://schemas.microsoft.com/office/drawing/2014/main" id="{2CA9D409-2831-4105-9F89-0A458F4BE69E}"/>
                  </a:ext>
                </a:extLst>
              </p:cNvPr>
              <p:cNvSpPr txBox="1"/>
              <p:nvPr/>
            </p:nvSpPr>
            <p:spPr>
              <a:xfrm>
                <a:off x="17999998" y="32221881"/>
                <a:ext cx="13683599" cy="187462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700" dirty="0"/>
                  <a:t>To verify the learning ability of a permutation model does not result from high density in small images, we trained models on padded images. </a:t>
                </a:r>
              </a:p>
            </p:txBody>
          </p:sp>
          <p:sp>
            <p:nvSpPr>
              <p:cNvPr id="189" name="Text Box 24">
                <a:extLst>
                  <a:ext uri="{FF2B5EF4-FFF2-40B4-BE49-F238E27FC236}">
                    <a16:creationId xmlns:a16="http://schemas.microsoft.com/office/drawing/2014/main" id="{10E0BC16-CDFA-40C3-BDEB-AEAC59471622}"/>
                  </a:ext>
                </a:extLst>
              </p:cNvPr>
              <p:cNvSpPr txBox="1"/>
              <p:nvPr/>
            </p:nvSpPr>
            <p:spPr>
              <a:xfrm>
                <a:off x="17280000" y="31363200"/>
                <a:ext cx="14403600" cy="843085"/>
              </a:xfrm>
              <a:prstGeom prst="roundRect">
                <a:avLst/>
              </a:prstGeom>
              <a:solidFill>
                <a:srgbClr val="FF8000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0" b="1" kern="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			Success with Permutation , Coincidence? </a:t>
                </a:r>
              </a:p>
            </p:txBody>
          </p: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619CA4C-967E-4318-A967-01F9C9C28992}"/>
              </a:ext>
            </a:extLst>
          </p:cNvPr>
          <p:cNvGrpSpPr/>
          <p:nvPr/>
        </p:nvGrpSpPr>
        <p:grpSpPr>
          <a:xfrm>
            <a:off x="29410833" y="11966785"/>
            <a:ext cx="2800800" cy="2847806"/>
            <a:chOff x="17200301" y="7584751"/>
            <a:chExt cx="2800800" cy="2847806"/>
          </a:xfrm>
          <a:solidFill>
            <a:srgbClr val="4A929C"/>
          </a:solidFill>
        </p:grpSpPr>
        <p:sp>
          <p:nvSpPr>
            <p:cNvPr id="229" name="Block Arc 228">
              <a:extLst>
                <a:ext uri="{FF2B5EF4-FFF2-40B4-BE49-F238E27FC236}">
                  <a16:creationId xmlns:a16="http://schemas.microsoft.com/office/drawing/2014/main" id="{9441CF12-A000-47DC-8070-BD349CCC849D}"/>
                </a:ext>
              </a:extLst>
            </p:cNvPr>
            <p:cNvSpPr/>
            <p:nvPr/>
          </p:nvSpPr>
          <p:spPr>
            <a:xfrm>
              <a:off x="17200301" y="7584751"/>
              <a:ext cx="2800800" cy="2802086"/>
            </a:xfrm>
            <a:prstGeom prst="blockArc">
              <a:avLst>
                <a:gd name="adj1" fmla="val 16209543"/>
                <a:gd name="adj2" fmla="val 21575984"/>
                <a:gd name="adj3" fmla="val 203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0" name="Block Arc 229">
              <a:extLst>
                <a:ext uri="{FF2B5EF4-FFF2-40B4-BE49-F238E27FC236}">
                  <a16:creationId xmlns:a16="http://schemas.microsoft.com/office/drawing/2014/main" id="{CEC46513-9DF0-4184-8B35-610FE399CD4C}"/>
                </a:ext>
              </a:extLst>
            </p:cNvPr>
            <p:cNvSpPr/>
            <p:nvPr/>
          </p:nvSpPr>
          <p:spPr>
            <a:xfrm flipV="1">
              <a:off x="17200301" y="7630471"/>
              <a:ext cx="2800800" cy="2802086"/>
            </a:xfrm>
            <a:prstGeom prst="blockArc">
              <a:avLst>
                <a:gd name="adj1" fmla="val 16209543"/>
                <a:gd name="adj2" fmla="val 21575984"/>
                <a:gd name="adj3" fmla="val 203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3214F96A-0E24-4328-A536-BFCC0436007E}"/>
              </a:ext>
            </a:extLst>
          </p:cNvPr>
          <p:cNvGrpSpPr/>
          <p:nvPr/>
        </p:nvGrpSpPr>
        <p:grpSpPr>
          <a:xfrm flipH="1">
            <a:off x="201923" y="19303597"/>
            <a:ext cx="2800800" cy="2847806"/>
            <a:chOff x="17200301" y="7584751"/>
            <a:chExt cx="2800800" cy="2847806"/>
          </a:xfrm>
          <a:solidFill>
            <a:srgbClr val="4A929C"/>
          </a:solidFill>
        </p:grpSpPr>
        <p:sp>
          <p:nvSpPr>
            <p:cNvPr id="232" name="Block Arc 231">
              <a:extLst>
                <a:ext uri="{FF2B5EF4-FFF2-40B4-BE49-F238E27FC236}">
                  <a16:creationId xmlns:a16="http://schemas.microsoft.com/office/drawing/2014/main" id="{22A23E7A-2508-4F97-A031-F0A308F299B7}"/>
                </a:ext>
              </a:extLst>
            </p:cNvPr>
            <p:cNvSpPr/>
            <p:nvPr/>
          </p:nvSpPr>
          <p:spPr>
            <a:xfrm>
              <a:off x="17200301" y="7584751"/>
              <a:ext cx="2800800" cy="2802086"/>
            </a:xfrm>
            <a:prstGeom prst="blockArc">
              <a:avLst>
                <a:gd name="adj1" fmla="val 16209543"/>
                <a:gd name="adj2" fmla="val 21575984"/>
                <a:gd name="adj3" fmla="val 203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3" name="Block Arc 232">
              <a:extLst>
                <a:ext uri="{FF2B5EF4-FFF2-40B4-BE49-F238E27FC236}">
                  <a16:creationId xmlns:a16="http://schemas.microsoft.com/office/drawing/2014/main" id="{60923ED5-A91A-49D5-8090-33533915063F}"/>
                </a:ext>
              </a:extLst>
            </p:cNvPr>
            <p:cNvSpPr/>
            <p:nvPr/>
          </p:nvSpPr>
          <p:spPr>
            <a:xfrm flipV="1">
              <a:off x="17200301" y="7630471"/>
              <a:ext cx="2800800" cy="2802086"/>
            </a:xfrm>
            <a:prstGeom prst="blockArc">
              <a:avLst>
                <a:gd name="adj1" fmla="val 16209543"/>
                <a:gd name="adj2" fmla="val 21575984"/>
                <a:gd name="adj3" fmla="val 203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33464683-FC76-48D6-8D06-62C673A3834C}"/>
              </a:ext>
            </a:extLst>
          </p:cNvPr>
          <p:cNvGrpSpPr/>
          <p:nvPr/>
        </p:nvGrpSpPr>
        <p:grpSpPr>
          <a:xfrm>
            <a:off x="29539224" y="23393827"/>
            <a:ext cx="2800800" cy="2847806"/>
            <a:chOff x="17200301" y="7584751"/>
            <a:chExt cx="2800800" cy="2847806"/>
          </a:xfrm>
          <a:solidFill>
            <a:srgbClr val="4A929C"/>
          </a:solidFill>
        </p:grpSpPr>
        <p:sp>
          <p:nvSpPr>
            <p:cNvPr id="235" name="Block Arc 234">
              <a:extLst>
                <a:ext uri="{FF2B5EF4-FFF2-40B4-BE49-F238E27FC236}">
                  <a16:creationId xmlns:a16="http://schemas.microsoft.com/office/drawing/2014/main" id="{D1E8F37D-629B-4519-B46B-2426B78E134D}"/>
                </a:ext>
              </a:extLst>
            </p:cNvPr>
            <p:cNvSpPr/>
            <p:nvPr/>
          </p:nvSpPr>
          <p:spPr>
            <a:xfrm>
              <a:off x="17200301" y="7584751"/>
              <a:ext cx="2800800" cy="2802086"/>
            </a:xfrm>
            <a:prstGeom prst="blockArc">
              <a:avLst>
                <a:gd name="adj1" fmla="val 16209543"/>
                <a:gd name="adj2" fmla="val 21575984"/>
                <a:gd name="adj3" fmla="val 203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6" name="Block Arc 235">
              <a:extLst>
                <a:ext uri="{FF2B5EF4-FFF2-40B4-BE49-F238E27FC236}">
                  <a16:creationId xmlns:a16="http://schemas.microsoft.com/office/drawing/2014/main" id="{1AC36F2F-AE18-4405-AE80-D990007C8D41}"/>
                </a:ext>
              </a:extLst>
            </p:cNvPr>
            <p:cNvSpPr/>
            <p:nvPr/>
          </p:nvSpPr>
          <p:spPr>
            <a:xfrm flipV="1">
              <a:off x="17200301" y="7630471"/>
              <a:ext cx="2800800" cy="2802086"/>
            </a:xfrm>
            <a:prstGeom prst="blockArc">
              <a:avLst>
                <a:gd name="adj1" fmla="val 16209543"/>
                <a:gd name="adj2" fmla="val 21575984"/>
                <a:gd name="adj3" fmla="val 203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E073BBB-4B5D-44B3-8681-3689F8A72359}"/>
              </a:ext>
            </a:extLst>
          </p:cNvPr>
          <p:cNvGrpSpPr/>
          <p:nvPr/>
        </p:nvGrpSpPr>
        <p:grpSpPr>
          <a:xfrm flipH="1">
            <a:off x="62194" y="29238064"/>
            <a:ext cx="2800800" cy="2847806"/>
            <a:chOff x="17200301" y="7584751"/>
            <a:chExt cx="2800800" cy="2847806"/>
          </a:xfrm>
          <a:solidFill>
            <a:srgbClr val="4A929C"/>
          </a:solidFill>
        </p:grpSpPr>
        <p:sp>
          <p:nvSpPr>
            <p:cNvPr id="238" name="Block Arc 237">
              <a:extLst>
                <a:ext uri="{FF2B5EF4-FFF2-40B4-BE49-F238E27FC236}">
                  <a16:creationId xmlns:a16="http://schemas.microsoft.com/office/drawing/2014/main" id="{A4B0B5DC-4F62-4DCA-A47F-E063C0CA056E}"/>
                </a:ext>
              </a:extLst>
            </p:cNvPr>
            <p:cNvSpPr/>
            <p:nvPr/>
          </p:nvSpPr>
          <p:spPr>
            <a:xfrm>
              <a:off x="17200301" y="7584751"/>
              <a:ext cx="2800800" cy="2802086"/>
            </a:xfrm>
            <a:prstGeom prst="blockArc">
              <a:avLst>
                <a:gd name="adj1" fmla="val 16209543"/>
                <a:gd name="adj2" fmla="val 21575984"/>
                <a:gd name="adj3" fmla="val 203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9" name="Block Arc 238">
              <a:extLst>
                <a:ext uri="{FF2B5EF4-FFF2-40B4-BE49-F238E27FC236}">
                  <a16:creationId xmlns:a16="http://schemas.microsoft.com/office/drawing/2014/main" id="{53AFEAF7-5654-4B05-B443-FF664F791FFE}"/>
                </a:ext>
              </a:extLst>
            </p:cNvPr>
            <p:cNvSpPr/>
            <p:nvPr/>
          </p:nvSpPr>
          <p:spPr>
            <a:xfrm flipV="1">
              <a:off x="17200301" y="7630471"/>
              <a:ext cx="2800800" cy="2802086"/>
            </a:xfrm>
            <a:prstGeom prst="blockArc">
              <a:avLst>
                <a:gd name="adj1" fmla="val 16209543"/>
                <a:gd name="adj2" fmla="val 21575984"/>
                <a:gd name="adj3" fmla="val 203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195863F-773B-461B-8C07-DB438C5F0321}"/>
              </a:ext>
            </a:extLst>
          </p:cNvPr>
          <p:cNvGrpSpPr/>
          <p:nvPr/>
        </p:nvGrpSpPr>
        <p:grpSpPr>
          <a:xfrm>
            <a:off x="13935487" y="21560754"/>
            <a:ext cx="5025840" cy="2847806"/>
            <a:chOff x="3636701" y="14001711"/>
            <a:chExt cx="5025840" cy="2847806"/>
          </a:xfrm>
          <a:solidFill>
            <a:srgbClr val="4A929C"/>
          </a:solidFill>
        </p:grpSpPr>
        <p:sp>
          <p:nvSpPr>
            <p:cNvPr id="241" name="Block Arc 240">
              <a:extLst>
                <a:ext uri="{FF2B5EF4-FFF2-40B4-BE49-F238E27FC236}">
                  <a16:creationId xmlns:a16="http://schemas.microsoft.com/office/drawing/2014/main" id="{57A03F2A-BE33-49C7-8AA2-C080D9DAB267}"/>
                </a:ext>
              </a:extLst>
            </p:cNvPr>
            <p:cNvSpPr/>
            <p:nvPr/>
          </p:nvSpPr>
          <p:spPr>
            <a:xfrm>
              <a:off x="3636701" y="14001711"/>
              <a:ext cx="2800800" cy="2802086"/>
            </a:xfrm>
            <a:prstGeom prst="blockArc">
              <a:avLst>
                <a:gd name="adj1" fmla="val 16209543"/>
                <a:gd name="adj2" fmla="val 21575984"/>
                <a:gd name="adj3" fmla="val 203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2" name="Block Arc 241">
              <a:extLst>
                <a:ext uri="{FF2B5EF4-FFF2-40B4-BE49-F238E27FC236}">
                  <a16:creationId xmlns:a16="http://schemas.microsoft.com/office/drawing/2014/main" id="{CE04529B-D18E-4FE1-81A2-6586B8BF1E1B}"/>
                </a:ext>
              </a:extLst>
            </p:cNvPr>
            <p:cNvSpPr/>
            <p:nvPr/>
          </p:nvSpPr>
          <p:spPr>
            <a:xfrm flipH="1" flipV="1">
              <a:off x="5861741" y="14047431"/>
              <a:ext cx="2800800" cy="2802086"/>
            </a:xfrm>
            <a:prstGeom prst="blockArc">
              <a:avLst>
                <a:gd name="adj1" fmla="val 16209543"/>
                <a:gd name="adj2" fmla="val 21575984"/>
                <a:gd name="adj3" fmla="val 203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14D4D8B-0425-46D4-8180-27B97D3ECCCD}"/>
              </a:ext>
            </a:extLst>
          </p:cNvPr>
          <p:cNvGrpSpPr/>
          <p:nvPr/>
        </p:nvGrpSpPr>
        <p:grpSpPr>
          <a:xfrm flipV="1">
            <a:off x="14824017" y="26540627"/>
            <a:ext cx="5025840" cy="2847806"/>
            <a:chOff x="3636701" y="14001711"/>
            <a:chExt cx="5025840" cy="2847806"/>
          </a:xfrm>
          <a:solidFill>
            <a:srgbClr val="4A929C"/>
          </a:solidFill>
        </p:grpSpPr>
        <p:sp>
          <p:nvSpPr>
            <p:cNvPr id="244" name="Block Arc 243">
              <a:extLst>
                <a:ext uri="{FF2B5EF4-FFF2-40B4-BE49-F238E27FC236}">
                  <a16:creationId xmlns:a16="http://schemas.microsoft.com/office/drawing/2014/main" id="{E38A0C79-F78B-4C4D-BF55-738AFD7F38C3}"/>
                </a:ext>
              </a:extLst>
            </p:cNvPr>
            <p:cNvSpPr/>
            <p:nvPr/>
          </p:nvSpPr>
          <p:spPr>
            <a:xfrm>
              <a:off x="3636701" y="14001711"/>
              <a:ext cx="2800800" cy="2802086"/>
            </a:xfrm>
            <a:prstGeom prst="blockArc">
              <a:avLst>
                <a:gd name="adj1" fmla="val 16209543"/>
                <a:gd name="adj2" fmla="val 21575984"/>
                <a:gd name="adj3" fmla="val 203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5" name="Block Arc 244">
              <a:extLst>
                <a:ext uri="{FF2B5EF4-FFF2-40B4-BE49-F238E27FC236}">
                  <a16:creationId xmlns:a16="http://schemas.microsoft.com/office/drawing/2014/main" id="{188669CA-11F7-410A-A018-1BD9396A692A}"/>
                </a:ext>
              </a:extLst>
            </p:cNvPr>
            <p:cNvSpPr/>
            <p:nvPr/>
          </p:nvSpPr>
          <p:spPr>
            <a:xfrm flipH="1" flipV="1">
              <a:off x="5861741" y="14047431"/>
              <a:ext cx="2800800" cy="2802086"/>
            </a:xfrm>
            <a:prstGeom prst="blockArc">
              <a:avLst>
                <a:gd name="adj1" fmla="val 16209543"/>
                <a:gd name="adj2" fmla="val 21575984"/>
                <a:gd name="adj3" fmla="val 203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4283A07-F095-4A71-AF41-B86F1A25C8B8}"/>
              </a:ext>
            </a:extLst>
          </p:cNvPr>
          <p:cNvGrpSpPr/>
          <p:nvPr/>
        </p:nvGrpSpPr>
        <p:grpSpPr>
          <a:xfrm>
            <a:off x="14707042" y="31648965"/>
            <a:ext cx="5025840" cy="2847806"/>
            <a:chOff x="3636701" y="14001711"/>
            <a:chExt cx="5025840" cy="2847806"/>
          </a:xfrm>
          <a:solidFill>
            <a:srgbClr val="4A929C"/>
          </a:solidFill>
        </p:grpSpPr>
        <p:sp>
          <p:nvSpPr>
            <p:cNvPr id="247" name="Block Arc 246">
              <a:extLst>
                <a:ext uri="{FF2B5EF4-FFF2-40B4-BE49-F238E27FC236}">
                  <a16:creationId xmlns:a16="http://schemas.microsoft.com/office/drawing/2014/main" id="{A3069CD2-7891-4EF5-AED8-E03DAD813463}"/>
                </a:ext>
              </a:extLst>
            </p:cNvPr>
            <p:cNvSpPr/>
            <p:nvPr/>
          </p:nvSpPr>
          <p:spPr>
            <a:xfrm>
              <a:off x="3636701" y="14001711"/>
              <a:ext cx="2800800" cy="2802086"/>
            </a:xfrm>
            <a:prstGeom prst="blockArc">
              <a:avLst>
                <a:gd name="adj1" fmla="val 16209543"/>
                <a:gd name="adj2" fmla="val 21575984"/>
                <a:gd name="adj3" fmla="val 203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8" name="Block Arc 247">
              <a:extLst>
                <a:ext uri="{FF2B5EF4-FFF2-40B4-BE49-F238E27FC236}">
                  <a16:creationId xmlns:a16="http://schemas.microsoft.com/office/drawing/2014/main" id="{AB4FC92B-723B-41F2-B4FF-0DDAFA9AAF94}"/>
                </a:ext>
              </a:extLst>
            </p:cNvPr>
            <p:cNvSpPr/>
            <p:nvPr/>
          </p:nvSpPr>
          <p:spPr>
            <a:xfrm flipH="1" flipV="1">
              <a:off x="5861741" y="14047431"/>
              <a:ext cx="2800800" cy="2802086"/>
            </a:xfrm>
            <a:prstGeom prst="blockArc">
              <a:avLst>
                <a:gd name="adj1" fmla="val 16209543"/>
                <a:gd name="adj2" fmla="val 21575984"/>
                <a:gd name="adj3" fmla="val 203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B26DD1E-04BE-4525-A642-294128CC5182}"/>
              </a:ext>
            </a:extLst>
          </p:cNvPr>
          <p:cNvGrpSpPr/>
          <p:nvPr/>
        </p:nvGrpSpPr>
        <p:grpSpPr>
          <a:xfrm flipV="1">
            <a:off x="12436423" y="11443017"/>
            <a:ext cx="5025840" cy="2847806"/>
            <a:chOff x="3636701" y="14001711"/>
            <a:chExt cx="5025840" cy="2847806"/>
          </a:xfrm>
          <a:solidFill>
            <a:srgbClr val="4A929C"/>
          </a:solidFill>
        </p:grpSpPr>
        <p:sp>
          <p:nvSpPr>
            <p:cNvPr id="250" name="Block Arc 249">
              <a:extLst>
                <a:ext uri="{FF2B5EF4-FFF2-40B4-BE49-F238E27FC236}">
                  <a16:creationId xmlns:a16="http://schemas.microsoft.com/office/drawing/2014/main" id="{47848D7E-8330-4975-B928-19BA27177DEA}"/>
                </a:ext>
              </a:extLst>
            </p:cNvPr>
            <p:cNvSpPr/>
            <p:nvPr/>
          </p:nvSpPr>
          <p:spPr>
            <a:xfrm>
              <a:off x="3636701" y="14001711"/>
              <a:ext cx="2800800" cy="2802086"/>
            </a:xfrm>
            <a:prstGeom prst="blockArc">
              <a:avLst>
                <a:gd name="adj1" fmla="val 16209543"/>
                <a:gd name="adj2" fmla="val 21575984"/>
                <a:gd name="adj3" fmla="val 203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1" name="Block Arc 250">
              <a:extLst>
                <a:ext uri="{FF2B5EF4-FFF2-40B4-BE49-F238E27FC236}">
                  <a16:creationId xmlns:a16="http://schemas.microsoft.com/office/drawing/2014/main" id="{6CA9736D-008E-453B-B238-4B518D927C28}"/>
                </a:ext>
              </a:extLst>
            </p:cNvPr>
            <p:cNvSpPr/>
            <p:nvPr/>
          </p:nvSpPr>
          <p:spPr>
            <a:xfrm flipH="1" flipV="1">
              <a:off x="5861741" y="14047431"/>
              <a:ext cx="2800800" cy="2802086"/>
            </a:xfrm>
            <a:prstGeom prst="blockArc">
              <a:avLst>
                <a:gd name="adj1" fmla="val 16209543"/>
                <a:gd name="adj2" fmla="val 21575984"/>
                <a:gd name="adj3" fmla="val 203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3" name="Block Arc 252">
            <a:extLst>
              <a:ext uri="{FF2B5EF4-FFF2-40B4-BE49-F238E27FC236}">
                <a16:creationId xmlns:a16="http://schemas.microsoft.com/office/drawing/2014/main" id="{96B44796-314F-4AB3-BEAE-F1B99855AAF9}"/>
              </a:ext>
            </a:extLst>
          </p:cNvPr>
          <p:cNvSpPr/>
          <p:nvPr/>
        </p:nvSpPr>
        <p:spPr>
          <a:xfrm flipH="1" flipV="1">
            <a:off x="104968" y="7500738"/>
            <a:ext cx="2800800" cy="2802086"/>
          </a:xfrm>
          <a:prstGeom prst="blockArc">
            <a:avLst>
              <a:gd name="adj1" fmla="val 16209543"/>
              <a:gd name="adj2" fmla="val 21575984"/>
              <a:gd name="adj3" fmla="val 20377"/>
            </a:avLst>
          </a:prstGeom>
          <a:solidFill>
            <a:srgbClr val="4A9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DA622859-7724-4DB2-9A14-4F342AF2BD9C}"/>
              </a:ext>
            </a:extLst>
          </p:cNvPr>
          <p:cNvSpPr txBox="1"/>
          <p:nvPr/>
        </p:nvSpPr>
        <p:spPr>
          <a:xfrm>
            <a:off x="2302" y="7443668"/>
            <a:ext cx="800219" cy="1674805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r>
              <a:rPr lang="en-US" sz="4000" b="1" dirty="0">
                <a:solidFill>
                  <a:srgbClr val="4A929C"/>
                </a:solidFill>
              </a:rPr>
              <a:t>START</a:t>
            </a:r>
          </a:p>
        </p:txBody>
      </p:sp>
      <p:sp>
        <p:nvSpPr>
          <p:cNvPr id="255" name="Block Arc 254">
            <a:extLst>
              <a:ext uri="{FF2B5EF4-FFF2-40B4-BE49-F238E27FC236}">
                <a16:creationId xmlns:a16="http://schemas.microsoft.com/office/drawing/2014/main" id="{061293E8-D207-4AB7-AD02-6762D71EC829}"/>
              </a:ext>
            </a:extLst>
          </p:cNvPr>
          <p:cNvSpPr/>
          <p:nvPr/>
        </p:nvSpPr>
        <p:spPr>
          <a:xfrm>
            <a:off x="29080843" y="35830131"/>
            <a:ext cx="2800800" cy="2802086"/>
          </a:xfrm>
          <a:prstGeom prst="blockArc">
            <a:avLst>
              <a:gd name="adj1" fmla="val 16209543"/>
              <a:gd name="adj2" fmla="val 21575984"/>
              <a:gd name="adj3" fmla="val 20377"/>
            </a:avLst>
          </a:prstGeom>
          <a:solidFill>
            <a:srgbClr val="4A9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763E2CF0-571F-48BB-A277-7A90E585C8CA}"/>
              </a:ext>
            </a:extLst>
          </p:cNvPr>
          <p:cNvSpPr txBox="1"/>
          <p:nvPr/>
        </p:nvSpPr>
        <p:spPr>
          <a:xfrm>
            <a:off x="31246780" y="37228121"/>
            <a:ext cx="800219" cy="1674805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r>
              <a:rPr lang="en-US" sz="4000" b="1" dirty="0">
                <a:solidFill>
                  <a:srgbClr val="4A929C"/>
                </a:solidFill>
              </a:rPr>
              <a:t>FINISH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0E2110EB-6413-4999-A164-90B04B6F9D63}"/>
              </a:ext>
            </a:extLst>
          </p:cNvPr>
          <p:cNvGrpSpPr/>
          <p:nvPr/>
        </p:nvGrpSpPr>
        <p:grpSpPr>
          <a:xfrm flipV="1">
            <a:off x="13895159" y="16804263"/>
            <a:ext cx="5025840" cy="2847806"/>
            <a:chOff x="3636701" y="14001711"/>
            <a:chExt cx="5025840" cy="2847806"/>
          </a:xfrm>
          <a:solidFill>
            <a:srgbClr val="4A929C"/>
          </a:solidFill>
        </p:grpSpPr>
        <p:sp>
          <p:nvSpPr>
            <p:cNvPr id="258" name="Block Arc 257">
              <a:extLst>
                <a:ext uri="{FF2B5EF4-FFF2-40B4-BE49-F238E27FC236}">
                  <a16:creationId xmlns:a16="http://schemas.microsoft.com/office/drawing/2014/main" id="{3CEA09FA-186A-451E-87BE-43CA409EC38C}"/>
                </a:ext>
              </a:extLst>
            </p:cNvPr>
            <p:cNvSpPr/>
            <p:nvPr/>
          </p:nvSpPr>
          <p:spPr>
            <a:xfrm>
              <a:off x="3636701" y="14001711"/>
              <a:ext cx="2800800" cy="2802086"/>
            </a:xfrm>
            <a:prstGeom prst="blockArc">
              <a:avLst>
                <a:gd name="adj1" fmla="val 16209543"/>
                <a:gd name="adj2" fmla="val 21575984"/>
                <a:gd name="adj3" fmla="val 203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Block Arc 258">
              <a:extLst>
                <a:ext uri="{FF2B5EF4-FFF2-40B4-BE49-F238E27FC236}">
                  <a16:creationId xmlns:a16="http://schemas.microsoft.com/office/drawing/2014/main" id="{D6819B9C-C256-474B-A8B3-6919E05AB46C}"/>
                </a:ext>
              </a:extLst>
            </p:cNvPr>
            <p:cNvSpPr/>
            <p:nvPr/>
          </p:nvSpPr>
          <p:spPr>
            <a:xfrm flipH="1" flipV="1">
              <a:off x="5861741" y="14047431"/>
              <a:ext cx="2800800" cy="2802086"/>
            </a:xfrm>
            <a:prstGeom prst="blockArc">
              <a:avLst>
                <a:gd name="adj1" fmla="val 16209543"/>
                <a:gd name="adj2" fmla="val 21575984"/>
                <a:gd name="adj3" fmla="val 203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0" name="Text Box 24">
            <a:extLst>
              <a:ext uri="{FF2B5EF4-FFF2-40B4-BE49-F238E27FC236}">
                <a16:creationId xmlns:a16="http://schemas.microsoft.com/office/drawing/2014/main" id="{5A282193-FA77-4086-AE39-7D605E833FBA}"/>
              </a:ext>
            </a:extLst>
          </p:cNvPr>
          <p:cNvSpPr txBox="1"/>
          <p:nvPr/>
        </p:nvSpPr>
        <p:spPr>
          <a:xfrm rot="1480638">
            <a:off x="1015654" y="8828722"/>
            <a:ext cx="842400" cy="843085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0" cmpd="dbl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5500" b="1" kern="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61" name="Text Box 24">
            <a:extLst>
              <a:ext uri="{FF2B5EF4-FFF2-40B4-BE49-F238E27FC236}">
                <a16:creationId xmlns:a16="http://schemas.microsoft.com/office/drawing/2014/main" id="{F96DFB0C-5BCD-44B5-B996-040CEC18D515}"/>
              </a:ext>
            </a:extLst>
          </p:cNvPr>
          <p:cNvSpPr txBox="1"/>
          <p:nvPr/>
        </p:nvSpPr>
        <p:spPr>
          <a:xfrm rot="20259563">
            <a:off x="15579044" y="9302528"/>
            <a:ext cx="842400" cy="843085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0" cmpd="dbl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5500" b="1" kern="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2" name="Text Box 24">
            <a:extLst>
              <a:ext uri="{FF2B5EF4-FFF2-40B4-BE49-F238E27FC236}">
                <a16:creationId xmlns:a16="http://schemas.microsoft.com/office/drawing/2014/main" id="{E84BA50A-4A5F-436B-B1C1-8E59DDDE86DD}"/>
              </a:ext>
            </a:extLst>
          </p:cNvPr>
          <p:cNvSpPr txBox="1"/>
          <p:nvPr/>
        </p:nvSpPr>
        <p:spPr>
          <a:xfrm rot="2188316">
            <a:off x="29756281" y="12742476"/>
            <a:ext cx="842400" cy="843085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0" cmpd="dbl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5500" b="1" kern="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3" name="Text Box 24">
            <a:extLst>
              <a:ext uri="{FF2B5EF4-FFF2-40B4-BE49-F238E27FC236}">
                <a16:creationId xmlns:a16="http://schemas.microsoft.com/office/drawing/2014/main" id="{26504B28-0F3D-4A7F-87C0-8B478B3405DC}"/>
              </a:ext>
            </a:extLst>
          </p:cNvPr>
          <p:cNvSpPr txBox="1"/>
          <p:nvPr/>
        </p:nvSpPr>
        <p:spPr>
          <a:xfrm rot="19693808">
            <a:off x="1601829" y="18095505"/>
            <a:ext cx="842400" cy="843085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0" cmpd="dbl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5500" b="1" kern="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4" name="Text Box 24">
            <a:extLst>
              <a:ext uri="{FF2B5EF4-FFF2-40B4-BE49-F238E27FC236}">
                <a16:creationId xmlns:a16="http://schemas.microsoft.com/office/drawing/2014/main" id="{35A364AD-4F1C-494C-BEA6-5390290404AB}"/>
              </a:ext>
            </a:extLst>
          </p:cNvPr>
          <p:cNvSpPr txBox="1"/>
          <p:nvPr/>
        </p:nvSpPr>
        <p:spPr>
          <a:xfrm rot="1236688">
            <a:off x="17374857" y="21351612"/>
            <a:ext cx="842400" cy="843085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63500" cmpd="dbl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5500" b="1" kern="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65" name="Text Box 24">
            <a:extLst>
              <a:ext uri="{FF2B5EF4-FFF2-40B4-BE49-F238E27FC236}">
                <a16:creationId xmlns:a16="http://schemas.microsoft.com/office/drawing/2014/main" id="{DA10CEA9-C39D-4441-AED2-27474814A798}"/>
              </a:ext>
            </a:extLst>
          </p:cNvPr>
          <p:cNvSpPr txBox="1"/>
          <p:nvPr/>
        </p:nvSpPr>
        <p:spPr>
          <a:xfrm rot="824656">
            <a:off x="14747454" y="25130662"/>
            <a:ext cx="842400" cy="843085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0" cmpd="dbl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5500" b="1" kern="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66" name="Text Box 24">
            <a:extLst>
              <a:ext uri="{FF2B5EF4-FFF2-40B4-BE49-F238E27FC236}">
                <a16:creationId xmlns:a16="http://schemas.microsoft.com/office/drawing/2014/main" id="{843979CB-F25E-4C51-8DC3-5F289FBD6C0A}"/>
              </a:ext>
            </a:extLst>
          </p:cNvPr>
          <p:cNvSpPr txBox="1"/>
          <p:nvPr/>
        </p:nvSpPr>
        <p:spPr>
          <a:xfrm rot="20023800">
            <a:off x="17962445" y="30430192"/>
            <a:ext cx="842400" cy="843085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0" cmpd="dbl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5500" b="1" kern="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6</a:t>
            </a:r>
          </a:p>
        </p:txBody>
      </p:sp>
      <p:pic>
        <p:nvPicPr>
          <p:cNvPr id="268" name="Picture 267">
            <a:extLst>
              <a:ext uri="{FF2B5EF4-FFF2-40B4-BE49-F238E27FC236}">
                <a16:creationId xmlns:a16="http://schemas.microsoft.com/office/drawing/2014/main" id="{B9A3DD35-B93A-43F6-A12B-2B5B4DBFB4A9}"/>
              </a:ext>
            </a:extLst>
          </p:cNvPr>
          <p:cNvPicPr>
            <a:picLocks noChangeAspect="1"/>
          </p:cNvPicPr>
          <p:nvPr/>
        </p:nvPicPr>
        <p:blipFill>
          <a:blip r:embed="rId2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29" y="15209848"/>
            <a:ext cx="12603704" cy="12602778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61955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4054</TotalTime>
  <Words>466</Words>
  <Application>Microsoft Office PowerPoint</Application>
  <PresentationFormat>Custom</PresentationFormat>
  <Paragraphs>166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 Gutfreund</dc:creator>
  <cp:lastModifiedBy>Sim Gutfreund</cp:lastModifiedBy>
  <cp:revision>203</cp:revision>
  <cp:lastPrinted>2019-06-12T20:26:18Z</cp:lastPrinted>
  <dcterms:created xsi:type="dcterms:W3CDTF">2019-05-26T20:24:05Z</dcterms:created>
  <dcterms:modified xsi:type="dcterms:W3CDTF">2019-06-12T21:04:22Z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  <property fmtid="{D5CDD505-2E9C-101B-9397-08002B2CF9AE}" pid="13" name="lqminfo">
    <vt:i4>1</vt:i4>
  </property>
  <property fmtid="{D5CDD505-2E9C-101B-9397-08002B2CF9AE}" pid="14" name="lqmsess">
    <vt:lpwstr>cd5f21e4-4327-4f6e-8b64-b64184116ad2</vt:lpwstr>
  </property>
</Properties>
</file>