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4" userDrawn="1">
          <p15:clr>
            <a:srgbClr val="A4A3A4"/>
          </p15:clr>
        </p15:guide>
        <p15:guide id="2" pos="10202" userDrawn="1">
          <p15:clr>
            <a:srgbClr val="A4A3A4"/>
          </p15:clr>
        </p15:guide>
        <p15:guide id="3" orient="horz" pos="13605" userDrawn="1">
          <p15:clr>
            <a:srgbClr val="A4A3A4"/>
          </p15:clr>
        </p15:guide>
        <p15:guide id="4" pos="10203" userDrawn="1">
          <p15:clr>
            <a:srgbClr val="A4A3A4"/>
          </p15:clr>
        </p15:guide>
        <p15:guide id="5" orient="horz" pos="13606" userDrawn="1">
          <p15:clr>
            <a:srgbClr val="A4A3A4"/>
          </p15:clr>
        </p15:guide>
        <p15:guide id="6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D06800"/>
    <a:srgbClr val="FF0000"/>
    <a:srgbClr val="F73C09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>
        <p:scale>
          <a:sx n="66" d="100"/>
          <a:sy n="66" d="100"/>
        </p:scale>
        <p:origin x="-3091" y="-7709"/>
      </p:cViewPr>
      <p:guideLst>
        <p:guide orient="horz" pos="13604"/>
        <p:guide pos="10202"/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26" Type="http://schemas.openxmlformats.org/officeDocument/2006/relationships/image" Target="../media/image230.png"/><Relationship Id="rId39" Type="http://schemas.openxmlformats.org/officeDocument/2006/relationships/image" Target="../media/image21.png"/><Relationship Id="rId3" Type="http://schemas.openxmlformats.org/officeDocument/2006/relationships/image" Target="../media/image2.png"/><Relationship Id="rId34" Type="http://schemas.openxmlformats.org/officeDocument/2006/relationships/image" Target="../media/image16.png"/><Relationship Id="rId7" Type="http://schemas.openxmlformats.org/officeDocument/2006/relationships/image" Target="../media/image6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2" Type="http://schemas.openxmlformats.org/officeDocument/2006/relationships/image" Target="../media/image1.emf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5" Type="http://schemas.openxmlformats.org/officeDocument/2006/relationships/image" Target="../media/image4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31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99209" y="6274622"/>
            <a:ext cx="10801589" cy="2155678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oundRect">
              <a:avLst>
                <a:gd name="adj" fmla="val 50000"/>
              </a:avLst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608" y="3215781"/>
            <a:ext cx="9519430" cy="2401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58" tIns="45730" rIns="91458" bIns="4573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5689" y="1878382"/>
            <a:ext cx="8909268" cy="1647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58" tIns="45730" rIns="91458" bIns="457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72" y="4816573"/>
            <a:ext cx="9171770" cy="4197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016" y="41669535"/>
            <a:ext cx="3269455" cy="1437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13" y="41954197"/>
            <a:ext cx="3484195" cy="10103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" y="42033139"/>
            <a:ext cx="3456670" cy="8278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6056" y="41566889"/>
            <a:ext cx="1889481" cy="156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31576" y="-4762"/>
            <a:ext cx="2272474" cy="554120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29" y="15209848"/>
            <a:ext cx="12603704" cy="12602778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4579" y="33542523"/>
          <a:ext cx="6373281" cy="4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88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307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286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617858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08182" y="1878380"/>
            <a:ext cx="7333355" cy="3600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223526"/>
                  </p:ext>
                </p:extLst>
              </p:nvPr>
            </p:nvGraphicFramePr>
            <p:xfrm>
              <a:off x="17315017" y="2065358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223526"/>
                  </p:ext>
                </p:extLst>
              </p:nvPr>
            </p:nvGraphicFramePr>
            <p:xfrm>
              <a:off x="17315017" y="2065358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212381" r="-608276" b="-11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312381" r="-608276" b="-10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412381" r="-608276" b="-9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943810" r="-608276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1043810" r="-608276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116552" t="-1143810" r="-608276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18520" y="38753006"/>
            <a:ext cx="20162963" cy="843085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9" tIns="45725" rIns="91449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60AB6869-4442-47D5-A6D5-F5FF01BD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88342"/>
              </p:ext>
            </p:extLst>
          </p:nvPr>
        </p:nvGraphicFramePr>
        <p:xfrm>
          <a:off x="6118519" y="39596400"/>
          <a:ext cx="20174400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1365405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25314979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  <a:gridCol w="5644800">
                  <a:extLst>
                    <a:ext uri="{9D8B030D-6E8A-4147-A177-3AD203B41FA5}">
                      <a16:colId xmlns:a16="http://schemas.microsoft.com/office/drawing/2014/main" val="2668247915"/>
                    </a:ext>
                  </a:extLst>
                </a:gridCol>
              </a:tblGrid>
              <a:tr h="1738992"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marL="0" marR="91453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E5C5259-2C43-41F0-8851-D1BFB5C7A280}"/>
              </a:ext>
            </a:extLst>
          </p:cNvPr>
          <p:cNvGrpSpPr/>
          <p:nvPr/>
        </p:nvGrpSpPr>
        <p:grpSpPr>
          <a:xfrm>
            <a:off x="716400" y="9309600"/>
            <a:ext cx="14403602" cy="9358111"/>
            <a:chOff x="716400" y="9309600"/>
            <a:chExt cx="14403602" cy="9358111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1436400" y="10170784"/>
              <a:ext cx="13683602" cy="384706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Wingdings" panose="05000000000000000000" pitchFamily="2" charset="2"/>
                <a:buChar char="q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571500" indent="-571500">
                <a:buFont typeface="Wingdings" panose="05000000000000000000" pitchFamily="2" charset="2"/>
                <a:buChar char="q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571500" indent="-571500">
                <a:buFont typeface="Wingdings" panose="05000000000000000000" pitchFamily="2" charset="2"/>
                <a:buChar char="q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52BEAF6-04AF-4A47-9AA3-129D8843DFB7}"/>
                </a:ext>
              </a:extLst>
            </p:cNvPr>
            <p:cNvGrpSpPr/>
            <p:nvPr/>
          </p:nvGrpSpPr>
          <p:grpSpPr>
            <a:xfrm>
              <a:off x="2257545" y="14317156"/>
              <a:ext cx="11337635" cy="4350555"/>
              <a:chOff x="1063844" y="14153854"/>
              <a:chExt cx="11335969" cy="435007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1DDB929-1259-4DB5-9EB3-7613CF4EA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2094" y="14400000"/>
                <a:ext cx="4320000" cy="3240000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BCB65BF7-4179-4B4F-9585-E15CF5BF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9813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B8886CF-B6AF-43FF-AFA3-CA17CB1D349C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63844" y="14153854"/>
                <a:chExt cx="10964518" cy="4350075"/>
              </a:xfrm>
            </p:grpSpPr>
            <p:pic>
              <p:nvPicPr>
                <p:cNvPr id="3" name="Picture 2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60C6E0F5-EDE5-43BC-A80F-0F77FC914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5852" y="14400000"/>
                  <a:ext cx="4320000" cy="3240000"/>
                </a:xfrm>
                <a:prstGeom prst="rect">
                  <a:avLst/>
                </a:prstGeom>
              </p:spPr>
            </p:pic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AC035D-436E-41C1-B871-8391C604BDB0}"/>
                    </a:ext>
                  </a:extLst>
                </p:cNvPr>
                <p:cNvGrpSpPr/>
                <p:nvPr/>
              </p:nvGrpSpPr>
              <p:grpSpPr>
                <a:xfrm>
                  <a:off x="1063844" y="14153854"/>
                  <a:ext cx="10964518" cy="4350075"/>
                  <a:chOff x="1043894" y="14268344"/>
                  <a:chExt cx="10962909" cy="4349594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A69FAACF-ABA8-43EA-B200-A749581D5FFA}"/>
                      </a:ext>
                    </a:extLst>
                  </p:cNvPr>
                  <p:cNvGrpSpPr/>
                  <p:nvPr/>
                </p:nvGrpSpPr>
                <p:grpSpPr>
                  <a:xfrm>
                    <a:off x="2606511" y="15622402"/>
                    <a:ext cx="8229600" cy="2995536"/>
                    <a:chOff x="2606511" y="15317602"/>
                    <a:chExt cx="8229600" cy="2995536"/>
                  </a:xfrm>
                </p:grpSpPr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C916F37C-FEE4-420B-AE8A-7CA4F54B8D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6511" y="17682265"/>
                      <a:ext cx="82296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example of an adversarial image</a:t>
                      </a:r>
                      <a:endParaRPr lang="en-US" sz="3500" b="1" dirty="0">
                        <a:solidFill>
                          <a:srgbClr val="4A929C"/>
                        </a:solidFill>
                      </a:endParaRPr>
                    </a:p>
                  </p:txBody>
                </p: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8245CA0B-71BC-476F-B724-07C1A7884A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9563" y="15317602"/>
                      <a:ext cx="4477144" cy="631617"/>
                      <a:chOff x="4539563" y="15317602"/>
                      <a:chExt cx="4477144" cy="631617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8C9D5431-47C9-446E-8E17-F2D21D9E0F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42407" y="15318346"/>
                        <a:ext cx="974300" cy="630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b="1" dirty="0"/>
                          <a:t>=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C08A810E-0F9F-4B99-916F-CEC853B93B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9563" y="15317602"/>
                        <a:ext cx="974300" cy="630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b="1" dirty="0"/>
                          <a:t>+</a:t>
                        </a:r>
                      </a:p>
                    </p:txBody>
                  </p:sp>
                </p:grpSp>
              </p:grp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783E3E6-8DA0-4B43-8796-87BCCF6FDC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894" y="17392895"/>
                    <a:ext cx="4363375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chemeClr val="accent6"/>
                        </a:solidFill>
                      </a:rPr>
                      <a:t>100% it’s “ankle boot”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6E73A88-46EA-4CE7-9A89-D02616A68D39}"/>
                      </a:ext>
                    </a:extLst>
                  </p:cNvPr>
                  <p:cNvSpPr txBox="1"/>
                  <p:nvPr/>
                </p:nvSpPr>
                <p:spPr>
                  <a:xfrm>
                    <a:off x="8430229" y="17394149"/>
                    <a:ext cx="3576574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FF0000"/>
                        </a:solidFill>
                      </a:rPr>
                      <a:t>52% it’s “sandal”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94ECADF-7BEE-4462-9B64-71E30E31F5F8}"/>
                      </a:ext>
                    </a:extLst>
                  </p:cNvPr>
                  <p:cNvSpPr txBox="1"/>
                  <p:nvPr/>
                </p:nvSpPr>
                <p:spPr>
                  <a:xfrm>
                    <a:off x="9114887" y="14269694"/>
                    <a:ext cx="22165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adversarial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BEBFB0E-1131-4431-A1CB-0C5AB8076F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279" y="14269694"/>
                    <a:ext cx="155692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247A0ED-9373-4A7C-B2A7-CF82E9F82D9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9973" y="14268344"/>
                    <a:ext cx="155692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original</a:t>
                    </a:r>
                  </a:p>
                </p:txBody>
              </p:sp>
            </p:grpSp>
          </p:grpSp>
        </p:grpSp>
        <p:sp>
          <p:nvSpPr>
            <p:cNvPr id="124" name="Text Box 24">
              <a:extLst>
                <a:ext uri="{FF2B5EF4-FFF2-40B4-BE49-F238E27FC236}">
                  <a16:creationId xmlns:a16="http://schemas.microsoft.com/office/drawing/2014/main" id="{27B38341-DDF5-4423-9D2D-6E3044C7E78B}"/>
                </a:ext>
              </a:extLst>
            </p:cNvPr>
            <p:cNvSpPr txBox="1"/>
            <p:nvPr/>
          </p:nvSpPr>
          <p:spPr>
            <a:xfrm>
              <a:off x="716400" y="9309600"/>
              <a:ext cx="14403600" cy="843085"/>
            </a:xfrm>
            <a:prstGeom prst="chevron">
              <a:avLst/>
            </a:prstGeom>
            <a:gradFill flip="none" rotWithShape="1">
              <a:gsLst>
                <a:gs pos="50000">
                  <a:srgbClr val="FF8000">
                    <a:lumMod val="100000"/>
                    <a:alpha val="75000"/>
                  </a:srgbClr>
                </a:gs>
                <a:gs pos="0">
                  <a:srgbClr val="FF8000"/>
                </a:gs>
                <a:gs pos="83000">
                  <a:srgbClr val="FF8000">
                    <a:alpha val="50000"/>
                  </a:srgbClr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			Background and Goal</a:t>
              </a:r>
            </a:p>
          </p:txBody>
        </p:sp>
        <p:sp>
          <p:nvSpPr>
            <p:cNvPr id="126" name="Text Box 24">
              <a:extLst>
                <a:ext uri="{FF2B5EF4-FFF2-40B4-BE49-F238E27FC236}">
                  <a16:creationId xmlns:a16="http://schemas.microsoft.com/office/drawing/2014/main" id="{B45D65E9-CB82-45BF-97AF-5D33A6DA1875}"/>
                </a:ext>
              </a:extLst>
            </p:cNvPr>
            <p:cNvSpPr txBox="1"/>
            <p:nvPr/>
          </p:nvSpPr>
          <p:spPr>
            <a:xfrm>
              <a:off x="1508880" y="9309600"/>
              <a:ext cx="842400" cy="843085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rgbClr val="FF8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60A5DA-723E-4CF5-A7CB-4918ECC6BC21}"/>
              </a:ext>
            </a:extLst>
          </p:cNvPr>
          <p:cNvGrpSpPr/>
          <p:nvPr/>
        </p:nvGrpSpPr>
        <p:grpSpPr>
          <a:xfrm>
            <a:off x="17280000" y="18154800"/>
            <a:ext cx="14403600" cy="12428775"/>
            <a:chOff x="17280000" y="18154800"/>
            <a:chExt cx="14403600" cy="12428775"/>
          </a:xfrm>
        </p:grpSpPr>
        <p:sp>
          <p:nvSpPr>
            <p:cNvPr id="18" name="TextBox 17"/>
            <p:cNvSpPr txBox="1"/>
            <p:nvPr/>
          </p:nvSpPr>
          <p:spPr>
            <a:xfrm>
              <a:off x="18616981" y="29952633"/>
              <a:ext cx="11792933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classification error (%) on the first 1000 test samples</a:t>
              </a:r>
              <a:endParaRPr lang="en-US" sz="35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D4DAC0-24E7-494E-9124-BC5E5684AAA3}"/>
                </a:ext>
              </a:extLst>
            </p:cNvPr>
            <p:cNvGrpSpPr/>
            <p:nvPr/>
          </p:nvGrpSpPr>
          <p:grpSpPr>
            <a:xfrm>
              <a:off x="17280000" y="18154800"/>
              <a:ext cx="14403600" cy="1964996"/>
              <a:chOff x="17280000" y="18154800"/>
              <a:chExt cx="14403600" cy="1964996"/>
            </a:xfrm>
          </p:grpSpPr>
          <p:sp>
            <p:nvSpPr>
              <p:cNvPr id="28" name="תיבת טקסט 18">
                <a:extLst>
                  <a:ext uri="{FF2B5EF4-FFF2-40B4-BE49-F238E27FC236}">
                    <a16:creationId xmlns:a16="http://schemas.microsoft.com/office/drawing/2014/main" id="{533A65D4-67FB-4E41-9421-FD9DB044B4D3}"/>
                  </a:ext>
                </a:extLst>
              </p:cNvPr>
              <p:cNvSpPr txBox="1"/>
              <p:nvPr/>
            </p:nvSpPr>
            <p:spPr>
              <a:xfrm>
                <a:off x="17999998" y="19015028"/>
                <a:ext cx="13683599" cy="110476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sz="3700" dirty="0"/>
                  <a:t>There’s a slight tradeoff between accuracy on the original images and the accuracy on the </a:t>
                </a:r>
                <a:r>
                  <a:rPr lang="en-US" sz="3700" dirty="0" err="1"/>
                  <a:t>adversarials</a:t>
                </a:r>
                <a:r>
                  <a:rPr lang="en-US" sz="3700" dirty="0"/>
                  <a:t>, but overall, accuracies are good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9BCB213-F4DD-436F-88AA-A24C81F24350}"/>
                  </a:ext>
                </a:extLst>
              </p:cNvPr>
              <p:cNvGrpSpPr/>
              <p:nvPr/>
            </p:nvGrpSpPr>
            <p:grpSpPr>
              <a:xfrm>
                <a:off x="17280000" y="18154800"/>
                <a:ext cx="14403600" cy="843085"/>
                <a:chOff x="17280000" y="18154800"/>
                <a:chExt cx="14403600" cy="843085"/>
              </a:xfrm>
            </p:grpSpPr>
            <p:sp>
              <p:nvSpPr>
                <p:cNvPr id="122" name="Text Box 24">
                  <a:extLst>
                    <a:ext uri="{FF2B5EF4-FFF2-40B4-BE49-F238E27FC236}">
                      <a16:creationId xmlns:a16="http://schemas.microsoft.com/office/drawing/2014/main" id="{AA25DFA3-D40A-4236-B0D2-AD3050A17056}"/>
                    </a:ext>
                  </a:extLst>
                </p:cNvPr>
                <p:cNvSpPr txBox="1"/>
                <p:nvPr/>
              </p:nvSpPr>
              <p:spPr>
                <a:xfrm>
                  <a:off x="17280000" y="18154800"/>
                  <a:ext cx="14403600" cy="843085"/>
                </a:xfrm>
                <a:prstGeom prst="chevron">
                  <a:avLst/>
                </a:prstGeom>
                <a:gradFill flip="none" rotWithShape="1">
                  <a:gsLst>
                    <a:gs pos="50000">
                      <a:srgbClr val="FF8000">
                        <a:lumMod val="100000"/>
                        <a:alpha val="75000"/>
                      </a:srgbClr>
                    </a:gs>
                    <a:gs pos="0">
                      <a:srgbClr val="FF8000"/>
                    </a:gs>
                    <a:gs pos="83000">
                      <a:srgbClr val="FF8000">
                        <a:alpha val="50000"/>
                      </a:srgbClr>
                    </a:gs>
                  </a:gsLst>
                  <a:lin ang="0" scaled="1"/>
                  <a:tileRect/>
                </a:gra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			Results</a:t>
                  </a:r>
                </a:p>
              </p:txBody>
            </p:sp>
            <p:sp>
              <p:nvSpPr>
                <p:cNvPr id="128" name="Text Box 24">
                  <a:extLst>
                    <a:ext uri="{FF2B5EF4-FFF2-40B4-BE49-F238E27FC236}">
                      <a16:creationId xmlns:a16="http://schemas.microsoft.com/office/drawing/2014/main" id="{DE9595E1-3A0F-42ED-BFB7-9B479B96BB8A}"/>
                    </a:ext>
                  </a:extLst>
                </p:cNvPr>
                <p:cNvSpPr txBox="1"/>
                <p:nvPr/>
              </p:nvSpPr>
              <p:spPr>
                <a:xfrm>
                  <a:off x="18072000" y="18154800"/>
                  <a:ext cx="842400" cy="843085"/>
                </a:xfrm>
                <a:prstGeom prst="ellipse">
                  <a:avLst/>
                </a:prstGeom>
                <a:solidFill>
                  <a:schemeClr val="bg1"/>
                </a:solidFill>
                <a:ln w="63500" cmpd="dbl">
                  <a:solidFill>
                    <a:srgbClr val="FF8000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5500" b="1" kern="0" dirty="0">
                      <a:solidFill>
                        <a:srgbClr val="FF8000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D1FE8-ACDE-4774-BE27-0179F2C703D1}"/>
              </a:ext>
            </a:extLst>
          </p:cNvPr>
          <p:cNvGrpSpPr/>
          <p:nvPr/>
        </p:nvGrpSpPr>
        <p:grpSpPr>
          <a:xfrm>
            <a:off x="716400" y="22132800"/>
            <a:ext cx="14403600" cy="8173256"/>
            <a:chOff x="716400" y="22132800"/>
            <a:chExt cx="14403600" cy="81732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65996D-4ABD-4508-9B07-178750AF8B31}"/>
                </a:ext>
              </a:extLst>
            </p:cNvPr>
            <p:cNvGrpSpPr/>
            <p:nvPr/>
          </p:nvGrpSpPr>
          <p:grpSpPr>
            <a:xfrm>
              <a:off x="1143696" y="22990655"/>
              <a:ext cx="13976148" cy="7315401"/>
              <a:chOff x="1143696" y="22498289"/>
              <a:chExt cx="13976148" cy="7315401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7345A03-AF8A-4091-BFC4-B48BFBAC4FC3}"/>
                  </a:ext>
                </a:extLst>
              </p:cNvPr>
              <p:cNvGrpSpPr/>
              <p:nvPr/>
            </p:nvGrpSpPr>
            <p:grpSpPr>
              <a:xfrm>
                <a:off x="1143696" y="24976972"/>
                <a:ext cx="13574361" cy="4836718"/>
                <a:chOff x="450669" y="24785738"/>
                <a:chExt cx="13570371" cy="4835654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6BB160D-7952-462E-8AB7-F23EFCD94AB7}"/>
                    </a:ext>
                  </a:extLst>
                </p:cNvPr>
                <p:cNvGrpSpPr/>
                <p:nvPr/>
              </p:nvGrpSpPr>
              <p:grpSpPr>
                <a:xfrm>
                  <a:off x="450669" y="24785738"/>
                  <a:ext cx="13570371" cy="4835654"/>
                  <a:chOff x="770709" y="24785738"/>
                  <a:chExt cx="13570371" cy="4835654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D877ED0F-2157-4E59-BE17-9E02CDA5B4FB}"/>
                      </a:ext>
                    </a:extLst>
                  </p:cNvPr>
                  <p:cNvGrpSpPr/>
                  <p:nvPr/>
                </p:nvGrpSpPr>
                <p:grpSpPr>
                  <a:xfrm>
                    <a:off x="770709" y="24785738"/>
                    <a:ext cx="12034654" cy="4835654"/>
                    <a:chOff x="770709" y="24541898"/>
                    <a:chExt cx="12034654" cy="4835654"/>
                  </a:xfrm>
                </p:grpSpPr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E0F126E1-DD37-4C09-9297-4337CA2A20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1907" y="28746679"/>
                      <a:ext cx="10463456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architecture for securing models</a:t>
                      </a:r>
                      <a:endParaRPr lang="en-US" sz="3500" b="1" dirty="0">
                        <a:solidFill>
                          <a:srgbClr val="4A929C"/>
                        </a:solidFill>
                      </a:endParaRPr>
                    </a:p>
                  </p:txBody>
                </p: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3828EFC-7000-46BF-BD2A-1FC171B21C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0709" y="24541898"/>
                      <a:ext cx="10993515" cy="4047773"/>
                      <a:chOff x="4090983" y="20099382"/>
                      <a:chExt cx="10993515" cy="4047773"/>
                    </a:xfrm>
                  </p:grpSpPr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A59C9991-9736-408F-A168-BFB599E66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90983" y="20586785"/>
                        <a:ext cx="10821078" cy="3203523"/>
                        <a:chOff x="4273863" y="20373425"/>
                        <a:chExt cx="10821078" cy="3203523"/>
                      </a:xfrm>
                    </p:grpSpPr>
                    <p:grpSp>
                      <p:nvGrpSpPr>
                        <p:cNvPr id="97" name="Group 96">
                          <a:extLst>
                            <a:ext uri="{FF2B5EF4-FFF2-40B4-BE49-F238E27FC236}">
                              <a16:creationId xmlns:a16="http://schemas.microsoft.com/office/drawing/2014/main" id="{DC5EF675-B421-4463-9738-25F436D610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39334" y="21202506"/>
                          <a:ext cx="963162" cy="1565513"/>
                          <a:chOff x="15465968" y="19638480"/>
                          <a:chExt cx="963162" cy="1565513"/>
                        </a:xfrm>
                      </p:grpSpPr>
                      <p:pic>
                        <p:nvPicPr>
                          <p:cNvPr id="101" name="Picture 100" descr="A close up of a device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3B7195B5-32C1-4328-86E8-011BFABB93A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9130" y="20303993"/>
                            <a:ext cx="900000" cy="90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2" name="Picture 101">
                            <a:extLst>
                              <a:ext uri="{FF2B5EF4-FFF2-40B4-BE49-F238E27FC236}">
                                <a16:creationId xmlns:a16="http://schemas.microsoft.com/office/drawing/2014/main" id="{7E459366-728A-45AF-B85E-046A28505D5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465968" y="19638480"/>
                            <a:ext cx="914400" cy="91346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98" name="Picture 97" descr="A close up of a devic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E24AD8BE-4DE1-4538-9331-4E3990B5034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8802"/>
                        <a:stretch/>
                      </p:blipFill>
                      <p:spPr>
                        <a:xfrm>
                          <a:off x="4273863" y="20827697"/>
                          <a:ext cx="2338503" cy="2160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Picture 98" descr="A picture containing crossword puzzle, text, black, floo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C80C5476-8CCA-486C-90D3-FA0B1C5D76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54111" y="20827697"/>
                          <a:ext cx="2880000" cy="2160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Picture 99">
                          <a:extLst>
                            <a:ext uri="{FF2B5EF4-FFF2-40B4-BE49-F238E27FC236}">
                              <a16:creationId xmlns:a16="http://schemas.microsoft.com/office/drawing/2014/main" id="{7B2482F8-8B5C-4925-B39C-C0974E45A42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20221" y="20373425"/>
                          <a:ext cx="3474720" cy="3203523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96" name="Rectangle: Rounded Corners 97">
                        <a:extLst>
                          <a:ext uri="{FF2B5EF4-FFF2-40B4-BE49-F238E27FC236}">
                            <a16:creationId xmlns:a16="http://schemas.microsoft.com/office/drawing/2014/main" id="{7082610D-6AD0-4B72-8799-8EF096B5C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9133" y="20099382"/>
                        <a:ext cx="8755365" cy="4047773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4A92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92" name="Speech Bubble: Oval 187">
                    <a:extLst>
                      <a:ext uri="{FF2B5EF4-FFF2-40B4-BE49-F238E27FC236}">
                        <a16:creationId xmlns:a16="http://schemas.microsoft.com/office/drawing/2014/main" id="{078F6DC7-CB18-4D83-B6C3-E52851F35E01}"/>
                      </a:ext>
                    </a:extLst>
                  </p:cNvPr>
                  <p:cNvSpPr/>
                  <p:nvPr/>
                </p:nvSpPr>
                <p:spPr>
                  <a:xfrm>
                    <a:off x="11936463" y="25832243"/>
                    <a:ext cx="2404617" cy="1061710"/>
                  </a:xfrm>
                  <a:prstGeom prst="wedgeEllipseCallout">
                    <a:avLst>
                      <a:gd name="adj1" fmla="val -57939"/>
                      <a:gd name="adj2" fmla="val 46599"/>
                    </a:avLst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500" b="1" dirty="0">
                        <a:solidFill>
                          <a:srgbClr val="FF8000"/>
                        </a:solidFill>
                      </a:rPr>
                      <a:t>T-shirt</a:t>
                    </a:r>
                  </a:p>
                </p:txBody>
              </p:sp>
            </p:grp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1338B41E-BE41-4E7F-AB5D-DBDF1AC91A9C}"/>
                    </a:ext>
                  </a:extLst>
                </p:cNvPr>
                <p:cNvCxnSpPr/>
                <p:nvPr/>
              </p:nvCxnSpPr>
              <p:spPr>
                <a:xfrm>
                  <a:off x="7076284" y="26791200"/>
                  <a:ext cx="640080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38E9ACB-E391-4CA5-9E66-988BB55833A3}"/>
                    </a:ext>
                  </a:extLst>
                </p:cNvPr>
                <p:cNvCxnSpPr/>
                <p:nvPr/>
              </p:nvCxnSpPr>
              <p:spPr>
                <a:xfrm>
                  <a:off x="4365837" y="26792679"/>
                  <a:ext cx="640080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2C7BE932-3BC3-4A8A-9590-5CF30E25BF8F}"/>
                    </a:ext>
                  </a:extLst>
                </p:cNvPr>
                <p:cNvCxnSpPr/>
                <p:nvPr/>
              </p:nvCxnSpPr>
              <p:spPr>
                <a:xfrm>
                  <a:off x="2343021" y="26791200"/>
                  <a:ext cx="748987" cy="0"/>
                </a:xfrm>
                <a:prstGeom prst="straightConnector1">
                  <a:avLst/>
                </a:prstGeom>
                <a:ln w="38100">
                  <a:solidFill>
                    <a:srgbClr val="4A92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437835" y="22498289"/>
                <a:ext cx="13682009" cy="242459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372712-1C67-456D-ABCD-34C284A2ABEF}"/>
                </a:ext>
              </a:extLst>
            </p:cNvPr>
            <p:cNvGrpSpPr/>
            <p:nvPr/>
          </p:nvGrpSpPr>
          <p:grpSpPr>
            <a:xfrm>
              <a:off x="716400" y="22132800"/>
              <a:ext cx="14403600" cy="843085"/>
              <a:chOff x="716400" y="22132800"/>
              <a:chExt cx="14403600" cy="843085"/>
            </a:xfrm>
          </p:grpSpPr>
          <p:sp>
            <p:nvSpPr>
              <p:cNvPr id="120" name="Text Box 24">
                <a:extLst>
                  <a:ext uri="{FF2B5EF4-FFF2-40B4-BE49-F238E27FC236}">
                    <a16:creationId xmlns:a16="http://schemas.microsoft.com/office/drawing/2014/main" id="{FDE47F35-01A0-469E-A4EA-F4319A3C15AA}"/>
                  </a:ext>
                </a:extLst>
              </p:cNvPr>
              <p:cNvSpPr txBox="1"/>
              <p:nvPr/>
            </p:nvSpPr>
            <p:spPr>
              <a:xfrm>
                <a:off x="716400" y="22132800"/>
                <a:ext cx="14403600" cy="843085"/>
              </a:xfrm>
              <a:prstGeom prst="chevron">
                <a:avLst/>
              </a:prstGeom>
              <a:gradFill flip="none" rotWithShape="1">
                <a:gsLst>
                  <a:gs pos="50000">
                    <a:srgbClr val="FF8000">
                      <a:lumMod val="100000"/>
                      <a:alpha val="75000"/>
                    </a:srgbClr>
                  </a:gs>
                  <a:gs pos="0">
                    <a:srgbClr val="FF8000"/>
                  </a:gs>
                  <a:gs pos="83000">
                    <a:srgbClr val="FF8000">
                      <a:alpha val="5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Securing Models</a:t>
                </a:r>
              </a:p>
            </p:txBody>
          </p:sp>
          <p:sp>
            <p:nvSpPr>
              <p:cNvPr id="129" name="Text Box 24">
                <a:extLst>
                  <a:ext uri="{FF2B5EF4-FFF2-40B4-BE49-F238E27FC236}">
                    <a16:creationId xmlns:a16="http://schemas.microsoft.com/office/drawing/2014/main" id="{E82AE824-384B-48E2-BFBA-B265B3FCF609}"/>
                  </a:ext>
                </a:extLst>
              </p:cNvPr>
              <p:cNvSpPr txBox="1"/>
              <p:nvPr/>
            </p:nvSpPr>
            <p:spPr>
              <a:xfrm>
                <a:off x="1508400" y="22132800"/>
                <a:ext cx="842400" cy="843085"/>
              </a:xfrm>
              <a:prstGeom prst="ellipse">
                <a:avLst/>
              </a:prstGeom>
              <a:solidFill>
                <a:schemeClr val="bg1"/>
              </a:solidFill>
              <a:ln w="63500" cmpd="dbl">
                <a:solidFill>
                  <a:srgbClr val="FF8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5500" b="1" kern="0" dirty="0">
                    <a:solidFill>
                      <a:srgbClr val="FF8000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B16EC3-AA06-4342-BDE6-AE0E0925A0EC}"/>
              </a:ext>
            </a:extLst>
          </p:cNvPr>
          <p:cNvGrpSpPr/>
          <p:nvPr/>
        </p:nvGrpSpPr>
        <p:grpSpPr>
          <a:xfrm>
            <a:off x="716400" y="19035655"/>
            <a:ext cx="14403600" cy="2616877"/>
            <a:chOff x="716400" y="19035655"/>
            <a:chExt cx="14403600" cy="26168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C697AF-52E9-4D36-A2E7-D8ED4F552308}"/>
                </a:ext>
              </a:extLst>
            </p:cNvPr>
            <p:cNvGrpSpPr/>
            <p:nvPr/>
          </p:nvGrpSpPr>
          <p:grpSpPr>
            <a:xfrm>
              <a:off x="716400" y="19035655"/>
              <a:ext cx="14403600" cy="2616877"/>
              <a:chOff x="204" y="1"/>
              <a:chExt cx="3091046" cy="737925"/>
            </a:xfrm>
          </p:grpSpPr>
          <p:sp>
            <p:nvSpPr>
              <p:cNvPr id="25" name="תיבת טקסט 18">
                <a:extLst>
                  <a:ext uri="{FF2B5EF4-FFF2-40B4-BE49-F238E27FC236}">
                    <a16:creationId xmlns:a16="http://schemas.microsoft.com/office/drawing/2014/main" id="{6C754D3D-FCC2-4053-9892-AAF25C0F628F}"/>
                  </a:ext>
                </a:extLst>
              </p:cNvPr>
              <p:cNvSpPr txBox="1"/>
              <p:nvPr/>
            </p:nvSpPr>
            <p:spPr>
              <a:xfrm>
                <a:off x="154718" y="242463"/>
                <a:ext cx="2936532" cy="4954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sz="3700" dirty="0" err="1"/>
                  <a:t>Mnist</a:t>
                </a:r>
                <a:r>
                  <a:rPr lang="en-US" sz="3700" dirty="0"/>
                  <a:t> and Fashion-</a:t>
                </a:r>
                <a:r>
                  <a:rPr lang="en-US" sz="3700" dirty="0" err="1"/>
                  <a:t>Mnist</a:t>
                </a:r>
                <a:r>
                  <a:rPr lang="en-US" sz="3700" dirty="0"/>
                  <a:t> datasets</a:t>
                </a:r>
              </a:p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sz="3700" dirty="0"/>
                  <a:t>Using well-known neural nets</a:t>
                </a:r>
              </a:p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sz="3700" dirty="0"/>
                  <a:t>Training ‘unsecured’ models</a:t>
                </a:r>
              </a:p>
            </p:txBody>
          </p:sp>
          <p:sp>
            <p:nvSpPr>
              <p:cNvPr id="26" name="Text Box 24">
                <a:extLst>
                  <a:ext uri="{FF2B5EF4-FFF2-40B4-BE49-F238E27FC236}">
                    <a16:creationId xmlns:a16="http://schemas.microsoft.com/office/drawing/2014/main" id="{5784222E-502A-4E2C-92F0-7F73523B69C2}"/>
                  </a:ext>
                </a:extLst>
              </p:cNvPr>
              <p:cNvSpPr txBox="1"/>
              <p:nvPr/>
            </p:nvSpPr>
            <p:spPr>
              <a:xfrm>
                <a:off x="204" y="1"/>
                <a:ext cx="3091046" cy="237739"/>
              </a:xfrm>
              <a:prstGeom prst="chevron">
                <a:avLst/>
              </a:prstGeom>
              <a:gradFill flip="none" rotWithShape="1">
                <a:gsLst>
                  <a:gs pos="50000">
                    <a:srgbClr val="FF8000">
                      <a:lumMod val="100000"/>
                      <a:alpha val="75000"/>
                    </a:srgbClr>
                  </a:gs>
                  <a:gs pos="0">
                    <a:srgbClr val="FF8000"/>
                  </a:gs>
                  <a:gs pos="83000">
                    <a:srgbClr val="FF8000">
                      <a:alpha val="5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Set-Up</a:t>
                </a:r>
              </a:p>
            </p:txBody>
          </p:sp>
        </p:grpSp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81267207-65EC-4A34-B8E6-6AC9975B0BBC}"/>
                </a:ext>
              </a:extLst>
            </p:cNvPr>
            <p:cNvSpPr txBox="1"/>
            <p:nvPr/>
          </p:nvSpPr>
          <p:spPr>
            <a:xfrm>
              <a:off x="1508400" y="19036800"/>
              <a:ext cx="842400" cy="843085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rgbClr val="FF8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706BF-83B1-40F5-89A3-20F21306C2C8}"/>
              </a:ext>
            </a:extLst>
          </p:cNvPr>
          <p:cNvGrpSpPr/>
          <p:nvPr/>
        </p:nvGrpSpPr>
        <p:grpSpPr>
          <a:xfrm>
            <a:off x="17280000" y="9309600"/>
            <a:ext cx="14403600" cy="8597824"/>
            <a:chOff x="17280000" y="9309600"/>
            <a:chExt cx="14403600" cy="85978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7694B7-B59B-4709-A786-03DE0A339FF9}"/>
                </a:ext>
              </a:extLst>
            </p:cNvPr>
            <p:cNvGrpSpPr/>
            <p:nvPr/>
          </p:nvGrpSpPr>
          <p:grpSpPr>
            <a:xfrm>
              <a:off x="18957141" y="12911224"/>
              <a:ext cx="11768258" cy="4996200"/>
              <a:chOff x="18231739" y="12888957"/>
              <a:chExt cx="11764800" cy="499510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AFC47EB-42FA-43B1-B48C-00D6F8E3D06D}"/>
                  </a:ext>
                </a:extLst>
              </p:cNvPr>
              <p:cNvSpPr txBox="1"/>
              <p:nvPr/>
            </p:nvSpPr>
            <p:spPr>
              <a:xfrm>
                <a:off x="18257217" y="17253188"/>
                <a:ext cx="11654258" cy="63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solidFill>
                      <a:srgbClr val="4A929C"/>
                    </a:solidFill>
                  </a:rPr>
                  <a:t>visualization of a CW attack secured by permutation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32B511-0E3E-4DE1-B134-A452408ABAB8}"/>
                  </a:ext>
                </a:extLst>
              </p:cNvPr>
              <p:cNvGrpSpPr/>
              <p:nvPr/>
            </p:nvGrpSpPr>
            <p:grpSpPr>
              <a:xfrm>
                <a:off x="18231739" y="12888957"/>
                <a:ext cx="11764800" cy="4316616"/>
                <a:chOff x="18231739" y="12706077"/>
                <a:chExt cx="11764800" cy="4316616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25B5DCB-4636-445B-A635-238A15DE4132}"/>
                    </a:ext>
                  </a:extLst>
                </p:cNvPr>
                <p:cNvGrpSpPr/>
                <p:nvPr/>
              </p:nvGrpSpPr>
              <p:grpSpPr>
                <a:xfrm>
                  <a:off x="18466786" y="12706077"/>
                  <a:ext cx="11265149" cy="3493447"/>
                  <a:chOff x="18466786" y="12706077"/>
                  <a:chExt cx="11265149" cy="3493447"/>
                </a:xfrm>
              </p:grpSpPr>
              <p:pic>
                <p:nvPicPr>
                  <p:cNvPr id="64" name="Picture 63" descr="A close up of a person&#10;&#10;Description automatically generated">
                    <a:extLst>
                      <a:ext uri="{FF2B5EF4-FFF2-40B4-BE49-F238E27FC236}">
                        <a16:creationId xmlns:a16="http://schemas.microsoft.com/office/drawing/2014/main" id="{81682841-10C6-478C-8E71-C4D5B442C2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937517" y="12960000"/>
                    <a:ext cx="4319365" cy="3239524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D6B359FB-9A67-42EA-A4D5-41493FC97E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466786" y="12958582"/>
                    <a:ext cx="4319365" cy="3239524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F7B74625-E64F-42CD-A757-795B53D0C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12570" y="12960000"/>
                    <a:ext cx="4319365" cy="3239524"/>
                  </a:xfrm>
                  <a:prstGeom prst="rect">
                    <a:avLst/>
                  </a:prstGeom>
                </p:spPr>
              </p:pic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DDD1541-8047-44BB-9199-9795894A96C2}"/>
                      </a:ext>
                    </a:extLst>
                  </p:cNvPr>
                  <p:cNvSpPr txBox="1"/>
                  <p:nvPr/>
                </p:nvSpPr>
                <p:spPr>
                  <a:xfrm>
                    <a:off x="25407458" y="14065200"/>
                    <a:ext cx="97430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/>
                      <a:t>=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2C6FFDE-1D92-4368-9EE1-96CB4B026C9A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5059" y="14063899"/>
                    <a:ext cx="97430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/>
                      <a:t>+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1FA1A4A-799D-4C1C-B711-221B958168C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6276" y="12706077"/>
                    <a:ext cx="2185741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adversarial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75333DDE-85A8-4F7A-AB5E-D95541C8839B}"/>
                      </a:ext>
                    </a:extLst>
                  </p:cNvPr>
                  <p:cNvSpPr txBox="1"/>
                  <p:nvPr/>
                </p:nvSpPr>
                <p:spPr>
                  <a:xfrm>
                    <a:off x="23325078" y="12706077"/>
                    <a:ext cx="155692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noise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C69923F-D19A-46C6-98D4-0A7872704C55}"/>
                      </a:ext>
                    </a:extLst>
                  </p:cNvPr>
                  <p:cNvSpPr txBox="1"/>
                  <p:nvPr/>
                </p:nvSpPr>
                <p:spPr>
                  <a:xfrm>
                    <a:off x="19884886" y="12707358"/>
                    <a:ext cx="1556920" cy="630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original</a:t>
                    </a:r>
                  </a:p>
                </p:txBody>
              </p: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52B1F06-4451-433B-937C-57BBD07EF5D0}"/>
                    </a:ext>
                  </a:extLst>
                </p:cNvPr>
                <p:cNvSpPr txBox="1"/>
                <p:nvPr/>
              </p:nvSpPr>
              <p:spPr>
                <a:xfrm>
                  <a:off x="18231739" y="15853271"/>
                  <a:ext cx="4803830" cy="1169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/>
                    <a:t>insecure: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  <a:p>
                  <a:r>
                    <a:rPr lang="en-US" sz="3500" dirty="0"/>
                    <a:t>secure:	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3AFBAEF-7695-476D-981C-61694EFA6AE1}"/>
                    </a:ext>
                  </a:extLst>
                </p:cNvPr>
                <p:cNvSpPr txBox="1"/>
                <p:nvPr/>
              </p:nvSpPr>
              <p:spPr>
                <a:xfrm>
                  <a:off x="25192709" y="15852138"/>
                  <a:ext cx="4803830" cy="1169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/>
                    <a:t>insecure:	</a:t>
                  </a:r>
                  <a:r>
                    <a:rPr lang="en-US" sz="3500" dirty="0">
                      <a:solidFill>
                        <a:srgbClr val="FF0000"/>
                      </a:solidFill>
                    </a:rPr>
                    <a:t>49% it’s “one”</a:t>
                  </a:r>
                </a:p>
                <a:p>
                  <a:r>
                    <a:rPr lang="en-US" sz="3500" dirty="0"/>
                    <a:t>secure:		</a:t>
                  </a:r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“two”</a:t>
                  </a:r>
                </a:p>
              </p:txBody>
            </p:sp>
          </p:grpSp>
        </p:grpSp>
        <p:sp>
          <p:nvSpPr>
            <p:cNvPr id="10" name="תיבת טקסט 18">
              <a:extLst>
                <a:ext uri="{FF2B5EF4-FFF2-40B4-BE49-F238E27FC236}">
                  <a16:creationId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18000266" y="10170081"/>
              <a:ext cx="13682008" cy="276314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Attacks: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3700" dirty="0" err="1"/>
                <a:t>Carlini</a:t>
              </a:r>
              <a:r>
                <a:rPr lang="en-US" sz="3700" dirty="0"/>
                <a:t> &amp; Wagner, CW</a:t>
              </a:r>
              <a:endParaRPr lang="en-US" sz="37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3700" dirty="0"/>
                <a:t>Fast Gradient Sign Method, FGSM</a:t>
              </a:r>
            </a:p>
            <a:p>
              <a:r>
                <a:rPr lang="en-US" sz="3700" dirty="0"/>
                <a:t>‘gray-box’ scenario, i.e. the attacker knows the architecture of the model but has no access to the private key.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77BEA1-3A07-4756-92FE-D7BFBBDED94E}"/>
                </a:ext>
              </a:extLst>
            </p:cNvPr>
            <p:cNvGrpSpPr/>
            <p:nvPr/>
          </p:nvGrpSpPr>
          <p:grpSpPr>
            <a:xfrm>
              <a:off x="17280000" y="9309600"/>
              <a:ext cx="14403600" cy="843085"/>
              <a:chOff x="17280000" y="9309600"/>
              <a:chExt cx="14403600" cy="843085"/>
            </a:xfrm>
          </p:grpSpPr>
          <p:sp>
            <p:nvSpPr>
              <p:cNvPr id="125" name="Text Box 24">
                <a:extLst>
                  <a:ext uri="{FF2B5EF4-FFF2-40B4-BE49-F238E27FC236}">
                    <a16:creationId xmlns:a16="http://schemas.microsoft.com/office/drawing/2014/main" id="{3A84782C-A4F1-4F79-BB55-0F0BE1B1B589}"/>
                  </a:ext>
                </a:extLst>
              </p:cNvPr>
              <p:cNvSpPr txBox="1"/>
              <p:nvPr/>
            </p:nvSpPr>
            <p:spPr>
              <a:xfrm>
                <a:off x="17280000" y="9309600"/>
                <a:ext cx="14403600" cy="843085"/>
              </a:xfrm>
              <a:prstGeom prst="chevron">
                <a:avLst/>
              </a:prstGeom>
              <a:gradFill flip="none" rotWithShape="1">
                <a:gsLst>
                  <a:gs pos="50000">
                    <a:srgbClr val="FF8000">
                      <a:lumMod val="100000"/>
                      <a:alpha val="75000"/>
                    </a:srgbClr>
                  </a:gs>
                  <a:gs pos="0">
                    <a:srgbClr val="FF8000"/>
                  </a:gs>
                  <a:gs pos="83000">
                    <a:srgbClr val="FF8000">
                      <a:alpha val="5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Attacking</a:t>
                </a:r>
              </a:p>
            </p:txBody>
          </p:sp>
          <p:sp>
            <p:nvSpPr>
              <p:cNvPr id="131" name="Text Box 24">
                <a:extLst>
                  <a:ext uri="{FF2B5EF4-FFF2-40B4-BE49-F238E27FC236}">
                    <a16:creationId xmlns:a16="http://schemas.microsoft.com/office/drawing/2014/main" id="{951BCA52-56FA-4D87-A17B-536606247D74}"/>
                  </a:ext>
                </a:extLst>
              </p:cNvPr>
              <p:cNvSpPr txBox="1"/>
              <p:nvPr/>
            </p:nvSpPr>
            <p:spPr>
              <a:xfrm>
                <a:off x="18072000" y="9309600"/>
                <a:ext cx="842400" cy="843085"/>
              </a:xfrm>
              <a:prstGeom prst="ellipse">
                <a:avLst/>
              </a:prstGeom>
              <a:solidFill>
                <a:schemeClr val="bg1"/>
              </a:solidFill>
              <a:ln w="63500" cmpd="dbl">
                <a:solidFill>
                  <a:srgbClr val="FF8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5500" b="1" kern="0" dirty="0">
                    <a:solidFill>
                      <a:srgbClr val="FF8000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6C091B-C9C8-4E6D-9919-682656CA8CE2}"/>
              </a:ext>
            </a:extLst>
          </p:cNvPr>
          <p:cNvGrpSpPr/>
          <p:nvPr/>
        </p:nvGrpSpPr>
        <p:grpSpPr>
          <a:xfrm>
            <a:off x="17280000" y="30875520"/>
            <a:ext cx="14403600" cy="7651402"/>
            <a:chOff x="17280000" y="30875520"/>
            <a:chExt cx="14403600" cy="765140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745D60-7A1A-45E0-8C8E-624EF6E2C95C}"/>
                </a:ext>
              </a:extLst>
            </p:cNvPr>
            <p:cNvSpPr txBox="1"/>
            <p:nvPr/>
          </p:nvSpPr>
          <p:spPr>
            <a:xfrm>
              <a:off x="17857065" y="37895900"/>
              <a:ext cx="13248309" cy="631022"/>
            </a:xfrm>
            <a:prstGeom prst="rect">
              <a:avLst/>
            </a:prstGeom>
            <a:noFill/>
          </p:spPr>
          <p:txBody>
            <a:bodyPr wrap="square" lIns="91458" tIns="45730" rIns="91458" bIns="45730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results for training permutated data, various image dimensions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F3C6EA3-15C7-41BD-BFD9-69A37F12D6A3}"/>
                </a:ext>
              </a:extLst>
            </p:cNvPr>
            <p:cNvGrpSpPr/>
            <p:nvPr/>
          </p:nvGrpSpPr>
          <p:grpSpPr>
            <a:xfrm>
              <a:off x="17280000" y="30875520"/>
              <a:ext cx="14403600" cy="2733301"/>
              <a:chOff x="17280000" y="31363200"/>
              <a:chExt cx="14403600" cy="2733301"/>
            </a:xfrm>
          </p:grpSpPr>
          <p:sp>
            <p:nvSpPr>
              <p:cNvPr id="52" name="תיבת טקסט 18">
                <a:extLst>
                  <a:ext uri="{FF2B5EF4-FFF2-40B4-BE49-F238E27FC236}">
                    <a16:creationId xmlns:a16="http://schemas.microsoft.com/office/drawing/2014/main" id="{2B868D60-4E17-4C1B-82F1-887DBBBB59F6}"/>
                  </a:ext>
                </a:extLst>
              </p:cNvPr>
              <p:cNvSpPr txBox="1"/>
              <p:nvPr/>
            </p:nvSpPr>
            <p:spPr>
              <a:xfrm>
                <a:off x="17999998" y="32221881"/>
                <a:ext cx="13683599" cy="187462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To verify the learning ability of a permutation model does not result from high density in small images, we trained models on padded images. 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9868EC7-19BF-4E04-87C6-22828E6656CA}"/>
                  </a:ext>
                </a:extLst>
              </p:cNvPr>
              <p:cNvGrpSpPr/>
              <p:nvPr/>
            </p:nvGrpSpPr>
            <p:grpSpPr>
              <a:xfrm>
                <a:off x="17280000" y="31363200"/>
                <a:ext cx="14403600" cy="843085"/>
                <a:chOff x="17280000" y="31363200"/>
                <a:chExt cx="14403600" cy="843085"/>
              </a:xfrm>
            </p:grpSpPr>
            <p:sp>
              <p:nvSpPr>
                <p:cNvPr id="123" name="Text Box 24">
                  <a:extLst>
                    <a:ext uri="{FF2B5EF4-FFF2-40B4-BE49-F238E27FC236}">
                      <a16:creationId xmlns:a16="http://schemas.microsoft.com/office/drawing/2014/main" id="{51EC4D58-2A5C-4D2D-BDA9-3C9C73726D2B}"/>
                    </a:ext>
                  </a:extLst>
                </p:cNvPr>
                <p:cNvSpPr txBox="1"/>
                <p:nvPr/>
              </p:nvSpPr>
              <p:spPr>
                <a:xfrm>
                  <a:off x="17280000" y="31363200"/>
                  <a:ext cx="14403600" cy="843085"/>
                </a:xfrm>
                <a:prstGeom prst="chevron">
                  <a:avLst/>
                </a:prstGeom>
                <a:gradFill flip="none" rotWithShape="1">
                  <a:gsLst>
                    <a:gs pos="50000">
                      <a:srgbClr val="FF8000">
                        <a:lumMod val="100000"/>
                        <a:alpha val="75000"/>
                      </a:srgbClr>
                    </a:gs>
                    <a:gs pos="0">
                      <a:srgbClr val="FF8000"/>
                    </a:gs>
                    <a:gs pos="83000">
                      <a:srgbClr val="FF8000">
                        <a:alpha val="50000"/>
                      </a:srgbClr>
                    </a:gs>
                  </a:gsLst>
                  <a:lin ang="0" scaled="1"/>
                  <a:tileRect/>
                </a:gra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			Success with Permutation , Coincidence? </a:t>
                  </a:r>
                </a:p>
              </p:txBody>
            </p:sp>
            <p:sp>
              <p:nvSpPr>
                <p:cNvPr id="132" name="Text Box 24">
                  <a:extLst>
                    <a:ext uri="{FF2B5EF4-FFF2-40B4-BE49-F238E27FC236}">
                      <a16:creationId xmlns:a16="http://schemas.microsoft.com/office/drawing/2014/main" id="{2BCAFA44-150C-4616-A5B9-A17B2A59CE60}"/>
                    </a:ext>
                  </a:extLst>
                </p:cNvPr>
                <p:cNvSpPr txBox="1"/>
                <p:nvPr/>
              </p:nvSpPr>
              <p:spPr>
                <a:xfrm>
                  <a:off x="18072000" y="31363200"/>
                  <a:ext cx="842400" cy="843085"/>
                </a:xfrm>
                <a:prstGeom prst="ellipse">
                  <a:avLst/>
                </a:prstGeom>
                <a:solidFill>
                  <a:schemeClr val="bg1"/>
                </a:solidFill>
                <a:ln w="63500" cmpd="dbl">
                  <a:solidFill>
                    <a:srgbClr val="FF8000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5500" b="1" kern="0" dirty="0">
                      <a:solidFill>
                        <a:srgbClr val="FF8000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7AACD6-DFBC-4025-8485-2C1445EEB75E}"/>
              </a:ext>
            </a:extLst>
          </p:cNvPr>
          <p:cNvGrpSpPr/>
          <p:nvPr/>
        </p:nvGrpSpPr>
        <p:grpSpPr>
          <a:xfrm>
            <a:off x="716400" y="30841200"/>
            <a:ext cx="14814022" cy="6864984"/>
            <a:chOff x="716400" y="30841200"/>
            <a:chExt cx="14814022" cy="68649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BC0CD8-1C32-443E-BA43-AC2CC1DEB0D1}"/>
                </a:ext>
              </a:extLst>
            </p:cNvPr>
            <p:cNvGrpSpPr/>
            <p:nvPr/>
          </p:nvGrpSpPr>
          <p:grpSpPr>
            <a:xfrm>
              <a:off x="1025979" y="31701791"/>
              <a:ext cx="14504443" cy="6004393"/>
              <a:chOff x="1025979" y="31200045"/>
              <a:chExt cx="14504443" cy="600439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B331618-4256-41BA-8FDD-536DA6766F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5979" y="32576784"/>
                <a:ext cx="14504443" cy="4627654"/>
                <a:chOff x="9279172" y="23749276"/>
                <a:chExt cx="13551736" cy="432401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B9B95DD-047D-422E-9197-8EB8322A507F}"/>
                    </a:ext>
                  </a:extLst>
                </p:cNvPr>
                <p:cNvGrpSpPr/>
                <p:nvPr/>
              </p:nvGrpSpPr>
              <p:grpSpPr>
                <a:xfrm>
                  <a:off x="9279172" y="23749277"/>
                  <a:ext cx="13551736" cy="4324009"/>
                  <a:chOff x="9279172" y="23749277"/>
                  <a:chExt cx="13551736" cy="4324009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0F05674C-EA0D-400B-AF01-2B79607B49E6}"/>
                      </a:ext>
                    </a:extLst>
                  </p:cNvPr>
                  <p:cNvGrpSpPr/>
                  <p:nvPr/>
                </p:nvGrpSpPr>
                <p:grpSpPr>
                  <a:xfrm>
                    <a:off x="9279172" y="23750663"/>
                    <a:ext cx="13551736" cy="4322623"/>
                    <a:chOff x="9279172" y="23750663"/>
                    <a:chExt cx="13551736" cy="4322623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B60FC61F-D124-4385-9B15-65551D1814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9172" y="23895961"/>
                      <a:ext cx="13551736" cy="4177325"/>
                      <a:chOff x="9279172" y="23895961"/>
                      <a:chExt cx="13551736" cy="4177325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7EE2AEAC-C313-4E78-9FAF-E53B60D27895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279172" y="23895961"/>
                        <a:ext cx="13551736" cy="3704893"/>
                        <a:chOff x="5936044" y="23646432"/>
                        <a:chExt cx="18610397" cy="5087877"/>
                      </a:xfrm>
                    </p:grpSpPr>
                    <p:pic>
                      <p:nvPicPr>
                        <p:cNvPr id="48" name="Picture 47" descr="A close up of a mans fac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2957E089-22FB-4FBD-A6DA-88A57E473D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70518" y="23646432"/>
                          <a:ext cx="6775923" cy="50819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9" name="Picture 48" descr="A picture containing crossword puzzl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E1BEC1F8-4C66-44D4-BBC9-5E470E373D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59928" y="23646433"/>
                          <a:ext cx="6775923" cy="50819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0" name="Picture 49" descr="A close up of a logo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D06E24C7-E118-4768-A7AF-D5733E2080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36044" y="23652366"/>
                          <a:ext cx="6775927" cy="5081943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C79294A2-E6F5-4FE6-A5C7-31B7AD74C3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51638" y="27483743"/>
                        <a:ext cx="11930136" cy="589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500" dirty="0">
                            <a:solidFill>
                              <a:srgbClr val="4A929C"/>
                            </a:solidFill>
                          </a:rPr>
                          <a:t>sample of the encrypted images.</a:t>
                        </a:r>
                        <a:endParaRPr lang="en-US" sz="3500" b="1" dirty="0">
                          <a:solidFill>
                            <a:srgbClr val="4A929C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1B59A4E0-9B34-4F5E-95D6-EC4DB8C829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16321" y="23750663"/>
                      <a:ext cx="1567300" cy="5896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4A929C"/>
                          </a:solidFill>
                        </a:rPr>
                        <a:t>original</a:t>
                      </a:r>
                    </a:p>
                  </p:txBody>
                </p: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902E1DB-BD07-4673-82A5-D643E909A6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7636" y="23749277"/>
                    <a:ext cx="2336370" cy="5896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dirty="0">
                        <a:solidFill>
                          <a:srgbClr val="4A929C"/>
                        </a:solidFill>
                      </a:rPr>
                      <a:t>permutated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393C5B-F0A1-46CD-AD56-C03B7F835399}"/>
                    </a:ext>
                  </a:extLst>
                </p:cNvPr>
                <p:cNvSpPr txBox="1"/>
                <p:nvPr/>
              </p:nvSpPr>
              <p:spPr>
                <a:xfrm>
                  <a:off x="19580694" y="23749276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ctr</a:t>
                  </a:r>
                </a:p>
              </p:txBody>
            </p:sp>
          </p:grpSp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437829" y="31200045"/>
                <a:ext cx="13682008" cy="10619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seen below.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31057C-6FEF-462B-81CD-11C4C0A20D8E}"/>
                </a:ext>
              </a:extLst>
            </p:cNvPr>
            <p:cNvGrpSpPr/>
            <p:nvPr/>
          </p:nvGrpSpPr>
          <p:grpSpPr>
            <a:xfrm>
              <a:off x="716400" y="30841200"/>
              <a:ext cx="14403600" cy="843085"/>
              <a:chOff x="716400" y="30841200"/>
              <a:chExt cx="14403600" cy="843085"/>
            </a:xfrm>
          </p:grpSpPr>
          <p:sp>
            <p:nvSpPr>
              <p:cNvPr id="121" name="Text Box 24">
                <a:extLst>
                  <a:ext uri="{FF2B5EF4-FFF2-40B4-BE49-F238E27FC236}">
                    <a16:creationId xmlns:a16="http://schemas.microsoft.com/office/drawing/2014/main" id="{E083CA38-586A-404F-9859-9B84DB82F5B7}"/>
                  </a:ext>
                </a:extLst>
              </p:cNvPr>
              <p:cNvSpPr txBox="1"/>
              <p:nvPr/>
            </p:nvSpPr>
            <p:spPr>
              <a:xfrm>
                <a:off x="716400" y="30841200"/>
                <a:ext cx="14403600" cy="843085"/>
              </a:xfrm>
              <a:prstGeom prst="chevron">
                <a:avLst/>
              </a:prstGeom>
              <a:gradFill flip="none" rotWithShape="1">
                <a:gsLst>
                  <a:gs pos="50000">
                    <a:srgbClr val="FF8000">
                      <a:lumMod val="100000"/>
                      <a:alpha val="75000"/>
                    </a:srgbClr>
                  </a:gs>
                  <a:gs pos="0">
                    <a:srgbClr val="FF8000"/>
                  </a:gs>
                  <a:gs pos="83000">
                    <a:srgbClr val="FF8000">
                      <a:alpha val="5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			Cutting Loose Ends</a:t>
                </a:r>
              </a:p>
            </p:txBody>
          </p:sp>
          <p:sp>
            <p:nvSpPr>
              <p:cNvPr id="133" name="Text Box 24">
                <a:extLst>
                  <a:ext uri="{FF2B5EF4-FFF2-40B4-BE49-F238E27FC236}">
                    <a16:creationId xmlns:a16="http://schemas.microsoft.com/office/drawing/2014/main" id="{BB8E858C-EF9A-4EE8-A2E9-48E4B21637CB}"/>
                  </a:ext>
                </a:extLst>
              </p:cNvPr>
              <p:cNvSpPr txBox="1"/>
              <p:nvPr/>
            </p:nvSpPr>
            <p:spPr>
              <a:xfrm>
                <a:off x="1508400" y="30841200"/>
                <a:ext cx="842400" cy="843085"/>
              </a:xfrm>
              <a:prstGeom prst="ellipse">
                <a:avLst/>
              </a:prstGeom>
              <a:solidFill>
                <a:schemeClr val="bg1"/>
              </a:solidFill>
              <a:ln w="63500" cap="flat" cmpd="dbl">
                <a:solidFill>
                  <a:srgbClr val="FF8000"/>
                </a:solidFill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5500" b="1" kern="0" dirty="0">
                    <a:solidFill>
                      <a:srgbClr val="FF8000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4050</TotalTime>
  <Words>464</Words>
  <Application>Microsoft Office PowerPoint</Application>
  <PresentationFormat>Custom</PresentationFormat>
  <Paragraphs>164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201</cp:revision>
  <cp:lastPrinted>2019-06-12T20:26:18Z</cp:lastPrinted>
  <dcterms:created xsi:type="dcterms:W3CDTF">2019-05-26T20:24:05Z</dcterms:created>
  <dcterms:modified xsi:type="dcterms:W3CDTF">2019-06-12T20:58:18Z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cd5f21e4-4327-4f6e-8b64-b64184116ad2</vt:lpwstr>
  </property>
</Properties>
</file>