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29C"/>
    <a:srgbClr val="5F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1229" y="-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5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1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4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6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3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9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3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B236B-4127-4146-99ED-6A730B7745F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JPG"/><Relationship Id="rId3" Type="http://schemas.openxmlformats.org/officeDocument/2006/relationships/hyperlink" Target="https://arxiv.org/pdf/1809.01715.pdf" TargetMode="External"/><Relationship Id="rId7" Type="http://schemas.openxmlformats.org/officeDocument/2006/relationships/image" Target="../media/image3.jpg"/><Relationship Id="rId12" Type="http://schemas.openxmlformats.org/officeDocument/2006/relationships/image" Target="../media/image8.JP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hyperlink" Target="https://github.com/tensorflow/cleverhans" TargetMode="External"/><Relationship Id="rId15" Type="http://schemas.openxmlformats.org/officeDocument/2006/relationships/image" Target="../media/image11.png"/><Relationship Id="rId10" Type="http://schemas.openxmlformats.org/officeDocument/2006/relationships/image" Target="../media/image6.jpg"/><Relationship Id="rId4" Type="http://schemas.openxmlformats.org/officeDocument/2006/relationships/hyperlink" Target="https://github.com/carlini/nn_robust_attacks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EB464702-8EF6-44EC-81DE-05D51CFE7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54" y="0"/>
            <a:ext cx="32400762" cy="43200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DBFDD73-DA09-4DE4-A1B4-6995342975E6}"/>
              </a:ext>
            </a:extLst>
          </p:cNvPr>
          <p:cNvGrpSpPr/>
          <p:nvPr/>
        </p:nvGrpSpPr>
        <p:grpSpPr>
          <a:xfrm>
            <a:off x="1087312" y="21312356"/>
            <a:ext cx="9535641" cy="4788924"/>
            <a:chOff x="0" y="1"/>
            <a:chExt cx="2936623" cy="1350712"/>
          </a:xfrm>
        </p:grpSpPr>
        <p:sp>
          <p:nvSpPr>
            <p:cNvPr id="5" name="תיבת טקסט 18">
              <a:extLst>
                <a:ext uri="{FF2B5EF4-FFF2-40B4-BE49-F238E27FC236}">
                  <a16:creationId xmlns:a16="http://schemas.microsoft.com/office/drawing/2014/main" id="{11E2C8DF-6C7E-459A-8C80-AD77732EC608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10825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We followed the approach presented in the article ‘</a:t>
              </a:r>
              <a:r>
                <a:rPr lang="en-US" sz="3500" u="sng" dirty="0">
                  <a:solidFill>
                    <a:srgbClr val="0563C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3"/>
                </a:rPr>
                <a:t>Bridging machine learning and cryptography in </a:t>
              </a:r>
              <a:r>
                <a:rPr lang="en-US" sz="3500" u="sng" dirty="0" err="1">
                  <a:solidFill>
                    <a:srgbClr val="0563C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3"/>
                </a:rPr>
                <a:t>defence</a:t>
              </a:r>
              <a:r>
                <a:rPr lang="en-US" sz="3500" u="sng" dirty="0">
                  <a:solidFill>
                    <a:srgbClr val="0563C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3"/>
                </a:rPr>
                <a:t> against adversarial attacks</a:t>
              </a:r>
              <a:r>
                <a:rPr lang="en-US" sz="3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’:</a:t>
              </a:r>
            </a:p>
            <a:p>
              <a:pPr marL="0" marR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training models on encrypted images, see figure 2.</a:t>
              </a:r>
            </a:p>
            <a:p>
              <a:pPr marL="0" marR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Encryption techniques:</a:t>
              </a: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3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Permutation on the pixels, as done in the article</a:t>
              </a: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3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AES in ECB, CBC and CTR modes of operation</a:t>
              </a:r>
            </a:p>
          </p:txBody>
        </p:sp>
        <p:sp>
          <p:nvSpPr>
            <p:cNvPr id="6" name="Text Box 24">
              <a:extLst>
                <a:ext uri="{FF2B5EF4-FFF2-40B4-BE49-F238E27FC236}">
                  <a16:creationId xmlns:a16="http://schemas.microsoft.com/office/drawing/2014/main" id="{E7602CC7-07A0-4B8E-A4F2-960346B73912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2950" marR="0" lvl="0" indent="-74295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Font typeface="+mj-lt"/>
                <a:buAutoNum type="arabicPeriod"/>
              </a:pPr>
              <a:r>
                <a:rPr lang="en-US" sz="4000" b="1" kern="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Securing Models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C5316CA-6379-432F-8040-8D83D75DBCFE}"/>
              </a:ext>
            </a:extLst>
          </p:cNvPr>
          <p:cNvGrpSpPr/>
          <p:nvPr/>
        </p:nvGrpSpPr>
        <p:grpSpPr>
          <a:xfrm>
            <a:off x="1083176" y="32845290"/>
            <a:ext cx="9535641" cy="6770277"/>
            <a:chOff x="0" y="1"/>
            <a:chExt cx="2936623" cy="1909551"/>
          </a:xfrm>
        </p:grpSpPr>
        <p:sp>
          <p:nvSpPr>
            <p:cNvPr id="8" name="תיבת טקסט 18">
              <a:extLst>
                <a:ext uri="{FF2B5EF4-FFF2-40B4-BE49-F238E27FC236}">
                  <a16:creationId xmlns:a16="http://schemas.microsoft.com/office/drawing/2014/main" id="{45167B33-E44C-4186-BA84-A09525555F46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6670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Attacking the sufficiently accurate models with the following attacks:</a:t>
              </a:r>
            </a:p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 err="1"/>
                <a:t>Carlini</a:t>
              </a:r>
              <a:r>
                <a:rPr lang="en-US" sz="3500" dirty="0"/>
                <a:t> &amp; Wagner, CW</a:t>
              </a:r>
            </a:p>
            <a:p>
              <a:pPr lvl="1"/>
              <a:r>
                <a:rPr lang="en-US" sz="3500" u="sng" dirty="0">
                  <a:hlinkClick r:id="rId4"/>
                </a:rPr>
                <a:t>https://github.com/carlini/nn_robust_attacks</a:t>
              </a:r>
              <a:endParaRPr lang="en-US" sz="3500" dirty="0"/>
            </a:p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/>
                <a:t>Fast Gradient Sign Method, FGSM</a:t>
              </a:r>
            </a:p>
            <a:p>
              <a:pPr lvl="1"/>
              <a:r>
                <a:rPr lang="en-US" sz="3500" u="sng" dirty="0">
                  <a:hlinkClick r:id="rId5"/>
                </a:rPr>
                <a:t>https://github.com/tensorflow/cleverhans</a:t>
              </a:r>
              <a:endParaRPr lang="en-US" sz="3500" dirty="0"/>
            </a:p>
            <a:p>
              <a:r>
                <a:rPr lang="en-US" sz="3500" dirty="0"/>
                <a:t>We focused on the ‘gray-box’ scenario, i.e. the attacker knows the architecture of the model but has no access to the private key.</a:t>
              </a:r>
            </a:p>
            <a:p>
              <a:r>
                <a:rPr lang="en-US" sz="3500" dirty="0"/>
                <a:t>See figure 4 for a visualization.</a:t>
              </a:r>
            </a:p>
          </p:txBody>
        </p:sp>
        <p:sp>
          <p:nvSpPr>
            <p:cNvPr id="9" name="Text Box 24">
              <a:extLst>
                <a:ext uri="{FF2B5EF4-FFF2-40B4-BE49-F238E27FC236}">
                  <a16:creationId xmlns:a16="http://schemas.microsoft.com/office/drawing/2014/main" id="{456083E0-3CAC-482B-89C7-9686DAF563B6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2950" marR="0" lvl="0" indent="-74295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Font typeface="+mj-lt"/>
                <a:buAutoNum type="arabicPeriod" startAt="3"/>
              </a:pPr>
              <a:r>
                <a:rPr lang="en-US" sz="4000" b="1" kern="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Attacking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4F9E6A-B506-4CE4-A234-F78DBA10937A}"/>
              </a:ext>
            </a:extLst>
          </p:cNvPr>
          <p:cNvGrpSpPr/>
          <p:nvPr/>
        </p:nvGrpSpPr>
        <p:grpSpPr>
          <a:xfrm>
            <a:off x="1077808" y="27505842"/>
            <a:ext cx="9535641" cy="4788925"/>
            <a:chOff x="0" y="1"/>
            <a:chExt cx="2936623" cy="1350712"/>
          </a:xfrm>
        </p:grpSpPr>
        <p:sp>
          <p:nvSpPr>
            <p:cNvPr id="11" name="תיבת טקסט 18">
              <a:extLst>
                <a:ext uri="{FF2B5EF4-FFF2-40B4-BE49-F238E27FC236}">
                  <a16:creationId xmlns:a16="http://schemas.microsoft.com/office/drawing/2014/main" id="{29FA4AFD-D496-4473-8EA2-27AA68B75EAB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10825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Before performing an attack, we eliminated the models that did not learn well.</a:t>
              </a:r>
            </a:p>
            <a:p>
              <a:r>
                <a:rPr lang="en-US" sz="3500" dirty="0"/>
                <a:t>As can be seen in figure 3, learning is not so intuitive.</a:t>
              </a:r>
            </a:p>
            <a:p>
              <a:r>
                <a:rPr lang="en-US" sz="3500" dirty="0"/>
                <a:t>For this reason, AES in ECB and CBC mode were irrelevant to continue with.</a:t>
              </a:r>
            </a:p>
          </p:txBody>
        </p:sp>
        <p:sp>
          <p:nvSpPr>
            <p:cNvPr id="12" name="Text Box 24">
              <a:extLst>
                <a:ext uri="{FF2B5EF4-FFF2-40B4-BE49-F238E27FC236}">
                  <a16:creationId xmlns:a16="http://schemas.microsoft.com/office/drawing/2014/main" id="{D069242E-43D3-4F1C-BC28-93F8D44AD17E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2950" marR="0" lvl="0" indent="-74295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Font typeface="+mj-lt"/>
                <a:buAutoNum type="arabicPeriod" startAt="2"/>
              </a:pPr>
              <a:r>
                <a:rPr lang="en-US" sz="4000" b="1" kern="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Cutting loose ends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5685AB-470C-43ED-AC69-E7CE5BB8BBFE}"/>
              </a:ext>
            </a:extLst>
          </p:cNvPr>
          <p:cNvGrpSpPr/>
          <p:nvPr/>
        </p:nvGrpSpPr>
        <p:grpSpPr>
          <a:xfrm>
            <a:off x="11474893" y="7141009"/>
            <a:ext cx="9535641" cy="2155202"/>
            <a:chOff x="0" y="1"/>
            <a:chExt cx="2936623" cy="607873"/>
          </a:xfrm>
        </p:grpSpPr>
        <p:sp>
          <p:nvSpPr>
            <p:cNvPr id="14" name="תיבת טקסט 18">
              <a:extLst>
                <a:ext uri="{FF2B5EF4-FFF2-40B4-BE49-F238E27FC236}">
                  <a16:creationId xmlns:a16="http://schemas.microsoft.com/office/drawing/2014/main" id="{625E3163-6D63-4A11-870F-78EE2AC6C38F}"/>
                </a:ext>
              </a:extLst>
            </p:cNvPr>
            <p:cNvSpPr txBox="1"/>
            <p:nvPr/>
          </p:nvSpPr>
          <p:spPr>
            <a:xfrm>
              <a:off x="5854" y="242463"/>
              <a:ext cx="2930769" cy="3654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500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Building high accuracy DNN models which are sufficiently resistant to adversarial attacks</a:t>
              </a:r>
              <a:endParaRPr lang="en-US" sz="3500" b="1" dirty="0"/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6863EBA4-EF1A-499F-9596-0FDE99AE3906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Problem Description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3FEC8C-E59C-41BB-BFDA-63741A91EE96}"/>
              </a:ext>
            </a:extLst>
          </p:cNvPr>
          <p:cNvGrpSpPr/>
          <p:nvPr/>
        </p:nvGrpSpPr>
        <p:grpSpPr>
          <a:xfrm>
            <a:off x="22031599" y="34175383"/>
            <a:ext cx="9535641" cy="5985010"/>
            <a:chOff x="0" y="1"/>
            <a:chExt cx="2936623" cy="1688067"/>
          </a:xfrm>
        </p:grpSpPr>
        <p:sp>
          <p:nvSpPr>
            <p:cNvPr id="17" name="תיבת טקסט 18">
              <a:extLst>
                <a:ext uri="{FF2B5EF4-FFF2-40B4-BE49-F238E27FC236}">
                  <a16:creationId xmlns:a16="http://schemas.microsoft.com/office/drawing/2014/main" id="{11733FDC-977C-4894-B1C3-8D2DF2B21B2B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44560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/>
                <a:t>improve accuracy on AES-ECB model (we got error rate of 19% on </a:t>
              </a:r>
              <a:r>
                <a:rPr lang="en-US" sz="3500" dirty="0" err="1"/>
                <a:t>mnist</a:t>
              </a:r>
              <a:r>
                <a:rPr lang="en-US" sz="3500" dirty="0"/>
                <a:t> and 55% on fashion-</a:t>
              </a:r>
              <a:r>
                <a:rPr lang="en-US" sz="3500" dirty="0" err="1"/>
                <a:t>mnist</a:t>
              </a:r>
              <a:r>
                <a:rPr lang="en-US" sz="3500" dirty="0"/>
                <a:t>)</a:t>
              </a:r>
            </a:p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/>
                <a:t>we contacted Nicholas </a:t>
              </a:r>
              <a:r>
                <a:rPr lang="en-US" sz="3500" dirty="0" err="1"/>
                <a:t>Carlini</a:t>
              </a:r>
              <a:r>
                <a:rPr lang="en-US" sz="3500" dirty="0"/>
                <a:t> (the ‘C’ in CW attack) and he believes we still might defeat these defenses</a:t>
              </a:r>
            </a:p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/>
                <a:t>try some other datasets; i.e. cifar-10, its images are 3 layered (</a:t>
              </a:r>
              <a:r>
                <a:rPr lang="en-US" sz="3500" dirty="0" err="1"/>
                <a:t>rgb</a:t>
              </a:r>
              <a:r>
                <a:rPr lang="en-US" sz="3500" dirty="0"/>
                <a:t>) and might be more difficult to learn encrypted images</a:t>
              </a:r>
            </a:p>
          </p:txBody>
        </p:sp>
        <p:sp>
          <p:nvSpPr>
            <p:cNvPr id="18" name="Text Box 24">
              <a:extLst>
                <a:ext uri="{FF2B5EF4-FFF2-40B4-BE49-F238E27FC236}">
                  <a16:creationId xmlns:a16="http://schemas.microsoft.com/office/drawing/2014/main" id="{6C8FC5F1-6DE6-474A-809C-406894D86817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Future Work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names">
            <a:extLst>
              <a:ext uri="{FF2B5EF4-FFF2-40B4-BE49-F238E27FC236}">
                <a16:creationId xmlns:a16="http://schemas.microsoft.com/office/drawing/2014/main" id="{E31C91E7-763E-4CE0-AE68-8ECAEAE21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2011" y="3951352"/>
            <a:ext cx="9516632" cy="240065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spAutoFit/>
          </a:bodyPr>
          <a:lstStyle/>
          <a:p>
            <a:pPr marL="0" marR="0" algn="ctr" rtl="0">
              <a:spcBef>
                <a:spcPts val="0"/>
              </a:spcBef>
              <a:spcAft>
                <a:spcPts val="0"/>
              </a:spcAft>
            </a:pPr>
            <a:r>
              <a:rPr lang="en-US" sz="5000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­­­­­­­­­</a:t>
            </a:r>
            <a:r>
              <a:rPr lang="en-US" sz="5000" b="1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___________________</a:t>
            </a:r>
            <a:endParaRPr lang="en-US" sz="5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0">
              <a:spcBef>
                <a:spcPts val="0"/>
              </a:spcBef>
              <a:spcAft>
                <a:spcPts val="0"/>
              </a:spcAft>
            </a:pPr>
            <a:r>
              <a:rPr lang="en-US" sz="5000" dirty="0" err="1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Yishay</a:t>
            </a:r>
            <a:r>
              <a:rPr lang="en-US" sz="5000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Asher • Steve Gutfreund</a:t>
            </a:r>
            <a:endParaRPr lang="en-US" sz="5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0">
              <a:spcBef>
                <a:spcPts val="0"/>
              </a:spcBef>
              <a:spcAft>
                <a:spcPts val="0"/>
              </a:spcAft>
            </a:pPr>
            <a:r>
              <a:rPr lang="en-US" sz="5000" b="1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Instructor:</a:t>
            </a:r>
            <a:r>
              <a:rPr lang="en-US" sz="5000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Hanan </a:t>
            </a:r>
            <a:r>
              <a:rPr lang="en-US" sz="5000" dirty="0" err="1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Rosemarin</a:t>
            </a:r>
            <a:endParaRPr lang="en-US" sz="5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7FB64525-1228-4A75-8932-4E1ACCC84E7D}"/>
              </a:ext>
            </a:extLst>
          </p:cNvPr>
          <p:cNvSpPr txBox="1"/>
          <p:nvPr/>
        </p:nvSpPr>
        <p:spPr>
          <a:xfrm>
            <a:off x="11727002" y="2553286"/>
            <a:ext cx="8906650" cy="1647631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6000" b="1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DEFENCE AGAINST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6000" b="1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ADVERSARIAL EXAMPLES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310AFD28-6F37-4262-92F8-79AEE079D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3" y="4551361"/>
            <a:ext cx="9169074" cy="419687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99953DC-4A14-40CF-92F0-BCC5BCE6543C}"/>
              </a:ext>
            </a:extLst>
          </p:cNvPr>
          <p:cNvGrpSpPr/>
          <p:nvPr/>
        </p:nvGrpSpPr>
        <p:grpSpPr>
          <a:xfrm>
            <a:off x="1072440" y="16951490"/>
            <a:ext cx="9535641" cy="2598015"/>
            <a:chOff x="0" y="1"/>
            <a:chExt cx="2936623" cy="732768"/>
          </a:xfrm>
        </p:grpSpPr>
        <p:sp>
          <p:nvSpPr>
            <p:cNvPr id="23" name="תיבת טקסט 18">
              <a:extLst>
                <a:ext uri="{FF2B5EF4-FFF2-40B4-BE49-F238E27FC236}">
                  <a16:creationId xmlns:a16="http://schemas.microsoft.com/office/drawing/2014/main" id="{FB60CA16-1334-4B45-A873-85139D3D8A73}"/>
                </a:ext>
              </a:extLst>
            </p:cNvPr>
            <p:cNvSpPr txBox="1"/>
            <p:nvPr/>
          </p:nvSpPr>
          <p:spPr>
            <a:xfrm>
              <a:off x="5854" y="242463"/>
              <a:ext cx="2930769" cy="49030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We worked on </a:t>
              </a:r>
              <a:r>
                <a:rPr lang="en-US" sz="3500" dirty="0" err="1"/>
                <a:t>mnist</a:t>
              </a:r>
              <a:r>
                <a:rPr lang="en-US" sz="3500" dirty="0"/>
                <a:t> and fashion-</a:t>
              </a:r>
              <a:r>
                <a:rPr lang="en-US" sz="3500" dirty="0" err="1"/>
                <a:t>mnist</a:t>
              </a:r>
              <a:r>
                <a:rPr lang="en-US" sz="3500" dirty="0"/>
                <a:t>.</a:t>
              </a:r>
            </a:p>
            <a:p>
              <a:r>
                <a:rPr lang="en-US" sz="3500" dirty="0"/>
                <a:t>We’ve set neural networks known to be able to learn these datasets very well.</a:t>
              </a: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8F8F3380-FD3D-43F1-BABE-84B3BB16DA41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Set-Up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68FC610-7774-4120-8684-A1FE83E28CF6}"/>
              </a:ext>
            </a:extLst>
          </p:cNvPr>
          <p:cNvGrpSpPr/>
          <p:nvPr/>
        </p:nvGrpSpPr>
        <p:grpSpPr>
          <a:xfrm>
            <a:off x="22136604" y="16951490"/>
            <a:ext cx="9535641" cy="6370776"/>
            <a:chOff x="0" y="1"/>
            <a:chExt cx="2936623" cy="1796872"/>
          </a:xfrm>
        </p:grpSpPr>
        <p:sp>
          <p:nvSpPr>
            <p:cNvPr id="26" name="תיבת טקסט 18">
              <a:extLst>
                <a:ext uri="{FF2B5EF4-FFF2-40B4-BE49-F238E27FC236}">
                  <a16:creationId xmlns:a16="http://schemas.microsoft.com/office/drawing/2014/main" id="{3C9C691E-1F66-45AE-A815-E534472C188B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5544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sz="3500" dirty="0"/>
                <a:t>There’s a tradeoff between accuracy on the original images and the accuracy on the adversarial images.</a:t>
              </a:r>
            </a:p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/>
                <a:t>permutation: although the error rate on the originals increased by a little bit (1% on </a:t>
              </a:r>
              <a:r>
                <a:rPr lang="en-US" sz="3500" dirty="0" err="1"/>
                <a:t>mnist</a:t>
              </a:r>
              <a:r>
                <a:rPr lang="en-US" sz="3500" dirty="0"/>
                <a:t> and 4% on fashion-</a:t>
              </a:r>
              <a:r>
                <a:rPr lang="en-US" sz="3500" dirty="0" err="1"/>
                <a:t>mnist</a:t>
              </a:r>
              <a:r>
                <a:rPr lang="en-US" sz="3500" dirty="0"/>
                <a:t>), the error rate on the adversarial decreased significantly</a:t>
              </a:r>
            </a:p>
            <a:p>
              <a:pPr marL="457200" lvl="0" indent="-457200">
                <a:buFont typeface="Arial" panose="020B0604020202020204" pitchFamily="34" charset="0"/>
                <a:buChar char="•"/>
              </a:pPr>
              <a:r>
                <a:rPr lang="en-US" sz="3500" dirty="0"/>
                <a:t>AES-CTR: on </a:t>
              </a:r>
              <a:r>
                <a:rPr lang="en-US" sz="3500" dirty="0" err="1"/>
                <a:t>mnist</a:t>
              </a:r>
              <a:r>
                <a:rPr lang="en-US" sz="3500" dirty="0"/>
                <a:t> it performs better than permutation but yet on fashion </a:t>
              </a:r>
              <a:r>
                <a:rPr lang="en-US" sz="3500" dirty="0" err="1"/>
                <a:t>mnist</a:t>
              </a:r>
              <a:r>
                <a:rPr lang="en-US" sz="3500" dirty="0"/>
                <a:t> the error rate on the </a:t>
              </a:r>
              <a:r>
                <a:rPr lang="en-US" sz="3500" dirty="0" err="1"/>
                <a:t>adversarials</a:t>
              </a:r>
              <a:r>
                <a:rPr lang="en-US" sz="3500" dirty="0"/>
                <a:t> is slightly higher</a:t>
              </a:r>
            </a:p>
            <a:p>
              <a:pPr lvl="0"/>
              <a:r>
                <a:rPr lang="en-US" sz="3500" dirty="0"/>
                <a:t>See figure 5 for the detailed results.</a:t>
              </a:r>
            </a:p>
          </p:txBody>
        </p:sp>
        <p:sp>
          <p:nvSpPr>
            <p:cNvPr id="27" name="Text Box 24">
              <a:extLst>
                <a:ext uri="{FF2B5EF4-FFF2-40B4-BE49-F238E27FC236}">
                  <a16:creationId xmlns:a16="http://schemas.microsoft.com/office/drawing/2014/main" id="{DDCE71D6-B80A-48A4-B7E6-F9BD6BB1729A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Results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BDAD8B8D-BD13-475B-BD37-08374462998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81" t="5497" r="6981" b="7881"/>
          <a:stretch/>
        </p:blipFill>
        <p:spPr>
          <a:xfrm>
            <a:off x="27446288" y="40348818"/>
            <a:ext cx="4953000" cy="2858050"/>
          </a:xfrm>
          <a:prstGeom prst="rect">
            <a:avLst/>
          </a:prstGeom>
        </p:spPr>
      </p:pic>
      <p:pic>
        <p:nvPicPr>
          <p:cNvPr id="29" name="Picture 28" descr="A picture containing clipart&#10;&#10;Description automatically generated">
            <a:extLst>
              <a:ext uri="{FF2B5EF4-FFF2-40B4-BE49-F238E27FC236}">
                <a16:creationId xmlns:a16="http://schemas.microsoft.com/office/drawing/2014/main" id="{9AB95EE0-B0D7-476C-9AFC-F27DE4BA86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442" y="41442673"/>
            <a:ext cx="3971925" cy="11525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D300F6E-3226-4B98-9BEA-5C5E9F3FCA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033" y="41563478"/>
            <a:ext cx="3686175" cy="1238250"/>
          </a:xfrm>
          <a:prstGeom prst="rect">
            <a:avLst/>
          </a:prstGeom>
        </p:spPr>
      </p:pic>
      <p:pic>
        <p:nvPicPr>
          <p:cNvPr id="31" name="Picture 30" descr="A close up of a sign&#10;&#10;Description automatically generated">
            <a:extLst>
              <a:ext uri="{FF2B5EF4-FFF2-40B4-BE49-F238E27FC236}">
                <a16:creationId xmlns:a16="http://schemas.microsoft.com/office/drawing/2014/main" id="{5CFF3253-5155-4EF1-82F5-8ED05044D2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643" y="40801530"/>
            <a:ext cx="2343150" cy="195262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F86FB20-3B2F-4D4F-AED1-287B66222999}"/>
              </a:ext>
            </a:extLst>
          </p:cNvPr>
          <p:cNvSpPr txBox="1"/>
          <p:nvPr/>
        </p:nvSpPr>
        <p:spPr>
          <a:xfrm>
            <a:off x="30127482" y="0"/>
            <a:ext cx="2271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000" b="1" dirty="0">
                <a:solidFill>
                  <a:schemeClr val="bg1"/>
                </a:solidFill>
              </a:rPr>
              <a:t>בס"ד</a:t>
            </a:r>
            <a:endParaRPr lang="en-US" sz="3000" b="1" dirty="0">
              <a:solidFill>
                <a:schemeClr val="bg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AAE9E83-C00C-4683-A515-2F1D877519A9}"/>
              </a:ext>
            </a:extLst>
          </p:cNvPr>
          <p:cNvGrpSpPr/>
          <p:nvPr/>
        </p:nvGrpSpPr>
        <p:grpSpPr>
          <a:xfrm>
            <a:off x="6006771" y="10534239"/>
            <a:ext cx="19295487" cy="5616717"/>
            <a:chOff x="4606761" y="10105499"/>
            <a:chExt cx="19295487" cy="561671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9F0C379-63F2-4290-8C6C-3F483C9BB49C}"/>
                </a:ext>
              </a:extLst>
            </p:cNvPr>
            <p:cNvGrpSpPr/>
            <p:nvPr/>
          </p:nvGrpSpPr>
          <p:grpSpPr>
            <a:xfrm>
              <a:off x="4606761" y="10105499"/>
              <a:ext cx="19295487" cy="5616717"/>
              <a:chOff x="4606761" y="10105499"/>
              <a:chExt cx="19295487" cy="5616717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3F72870-8CB5-4FAC-98A8-956E0DD27AB8}"/>
                  </a:ext>
                </a:extLst>
              </p:cNvPr>
              <p:cNvGrpSpPr/>
              <p:nvPr/>
            </p:nvGrpSpPr>
            <p:grpSpPr>
              <a:xfrm>
                <a:off x="4606761" y="10105499"/>
                <a:ext cx="9535641" cy="3460042"/>
                <a:chOff x="0" y="1"/>
                <a:chExt cx="2936623" cy="975902"/>
              </a:xfrm>
            </p:grpSpPr>
            <p:sp>
              <p:nvSpPr>
                <p:cNvPr id="41" name="תיבת טקסט 18">
                  <a:extLst>
                    <a:ext uri="{FF2B5EF4-FFF2-40B4-BE49-F238E27FC236}">
                      <a16:creationId xmlns:a16="http://schemas.microsoft.com/office/drawing/2014/main" id="{B1E00C83-719F-4AD1-B51E-D29AE9D370DD}"/>
                    </a:ext>
                  </a:extLst>
                </p:cNvPr>
                <p:cNvSpPr txBox="1"/>
                <p:nvPr/>
              </p:nvSpPr>
              <p:spPr>
                <a:xfrm>
                  <a:off x="5854" y="242463"/>
                  <a:ext cx="2930769" cy="733440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3500" dirty="0"/>
                    <a:t>An adversarial example is an instance with small, intentional feature perturbations that cause a machine learning model to make a false prediction.</a:t>
                  </a:r>
                </a:p>
                <a:p>
                  <a:r>
                    <a:rPr lang="en-US" sz="3500" dirty="0"/>
                    <a:t>(See figure 1)</a:t>
                  </a:r>
                </a:p>
              </p:txBody>
            </p:sp>
            <p:sp>
              <p:nvSpPr>
                <p:cNvPr id="42" name="Text Box 24">
                  <a:extLst>
                    <a:ext uri="{FF2B5EF4-FFF2-40B4-BE49-F238E27FC236}">
                      <a16:creationId xmlns:a16="http://schemas.microsoft.com/office/drawing/2014/main" id="{0ECAC82C-BCA7-4C67-8209-EE4E98F3C078}"/>
                    </a:ext>
                  </a:extLst>
                </p:cNvPr>
                <p:cNvSpPr txBox="1"/>
                <p:nvPr/>
              </p:nvSpPr>
              <p:spPr>
                <a:xfrm>
                  <a:off x="0" y="1"/>
                  <a:ext cx="2934970" cy="237739"/>
                </a:xfrm>
                <a:prstGeom prst="rect">
                  <a:avLst/>
                </a:prstGeom>
                <a:solidFill>
                  <a:srgbClr val="FF8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R="0" lvl="0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4000" b="1" kern="0" dirty="0">
                      <a:solidFill>
                        <a:srgbClr val="FFFFFF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rPr>
                    <a:t>Background</a:t>
                  </a:r>
                  <a:endParaRPr lang="en-US" sz="4000" b="1" kern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37" name="Picture 36" descr="A picture containing animal, mammal&#10;&#10;Description automatically generated">
                <a:extLst>
                  <a:ext uri="{FF2B5EF4-FFF2-40B4-BE49-F238E27FC236}">
                    <a16:creationId xmlns:a16="http://schemas.microsoft.com/office/drawing/2014/main" id="{FCA315CC-D12F-4979-BB29-E36310FBF0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7" t="8383" r="9738" b="10816"/>
              <a:stretch/>
            </p:blipFill>
            <p:spPr>
              <a:xfrm>
                <a:off x="15163362" y="11031574"/>
                <a:ext cx="8738886" cy="3464390"/>
              </a:xfrm>
              <a:prstGeom prst="rect">
                <a:avLst/>
              </a:prstGeom>
              <a:ln>
                <a:noFill/>
              </a:ln>
              <a:effectLst>
                <a:softEdge rad="0"/>
              </a:effectLst>
            </p:spPr>
          </p:pic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97DF1FB-1902-4D2B-AC9A-5520312EF7D4}"/>
                  </a:ext>
                </a:extLst>
              </p:cNvPr>
              <p:cNvGrpSpPr/>
              <p:nvPr/>
            </p:nvGrpSpPr>
            <p:grpSpPr>
              <a:xfrm>
                <a:off x="4608981" y="13636321"/>
                <a:ext cx="9535641" cy="2085895"/>
                <a:chOff x="0" y="1"/>
                <a:chExt cx="2936623" cy="588325"/>
              </a:xfrm>
            </p:grpSpPr>
            <p:sp>
              <p:nvSpPr>
                <p:cNvPr id="39" name="תיבת טקסט 18">
                  <a:extLst>
                    <a:ext uri="{FF2B5EF4-FFF2-40B4-BE49-F238E27FC236}">
                      <a16:creationId xmlns:a16="http://schemas.microsoft.com/office/drawing/2014/main" id="{4C2DC625-B102-4C43-8CCF-3A5C9052D80E}"/>
                    </a:ext>
                  </a:extLst>
                </p:cNvPr>
                <p:cNvSpPr txBox="1"/>
                <p:nvPr/>
              </p:nvSpPr>
              <p:spPr>
                <a:xfrm>
                  <a:off x="5854" y="242463"/>
                  <a:ext cx="2930769" cy="34586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3500" dirty="0"/>
                    <a:t>Find a way to train ‘secured’ models such that this sort of attacks should not affect them.</a:t>
                  </a:r>
                </a:p>
              </p:txBody>
            </p:sp>
            <p:sp>
              <p:nvSpPr>
                <p:cNvPr id="40" name="Text Box 24">
                  <a:extLst>
                    <a:ext uri="{FF2B5EF4-FFF2-40B4-BE49-F238E27FC236}">
                      <a16:creationId xmlns:a16="http://schemas.microsoft.com/office/drawing/2014/main" id="{EF1C22F8-4F08-41F5-8D92-751AC30FF63D}"/>
                    </a:ext>
                  </a:extLst>
                </p:cNvPr>
                <p:cNvSpPr txBox="1"/>
                <p:nvPr/>
              </p:nvSpPr>
              <p:spPr>
                <a:xfrm>
                  <a:off x="0" y="1"/>
                  <a:ext cx="2934970" cy="237739"/>
                </a:xfrm>
                <a:prstGeom prst="rect">
                  <a:avLst/>
                </a:prstGeom>
                <a:solidFill>
                  <a:srgbClr val="FF8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R="0" lvl="0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4000" b="1" kern="0" dirty="0">
                      <a:solidFill>
                        <a:srgbClr val="FFFFFF"/>
                      </a:solidFill>
                      <a:latin typeface="Calibri" panose="020F0502020204030204" pitchFamily="34" charset="0"/>
                      <a:cs typeface="Arial" panose="020B0604020202020204" pitchFamily="34" charset="0"/>
                    </a:rPr>
                    <a:t>Goal</a:t>
                  </a:r>
                  <a:endParaRPr lang="en-US" sz="4000" b="1" kern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D5FA7C-76CF-48B8-8564-000535542AB2}"/>
                </a:ext>
              </a:extLst>
            </p:cNvPr>
            <p:cNvSpPr txBox="1"/>
            <p:nvPr/>
          </p:nvSpPr>
          <p:spPr>
            <a:xfrm>
              <a:off x="15439072" y="14495965"/>
              <a:ext cx="8229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4A929C"/>
                  </a:solidFill>
                </a:rPr>
                <a:t>Figure 1:</a:t>
              </a:r>
              <a:r>
                <a:rPr lang="en-US" sz="3000" dirty="0"/>
                <a:t> example of an adversarial example</a:t>
              </a:r>
              <a:endParaRPr lang="en-US" sz="3000" b="1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58EA77-FB11-4A9B-84FB-10DEB68EB2F0}"/>
              </a:ext>
            </a:extLst>
          </p:cNvPr>
          <p:cNvGrpSpPr/>
          <p:nvPr/>
        </p:nvGrpSpPr>
        <p:grpSpPr>
          <a:xfrm>
            <a:off x="11002127" y="17994589"/>
            <a:ext cx="10759440" cy="4030404"/>
            <a:chOff x="11002127" y="17994589"/>
            <a:chExt cx="10759440" cy="403040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83F4D8F-C0FC-4880-B20B-91ED8A9D0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2127" y="17994589"/>
              <a:ext cx="10759440" cy="364236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FCFA7D3-F8A1-43D0-94A1-382EABC6FA7B}"/>
                </a:ext>
              </a:extLst>
            </p:cNvPr>
            <p:cNvSpPr txBox="1"/>
            <p:nvPr/>
          </p:nvSpPr>
          <p:spPr>
            <a:xfrm>
              <a:off x="12267724" y="21470995"/>
              <a:ext cx="8229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4A929C"/>
                  </a:solidFill>
                </a:rPr>
                <a:t>Figure 2:</a:t>
              </a:r>
              <a:r>
                <a:rPr lang="en-US" sz="3000" dirty="0"/>
                <a:t> architecture of the secure models</a:t>
              </a:r>
              <a:endParaRPr lang="en-US" sz="3000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ED838A-64AB-48D2-8E80-0C822A9BD5F5}"/>
              </a:ext>
            </a:extLst>
          </p:cNvPr>
          <p:cNvGrpSpPr/>
          <p:nvPr/>
        </p:nvGrpSpPr>
        <p:grpSpPr>
          <a:xfrm>
            <a:off x="10360762" y="23895961"/>
            <a:ext cx="11775842" cy="4996942"/>
            <a:chOff x="10360762" y="23895961"/>
            <a:chExt cx="11775842" cy="499694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0B6B916-47D4-47D7-8707-42B3D2DF57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60762" y="23895961"/>
              <a:ext cx="11775842" cy="3200400"/>
              <a:chOff x="7421386" y="23646433"/>
              <a:chExt cx="16171597" cy="4395064"/>
            </a:xfrm>
          </p:grpSpPr>
          <p:pic>
            <p:nvPicPr>
              <p:cNvPr id="49" name="Picture 48" descr="A close up of a mans face&#10;&#10;Description automatically generated">
                <a:extLst>
                  <a:ext uri="{FF2B5EF4-FFF2-40B4-BE49-F238E27FC236}">
                    <a16:creationId xmlns:a16="http://schemas.microsoft.com/office/drawing/2014/main" id="{32D2C511-A387-4025-86EA-DB5B0181FD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740811" y="23646433"/>
                <a:ext cx="5852172" cy="4389129"/>
              </a:xfrm>
              <a:prstGeom prst="rect">
                <a:avLst/>
              </a:prstGeom>
            </p:spPr>
          </p:pic>
          <p:pic>
            <p:nvPicPr>
              <p:cNvPr id="50" name="Picture 49" descr="A picture containing crossword puzzle&#10;&#10;Description automatically generated">
                <a:extLst>
                  <a:ext uri="{FF2B5EF4-FFF2-40B4-BE49-F238E27FC236}">
                    <a16:creationId xmlns:a16="http://schemas.microsoft.com/office/drawing/2014/main" id="{CD72D629-02A7-45B8-A561-8916419CA9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72901" y="23646434"/>
                <a:ext cx="5852172" cy="4389129"/>
              </a:xfrm>
              <a:prstGeom prst="rect">
                <a:avLst/>
              </a:prstGeom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851CCF99-BF61-4C42-B20B-EE71645C9F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1386" y="23652368"/>
                <a:ext cx="5852172" cy="4389129"/>
              </a:xfrm>
              <a:prstGeom prst="rect">
                <a:avLst/>
              </a:prstGeom>
            </p:spPr>
          </p:pic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37C6D92-7606-4F84-8C01-1A37926C07EB}"/>
                </a:ext>
              </a:extLst>
            </p:cNvPr>
            <p:cNvSpPr txBox="1"/>
            <p:nvPr/>
          </p:nvSpPr>
          <p:spPr>
            <a:xfrm>
              <a:off x="11447635" y="26953911"/>
              <a:ext cx="950401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4A929C"/>
                  </a:solidFill>
                </a:rPr>
                <a:t>Figure 3:</a:t>
              </a:r>
              <a:r>
                <a:rPr lang="en-US" sz="3000" dirty="0"/>
                <a:t> Sample of the encrypted images (permutated and </a:t>
              </a:r>
              <a:r>
                <a:rPr lang="en-US" sz="3000" dirty="0" err="1"/>
                <a:t>aes</a:t>
              </a:r>
              <a:r>
                <a:rPr lang="en-US" sz="3000" dirty="0"/>
                <a:t>-ctr). Interesting to see how for the human eyes it’s impossible to distinguish between various classes but a DNN model classifies quite well, see figure 5 for accuracies</a:t>
              </a:r>
              <a:endParaRPr lang="en-US" sz="3000" b="1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B0912F7-8B3A-4AAC-AA96-728E3C48058F}"/>
              </a:ext>
            </a:extLst>
          </p:cNvPr>
          <p:cNvGrpSpPr/>
          <p:nvPr/>
        </p:nvGrpSpPr>
        <p:grpSpPr>
          <a:xfrm>
            <a:off x="12127914" y="31371214"/>
            <a:ext cx="8229600" cy="8314887"/>
            <a:chOff x="12127914" y="29786254"/>
            <a:chExt cx="8229600" cy="8314887"/>
          </a:xfrm>
        </p:grpSpPr>
        <p:pic>
          <p:nvPicPr>
            <p:cNvPr id="53" name="Picture 5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A2908E3-7247-4725-8E43-49AB065CB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628" y="29786254"/>
              <a:ext cx="5852172" cy="4389129"/>
            </a:xfrm>
            <a:prstGeom prst="rect">
              <a:avLst/>
            </a:prstGeom>
          </p:spPr>
        </p:pic>
        <p:pic>
          <p:nvPicPr>
            <p:cNvPr id="54" name="Picture 5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990B65E-456D-4494-9154-DB49D9FAD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22080" y="33712012"/>
              <a:ext cx="5852172" cy="4389129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220DA71-9439-428E-ACE0-C0136A19093E}"/>
                </a:ext>
              </a:extLst>
            </p:cNvPr>
            <p:cNvSpPr txBox="1"/>
            <p:nvPr/>
          </p:nvSpPr>
          <p:spPr>
            <a:xfrm>
              <a:off x="12127914" y="37291010"/>
              <a:ext cx="8229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4A929C"/>
                  </a:solidFill>
                </a:rPr>
                <a:t>Figure 4:</a:t>
              </a:r>
              <a:r>
                <a:rPr lang="en-US" sz="3000" b="1" dirty="0">
                  <a:solidFill>
                    <a:srgbClr val="5F8388"/>
                  </a:solidFill>
                </a:rPr>
                <a:t> </a:t>
              </a:r>
              <a:r>
                <a:rPr lang="en-US" sz="3000" dirty="0"/>
                <a:t>visualization of a CW and FGSM attack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1514877-7A55-49CB-A4FB-A2AE2DEDCE5F}"/>
              </a:ext>
            </a:extLst>
          </p:cNvPr>
          <p:cNvGrpSpPr/>
          <p:nvPr/>
        </p:nvGrpSpPr>
        <p:grpSpPr>
          <a:xfrm>
            <a:off x="22097789" y="24778545"/>
            <a:ext cx="10058400" cy="7805553"/>
            <a:chOff x="22097789" y="24778545"/>
            <a:chExt cx="10058400" cy="7805553"/>
          </a:xfrm>
        </p:grpSpPr>
        <p:pic>
          <p:nvPicPr>
            <p:cNvPr id="57" name="Picture 5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96D2D3E-80C1-478A-ABCC-63E9EA54D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7789" y="24778545"/>
              <a:ext cx="10058400" cy="705563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ED11102-FED3-4699-B8AB-02B061BBA364}"/>
                </a:ext>
              </a:extLst>
            </p:cNvPr>
            <p:cNvSpPr txBox="1"/>
            <p:nvPr/>
          </p:nvSpPr>
          <p:spPr>
            <a:xfrm>
              <a:off x="23012189" y="32030100"/>
              <a:ext cx="8229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4A929C"/>
                  </a:solidFill>
                </a:rPr>
                <a:t>Figure 5:</a:t>
              </a:r>
              <a:r>
                <a:rPr lang="en-US" sz="3000" b="1" dirty="0">
                  <a:solidFill>
                    <a:srgbClr val="5F8388"/>
                  </a:solidFill>
                </a:rPr>
                <a:t> </a:t>
              </a:r>
              <a:r>
                <a:rPr lang="en-US" sz="3000" dirty="0"/>
                <a:t>table containing all the results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050F8D-7522-4453-A178-2ACCC1521BC9}"/>
              </a:ext>
            </a:extLst>
          </p:cNvPr>
          <p:cNvSpPr txBox="1"/>
          <p:nvPr/>
        </p:nvSpPr>
        <p:spPr>
          <a:xfrm>
            <a:off x="11707831" y="23839323"/>
            <a:ext cx="15673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4A929C"/>
                </a:solidFill>
              </a:rPr>
              <a:t>original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EBC7705-6EA4-49D9-A532-D244300FA6C8}"/>
              </a:ext>
            </a:extLst>
          </p:cNvPr>
          <p:cNvSpPr txBox="1"/>
          <p:nvPr/>
        </p:nvSpPr>
        <p:spPr>
          <a:xfrm>
            <a:off x="15537237" y="23839323"/>
            <a:ext cx="15673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4A929C"/>
                </a:solidFill>
              </a:rPr>
              <a:t>permutated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C48DBD-CFA5-4ADE-94C9-D1A3CF3159C9}"/>
              </a:ext>
            </a:extLst>
          </p:cNvPr>
          <p:cNvSpPr txBox="1"/>
          <p:nvPr/>
        </p:nvSpPr>
        <p:spPr>
          <a:xfrm>
            <a:off x="19288470" y="23839323"/>
            <a:ext cx="15673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4A929C"/>
                </a:solidFill>
              </a:rPr>
              <a:t>ctr</a:t>
            </a:r>
          </a:p>
        </p:txBody>
      </p:sp>
    </p:spTree>
    <p:extLst>
      <p:ext uri="{BB962C8B-B14F-4D97-AF65-F5344CB8AC3E}">
        <p14:creationId xmlns:p14="http://schemas.microsoft.com/office/powerpoint/2010/main" val="231019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520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 Gutfreund</dc:creator>
  <cp:lastModifiedBy>Sim Gutfreund</cp:lastModifiedBy>
  <cp:revision>4</cp:revision>
  <dcterms:created xsi:type="dcterms:W3CDTF">2019-05-26T20:24:05Z</dcterms:created>
  <dcterms:modified xsi:type="dcterms:W3CDTF">2019-05-27T04:42:19Z</dcterms:modified>
</cp:coreProperties>
</file>