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71" r:id="rId4"/>
    <p:sldId id="265" r:id="rId5"/>
    <p:sldId id="260" r:id="rId6"/>
    <p:sldId id="266" r:id="rId7"/>
    <p:sldId id="267" r:id="rId8"/>
    <p:sldId id="269" r:id="rId9"/>
    <p:sldId id="283" r:id="rId10"/>
    <p:sldId id="268" r:id="rId11"/>
    <p:sldId id="270" r:id="rId12"/>
    <p:sldId id="284" r:id="rId13"/>
    <p:sldId id="272" r:id="rId14"/>
    <p:sldId id="273" r:id="rId15"/>
    <p:sldId id="274" r:id="rId16"/>
    <p:sldId id="275" r:id="rId17"/>
    <p:sldId id="276" r:id="rId18"/>
    <p:sldId id="279" r:id="rId19"/>
    <p:sldId id="281" r:id="rId20"/>
    <p:sldId id="282" r:id="rId21"/>
    <p:sldId id="286" r:id="rId22"/>
    <p:sldId id="285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0C186-F238-4350-A63A-28302B46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CE31BE-C344-4C7A-9DE5-D0B40DE04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2342D9-12F5-4413-A1A5-97B71AF7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B5E5-EC1F-4358-B76D-F465742B7A85}" type="datetimeFigureOut">
              <a:rPr lang="he-IL" smtClean="0"/>
              <a:t>ט"ו/סיון/תשע"ט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495DC1E-4D58-4730-AADC-A3F5B662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3EB3F8-A3B8-4E38-80AE-36D8E46D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F9EF-922A-4402-A570-5896B25F47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251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D2A265-BA4C-40D2-8E48-C8D9380D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86EAF50-C564-4243-82BE-91901632D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785A32-2011-4E2B-BB4D-66DE08E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B5E5-EC1F-4358-B76D-F465742B7A85}" type="datetimeFigureOut">
              <a:rPr lang="he-IL" smtClean="0"/>
              <a:t>ט"ו/סיון/תשע"ט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10425D-9397-45B3-9731-8208A519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10526B3-4117-467C-BEA7-DC1102E0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F9EF-922A-4402-A570-5896B25F47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737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2334D32-6D97-42D2-A2E5-A5A653220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B53D2A2-3348-4348-B6CD-75A7990B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75EF24-D6CE-4D9F-9CC5-857B4E9F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B5E5-EC1F-4358-B76D-F465742B7A85}" type="datetimeFigureOut">
              <a:rPr lang="he-IL" smtClean="0"/>
              <a:t>ט"ו/סיון/תשע"ט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E1E296-83A1-4EED-BE1C-EFBAE903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DD1678-CE9E-4F8C-81FC-79466446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F9EF-922A-4402-A570-5896B25F47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4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9ADF9B-5166-4F4B-A46C-D2E20114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AC4245-20F2-4E08-9275-760C9D2EB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E8C081-CCF1-4B50-B09F-35C478E9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B5E5-EC1F-4358-B76D-F465742B7A85}" type="datetimeFigureOut">
              <a:rPr lang="he-IL" smtClean="0"/>
              <a:t>ט"ו/סיון/תשע"ט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37C429-47E6-4093-B1C4-6A94E9BB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8D34F9A-B5D5-46E6-A3F7-65E38E31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F9EF-922A-4402-A570-5896B25F47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44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8BA6C0-EC8C-49A1-9805-3B35085E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DD1FF8-6E89-42F1-81D3-71A30B49C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4E33F2-4DF5-48D6-94C1-808BC970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B5E5-EC1F-4358-B76D-F465742B7A85}" type="datetimeFigureOut">
              <a:rPr lang="he-IL" smtClean="0"/>
              <a:t>ט"ו/סיון/תשע"ט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946DFE-75BC-49F6-A0D7-B0C4A50B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3EBC7E-43AA-46DF-A2B2-B596E575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F9EF-922A-4402-A570-5896B25F47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33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587E5E-B589-4FC6-98B5-B5C40775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00A3A5-17F9-4A48-A281-83D78E54F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5DDEF52-393A-4196-941B-C295AA7A5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89C9CFD-2E5F-4F43-9C44-8A0A928C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B5E5-EC1F-4358-B76D-F465742B7A85}" type="datetimeFigureOut">
              <a:rPr lang="he-IL" smtClean="0"/>
              <a:t>ט"ו/סיון/תשע"ט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0191C21-E41A-4ADF-8BD7-102A6C0B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3173CDE-4DE7-4BCB-915E-8EEF05B1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F9EF-922A-4402-A570-5896B25F47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20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BF8403-EE99-4CE6-9AE7-E485E456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3880DF0-AAC5-449D-92BD-6F372EFF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DC675A-6AF4-435A-9CFA-B16524D53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EC8EECD-71D6-49C2-8A04-D87DAE585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BAE4E9B-3E3F-44BF-9F86-F1B8D6797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4B5505A-B809-466B-8726-2B1BC673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B5E5-EC1F-4358-B76D-F465742B7A85}" type="datetimeFigureOut">
              <a:rPr lang="he-IL" smtClean="0"/>
              <a:t>ט"ו/סיון/תשע"ט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FC737A4-1C43-4C4D-BEBB-5A3F5364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1A3CC2E-39E7-4E02-8A1B-9CA60E0F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F9EF-922A-4402-A570-5896B25F47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737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2C587F-7CB1-4A7E-857E-AB1F8B52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08DD186-DA48-49E8-BF9C-D310C29D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B5E5-EC1F-4358-B76D-F465742B7A85}" type="datetimeFigureOut">
              <a:rPr lang="he-IL" smtClean="0"/>
              <a:t>ט"ו/סיון/תשע"ט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212EFC0-4AD6-4684-B5C3-42CE3FF7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D47A951-B47A-45B7-9572-C14B2BDD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F9EF-922A-4402-A570-5896B25F47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16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2051016-3440-4837-B2BC-87D96A55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B5E5-EC1F-4358-B76D-F465742B7A85}" type="datetimeFigureOut">
              <a:rPr lang="he-IL" smtClean="0"/>
              <a:t>ט"ו/סיון/תשע"ט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428030A-B3FD-4638-8961-469CF908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FF7D4E8-AA45-47D9-9C27-7E4B2F30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F9EF-922A-4402-A570-5896B25F47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84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6F803E-F259-46A1-8867-7F46FE18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0F9A24-9F81-406D-8E48-B9F3618B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7192E4E-E64F-46F1-9484-CE842C9B3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E2821BA-0930-4D7A-9878-12E7E53A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B5E5-EC1F-4358-B76D-F465742B7A85}" type="datetimeFigureOut">
              <a:rPr lang="he-IL" smtClean="0"/>
              <a:t>ט"ו/סיון/תשע"ט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E53A60C-F9AF-45FB-9B59-F6BC3E41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32706E-A34C-4B92-BA44-B6192621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F9EF-922A-4402-A570-5896B25F47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201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69A29E-164C-4D65-ABAD-847611C5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70EC1E9-4836-4F06-AB6D-DAB8F36D7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C37729C-C0C9-4136-BDD9-8AE850129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475767F-C95D-4B67-A29F-F937C91C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B5E5-EC1F-4358-B76D-F465742B7A85}" type="datetimeFigureOut">
              <a:rPr lang="he-IL" smtClean="0"/>
              <a:t>ט"ו/סיון/תשע"ט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09665B-4647-4B81-8704-355DFF21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C6C3A88-8AB7-4974-84DF-CE41BF73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F9EF-922A-4402-A570-5896B25F47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020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D467DC5-BDBB-4E8B-94EF-353139FC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DDE69B-2929-4044-954F-77655EEBB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9D6F68-5075-42C1-BED1-E7A95D898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B5E5-EC1F-4358-B76D-F465742B7A85}" type="datetimeFigureOut">
              <a:rPr lang="he-IL" smtClean="0"/>
              <a:t>ט"ו/סיון/תשע"ט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251CA7-79DB-41FD-89F3-0E18E4089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0B0D80-DA8D-4EC1-B7DF-7BC7337E0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F9EF-922A-4402-A570-5896B25F47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64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09.0171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4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ED8E1B7-2F27-4DA2-8AB9-5F9CAF19D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 b="1" dirty="0">
                <a:solidFill>
                  <a:srgbClr val="FFFFFF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DEFENSE AGAINST</a:t>
            </a:r>
            <a:br>
              <a:rPr lang="en-US" sz="4700" dirty="0">
                <a:solidFill>
                  <a:srgbClr val="FFFFFF"/>
                </a:solidFill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4700" b="1" dirty="0">
                <a:solidFill>
                  <a:srgbClr val="FFFFFF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ADVERSARIAL EXAMPLES</a:t>
            </a:r>
            <a:endParaRPr lang="en-US" sz="4700" dirty="0">
              <a:solidFill>
                <a:srgbClr val="FFFFFF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FA1FB1-8F57-4D06-A165-36EE172A4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Yishay Asher &amp; Steve Gutfreund</a:t>
            </a:r>
            <a:endParaRPr lang="he-IL" dirty="0">
              <a:solidFill>
                <a:srgbClr val="FFFFFF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10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D63C8BB2-A062-4EE0-880B-B9CB2E618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8196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תוצאות (אחוזי שגיאה) עבור הפעלת פרמוטציה :</a:t>
            </a:r>
          </a:p>
          <a:p>
            <a:pPr marL="0" indent="0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תוצאות (אחוזי שגיאה) עבור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 AES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:</a:t>
            </a:r>
          </a:p>
          <a:p>
            <a:pPr marL="0" indent="0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לחצן פעולה: עבור לדף הבית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318690A-A833-4E4A-9994-CE82092F00F9}"/>
              </a:ext>
            </a:extLst>
          </p:cNvPr>
          <p:cNvSpPr/>
          <p:nvPr/>
        </p:nvSpPr>
        <p:spPr>
          <a:xfrm>
            <a:off x="217170" y="6014244"/>
            <a:ext cx="654367" cy="595312"/>
          </a:xfrm>
          <a:prstGeom prst="actionButtonHom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1B2EBE5C-85EF-4ABF-B447-B5A54D53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4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יצירת מודלים מצפינים ואימונם</a:t>
            </a:r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6909667C-0858-4B6A-A989-4D5647DD3F05}"/>
              </a:ext>
            </a:extLst>
          </p:cNvPr>
          <p:cNvGrpSpPr/>
          <p:nvPr/>
        </p:nvGrpSpPr>
        <p:grpSpPr>
          <a:xfrm>
            <a:off x="2473261" y="2461070"/>
            <a:ext cx="7446644" cy="1167765"/>
            <a:chOff x="0" y="0"/>
            <a:chExt cx="7446987" cy="1167765"/>
          </a:xfrm>
        </p:grpSpPr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442E94AD-5412-4D90-BEC7-43B684917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691890" cy="116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תמונה 11">
              <a:extLst>
                <a:ext uri="{FF2B5EF4-FFF2-40B4-BE49-F238E27FC236}">
                  <a16:creationId xmlns:a16="http://schemas.microsoft.com/office/drawing/2014/main" id="{B5DBFEAB-9FBB-44B4-9A16-06AA16BFB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8277" y="7034"/>
              <a:ext cx="3648710" cy="11582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AF7B9334-513A-42B3-B455-1CA2029A9E4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8758" y="4432731"/>
            <a:ext cx="3052445" cy="1407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20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E20284-BDDB-4FD7-8840-584800F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4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זריקת המודלים שכשלו בלמידה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DCBF1B-2C9B-4E94-B04E-8EA0AF2B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81" y="1504613"/>
            <a:ext cx="11081426" cy="49837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sz="3200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הבחנות מהשלב הקודם :</a:t>
            </a:r>
          </a:p>
          <a:p>
            <a:pPr algn="just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מודלים שהעבירו את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הקלטים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במנגנוני ההצפנה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CTR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-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AES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ופרמוטציה הגיעו לאחוזי דיוק גבוהים .</a:t>
            </a:r>
            <a:endParaRPr lang="he-IL" sz="1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just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אנחנו מבינים כי מודל שמעביר בהצפנת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AES-CBC 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לא הצליח , שכן אם התמונה שונה הפלט [החל מהשוני] יכול להיות שונה לגמרי ואין דרך ללמוד כלום . (לפי אופן הפעלת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CBC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) .</a:t>
            </a:r>
          </a:p>
          <a:p>
            <a:pPr>
              <a:lnSpc>
                <a:spcPct val="150000"/>
              </a:lnSpc>
            </a:pPr>
            <a:endParaRPr lang="he-IL" sz="1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lnSpc>
                <a:spcPct val="150000"/>
              </a:lnSpc>
            </a:pPr>
            <a:endParaRPr lang="he-IL" sz="1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lnSpc>
                <a:spcPct val="150000"/>
              </a:lnSpc>
            </a:pPr>
            <a:endParaRPr lang="he-IL" sz="1400" dirty="0"/>
          </a:p>
          <a:p>
            <a:pPr>
              <a:lnSpc>
                <a:spcPct val="150000"/>
              </a:lnSpc>
            </a:pP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78396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E20284-BDDB-4FD7-8840-584800F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4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זריקת המודלים שכשלו בלמידה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DCBF1B-2C9B-4E94-B04E-8EA0AF2B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81" y="1504613"/>
            <a:ext cx="11081426" cy="49837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ההסבר להצלחה ב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CTR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לעומת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ECB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הוא שב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ECB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בלוקים זהים בתוכנם מוצפנים לאותו בלוק , ללא התחשבות במיקום בתמונה . לעומת זאת ב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CTR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רק בלוקים זהים בתוכנם ובמיקומם בתמונה יוצפנו לאותו תוכן .(לפחות בהסתברות גבוהה)</a:t>
            </a:r>
          </a:p>
          <a:p>
            <a:pPr algn="just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לגבי הפרמוטציה המודל מצליח ללמוד את הייצוג החדש ואת התבניות שנוצרות מהפעלת הפרמוטציה . (מה גם שניתן לראות את הפעלת פרמוטציה כשכבה ליניארית של המודל כמפורט בשלב "בדיקות צדדיות")</a:t>
            </a:r>
          </a:p>
        </p:txBody>
      </p:sp>
    </p:spTree>
    <p:extLst>
      <p:ext uri="{BB962C8B-B14F-4D97-AF65-F5344CB8AC3E}">
        <p14:creationId xmlns:p14="http://schemas.microsoft.com/office/powerpoint/2010/main" val="138004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E20284-BDDB-4FD7-8840-584800F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4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זריקת המודלים שכשלו בלמידה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DCBF1B-2C9B-4E94-B04E-8EA0AF2B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1" y="1459149"/>
            <a:ext cx="10281741" cy="515040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b="1" dirty="0">
                <a:latin typeface="Gisha" panose="020B0502040204020203" pitchFamily="34" charset="-79"/>
                <a:cs typeface="Gisha" panose="020B0502040204020203" pitchFamily="34" charset="-79"/>
              </a:rPr>
              <a:t>לכן 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"זרקנו" (לא המשכנו איתם בתהליך) את המודלים שהעבירו את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הקלטים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בהצפנות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CBC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-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AES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,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ECB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-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AES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(כי לא הצליחו ללמוד)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כלומר רק מודלים שמעבירים ב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CTR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-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AES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או פרמוטציה המשיכו הלאה לשלב ההתקפות. (וכן מודלים שאינם מצפינים)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כאשר ב-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AES-ECB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לא קיבלנו אחוזים גרועים ונרצה להמשיך לעבוד על כך בעבודה העתידית .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לחצן פעולה: עבור לדף הבית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1ABE517-9D45-4348-A36B-F0911AF80CD1}"/>
              </a:ext>
            </a:extLst>
          </p:cNvPr>
          <p:cNvSpPr/>
          <p:nvPr/>
        </p:nvSpPr>
        <p:spPr>
          <a:xfrm>
            <a:off x="217170" y="6014244"/>
            <a:ext cx="654367" cy="595312"/>
          </a:xfrm>
          <a:prstGeom prst="actionButtonHom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47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E20284-BDDB-4FD7-8840-584800F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4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תקיפת המודלים המוצלחים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DCBF1B-2C9B-4E94-B04E-8EA0AF2B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בשלב זה תקפנו את המודלים הרגילים (ללא הפעלת הצפנה) בהם אחוזי השגיאה היו גבוהים מאוד כמצופה . (100% ברובם בהתקפת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CW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בנוסף תקפנו את המודלים שמצפינים בפרמוטציה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וב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CTR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-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AES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זאת באופן הבא , התוקף מקבל גישה לתקוף מודל רגיל ללא פרמוטציה והבדיקה נעשית מול מודל שמעביר בפרמוטציה . כלומר זוהי תקיפת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gray-box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שבה התוקף יודע את הארכיטקטורה של המערכת , אבל לא יודע את הפרמטרים שלה . (וגם יודע ומשתמש באותו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DATA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של המערכת האמיתית)</a:t>
            </a:r>
          </a:p>
        </p:txBody>
      </p:sp>
    </p:spTree>
    <p:extLst>
      <p:ext uri="{BB962C8B-B14F-4D97-AF65-F5344CB8AC3E}">
        <p14:creationId xmlns:p14="http://schemas.microsoft.com/office/powerpoint/2010/main" val="292542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E20284-BDDB-4FD7-8840-584800F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4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תקיפת המודלים המוצלחים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DCBF1B-2C9B-4E94-B04E-8EA0AF2B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בשתי ההתקפות (בעיקר ב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CW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שהיא משמעותית טובה יותר) בשתי מנגנוני ההצפנה דלעיל הגענו לאחוזי שגיאה נמוכים , כלומר ע"י הפעלת המנגנונים הללו הצלחנו להגן נגד תקיפות כנ"ל באופן מספק למדי ב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setting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שבו דיברנו עליו .</a:t>
            </a:r>
          </a:p>
          <a:p>
            <a:pPr algn="just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התוצאות (אחוזי שגיאה לפי מודלים וסוג תקיפה ו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dataset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) נמצאות בטבלה בשקף הבא 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817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E20284-BDDB-4FD7-8840-584800F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4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תקיפת המודלים המוצלחים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DCBF1B-2C9B-4E94-B04E-8EA0AF2B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indent="-514350">
              <a:buFont typeface="+mj-lt"/>
              <a:buAutoNum type="arabicPeriod"/>
            </a:pPr>
            <a:endParaRPr lang="he-IL" dirty="0"/>
          </a:p>
          <a:p>
            <a:endParaRPr lang="he-IL" dirty="0"/>
          </a:p>
        </p:txBody>
      </p:sp>
      <p:sp>
        <p:nvSpPr>
          <p:cNvPr id="4" name="לחצן פעולה: עבור לדף הבית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5754C57-7084-4F26-8525-30444E27A0D6}"/>
              </a:ext>
            </a:extLst>
          </p:cNvPr>
          <p:cNvSpPr/>
          <p:nvPr/>
        </p:nvSpPr>
        <p:spPr>
          <a:xfrm>
            <a:off x="217170" y="6014244"/>
            <a:ext cx="654367" cy="595312"/>
          </a:xfrm>
          <a:prstGeom prst="actionButtonHom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6DF5A6F8-1879-436C-834C-FF7D877E9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056" y="1574007"/>
            <a:ext cx="7680934" cy="48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3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E20284-BDDB-4FD7-8840-584800F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4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בדיקות צדדיות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DCBF1B-2C9B-4E94-B04E-8EA0AF2B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כחלק מן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הפרוייקט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, ראינו כי מודל שמעביר את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קלטיו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בפרמוטציה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רנדומית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מצליח ללמוד בצורה יחסית טובה .</a:t>
            </a:r>
          </a:p>
          <a:p>
            <a:pPr marL="0" indent="0" algn="just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אבל לכאורה דבר זה מפתיע , שכן פרמוטציה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רנדומית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היא דבר שלכאורה היינו מצפים שיגן על המידע . (למרות שמשתמשים בכמה תמונות באותו מנגנון הצפנה).</a:t>
            </a:r>
          </a:p>
          <a:p>
            <a:pPr marL="0" indent="0" algn="just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בעצת המנחה שלנו , מתוך סקרנות פנינו לבדוק האם הסיבה שהמודל מצליח ללמוד היא סיבה מקרית , כלומר מכיוון שהתמונות היו קטנות מדי (28 על 28) ודחוסות מדי , המודל הצליח ללמוד תבניות . </a:t>
            </a:r>
          </a:p>
          <a:p>
            <a:pPr marL="0" indent="0" algn="just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כלומר אימנו מודלים שמעבירים פרמוטציה אך עובדים על התמונות המקוריות בתוספת ריפוד של פיקסלים לבנים (אפסים) מסביב לתמונה . (סוג המודל היה מודל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) .</a:t>
            </a:r>
          </a:p>
          <a:p>
            <a:pPr marL="0" indent="0" algn="just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indent="-514350" algn="just">
              <a:buFont typeface="+mj-lt"/>
              <a:buAutoNum type="arabicPeriod"/>
            </a:pPr>
            <a:endParaRPr lang="he-IL" dirty="0"/>
          </a:p>
          <a:p>
            <a:pPr algn="just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209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E20284-BDDB-4FD7-8840-584800F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4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בדיקות צדדיות</a:t>
            </a:r>
          </a:p>
        </p:txBody>
      </p:sp>
      <p:sp>
        <p:nvSpPr>
          <p:cNvPr id="10" name="מציין מיקום תוכן 9">
            <a:extLst>
              <a:ext uri="{FF2B5EF4-FFF2-40B4-BE49-F238E27FC236}">
                <a16:creationId xmlns:a16="http://schemas.microsoft.com/office/drawing/2014/main" id="{3D1E5104-521B-4551-B169-D850B3B5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41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כפי שניתן לראות אחוזי השגיאה הם יחסית נמוכים , כלומר המודלים מצליחים ללמוד .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5FBA19B4-970A-4D96-BC05-B88F65A5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989" y="1703489"/>
            <a:ext cx="4984695" cy="3601631"/>
          </a:xfrm>
          <a:prstGeom prst="rect">
            <a:avLst/>
          </a:prstGeom>
        </p:spPr>
      </p:pic>
      <p:sp>
        <p:nvSpPr>
          <p:cNvPr id="12" name="לחצן פעולה: עבור לדף הבית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54B753E-1F32-4C6D-B476-CEA2D2173A02}"/>
              </a:ext>
            </a:extLst>
          </p:cNvPr>
          <p:cNvSpPr/>
          <p:nvPr/>
        </p:nvSpPr>
        <p:spPr>
          <a:xfrm>
            <a:off x="217170" y="6014244"/>
            <a:ext cx="654367" cy="595312"/>
          </a:xfrm>
          <a:prstGeom prst="actionButtonHom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1513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E20284-BDDB-4FD7-8840-584800F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4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עבודה עתידית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DCBF1B-2C9B-4E94-B04E-8EA0AF2B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נרצה לשפר את אחוזי הדיוק על מודל שמעביר את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הקלטים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שלו בהצפנת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AES-ECB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. על מנת לעשות כן נבחון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datasets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שונים , וגדלים שונים של תמונה .</a:t>
            </a:r>
          </a:p>
          <a:p>
            <a:pPr algn="just"/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נרצה להמשיך לעבוד על הריפוד שתואר בשלב "בדיקות צדדיות" , לנסות לעבוד על גדלים שונים ו/או לחשוב על דרכים אחרות שהתמונה לא תהיה צפופה והפיקסלים יתפזרו .</a:t>
            </a:r>
          </a:p>
          <a:p>
            <a:pPr algn="just"/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נרצה לבדוק את השיטה המוצגת במאמר אותה בחנו , גם עבור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datasets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מורכבים יותר , כמו 10-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CIFAR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.</a:t>
            </a:r>
          </a:p>
          <a:p>
            <a:pPr algn="just"/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ניקולס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קרליני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(ה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בהתקפת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CW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) מאמין שעדיין נוכל להביס את שיטת ההגנה הזו . (יצרנו עמו קשר כחלק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מהפרוייקט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) , נרצה לבחון את מה שהוא הציע .</a:t>
            </a:r>
          </a:p>
          <a:p>
            <a:pPr algn="just"/>
            <a:endParaRPr lang="he-IL" dirty="0"/>
          </a:p>
          <a:p>
            <a:pPr algn="just"/>
            <a:endParaRPr lang="he-IL" dirty="0"/>
          </a:p>
        </p:txBody>
      </p:sp>
      <p:sp>
        <p:nvSpPr>
          <p:cNvPr id="4" name="לחצן פעולה: עבור לדף הבית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60058F7-6855-483D-9932-7872E2252A40}"/>
              </a:ext>
            </a:extLst>
          </p:cNvPr>
          <p:cNvSpPr/>
          <p:nvPr/>
        </p:nvSpPr>
        <p:spPr>
          <a:xfrm>
            <a:off x="217170" y="6014244"/>
            <a:ext cx="654367" cy="595312"/>
          </a:xfrm>
          <a:prstGeom prst="actionButtonHom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306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D93FC6-353A-4A9F-B596-E534E412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מטרה סופית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A712E1-C41D-4547-9557-5FAFFEE8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יצירת מודלים של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DNN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שיהיו עמידים נגד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adversarial examples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הדרך בה אנחנו עושים זאת היא ע"י הפעלת הטכניקה המוצגת במאמר :</a:t>
            </a:r>
          </a:p>
          <a:p>
            <a:pPr marL="0" indent="0" algn="ctr">
              <a:buNone/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  <a:hlinkClick r:id="rId2"/>
              </a:rPr>
              <a:t>Bridging machine learning and cryptography in </a:t>
            </a:r>
            <a:r>
              <a:rPr lang="en-US" dirty="0" err="1">
                <a:latin typeface="Gisha" panose="020B0502040204020203" pitchFamily="34" charset="-79"/>
                <a:cs typeface="Gisha" panose="020B0502040204020203" pitchFamily="34" charset="-79"/>
                <a:hlinkClick r:id="rId2"/>
              </a:rPr>
              <a:t>defence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  <a:hlinkClick r:id="rId2"/>
              </a:rPr>
              <a:t> against adversarial attack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 כלומר הפעלת הצפנה על התמונות בדרכן ללמידה במודל .</a:t>
            </a:r>
          </a:p>
        </p:txBody>
      </p:sp>
    </p:spTree>
    <p:extLst>
      <p:ext uri="{BB962C8B-B14F-4D97-AF65-F5344CB8AC3E}">
        <p14:creationId xmlns:p14="http://schemas.microsoft.com/office/powerpoint/2010/main" val="292728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E20284-BDDB-4FD7-8840-584800F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4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סיכום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DCBF1B-2C9B-4E94-B04E-8EA0AF2B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הצלחנו לאמן מודלים (מצפינים) שמצליחים בצורה טובה ללמוד ולהגן נגד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adversarial examples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.</a:t>
            </a:r>
          </a:p>
          <a:p>
            <a:pPr algn="just"/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במהלך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הפרוייקט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למדנו על אופי ה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modes of operation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השונים שבהצפנה, ועל ההשלכות שלהם על ההצלחה בלמידה .</a:t>
            </a:r>
          </a:p>
          <a:p>
            <a:pPr algn="just"/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נבדוק בעתיד אפשרויות אחרות להגנה ולהתקפה .</a:t>
            </a:r>
          </a:p>
          <a:p>
            <a:pPr algn="just"/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just"/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just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752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77BA1C-1767-4032-8D40-827F163A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דברים נוספים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D9F0DA-A503-4958-A01E-DE056443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box</a:t>
            </a:r>
            <a:r>
              <a:rPr lang="he-IL" dirty="0"/>
              <a:t> מול </a:t>
            </a:r>
            <a:r>
              <a:rPr lang="en-US" dirty="0"/>
              <a:t>grey-box</a:t>
            </a:r>
            <a:r>
              <a:rPr lang="he-IL" dirty="0"/>
              <a:t> . מה חשבנו לעומת מה בפועל , ובאגים בדרך .</a:t>
            </a:r>
          </a:p>
          <a:p>
            <a:r>
              <a:rPr lang="he-IL" dirty="0"/>
              <a:t>אימיילים בינינו לבין אחת מכותבי המאמר . וגם </a:t>
            </a:r>
            <a:r>
              <a:rPr lang="he-IL" dirty="0" err="1"/>
              <a:t>לקרליני</a:t>
            </a:r>
            <a:r>
              <a:rPr lang="he-IL" dirty="0"/>
              <a:t> .</a:t>
            </a:r>
          </a:p>
          <a:p>
            <a:r>
              <a:rPr lang="he-IL" dirty="0"/>
              <a:t>הסבר למה </a:t>
            </a:r>
            <a:r>
              <a:rPr lang="en-US" dirty="0"/>
              <a:t>CW</a:t>
            </a:r>
            <a:r>
              <a:rPr lang="he-IL" dirty="0"/>
              <a:t> מצליח לתקוף ב </a:t>
            </a:r>
            <a:r>
              <a:rPr lang="en-US" dirty="0"/>
              <a:t> white box</a:t>
            </a:r>
            <a:r>
              <a:rPr lang="he-IL" dirty="0"/>
              <a:t>מודל עם פרמוטציה (שכבה ליניארית) – שקף הבא ביתר פירוט</a:t>
            </a:r>
          </a:p>
        </p:txBody>
      </p:sp>
    </p:spTree>
    <p:extLst>
      <p:ext uri="{BB962C8B-B14F-4D97-AF65-F5344CB8AC3E}">
        <p14:creationId xmlns:p14="http://schemas.microsoft.com/office/powerpoint/2010/main" val="240066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A14710-06F9-41FE-B1B6-E9E67967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דברים נוספים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C67BEB-5545-4BD0-8BF6-27E65AC8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ניתן להסתכל על פרמוטציה כשכבה ליניארית –</a:t>
            </a:r>
          </a:p>
          <a:p>
            <a:pPr marL="0" indent="0" algn="just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מטריצה בגודל 784 על 784 כאשר כל שורה מתאימה לתא בודד בתמונה , באופן הבא :</a:t>
            </a:r>
          </a:p>
          <a:p>
            <a:pPr marL="0" indent="0" algn="just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אם נסתכל במטריצה הזו בשורה ה</a:t>
            </a:r>
            <a:r>
              <a:rPr lang="en-US" dirty="0" err="1">
                <a:latin typeface="Gisha" panose="020B0502040204020203" pitchFamily="34" charset="-79"/>
                <a:cs typeface="Gisha" panose="020B0502040204020203" pitchFamily="34" charset="-79"/>
              </a:rPr>
              <a:t>i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-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אזי אם יש 1 בתא ה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 j-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זה אומר שצריך לשים את הפיקסל ה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j 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בתמונה בתא ה</a:t>
            </a:r>
            <a:r>
              <a:rPr lang="en-US" dirty="0" err="1">
                <a:latin typeface="Gisha" panose="020B0502040204020203" pitchFamily="34" charset="-79"/>
                <a:cs typeface="Gisha" panose="020B0502040204020203" pitchFamily="34" charset="-79"/>
              </a:rPr>
              <a:t>i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בתמונה החדשה.  (שעברה פרמוטציה) . כמו כן בשורה ה</a:t>
            </a:r>
            <a:r>
              <a:rPr lang="en-US" dirty="0" err="1">
                <a:latin typeface="Gisha" panose="020B0502040204020203" pitchFamily="34" charset="-79"/>
                <a:cs typeface="Gisha" panose="020B0502040204020203" pitchFamily="34" charset="-79"/>
              </a:rPr>
              <a:t>i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כל השורה היא אפסים מלבד התא המתאים.</a:t>
            </a:r>
          </a:p>
          <a:p>
            <a:pPr marL="0" indent="0" algn="just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ומכיוון שהיא בעצם שכבה ליניארית הציפייה היא שהמודל בעצם יצליח ללמוד 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211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BF7DE0-2B9A-4C49-AAEC-60060FB6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Adversarial</a:t>
            </a:r>
            <a:r>
              <a:rPr lang="en-US" sz="5400" b="1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example</a:t>
            </a:r>
            <a:endParaRPr lang="he-IL" sz="5400" b="1" dirty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5" name="מציין מיקום תוכן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DDC8A65C-82FE-47D7-876F-9C52A95E2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64" y="1690688"/>
            <a:ext cx="8897471" cy="3625422"/>
          </a:xfrm>
        </p:spPr>
      </p:pic>
    </p:spTree>
    <p:extLst>
      <p:ext uri="{BB962C8B-B14F-4D97-AF65-F5344CB8AC3E}">
        <p14:creationId xmlns:p14="http://schemas.microsoft.com/office/powerpoint/2010/main" val="105682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F0C246-F5FF-478C-8E94-52F4BC5C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שלבי </a:t>
            </a:r>
            <a:r>
              <a:rPr lang="he-IL" sz="5400" b="1" dirty="0" err="1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הפרוייקט</a:t>
            </a:r>
            <a:endParaRPr lang="he-IL" sz="5400" dirty="0"/>
          </a:p>
        </p:txBody>
      </p:sp>
      <p:sp>
        <p:nvSpPr>
          <p:cNvPr id="4" name="מלבן 3">
            <a:hlinkClick r:id="rId2" action="ppaction://hlinksldjump"/>
            <a:extLst>
              <a:ext uri="{FF2B5EF4-FFF2-40B4-BE49-F238E27FC236}">
                <a16:creationId xmlns:a16="http://schemas.microsoft.com/office/drawing/2014/main" id="{4C5F54A4-B994-4AF8-A21A-53B81384357D}"/>
              </a:ext>
            </a:extLst>
          </p:cNvPr>
          <p:cNvSpPr/>
          <p:nvPr/>
        </p:nvSpPr>
        <p:spPr>
          <a:xfrm>
            <a:off x="8382000" y="1872455"/>
            <a:ext cx="2352675" cy="13255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יצירת המודלים הרגילים ואימונם</a:t>
            </a:r>
          </a:p>
        </p:txBody>
      </p:sp>
      <p:sp>
        <p:nvSpPr>
          <p:cNvPr id="5" name="מלבן 4">
            <a:hlinkClick r:id="rId3" action="ppaction://hlinksldjump"/>
            <a:extLst>
              <a:ext uri="{FF2B5EF4-FFF2-40B4-BE49-F238E27FC236}">
                <a16:creationId xmlns:a16="http://schemas.microsoft.com/office/drawing/2014/main" id="{8E608EA9-1857-42C1-B1C0-2D09B773A280}"/>
              </a:ext>
            </a:extLst>
          </p:cNvPr>
          <p:cNvSpPr/>
          <p:nvPr/>
        </p:nvSpPr>
        <p:spPr>
          <a:xfrm>
            <a:off x="1371600" y="1871662"/>
            <a:ext cx="2352675" cy="13255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זריקת המודלים שכשלו בלמידה</a:t>
            </a:r>
          </a:p>
        </p:txBody>
      </p:sp>
      <p:sp>
        <p:nvSpPr>
          <p:cNvPr id="8" name="מלבן 7">
            <a:hlinkClick r:id="rId4" action="ppaction://hlinksldjump"/>
            <a:extLst>
              <a:ext uri="{FF2B5EF4-FFF2-40B4-BE49-F238E27FC236}">
                <a16:creationId xmlns:a16="http://schemas.microsoft.com/office/drawing/2014/main" id="{9DFDDCD9-2B88-4660-92D9-D3164B617D70}"/>
              </a:ext>
            </a:extLst>
          </p:cNvPr>
          <p:cNvSpPr/>
          <p:nvPr/>
        </p:nvSpPr>
        <p:spPr>
          <a:xfrm>
            <a:off x="4919662" y="1871662"/>
            <a:ext cx="2352675" cy="13255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יצירת מודלים מצפינים ואימונם</a:t>
            </a:r>
            <a:endParaRPr lang="he-IL" sz="24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9" name="מלבן 8">
            <a:hlinkClick r:id="rId5" action="ppaction://hlinksldjump"/>
            <a:extLst>
              <a:ext uri="{FF2B5EF4-FFF2-40B4-BE49-F238E27FC236}">
                <a16:creationId xmlns:a16="http://schemas.microsoft.com/office/drawing/2014/main" id="{DFAE86EB-AD35-4D7C-B720-6FF251634EAD}"/>
              </a:ext>
            </a:extLst>
          </p:cNvPr>
          <p:cNvSpPr/>
          <p:nvPr/>
        </p:nvSpPr>
        <p:spPr>
          <a:xfrm>
            <a:off x="8382000" y="4358480"/>
            <a:ext cx="2352675" cy="13255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תקיפת המודלים המוצלחים</a:t>
            </a:r>
          </a:p>
        </p:txBody>
      </p:sp>
      <p:sp>
        <p:nvSpPr>
          <p:cNvPr id="10" name="מלבן 9">
            <a:hlinkClick r:id="rId6" action="ppaction://hlinksldjump"/>
            <a:extLst>
              <a:ext uri="{FF2B5EF4-FFF2-40B4-BE49-F238E27FC236}">
                <a16:creationId xmlns:a16="http://schemas.microsoft.com/office/drawing/2014/main" id="{9142DAB1-B37F-44C8-8F73-EBE4592B046D}"/>
              </a:ext>
            </a:extLst>
          </p:cNvPr>
          <p:cNvSpPr/>
          <p:nvPr/>
        </p:nvSpPr>
        <p:spPr>
          <a:xfrm>
            <a:off x="1371600" y="4357687"/>
            <a:ext cx="2352675" cy="13255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עבודה עתידית</a:t>
            </a:r>
          </a:p>
        </p:txBody>
      </p:sp>
      <p:sp>
        <p:nvSpPr>
          <p:cNvPr id="11" name="מלבן 10">
            <a:hlinkClick r:id="rId7" action="ppaction://hlinksldjump"/>
            <a:extLst>
              <a:ext uri="{FF2B5EF4-FFF2-40B4-BE49-F238E27FC236}">
                <a16:creationId xmlns:a16="http://schemas.microsoft.com/office/drawing/2014/main" id="{AE75F1C3-3654-4E39-9C4E-0DAFA5A842D8}"/>
              </a:ext>
            </a:extLst>
          </p:cNvPr>
          <p:cNvSpPr/>
          <p:nvPr/>
        </p:nvSpPr>
        <p:spPr>
          <a:xfrm>
            <a:off x="4919662" y="4357687"/>
            <a:ext cx="2352675" cy="13255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בדיקות צדדיות</a:t>
            </a:r>
          </a:p>
        </p:txBody>
      </p:sp>
    </p:spTree>
    <p:extLst>
      <p:ext uri="{BB962C8B-B14F-4D97-AF65-F5344CB8AC3E}">
        <p14:creationId xmlns:p14="http://schemas.microsoft.com/office/powerpoint/2010/main" val="169782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E20284-BDDB-4FD7-8840-584800F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4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יצירת המודלים הרגילים ואימונם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DCBF1B-2C9B-4E94-B04E-8EA0AF2B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יצירת המודלים של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DNN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המתוארים במאמר על ה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datasets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המתוארים במאמר (</a:t>
            </a:r>
            <a:r>
              <a:rPr lang="en-US" dirty="0" err="1">
                <a:latin typeface="Gisha" panose="020B0502040204020203" pitchFamily="34" charset="-79"/>
                <a:cs typeface="Gisha" panose="020B0502040204020203" pitchFamily="34" charset="-79"/>
              </a:rPr>
              <a:t>mnist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 , fashion-</a:t>
            </a:r>
            <a:r>
              <a:rPr lang="en-US" dirty="0" err="1">
                <a:latin typeface="Gisha" panose="020B0502040204020203" pitchFamily="34" charset="-79"/>
                <a:cs typeface="Gisha" panose="020B0502040204020203" pitchFamily="34" charset="-79"/>
              </a:rPr>
              <a:t>mnist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) .</a:t>
            </a:r>
          </a:p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בעמודה השמאלית מודל שיותקף </a:t>
            </a:r>
          </a:p>
          <a:p>
            <a:pPr marL="0" indent="0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 בתקיפת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FGSM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(נקרא לו מודל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) .</a:t>
            </a:r>
          </a:p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בעמודה הימנית מודל שיותקף </a:t>
            </a:r>
          </a:p>
          <a:p>
            <a:pPr marL="0" indent="0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 בתקיפת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CW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(נקרא לו מודל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B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) .</a:t>
            </a:r>
          </a:p>
          <a:p>
            <a:pPr marL="0" indent="0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indent="-514350">
              <a:buFont typeface="+mj-lt"/>
              <a:buAutoNum type="arabicPeriod"/>
            </a:pPr>
            <a:endParaRPr lang="he-IL" dirty="0"/>
          </a:p>
          <a:p>
            <a:endParaRPr lang="he-IL" dirty="0"/>
          </a:p>
        </p:txBody>
      </p:sp>
      <p:pic>
        <p:nvPicPr>
          <p:cNvPr id="6" name="תמונה 5">
            <a:hlinkClick r:id="rId2" action="ppaction://hlinksldjump"/>
            <a:extLst>
              <a:ext uri="{FF2B5EF4-FFF2-40B4-BE49-F238E27FC236}">
                <a16:creationId xmlns:a16="http://schemas.microsoft.com/office/drawing/2014/main" id="{091549FD-8D81-4E80-913A-B86ECA00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7" y="3029770"/>
            <a:ext cx="4672283" cy="29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6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לחצן פעולה: עבור לדף הבית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318690A-A833-4E4A-9994-CE82092F00F9}"/>
              </a:ext>
            </a:extLst>
          </p:cNvPr>
          <p:cNvSpPr/>
          <p:nvPr/>
        </p:nvSpPr>
        <p:spPr>
          <a:xfrm>
            <a:off x="217170" y="6014244"/>
            <a:ext cx="654367" cy="595312"/>
          </a:xfrm>
          <a:prstGeom prst="actionButtonHom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BB7B1BCB-1E12-4215-A865-3ED28356055D}"/>
              </a:ext>
            </a:extLst>
          </p:cNvPr>
          <p:cNvGrpSpPr/>
          <p:nvPr/>
        </p:nvGrpSpPr>
        <p:grpSpPr>
          <a:xfrm>
            <a:off x="1605817" y="3658268"/>
            <a:ext cx="9473663" cy="1686031"/>
            <a:chOff x="6205209" y="5264791"/>
            <a:chExt cx="5481935" cy="975622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CF525D4D-27F8-4431-9009-59FD332F9971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209" y="5324371"/>
              <a:ext cx="2612718" cy="916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6311C9CE-128C-43CB-A5D6-AE523634C66C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1271" y="5264791"/>
              <a:ext cx="2535873" cy="975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D63C8BB2-A062-4EE0-880B-B9CB2E618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49" y="180136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ניתן לראות כאן את אחוזי השגיאה הנמוכים הן המוצגים במאמר והן אלו שאנחנו הגענו אליהם , בנוסף ניתן לראות שהאחוזים דומים . (ומראים על דיוק גבוה כמצופה)</a:t>
            </a: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CF500297-3393-49EF-9212-D5264724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4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יצירת המודלים הרגילים ואימונם</a:t>
            </a:r>
          </a:p>
        </p:txBody>
      </p:sp>
    </p:spTree>
    <p:extLst>
      <p:ext uri="{BB962C8B-B14F-4D97-AF65-F5344CB8AC3E}">
        <p14:creationId xmlns:p14="http://schemas.microsoft.com/office/powerpoint/2010/main" val="327296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E20284-BDDB-4FD7-8840-584800F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4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יצירת מודלים מצפינים ואימונם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DCBF1B-2C9B-4E94-B04E-8EA0AF2B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יצרנו עבור כל סוג מודל (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B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,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) ועבור ה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datasets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: </a:t>
            </a:r>
            <a:r>
              <a:rPr lang="en-US" dirty="0" err="1">
                <a:latin typeface="Gisha" panose="020B0502040204020203" pitchFamily="34" charset="-79"/>
                <a:cs typeface="Gisha" panose="020B0502040204020203" pitchFamily="34" charset="-79"/>
              </a:rPr>
              <a:t>mnist,fashion-mnist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גירסה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של מודל המעביר את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הקלטים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(תמונות) במנגנון הצפנה .</a:t>
            </a:r>
          </a:p>
          <a:p>
            <a:pPr marL="0" indent="0" algn="just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just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just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indent="-514350" algn="just">
              <a:buFont typeface="+mj-lt"/>
              <a:buAutoNum type="arabicPeriod"/>
            </a:pPr>
            <a:endParaRPr lang="he-IL" dirty="0"/>
          </a:p>
          <a:p>
            <a:pPr algn="just"/>
            <a:endParaRPr lang="he-IL" dirty="0"/>
          </a:p>
        </p:txBody>
      </p:sp>
      <p:pic>
        <p:nvPicPr>
          <p:cNvPr id="8" name="תמונה 7" descr="תמונה שמכילה אובייקט&#10;&#10;התיאור נוצר באופן אוטומטי">
            <a:extLst>
              <a:ext uri="{FF2B5EF4-FFF2-40B4-BE49-F238E27FC236}">
                <a16:creationId xmlns:a16="http://schemas.microsoft.com/office/drawing/2014/main" id="{88A5BC27-971D-4691-A90D-C28962B6A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3753"/>
            <a:ext cx="10515600" cy="392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6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E20284-BDDB-4FD7-8840-584800F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4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יצירת מודלים מצפינים ואימונם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DCBF1B-2C9B-4E94-B04E-8EA0AF2B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עשינו זאת עבור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ההצפנות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הבאות :</a:t>
            </a:r>
          </a:p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פרמוטציה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רנדומית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על הפיקסלים של התמונה .</a:t>
            </a:r>
          </a:p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AES in ECB,CBC,CTR mode of operation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. (לא מופיע במאמר)</a:t>
            </a:r>
          </a:p>
          <a:p>
            <a:pPr marL="0" indent="0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כאשר לכל תמונה משתמשים </a:t>
            </a:r>
            <a:r>
              <a:rPr lang="he-IL" b="1" dirty="0">
                <a:latin typeface="Gisha" panose="020B0502040204020203" pitchFamily="34" charset="-79"/>
                <a:cs typeface="Gisha" panose="020B0502040204020203" pitchFamily="34" charset="-79"/>
              </a:rPr>
              <a:t>באותו מפתח או אותה פרמוטציה 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(אחרת אין טעם לנסות לאמן את המודל בכלל)</a:t>
            </a:r>
            <a:endParaRPr lang="he-IL" b="1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514350" indent="-514350">
              <a:buFont typeface="+mj-lt"/>
              <a:buAutoNum type="arabicPeriod"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06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E20284-BDDB-4FD7-8840-584800F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4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יצירת מודלים מצפינים ואימונם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5387E82D-BECC-43E2-9C8C-4AB66898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7786"/>
            <a:ext cx="12192000" cy="332974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DC036115-EC13-4BEE-801B-F1138FBDD169}"/>
              </a:ext>
            </a:extLst>
          </p:cNvPr>
          <p:cNvSpPr txBox="1"/>
          <p:nvPr/>
        </p:nvSpPr>
        <p:spPr>
          <a:xfrm>
            <a:off x="750651" y="1421171"/>
            <a:ext cx="1060314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ניתן לראות דוגמאות </a:t>
            </a:r>
            <a:r>
              <a:rPr lang="he-IL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להצפנות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שונות על תמונות מתוך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Mnist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07632881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1039</Words>
  <Application>Microsoft Office PowerPoint</Application>
  <PresentationFormat>מסך רחב</PresentationFormat>
  <Paragraphs>104</Paragraphs>
  <Slides>22</Slides>
  <Notes>0</Notes>
  <HiddenSlides>15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Gisha</vt:lpstr>
      <vt:lpstr>ערכת נושא Office</vt:lpstr>
      <vt:lpstr>DEFENSE AGAINST ADVERSARIAL EXAMPLES</vt:lpstr>
      <vt:lpstr>מטרה סופית</vt:lpstr>
      <vt:lpstr>Adversarial example</vt:lpstr>
      <vt:lpstr>שלבי הפרוייקט</vt:lpstr>
      <vt:lpstr>יצירת המודלים הרגילים ואימונם</vt:lpstr>
      <vt:lpstr>יצירת המודלים הרגילים ואימונם</vt:lpstr>
      <vt:lpstr>יצירת מודלים מצפינים ואימונם</vt:lpstr>
      <vt:lpstr>יצירת מודלים מצפינים ואימונם</vt:lpstr>
      <vt:lpstr>יצירת מודלים מצפינים ואימונם</vt:lpstr>
      <vt:lpstr>יצירת מודלים מצפינים ואימונם</vt:lpstr>
      <vt:lpstr>זריקת המודלים שכשלו בלמידה</vt:lpstr>
      <vt:lpstr>זריקת המודלים שכשלו בלמידה</vt:lpstr>
      <vt:lpstr>זריקת המודלים שכשלו בלמידה</vt:lpstr>
      <vt:lpstr>תקיפת המודלים המוצלחים</vt:lpstr>
      <vt:lpstr>תקיפת המודלים המוצלחים</vt:lpstr>
      <vt:lpstr>תקיפת המודלים המוצלחים</vt:lpstr>
      <vt:lpstr>בדיקות צדדיות</vt:lpstr>
      <vt:lpstr>בדיקות צדדיות</vt:lpstr>
      <vt:lpstr>עבודה עתידית</vt:lpstr>
      <vt:lpstr>סיכום</vt:lpstr>
      <vt:lpstr>דברים נוספים</vt:lpstr>
      <vt:lpstr>דברים נוספים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DEFENCE AGAINST ADVERSARIAL EXAMPLES</dc:title>
  <dc:creator>Yishay Asher</dc:creator>
  <cp:lastModifiedBy>Yishay Asher</cp:lastModifiedBy>
  <cp:revision>127</cp:revision>
  <dcterms:created xsi:type="dcterms:W3CDTF">2019-05-27T09:30:58Z</dcterms:created>
  <dcterms:modified xsi:type="dcterms:W3CDTF">2019-06-18T08:07:39Z</dcterms:modified>
</cp:coreProperties>
</file>