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5" userDrawn="1">
          <p15:clr>
            <a:srgbClr val="A4A3A4"/>
          </p15:clr>
        </p15:guide>
        <p15:guide id="2" pos="10203" userDrawn="1">
          <p15:clr>
            <a:srgbClr val="A4A3A4"/>
          </p15:clr>
        </p15:guide>
        <p15:guide id="3" orient="horz" pos="13606" userDrawn="1">
          <p15:clr>
            <a:srgbClr val="A4A3A4"/>
          </p15:clr>
        </p15:guide>
        <p15:guide id="4" pos="10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929C"/>
    <a:srgbClr val="FF8000"/>
    <a:srgbClr val="5F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 snapToGrid="0">
      <p:cViewPr varScale="1">
        <p:scale>
          <a:sx n="13" d="100"/>
          <a:sy n="13" d="100"/>
        </p:scale>
        <p:origin x="1051" y="134"/>
      </p:cViewPr>
      <p:guideLst>
        <p:guide orient="horz" pos="13605"/>
        <p:guide pos="10203"/>
        <p:guide orient="horz" pos="13606"/>
        <p:guide pos="102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7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6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5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4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4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1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3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2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9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B236B-4127-4146-99ED-6A730B7745F6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1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809.01715.pdf" TargetMode="External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0.jpg"/><Relationship Id="rId17" Type="http://schemas.openxmlformats.org/officeDocument/2006/relationships/image" Target="../media/image15.png"/><Relationship Id="rId25" Type="http://schemas.openxmlformats.org/officeDocument/2006/relationships/image" Target="../media/image23.jpeg"/><Relationship Id="rId2" Type="http://schemas.openxmlformats.org/officeDocument/2006/relationships/image" Target="../media/image1.emf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תמונה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32400000" cy="4320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C35AA9-4CC2-4426-A6E4-1B8D70582002}"/>
              </a:ext>
            </a:extLst>
          </p:cNvPr>
          <p:cNvSpPr txBox="1"/>
          <p:nvPr/>
        </p:nvSpPr>
        <p:spPr>
          <a:xfrm>
            <a:off x="19994193" y="29840008"/>
            <a:ext cx="9721429" cy="554008"/>
          </a:xfrm>
          <a:prstGeom prst="rect">
            <a:avLst/>
          </a:prstGeom>
          <a:noFill/>
        </p:spPr>
        <p:txBody>
          <a:bodyPr wrap="square" lIns="91449" tIns="45725" rIns="91449" bIns="45725" rtlCol="0">
            <a:spAutoFit/>
          </a:bodyPr>
          <a:lstStyle/>
          <a:p>
            <a:pPr algn="ctr"/>
            <a:r>
              <a:rPr lang="en-US" sz="3000" b="1" dirty="0">
                <a:solidFill>
                  <a:srgbClr val="4A929C"/>
                </a:solidFill>
              </a:rPr>
              <a:t>Table 1:</a:t>
            </a:r>
            <a:r>
              <a:rPr lang="en-US" sz="3000" b="1" dirty="0">
                <a:solidFill>
                  <a:srgbClr val="5F8388"/>
                </a:solidFill>
              </a:rPr>
              <a:t> </a:t>
            </a:r>
            <a:r>
              <a:rPr lang="en-US" sz="3000" dirty="0"/>
              <a:t>table containing all the 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CEB0613-7A4B-4017-B08D-16B2F3CF6257}"/>
              </a:ext>
            </a:extLst>
          </p:cNvPr>
          <p:cNvGrpSpPr>
            <a:grpSpLocks/>
          </p:cNvGrpSpPr>
          <p:nvPr/>
        </p:nvGrpSpPr>
        <p:grpSpPr>
          <a:xfrm>
            <a:off x="717726" y="21638450"/>
            <a:ext cx="13682011" cy="3284066"/>
            <a:chOff x="0" y="1"/>
            <a:chExt cx="2936623" cy="926166"/>
          </a:xfrm>
        </p:grpSpPr>
        <p:sp>
          <p:nvSpPr>
            <p:cNvPr id="7" name="תיבת טקסט 18">
              <a:extLst>
                <a:ext uri="{FF2B5EF4-FFF2-40B4-BE49-F238E27FC236}">
                  <a16:creationId xmlns:a16="http://schemas.microsoft.com/office/drawing/2014/main" id="{16681B08-B5BB-4072-8771-E8321F8CFC99}"/>
                </a:ext>
              </a:extLst>
            </p:cNvPr>
            <p:cNvSpPr txBox="1"/>
            <p:nvPr/>
          </p:nvSpPr>
          <p:spPr>
            <a:xfrm>
              <a:off x="5854" y="242463"/>
              <a:ext cx="2930769" cy="68370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5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Approach: training models on encrypted images.</a:t>
              </a:r>
            </a:p>
            <a:p>
              <a:r>
                <a:rPr lang="en-US" sz="35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Encryption techniques:</a:t>
              </a: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Permutation</a:t>
              </a: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AES in ECB, CBC and CTR modes</a:t>
              </a:r>
              <a:endParaRPr lang="en-US" sz="3500" dirty="0"/>
            </a:p>
            <a:p>
              <a:endParaRPr lang="en-US" sz="3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 Box 24">
              <a:extLst>
                <a:ext uri="{FF2B5EF4-FFF2-40B4-BE49-F238E27FC236}">
                  <a16:creationId xmlns:a16="http://schemas.microsoft.com/office/drawing/2014/main" id="{381F52DF-4A25-4DD5-9D0F-C809759D92B7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743024" indent="-743024">
                <a:lnSpc>
                  <a:spcPct val="115000"/>
                </a:lnSpc>
                <a:spcAft>
                  <a:spcPts val="1000"/>
                </a:spcAft>
                <a:buFont typeface="+mj-lt"/>
                <a:buAutoNum type="arabicPeriod"/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Securing Models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13AB796-6D44-478C-94D2-A45B981805E4}"/>
              </a:ext>
            </a:extLst>
          </p:cNvPr>
          <p:cNvGrpSpPr/>
          <p:nvPr/>
        </p:nvGrpSpPr>
        <p:grpSpPr>
          <a:xfrm>
            <a:off x="18000265" y="9311602"/>
            <a:ext cx="13682011" cy="3622580"/>
            <a:chOff x="0" y="1"/>
            <a:chExt cx="2936623" cy="1021633"/>
          </a:xfrm>
        </p:grpSpPr>
        <p:sp>
          <p:nvSpPr>
            <p:cNvPr id="10" name="תיבת טקסט 18">
              <a:extLst>
                <a:ext uri="{FF2B5EF4-FFF2-40B4-BE49-F238E27FC236}">
                  <a16:creationId xmlns:a16="http://schemas.microsoft.com/office/drawing/2014/main" id="{5829F93E-C6BE-4714-B2D5-973472A44C1D}"/>
                </a:ext>
              </a:extLst>
            </p:cNvPr>
            <p:cNvSpPr txBox="1"/>
            <p:nvPr/>
          </p:nvSpPr>
          <p:spPr>
            <a:xfrm>
              <a:off x="5854" y="242463"/>
              <a:ext cx="2930769" cy="77917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500" dirty="0"/>
                <a:t>Attacks:</a:t>
              </a: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 err="1"/>
                <a:t>Carlini</a:t>
              </a:r>
              <a:r>
                <a:rPr lang="en-US" sz="3500" dirty="0"/>
                <a:t> &amp; Wagner, CW</a:t>
              </a:r>
              <a:endParaRPr lang="en-US" sz="3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/>
                <a:t>Fast Gradient Sign Method, FGSM</a:t>
              </a:r>
            </a:p>
            <a:p>
              <a:r>
                <a:rPr lang="en-US" sz="3500" dirty="0"/>
                <a:t>‘gray-box’ scenario, i.e. the attacker knows the architecture of the model but has no access to the private key.</a:t>
              </a:r>
            </a:p>
          </p:txBody>
        </p:sp>
        <p:sp>
          <p:nvSpPr>
            <p:cNvPr id="11" name="Text Box 24">
              <a:extLst>
                <a:ext uri="{FF2B5EF4-FFF2-40B4-BE49-F238E27FC236}">
                  <a16:creationId xmlns:a16="http://schemas.microsoft.com/office/drawing/2014/main" id="{61B4D10A-7422-45CD-A48E-E673CACB8BE8}"/>
                </a:ext>
              </a:extLst>
            </p:cNvPr>
            <p:cNvSpPr txBox="1"/>
            <p:nvPr/>
          </p:nvSpPr>
          <p:spPr>
            <a:xfrm>
              <a:off x="0" y="1"/>
              <a:ext cx="2936623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743024" indent="-743024">
                <a:lnSpc>
                  <a:spcPct val="115000"/>
                </a:lnSpc>
                <a:spcAft>
                  <a:spcPts val="1000"/>
                </a:spcAft>
                <a:buFont typeface="+mj-lt"/>
                <a:buAutoNum type="arabicPeriod" startAt="3"/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Attacking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A89EBD-FDDE-48A6-8855-66923377C367}"/>
              </a:ext>
            </a:extLst>
          </p:cNvPr>
          <p:cNvGrpSpPr/>
          <p:nvPr/>
        </p:nvGrpSpPr>
        <p:grpSpPr>
          <a:xfrm>
            <a:off x="717726" y="30339246"/>
            <a:ext cx="13682011" cy="1921565"/>
            <a:chOff x="0" y="1"/>
            <a:chExt cx="2936623" cy="541916"/>
          </a:xfrm>
        </p:grpSpPr>
        <p:sp>
          <p:nvSpPr>
            <p:cNvPr id="13" name="תיבת טקסט 18">
              <a:extLst>
                <a:ext uri="{FF2B5EF4-FFF2-40B4-BE49-F238E27FC236}">
                  <a16:creationId xmlns:a16="http://schemas.microsoft.com/office/drawing/2014/main" id="{EFAD3A93-6265-4D90-B121-E7210ACAD82E}"/>
                </a:ext>
              </a:extLst>
            </p:cNvPr>
            <p:cNvSpPr txBox="1"/>
            <p:nvPr/>
          </p:nvSpPr>
          <p:spPr>
            <a:xfrm>
              <a:off x="5854" y="242463"/>
              <a:ext cx="2930769" cy="2994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500" dirty="0"/>
                <a:t>Eliminated the models that did not learn well. Learning encrypted images is not very intuitive, as can be seen in figure 3.</a:t>
              </a:r>
            </a:p>
          </p:txBody>
        </p:sp>
        <p:sp>
          <p:nvSpPr>
            <p:cNvPr id="14" name="Text Box 24">
              <a:extLst>
                <a:ext uri="{FF2B5EF4-FFF2-40B4-BE49-F238E27FC236}">
                  <a16:creationId xmlns:a16="http://schemas.microsoft.com/office/drawing/2014/main" id="{2D0005CC-35A2-4D6D-ABF5-9D776BB2B284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743024" indent="-743024">
                <a:lnSpc>
                  <a:spcPct val="115000"/>
                </a:lnSpc>
                <a:spcAft>
                  <a:spcPts val="1000"/>
                </a:spcAft>
                <a:buFont typeface="+mj-lt"/>
                <a:buAutoNum type="arabicPeriod" startAt="2"/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Cutting Loose Ends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DF5ED0-1140-4DE6-9986-617C295E9972}"/>
              </a:ext>
            </a:extLst>
          </p:cNvPr>
          <p:cNvGrpSpPr/>
          <p:nvPr/>
        </p:nvGrpSpPr>
        <p:grpSpPr>
          <a:xfrm>
            <a:off x="10779532" y="6276311"/>
            <a:ext cx="10801587" cy="2155440"/>
            <a:chOff x="0" y="1"/>
            <a:chExt cx="2936623" cy="607873"/>
          </a:xfrm>
        </p:grpSpPr>
        <p:sp>
          <p:nvSpPr>
            <p:cNvPr id="16" name="תיבת טקסט 18">
              <a:extLst>
                <a:ext uri="{FF2B5EF4-FFF2-40B4-BE49-F238E27FC236}">
                  <a16:creationId xmlns:a16="http://schemas.microsoft.com/office/drawing/2014/main" id="{7231FC04-FE29-41A3-A56A-F24A16325C5E}"/>
                </a:ext>
              </a:extLst>
            </p:cNvPr>
            <p:cNvSpPr txBox="1"/>
            <p:nvPr/>
          </p:nvSpPr>
          <p:spPr>
            <a:xfrm>
              <a:off x="5854" y="242463"/>
              <a:ext cx="2930769" cy="3654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500" b="1" dirty="0"/>
                <a:t>Building high accuracy DNN models which are sufficiently resistant to adversarial attacks</a:t>
              </a:r>
            </a:p>
          </p:txBody>
        </p:sp>
        <p:sp>
          <p:nvSpPr>
            <p:cNvPr id="17" name="Text Box 24">
              <a:extLst>
                <a:ext uri="{FF2B5EF4-FFF2-40B4-BE49-F238E27FC236}">
                  <a16:creationId xmlns:a16="http://schemas.microsoft.com/office/drawing/2014/main" id="{BBDFD652-0BF1-49B2-8BA9-681958173701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Problem Description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06CC6DC-751D-431B-A607-96ED6DCDB3E7}"/>
              </a:ext>
            </a:extLst>
          </p:cNvPr>
          <p:cNvGrpSpPr/>
          <p:nvPr/>
        </p:nvGrpSpPr>
        <p:grpSpPr>
          <a:xfrm>
            <a:off x="10801064" y="38191756"/>
            <a:ext cx="10801587" cy="2817614"/>
            <a:chOff x="0" y="1"/>
            <a:chExt cx="2936623" cy="794618"/>
          </a:xfrm>
        </p:grpSpPr>
        <p:sp>
          <p:nvSpPr>
            <p:cNvPr id="19" name="תיבת טקסט 18">
              <a:extLst>
                <a:ext uri="{FF2B5EF4-FFF2-40B4-BE49-F238E27FC236}">
                  <a16:creationId xmlns:a16="http://schemas.microsoft.com/office/drawing/2014/main" id="{C990978E-F894-4DC0-BF26-414CBC82D697}"/>
                </a:ext>
              </a:extLst>
            </p:cNvPr>
            <p:cNvSpPr txBox="1"/>
            <p:nvPr/>
          </p:nvSpPr>
          <p:spPr>
            <a:xfrm>
              <a:off x="5854" y="242463"/>
              <a:ext cx="2930769" cy="55215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457246" indent="-457246">
                <a:buFont typeface="Wingdings" panose="05000000000000000000" pitchFamily="2" charset="2"/>
                <a:buChar char="ü"/>
              </a:pPr>
              <a:r>
                <a:rPr lang="en-US" sz="3500" dirty="0"/>
                <a:t>Improve accuracy on AES-ECB model</a:t>
              </a:r>
            </a:p>
            <a:p>
              <a:pPr marL="457246" indent="-457246">
                <a:buFont typeface="Wingdings" panose="05000000000000000000" pitchFamily="2" charset="2"/>
                <a:buChar char="ü"/>
              </a:pPr>
              <a:r>
                <a:rPr lang="en-US" sz="3500" dirty="0"/>
                <a:t>Nicholas </a:t>
              </a:r>
              <a:r>
                <a:rPr lang="en-US" sz="3500" dirty="0" err="1"/>
                <a:t>Carlini</a:t>
              </a:r>
              <a:r>
                <a:rPr lang="en-US" sz="3500" dirty="0"/>
                <a:t> (the ‘C’ in CW attack) believes we still might defeat these defenses. (we contacted him)</a:t>
              </a:r>
            </a:p>
            <a:p>
              <a:pPr marL="457246" indent="-457246">
                <a:buFont typeface="Wingdings" panose="05000000000000000000" pitchFamily="2" charset="2"/>
                <a:buChar char="ü"/>
              </a:pPr>
              <a:r>
                <a:rPr lang="en-US" sz="3500" dirty="0"/>
                <a:t>Test on more complicated datasets; i.e. Cifar-10</a:t>
              </a:r>
            </a:p>
          </p:txBody>
        </p:sp>
        <p:sp>
          <p:nvSpPr>
            <p:cNvPr id="20" name="Text Box 24">
              <a:extLst>
                <a:ext uri="{FF2B5EF4-FFF2-40B4-BE49-F238E27FC236}">
                  <a16:creationId xmlns:a16="http://schemas.microsoft.com/office/drawing/2014/main" id="{268AC337-F800-4C0F-A092-659D9DC33F98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Future Work</a:t>
              </a:r>
            </a:p>
          </p:txBody>
        </p:sp>
      </p:grpSp>
      <p:sp>
        <p:nvSpPr>
          <p:cNvPr id="21" name="names">
            <a:extLst>
              <a:ext uri="{FF2B5EF4-FFF2-40B4-BE49-F238E27FC236}">
                <a16:creationId xmlns:a16="http://schemas.microsoft.com/office/drawing/2014/main" id="{50263BFB-E418-4A74-AECE-CAD600D14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1310" y="3217806"/>
            <a:ext cx="9518031" cy="240092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9" tIns="45725" rIns="91449" bIns="45725" anchor="ctr" anchorCtr="0">
            <a:spAutoFit/>
          </a:bodyPr>
          <a:lstStyle/>
          <a:p>
            <a:pPr algn="ctr"/>
            <a:r>
              <a:rPr lang="en-US" sz="5000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­­­­­­­­­</a:t>
            </a:r>
            <a:r>
              <a:rPr lang="en-US" sz="5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___________________</a:t>
            </a: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000" dirty="0" err="1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Yishay</a:t>
            </a:r>
            <a:r>
              <a:rPr lang="en-US" sz="5000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Asher • Steve Gutfreund</a:t>
            </a: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Instructor:</a:t>
            </a:r>
            <a:r>
              <a:rPr lang="en-US" sz="5000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Hanan </a:t>
            </a:r>
            <a:r>
              <a:rPr lang="en-US" sz="5000" dirty="0" err="1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Rosemarin</a:t>
            </a: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815970DA-DF7D-459C-9C4D-F65236746442}"/>
              </a:ext>
            </a:extLst>
          </p:cNvPr>
          <p:cNvSpPr txBox="1"/>
          <p:nvPr/>
        </p:nvSpPr>
        <p:spPr>
          <a:xfrm>
            <a:off x="11726346" y="1880554"/>
            <a:ext cx="8907959" cy="1647813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9" tIns="45725" rIns="91449" bIns="457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en-US" sz="6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DEFENCE AGAINST</a:t>
            </a:r>
            <a:endParaRPr lang="en-US" sz="6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1"/>
            <a:r>
              <a:rPr lang="en-US" sz="6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ADVERSARIAL EXAMPLES</a:t>
            </a:r>
            <a:endParaRPr lang="en-US" sz="6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1B0E9798-6ED7-438D-99F7-E4A7EAF64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34" y="4818423"/>
            <a:ext cx="9170422" cy="419733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3C697AF-52E9-4D36-A2E7-D8ED4F552308}"/>
              </a:ext>
            </a:extLst>
          </p:cNvPr>
          <p:cNvGrpSpPr/>
          <p:nvPr/>
        </p:nvGrpSpPr>
        <p:grpSpPr>
          <a:xfrm>
            <a:off x="717726" y="18665505"/>
            <a:ext cx="13682011" cy="1921565"/>
            <a:chOff x="0" y="1"/>
            <a:chExt cx="2936623" cy="541916"/>
          </a:xfrm>
        </p:grpSpPr>
        <p:sp>
          <p:nvSpPr>
            <p:cNvPr id="25" name="תיבת טקסט 18">
              <a:extLst>
                <a:ext uri="{FF2B5EF4-FFF2-40B4-BE49-F238E27FC236}">
                  <a16:creationId xmlns:a16="http://schemas.microsoft.com/office/drawing/2014/main" id="{6C754D3D-FCC2-4053-9892-AAF25C0F628F}"/>
                </a:ext>
              </a:extLst>
            </p:cNvPr>
            <p:cNvSpPr txBox="1"/>
            <p:nvPr/>
          </p:nvSpPr>
          <p:spPr>
            <a:xfrm>
              <a:off x="5854" y="242463"/>
              <a:ext cx="2930769" cy="2994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 err="1"/>
                <a:t>Mnist</a:t>
              </a:r>
              <a:r>
                <a:rPr lang="en-US" sz="3500" dirty="0"/>
                <a:t> and Fashion-</a:t>
              </a:r>
              <a:r>
                <a:rPr lang="en-US" sz="3500" dirty="0" err="1"/>
                <a:t>Mnist</a:t>
              </a:r>
              <a:r>
                <a:rPr lang="en-US" sz="3500" dirty="0"/>
                <a:t> datasets</a:t>
              </a: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/>
                <a:t>Using well-known neural nets</a:t>
              </a:r>
            </a:p>
          </p:txBody>
        </p:sp>
        <p:sp>
          <p:nvSpPr>
            <p:cNvPr id="26" name="Text Box 24">
              <a:extLst>
                <a:ext uri="{FF2B5EF4-FFF2-40B4-BE49-F238E27FC236}">
                  <a16:creationId xmlns:a16="http://schemas.microsoft.com/office/drawing/2014/main" id="{5784222E-502A-4E2C-92F0-7F73523B69C2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Set-Up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E2EB11C-DC87-4601-B21E-EF3216172AD9}"/>
              </a:ext>
            </a:extLst>
          </p:cNvPr>
          <p:cNvGrpSpPr/>
          <p:nvPr/>
        </p:nvGrpSpPr>
        <p:grpSpPr>
          <a:xfrm>
            <a:off x="18000265" y="17515493"/>
            <a:ext cx="13682011" cy="1964385"/>
            <a:chOff x="0" y="1"/>
            <a:chExt cx="2936623" cy="553992"/>
          </a:xfrm>
        </p:grpSpPr>
        <p:sp>
          <p:nvSpPr>
            <p:cNvPr id="28" name="תיבת טקסט 18">
              <a:extLst>
                <a:ext uri="{FF2B5EF4-FFF2-40B4-BE49-F238E27FC236}">
                  <a16:creationId xmlns:a16="http://schemas.microsoft.com/office/drawing/2014/main" id="{533A65D4-67FB-4E41-9421-FD9DB044B4D3}"/>
                </a:ext>
              </a:extLst>
            </p:cNvPr>
            <p:cNvSpPr txBox="1"/>
            <p:nvPr/>
          </p:nvSpPr>
          <p:spPr>
            <a:xfrm>
              <a:off x="5854" y="242463"/>
              <a:ext cx="2930769" cy="31153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en-US" sz="3500" dirty="0"/>
                <a:t>There’s a slight tradeoff between accuracy on the original images and the accuracy on the adversarial images, but overall, accuracies are good</a:t>
              </a:r>
            </a:p>
          </p:txBody>
        </p:sp>
        <p:sp>
          <p:nvSpPr>
            <p:cNvPr id="29" name="Text Box 24">
              <a:extLst>
                <a:ext uri="{FF2B5EF4-FFF2-40B4-BE49-F238E27FC236}">
                  <a16:creationId xmlns:a16="http://schemas.microsoft.com/office/drawing/2014/main" id="{2A78BB05-F2A3-49E9-8FBE-55ACFE4F4914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Results</a:t>
              </a: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B3F83FF5-25B8-41FA-9C74-5B360C983A7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" t="12555" r="3964" b="11108"/>
          <a:stretch/>
        </p:blipFill>
        <p:spPr>
          <a:xfrm>
            <a:off x="9850947" y="41667321"/>
            <a:ext cx="3268975" cy="143777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F35BE45-91AC-4A08-8BFB-02C0C1E2C7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567" y="41951953"/>
            <a:ext cx="3483683" cy="101026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7D61071-AC5B-42B2-9AC8-47E326D48F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25" y="42030886"/>
            <a:ext cx="3456162" cy="82773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6007492-C48A-41CF-AD99-39166572FA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848" y="41599169"/>
            <a:ext cx="1889203" cy="15740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D1E00FF-0C3B-4DEB-9A22-B15A2A4305D1}"/>
              </a:ext>
            </a:extLst>
          </p:cNvPr>
          <p:cNvSpPr txBox="1"/>
          <p:nvPr/>
        </p:nvSpPr>
        <p:spPr>
          <a:xfrm>
            <a:off x="30129529" y="-2381"/>
            <a:ext cx="2272140" cy="554059"/>
          </a:xfrm>
          <a:prstGeom prst="rect">
            <a:avLst/>
          </a:prstGeom>
          <a:noFill/>
        </p:spPr>
        <p:txBody>
          <a:bodyPr wrap="square" lIns="91449" tIns="45725" rIns="91449" bIns="45725" rtlCol="0">
            <a:spAutoFit/>
          </a:bodyPr>
          <a:lstStyle/>
          <a:p>
            <a:pPr algn="r" rtl="1"/>
            <a:r>
              <a:rPr lang="he-IL" sz="3000" b="1" dirty="0">
                <a:solidFill>
                  <a:schemeClr val="bg1"/>
                </a:solidFill>
              </a:rPr>
              <a:t>בס"ד</a:t>
            </a:r>
            <a:endParaRPr lang="en-US" sz="3000" b="1" dirty="0">
              <a:solidFill>
                <a:schemeClr val="bg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A965725-A401-41A8-8CF1-A77E14832757}"/>
              </a:ext>
            </a:extLst>
          </p:cNvPr>
          <p:cNvGrpSpPr/>
          <p:nvPr/>
        </p:nvGrpSpPr>
        <p:grpSpPr>
          <a:xfrm>
            <a:off x="717726" y="9312304"/>
            <a:ext cx="13682011" cy="4706376"/>
            <a:chOff x="0" y="1"/>
            <a:chExt cx="2936623" cy="1327283"/>
          </a:xfrm>
        </p:grpSpPr>
        <p:sp>
          <p:nvSpPr>
            <p:cNvPr id="37" name="תיבת טקסט 18">
              <a:extLst>
                <a:ext uri="{FF2B5EF4-FFF2-40B4-BE49-F238E27FC236}">
                  <a16:creationId xmlns:a16="http://schemas.microsoft.com/office/drawing/2014/main" id="{DFA3AD4F-9BEE-44BC-8F51-FA5B66553EE6}"/>
                </a:ext>
              </a:extLst>
            </p:cNvPr>
            <p:cNvSpPr txBox="1"/>
            <p:nvPr/>
          </p:nvSpPr>
          <p:spPr>
            <a:xfrm>
              <a:off x="5854" y="242463"/>
              <a:ext cx="2930769" cy="108482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/>
                <a:t>An adversarial example is an instance with small, intentional feature perturbations that cause a machine learning model to make a false prediction.</a:t>
              </a: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/>
                <a:t>The goal is to Find a way to train ‘secured’ models such that this sort of attacks should not affect them.</a:t>
              </a: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/>
                <a:t>Project based on the article </a:t>
              </a:r>
              <a:r>
                <a:rPr lang="en-US" sz="3500" dirty="0">
                  <a:solidFill>
                    <a:srgbClr val="0563C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  <a:hlinkClick r:id="rId8"/>
                </a:rPr>
                <a:t>Bridging machine learning and cryptography in </a:t>
              </a:r>
              <a:r>
                <a:rPr lang="en-US" sz="3500" dirty="0" err="1">
                  <a:solidFill>
                    <a:srgbClr val="0563C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  <a:hlinkClick r:id="rId8"/>
                </a:rPr>
                <a:t>defence</a:t>
              </a:r>
              <a:r>
                <a:rPr lang="en-US" sz="3500" dirty="0">
                  <a:solidFill>
                    <a:srgbClr val="0563C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  <a:hlinkClick r:id="rId8"/>
                </a:rPr>
                <a:t> against adversarial attacks</a:t>
              </a:r>
              <a:endParaRPr lang="en-US" sz="3500" dirty="0"/>
            </a:p>
          </p:txBody>
        </p:sp>
        <p:sp>
          <p:nvSpPr>
            <p:cNvPr id="38" name="Text Box 24">
              <a:extLst>
                <a:ext uri="{FF2B5EF4-FFF2-40B4-BE49-F238E27FC236}">
                  <a16:creationId xmlns:a16="http://schemas.microsoft.com/office/drawing/2014/main" id="{A9FDB1ED-C4C0-480D-80A6-DF5E91D7F8BC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Background and Goal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B331618-4256-41BA-8FDD-536DA6766F66}"/>
              </a:ext>
            </a:extLst>
          </p:cNvPr>
          <p:cNvGrpSpPr>
            <a:grpSpLocks noChangeAspect="1"/>
          </p:cNvGrpSpPr>
          <p:nvPr/>
        </p:nvGrpSpPr>
        <p:grpSpPr>
          <a:xfrm>
            <a:off x="1253954" y="32600774"/>
            <a:ext cx="12601852" cy="4810427"/>
            <a:chOff x="10360762" y="23839323"/>
            <a:chExt cx="11775842" cy="449528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B9B95DD-047D-422E-9197-8EB8322A507F}"/>
                </a:ext>
              </a:extLst>
            </p:cNvPr>
            <p:cNvGrpSpPr/>
            <p:nvPr/>
          </p:nvGrpSpPr>
          <p:grpSpPr>
            <a:xfrm>
              <a:off x="10360762" y="23839323"/>
              <a:ext cx="11775842" cy="4495285"/>
              <a:chOff x="10360762" y="23839323"/>
              <a:chExt cx="11775842" cy="4495285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0F05674C-EA0D-400B-AF01-2B79607B49E6}"/>
                  </a:ext>
                </a:extLst>
              </p:cNvPr>
              <p:cNvGrpSpPr/>
              <p:nvPr/>
            </p:nvGrpSpPr>
            <p:grpSpPr>
              <a:xfrm>
                <a:off x="10360762" y="23839323"/>
                <a:ext cx="11775842" cy="4495285"/>
                <a:chOff x="10360762" y="23839323"/>
                <a:chExt cx="11775842" cy="4495285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B60FC61F-D124-4385-9B15-65551D1814D4}"/>
                    </a:ext>
                  </a:extLst>
                </p:cNvPr>
                <p:cNvGrpSpPr/>
                <p:nvPr/>
              </p:nvGrpSpPr>
              <p:grpSpPr>
                <a:xfrm>
                  <a:off x="10360762" y="23895961"/>
                  <a:ext cx="11775842" cy="4438647"/>
                  <a:chOff x="10360762" y="23895961"/>
                  <a:chExt cx="11775842" cy="4438647"/>
                </a:xfrm>
              </p:grpSpPr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7EE2AEAC-C313-4E78-9FAF-E53B60D2789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0360762" y="23895961"/>
                    <a:ext cx="11775842" cy="3200400"/>
                    <a:chOff x="7421386" y="23646433"/>
                    <a:chExt cx="16171597" cy="4395064"/>
                  </a:xfrm>
                </p:grpSpPr>
                <p:pic>
                  <p:nvPicPr>
                    <p:cNvPr id="48" name="Picture 47" descr="A close up of a mans face&#10;&#10;Description automatically generated">
                      <a:extLst>
                        <a:ext uri="{FF2B5EF4-FFF2-40B4-BE49-F238E27FC236}">
                          <a16:creationId xmlns:a16="http://schemas.microsoft.com/office/drawing/2014/main" id="{2957E089-22FB-4FBD-A6DA-88A57E473D6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740811" y="23646433"/>
                      <a:ext cx="5852172" cy="43891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9" name="Picture 48" descr="A picture containing crossword puzzle&#10;&#10;Description automatically generated">
                      <a:extLst>
                        <a:ext uri="{FF2B5EF4-FFF2-40B4-BE49-F238E27FC236}">
                          <a16:creationId xmlns:a16="http://schemas.microsoft.com/office/drawing/2014/main" id="{E1BEC1F8-4C66-44D4-BBC9-5E470E373D7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572901" y="23646434"/>
                      <a:ext cx="5852172" cy="43891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0" name="Picture 49" descr="A close up of a logo&#10;&#10;Description automatically generated">
                      <a:extLst>
                        <a:ext uri="{FF2B5EF4-FFF2-40B4-BE49-F238E27FC236}">
                          <a16:creationId xmlns:a16="http://schemas.microsoft.com/office/drawing/2014/main" id="{D06E24C7-E118-4768-A7AF-D5733E2080D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421386" y="23652368"/>
                      <a:ext cx="5852172" cy="4389129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C79294A2-E6F5-4FE6-A5C7-31B7AD74C375}"/>
                      </a:ext>
                    </a:extLst>
                  </p:cNvPr>
                  <p:cNvSpPr txBox="1"/>
                  <p:nvPr/>
                </p:nvSpPr>
                <p:spPr>
                  <a:xfrm>
                    <a:off x="11206598" y="26953911"/>
                    <a:ext cx="10065260" cy="1380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000" b="1" dirty="0">
                        <a:solidFill>
                          <a:srgbClr val="4A929C"/>
                        </a:solidFill>
                      </a:rPr>
                      <a:t>Figure 3:</a:t>
                    </a:r>
                    <a:r>
                      <a:rPr lang="en-US" sz="3000" dirty="0"/>
                      <a:t> Sample of the encrypted images. Interesting to see how for the human eye it’s difficult to distinguish between various classes but a DNN model classifies quite well, as can be seen in table 1</a:t>
                    </a:r>
                    <a:endParaRPr lang="en-US" sz="3000" b="1" dirty="0"/>
                  </a:p>
                </p:txBody>
              </p: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B59A4E0-9B34-4F5E-95D6-EC4DB8C829AC}"/>
                    </a:ext>
                  </a:extLst>
                </p:cNvPr>
                <p:cNvSpPr txBox="1"/>
                <p:nvPr/>
              </p:nvSpPr>
              <p:spPr>
                <a:xfrm>
                  <a:off x="11707831" y="23839323"/>
                  <a:ext cx="1567300" cy="37389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4A929C"/>
                      </a:solidFill>
                    </a:rPr>
                    <a:t>original</a:t>
                  </a:r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902E1DB-BD07-4673-82A5-D643E909A61D}"/>
                  </a:ext>
                </a:extLst>
              </p:cNvPr>
              <p:cNvSpPr txBox="1"/>
              <p:nvPr/>
            </p:nvSpPr>
            <p:spPr>
              <a:xfrm>
                <a:off x="15537237" y="23839323"/>
                <a:ext cx="1567300" cy="3738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4A929C"/>
                    </a:solidFill>
                  </a:rPr>
                  <a:t>permutated</a:t>
                </a: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6393C5B-F0A1-46CD-AD56-C03B7F835399}"/>
                </a:ext>
              </a:extLst>
            </p:cNvPr>
            <p:cNvSpPr txBox="1"/>
            <p:nvPr/>
          </p:nvSpPr>
          <p:spPr>
            <a:xfrm>
              <a:off x="19288470" y="23839323"/>
              <a:ext cx="1567300" cy="3738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4A929C"/>
                  </a:solidFill>
                </a:rPr>
                <a:t>ctr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6F5447A-CAD7-4B0C-AAAD-385327A25D87}"/>
              </a:ext>
            </a:extLst>
          </p:cNvPr>
          <p:cNvGrpSpPr/>
          <p:nvPr/>
        </p:nvGrpSpPr>
        <p:grpSpPr>
          <a:xfrm>
            <a:off x="18000265" y="30766611"/>
            <a:ext cx="13682011" cy="2585567"/>
            <a:chOff x="0" y="1"/>
            <a:chExt cx="2936623" cy="729177"/>
          </a:xfrm>
        </p:grpSpPr>
        <p:sp>
          <p:nvSpPr>
            <p:cNvPr id="52" name="תיבת טקסט 18">
              <a:extLst>
                <a:ext uri="{FF2B5EF4-FFF2-40B4-BE49-F238E27FC236}">
                  <a16:creationId xmlns:a16="http://schemas.microsoft.com/office/drawing/2014/main" id="{2B868D60-4E17-4C1B-82F1-887DBBBB59F6}"/>
                </a:ext>
              </a:extLst>
            </p:cNvPr>
            <p:cNvSpPr txBox="1"/>
            <p:nvPr/>
          </p:nvSpPr>
          <p:spPr>
            <a:xfrm>
              <a:off x="5854" y="242463"/>
              <a:ext cx="2930769" cy="48671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500" dirty="0"/>
                <a:t>To verify that the learning ability of a permutation model does not result from high density in small images, we trained models on padded images. </a:t>
              </a:r>
              <a:r>
                <a:rPr lang="en-US" sz="3600" dirty="0"/>
                <a:t>Padding done with white pixels. </a:t>
              </a:r>
              <a:r>
                <a:rPr lang="en-US" sz="3500" dirty="0"/>
                <a:t>See table 2 for results.</a:t>
              </a:r>
            </a:p>
            <a:p>
              <a:pPr lvl="0"/>
              <a:endParaRPr lang="en-US" sz="3500" dirty="0"/>
            </a:p>
          </p:txBody>
        </p:sp>
        <p:sp>
          <p:nvSpPr>
            <p:cNvPr id="53" name="Text Box 24">
              <a:extLst>
                <a:ext uri="{FF2B5EF4-FFF2-40B4-BE49-F238E27FC236}">
                  <a16:creationId xmlns:a16="http://schemas.microsoft.com/office/drawing/2014/main" id="{C182ADF9-CED3-4761-B7DC-EEDC3DB3BE98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Success with Permutation , Coincidence? 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A745D60-7A1A-45E0-8C8E-624EF6E2C95C}"/>
              </a:ext>
            </a:extLst>
          </p:cNvPr>
          <p:cNvSpPr txBox="1"/>
          <p:nvPr/>
        </p:nvSpPr>
        <p:spPr>
          <a:xfrm>
            <a:off x="19243569" y="37310918"/>
            <a:ext cx="11448111" cy="554059"/>
          </a:xfrm>
          <a:prstGeom prst="rect">
            <a:avLst/>
          </a:prstGeom>
          <a:noFill/>
        </p:spPr>
        <p:txBody>
          <a:bodyPr wrap="square" lIns="91449" tIns="45725" rIns="91449" bIns="45725" rtlCol="0">
            <a:spAutoFit/>
          </a:bodyPr>
          <a:lstStyle/>
          <a:p>
            <a:pPr algn="ctr"/>
            <a:r>
              <a:rPr lang="en-US" sz="3000" b="1" dirty="0">
                <a:solidFill>
                  <a:srgbClr val="4A929C"/>
                </a:solidFill>
              </a:rPr>
              <a:t>Table 2:</a:t>
            </a:r>
            <a:r>
              <a:rPr lang="en-US" sz="3000" b="1" dirty="0">
                <a:solidFill>
                  <a:srgbClr val="5F8388"/>
                </a:solidFill>
              </a:rPr>
              <a:t> </a:t>
            </a:r>
            <a:r>
              <a:rPr lang="en-US" sz="3000" dirty="0"/>
              <a:t>results for training permutated data, various image dimensions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03A7175-7B04-40A4-994D-D93110F266A4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358" y="15210552"/>
            <a:ext cx="12601852" cy="12601389"/>
          </a:xfrm>
          <a:prstGeom prst="ellipse">
            <a:avLst/>
          </a:prstGeom>
          <a:ln>
            <a:noFill/>
          </a:ln>
          <a:effectLst>
            <a:softEdge rad="635000"/>
          </a:effec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Table 55">
                <a:extLst>
                  <a:ext uri="{FF2B5EF4-FFF2-40B4-BE49-F238E27FC236}">
                    <a16:creationId xmlns:a16="http://schemas.microsoft.com/office/drawing/2014/main" id="{DC293643-0FF5-47CC-9190-0D1D19D1CA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6978640"/>
                  </p:ext>
                </p:extLst>
              </p:nvPr>
            </p:nvGraphicFramePr>
            <p:xfrm>
              <a:off x="18428478" y="19791945"/>
              <a:ext cx="12817883" cy="99477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56376">
                      <a:extLst>
                        <a:ext uri="{9D8B030D-6E8A-4147-A177-3AD203B41FA5}">
                          <a16:colId xmlns:a16="http://schemas.microsoft.com/office/drawing/2014/main" val="1946601345"/>
                        </a:ext>
                      </a:extLst>
                    </a:gridCol>
                    <a:gridCol w="1188175">
                      <a:extLst>
                        <a:ext uri="{9D8B030D-6E8A-4147-A177-3AD203B41FA5}">
                          <a16:colId xmlns:a16="http://schemas.microsoft.com/office/drawing/2014/main" val="1319595562"/>
                        </a:ext>
                      </a:extLst>
                    </a:gridCol>
                    <a:gridCol w="1404206">
                      <a:extLst>
                        <a:ext uri="{9D8B030D-6E8A-4147-A177-3AD203B41FA5}">
                          <a16:colId xmlns:a16="http://schemas.microsoft.com/office/drawing/2014/main" val="3671013873"/>
                        </a:ext>
                      </a:extLst>
                    </a:gridCol>
                    <a:gridCol w="1404206">
                      <a:extLst>
                        <a:ext uri="{9D8B030D-6E8A-4147-A177-3AD203B41FA5}">
                          <a16:colId xmlns:a16="http://schemas.microsoft.com/office/drawing/2014/main" val="2049267816"/>
                        </a:ext>
                      </a:extLst>
                    </a:gridCol>
                    <a:gridCol w="1728254">
                      <a:extLst>
                        <a:ext uri="{9D8B030D-6E8A-4147-A177-3AD203B41FA5}">
                          <a16:colId xmlns:a16="http://schemas.microsoft.com/office/drawing/2014/main" val="966686260"/>
                        </a:ext>
                      </a:extLst>
                    </a:gridCol>
                    <a:gridCol w="1404206">
                      <a:extLst>
                        <a:ext uri="{9D8B030D-6E8A-4147-A177-3AD203B41FA5}">
                          <a16:colId xmlns:a16="http://schemas.microsoft.com/office/drawing/2014/main" val="2377125529"/>
                        </a:ext>
                      </a:extLst>
                    </a:gridCol>
                    <a:gridCol w="1404206">
                      <a:extLst>
                        <a:ext uri="{9D8B030D-6E8A-4147-A177-3AD203B41FA5}">
                          <a16:colId xmlns:a16="http://schemas.microsoft.com/office/drawing/2014/main" val="1858987758"/>
                        </a:ext>
                      </a:extLst>
                    </a:gridCol>
                    <a:gridCol w="1728254">
                      <a:extLst>
                        <a:ext uri="{9D8B030D-6E8A-4147-A177-3AD203B41FA5}">
                          <a16:colId xmlns:a16="http://schemas.microsoft.com/office/drawing/2014/main" val="922372244"/>
                        </a:ext>
                      </a:extLst>
                    </a:gridCol>
                  </a:tblGrid>
                  <a:tr h="548700"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Classification error (%) on the first 1000 test samples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87559327"/>
                      </a:ext>
                    </a:extLst>
                  </a:tr>
                  <a:tr h="548700">
                    <a:tc rowSpan="5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 err="1">
                              <a:solidFill>
                                <a:schemeClr val="tx1"/>
                              </a:solidFill>
                            </a:rPr>
                            <a:t>mnist</a:t>
                          </a:r>
                          <a:endParaRPr lang="en-US" sz="3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fashion </a:t>
                          </a:r>
                          <a:r>
                            <a:rPr lang="en-US" sz="3000" b="1" dirty="0" err="1">
                              <a:solidFill>
                                <a:schemeClr val="tx1"/>
                              </a:solidFill>
                            </a:rPr>
                            <a:t>mnist</a:t>
                          </a:r>
                          <a:endParaRPr lang="en-US" sz="3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0774814"/>
                      </a:ext>
                    </a:extLst>
                  </a:tr>
                  <a:tr h="711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original images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adversarial images</a:t>
                          </a:r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3822438"/>
                      </a:ext>
                    </a:extLst>
                  </a:tr>
                  <a:tr h="47757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original images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adversarial images</a:t>
                          </a:r>
                          <a:endParaRPr lang="en-US" sz="6400" b="1" dirty="0"/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008647147"/>
                      </a:ext>
                    </a:extLst>
                  </a:tr>
                  <a:tr h="711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attack</a:t>
                          </a:r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gray box</a:t>
                          </a:r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4920339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attack</a:t>
                          </a:r>
                          <a:endParaRPr lang="en-US" sz="6400" b="1" dirty="0"/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gray box</a:t>
                          </a:r>
                          <a:endParaRPr lang="en-US" sz="64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192191"/>
                      </a:ext>
                    </a:extLst>
                  </a:tr>
                  <a:tr h="54870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UNENCRYPTED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1.49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8.30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24081285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30813689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9508821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2.10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39.50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9.50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77.20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73051094"/>
                      </a:ext>
                    </a:extLst>
                  </a:tr>
                  <a:tr h="54870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PERMUTATED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3.70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4.50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12.30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12.70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3722751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7.30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12.50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11612218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5.40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12.90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8457691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4.20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8.60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12.00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29.80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17433048"/>
                      </a:ext>
                    </a:extLst>
                  </a:tr>
                  <a:tr h="5487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AES ∙ ECB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18.40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54.60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0070244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19.30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55.30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2560717"/>
                      </a:ext>
                    </a:extLst>
                  </a:tr>
                  <a:tr h="5487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AES ∙ CBC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67.60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  <a:endParaRPr lang="en-US" sz="30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71.50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59292062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87.40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90.30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7922804"/>
                      </a:ext>
                    </a:extLst>
                  </a:tr>
                  <a:tr h="5487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AES ∙ CTR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3.70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4.20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17.40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17.20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61605503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2.70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4.90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16.70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26.50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88393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Table 55">
                <a:extLst>
                  <a:ext uri="{FF2B5EF4-FFF2-40B4-BE49-F238E27FC236}">
                    <a16:creationId xmlns:a16="http://schemas.microsoft.com/office/drawing/2014/main" id="{DC293643-0FF5-47CC-9190-0D1D19D1CA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6978640"/>
                  </p:ext>
                </p:extLst>
              </p:nvPr>
            </p:nvGraphicFramePr>
            <p:xfrm>
              <a:off x="18428478" y="19791945"/>
              <a:ext cx="12817883" cy="99477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56376">
                      <a:extLst>
                        <a:ext uri="{9D8B030D-6E8A-4147-A177-3AD203B41FA5}">
                          <a16:colId xmlns:a16="http://schemas.microsoft.com/office/drawing/2014/main" val="1946601345"/>
                        </a:ext>
                      </a:extLst>
                    </a:gridCol>
                    <a:gridCol w="1188175">
                      <a:extLst>
                        <a:ext uri="{9D8B030D-6E8A-4147-A177-3AD203B41FA5}">
                          <a16:colId xmlns:a16="http://schemas.microsoft.com/office/drawing/2014/main" val="1319595562"/>
                        </a:ext>
                      </a:extLst>
                    </a:gridCol>
                    <a:gridCol w="1404206">
                      <a:extLst>
                        <a:ext uri="{9D8B030D-6E8A-4147-A177-3AD203B41FA5}">
                          <a16:colId xmlns:a16="http://schemas.microsoft.com/office/drawing/2014/main" val="3671013873"/>
                        </a:ext>
                      </a:extLst>
                    </a:gridCol>
                    <a:gridCol w="1404206">
                      <a:extLst>
                        <a:ext uri="{9D8B030D-6E8A-4147-A177-3AD203B41FA5}">
                          <a16:colId xmlns:a16="http://schemas.microsoft.com/office/drawing/2014/main" val="2049267816"/>
                        </a:ext>
                      </a:extLst>
                    </a:gridCol>
                    <a:gridCol w="1728254">
                      <a:extLst>
                        <a:ext uri="{9D8B030D-6E8A-4147-A177-3AD203B41FA5}">
                          <a16:colId xmlns:a16="http://schemas.microsoft.com/office/drawing/2014/main" val="966686260"/>
                        </a:ext>
                      </a:extLst>
                    </a:gridCol>
                    <a:gridCol w="1404206">
                      <a:extLst>
                        <a:ext uri="{9D8B030D-6E8A-4147-A177-3AD203B41FA5}">
                          <a16:colId xmlns:a16="http://schemas.microsoft.com/office/drawing/2014/main" val="2377125529"/>
                        </a:ext>
                      </a:extLst>
                    </a:gridCol>
                    <a:gridCol w="1404206">
                      <a:extLst>
                        <a:ext uri="{9D8B030D-6E8A-4147-A177-3AD203B41FA5}">
                          <a16:colId xmlns:a16="http://schemas.microsoft.com/office/drawing/2014/main" val="1858987758"/>
                        </a:ext>
                      </a:extLst>
                    </a:gridCol>
                    <a:gridCol w="1728254">
                      <a:extLst>
                        <a:ext uri="{9D8B030D-6E8A-4147-A177-3AD203B41FA5}">
                          <a16:colId xmlns:a16="http://schemas.microsoft.com/office/drawing/2014/main" val="922372244"/>
                        </a:ext>
                      </a:extLst>
                    </a:gridCol>
                  </a:tblGrid>
                  <a:tr h="548700"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Classification error (%) on the first 1000 test samples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87559327"/>
                      </a:ext>
                    </a:extLst>
                  </a:tr>
                  <a:tr h="548700">
                    <a:tc rowSpan="5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 err="1">
                              <a:solidFill>
                                <a:schemeClr val="tx1"/>
                              </a:solidFill>
                            </a:rPr>
                            <a:t>mnist</a:t>
                          </a:r>
                          <a:endParaRPr lang="en-US" sz="3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fashion </a:t>
                          </a:r>
                          <a:r>
                            <a:rPr lang="en-US" sz="3000" b="1" dirty="0" err="1">
                              <a:solidFill>
                                <a:schemeClr val="tx1"/>
                              </a:solidFill>
                            </a:rPr>
                            <a:t>mnist</a:t>
                          </a:r>
                          <a:endParaRPr lang="en-US" sz="3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0774814"/>
                      </a:ext>
                    </a:extLst>
                  </a:tr>
                  <a:tr h="711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original images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adversarial images</a:t>
                          </a:r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3822438"/>
                      </a:ext>
                    </a:extLst>
                  </a:tr>
                  <a:tr h="47757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original images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adversarial images</a:t>
                          </a:r>
                          <a:endParaRPr lang="en-US" sz="6400" b="1" dirty="0"/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008647147"/>
                      </a:ext>
                    </a:extLst>
                  </a:tr>
                  <a:tr h="711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attack</a:t>
                          </a:r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gray box</a:t>
                          </a:r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4920339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attack</a:t>
                          </a:r>
                          <a:endParaRPr lang="en-US" sz="6400" b="1" dirty="0"/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gray box</a:t>
                          </a:r>
                          <a:endParaRPr lang="en-US" sz="64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192191"/>
                      </a:ext>
                    </a:extLst>
                  </a:tr>
                  <a:tr h="54870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UNENCRYPTED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1.49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69130" t="-425556" r="-449565" b="-13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8.30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692609" t="-425556" r="-126087" b="-13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24081285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69130" t="-525556" r="-449565" b="-12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692609" t="-525556" r="-126087" b="-12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30813689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69130" t="-625556" r="-449565" b="-11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692609" t="-625556" r="-126087" b="-11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9508821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2.10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39.50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9.50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77.20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73051094"/>
                      </a:ext>
                    </a:extLst>
                  </a:tr>
                  <a:tr h="54870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PERMUTATED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3.70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69130" t="-825556" r="-449565" b="-9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4.50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12.30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692609" t="-825556" r="-126087" b="-9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12.70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3722751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69130" t="-925556" r="-449565" b="-8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7.30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692609" t="-925556" r="-126087" b="-8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12.50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11612218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69130" t="-1025556" r="-449565" b="-7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5.40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692609" t="-1025556" r="-126087" b="-7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12.90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8457691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4.20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8.60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12.00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29.80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17433048"/>
                      </a:ext>
                    </a:extLst>
                  </a:tr>
                  <a:tr h="5487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AES ∙ ECB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18.40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69130" t="-1226667" r="-449565" b="-535556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54.60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692609" t="-1226667" r="-126087" b="-535556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0070244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19.30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55.30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2560717"/>
                      </a:ext>
                    </a:extLst>
                  </a:tr>
                  <a:tr h="5487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AES ∙ CBC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67.60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69130" t="-1426667" r="-449565" b="-335556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  <a:endParaRPr lang="en-US" sz="30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71.50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692609" t="-1426667" r="-126087" b="-335556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59292062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87.40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90.30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7922804"/>
                      </a:ext>
                    </a:extLst>
                  </a:tr>
                  <a:tr h="5487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AES ∙ CTR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3.70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69130" t="-1626667" r="-449565" b="-1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4.20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17.40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692609" t="-1626667" r="-126087" b="-1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17.20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61605503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2.70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4.90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16.70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26.50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883936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8B34A129-BE35-458F-B5CF-AF5BE1647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645745"/>
              </p:ext>
            </p:extLst>
          </p:nvPr>
        </p:nvGraphicFramePr>
        <p:xfrm>
          <a:off x="21949508" y="33430066"/>
          <a:ext cx="5940874" cy="37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344">
                  <a:extLst>
                    <a:ext uri="{9D8B030D-6E8A-4147-A177-3AD203B41FA5}">
                      <a16:colId xmlns:a16="http://schemas.microsoft.com/office/drawing/2014/main" val="2977598269"/>
                    </a:ext>
                  </a:extLst>
                </a:gridCol>
                <a:gridCol w="1800265">
                  <a:extLst>
                    <a:ext uri="{9D8B030D-6E8A-4147-A177-3AD203B41FA5}">
                      <a16:colId xmlns:a16="http://schemas.microsoft.com/office/drawing/2014/main" val="1958273809"/>
                    </a:ext>
                  </a:extLst>
                </a:gridCol>
                <a:gridCol w="1800265">
                  <a:extLst>
                    <a:ext uri="{9D8B030D-6E8A-4147-A177-3AD203B41FA5}">
                      <a16:colId xmlns:a16="http://schemas.microsoft.com/office/drawing/2014/main" val="1797041600"/>
                    </a:ext>
                  </a:extLst>
                </a:gridCol>
              </a:tblGrid>
              <a:tr h="541640"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</a:rPr>
                        <a:t>image size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</a:rPr>
                        <a:t>error rate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979093"/>
                  </a:ext>
                </a:extLst>
              </a:tr>
              <a:tr h="541640">
                <a:tc rowSpan="3">
                  <a:txBody>
                    <a:bodyPr/>
                    <a:lstStyle/>
                    <a:p>
                      <a:pPr algn="ctr"/>
                      <a:r>
                        <a:rPr lang="en-US" sz="3000" b="1" dirty="0" err="1">
                          <a:solidFill>
                            <a:schemeClr val="tx1"/>
                          </a:solidFill>
                        </a:rPr>
                        <a:t>mnist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28x28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3.70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520719"/>
                  </a:ext>
                </a:extLst>
              </a:tr>
              <a:tr h="541640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40x40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3.40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887621"/>
                  </a:ext>
                </a:extLst>
              </a:tr>
              <a:tr h="541640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60x60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3.30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274662"/>
                  </a:ext>
                </a:extLst>
              </a:tr>
              <a:tr h="541640">
                <a:tc rowSpan="3"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</a:rPr>
                        <a:t>fashion </a:t>
                      </a:r>
                      <a:r>
                        <a:rPr lang="en-US" sz="3000" b="1" dirty="0" err="1">
                          <a:solidFill>
                            <a:schemeClr val="tx1"/>
                          </a:solidFill>
                        </a:rPr>
                        <a:t>mnist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28x28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12.30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115553"/>
                  </a:ext>
                </a:extLst>
              </a:tr>
              <a:tr h="541640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40x40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14.40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012797"/>
                  </a:ext>
                </a:extLst>
              </a:tr>
              <a:tr h="541640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60x60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10.80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581859"/>
                  </a:ext>
                </a:extLst>
              </a:tr>
            </a:tbl>
          </a:graphicData>
        </a:graphic>
      </p:graphicFrame>
      <p:grpSp>
        <p:nvGrpSpPr>
          <p:cNvPr id="58" name="Group 57">
            <a:extLst>
              <a:ext uri="{FF2B5EF4-FFF2-40B4-BE49-F238E27FC236}">
                <a16:creationId xmlns:a16="http://schemas.microsoft.com/office/drawing/2014/main" id="{637694B7-B59B-4709-A786-03DE0A339FF9}"/>
              </a:ext>
            </a:extLst>
          </p:cNvPr>
          <p:cNvGrpSpPr/>
          <p:nvPr/>
        </p:nvGrpSpPr>
        <p:grpSpPr>
          <a:xfrm>
            <a:off x="19442485" y="12934998"/>
            <a:ext cx="10471006" cy="4089447"/>
            <a:chOff x="19442008" y="12935952"/>
            <a:chExt cx="10469467" cy="4088996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AFC47EB-42FA-43B1-B48C-00D6F8E3D06D}"/>
                </a:ext>
              </a:extLst>
            </p:cNvPr>
            <p:cNvSpPr txBox="1"/>
            <p:nvPr/>
          </p:nvSpPr>
          <p:spPr>
            <a:xfrm>
              <a:off x="19760825" y="16470950"/>
              <a:ext cx="1015065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4A929C"/>
                  </a:solidFill>
                </a:rPr>
                <a:t>Figure 4:</a:t>
              </a:r>
              <a:r>
                <a:rPr lang="en-US" sz="3000" b="1" dirty="0">
                  <a:solidFill>
                    <a:srgbClr val="5F8388"/>
                  </a:solidFill>
                </a:rPr>
                <a:t> </a:t>
              </a:r>
              <a:r>
                <a:rPr lang="en-US" sz="3000" dirty="0"/>
                <a:t>visualization of a CW attack secured by permutation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D32B511-0E3E-4DE1-B134-A452408ABAB8}"/>
                </a:ext>
              </a:extLst>
            </p:cNvPr>
            <p:cNvGrpSpPr/>
            <p:nvPr/>
          </p:nvGrpSpPr>
          <p:grpSpPr>
            <a:xfrm>
              <a:off x="19442008" y="12935952"/>
              <a:ext cx="9753419" cy="3494902"/>
              <a:chOff x="19442008" y="12753072"/>
              <a:chExt cx="9753419" cy="3494902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125B5DCB-4636-445B-A635-238A15DE4132}"/>
                  </a:ext>
                </a:extLst>
              </p:cNvPr>
              <p:cNvGrpSpPr/>
              <p:nvPr/>
            </p:nvGrpSpPr>
            <p:grpSpPr>
              <a:xfrm>
                <a:off x="19442008" y="12753072"/>
                <a:ext cx="9753419" cy="2906928"/>
                <a:chOff x="19442008" y="12753072"/>
                <a:chExt cx="9753419" cy="2906928"/>
              </a:xfrm>
            </p:grpSpPr>
            <p:pic>
              <p:nvPicPr>
                <p:cNvPr id="64" name="Picture 63" descr="A close up of a person&#10;&#10;Description automatically generated">
                  <a:extLst>
                    <a:ext uri="{FF2B5EF4-FFF2-40B4-BE49-F238E27FC236}">
                      <a16:creationId xmlns:a16="http://schemas.microsoft.com/office/drawing/2014/main" id="{81682841-10C6-478C-8E71-C4D5B442C2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516553" y="12960000"/>
                  <a:ext cx="3600000" cy="2700000"/>
                </a:xfrm>
                <a:prstGeom prst="rect">
                  <a:avLst/>
                </a:prstGeom>
              </p:spPr>
            </p:pic>
            <p:pic>
              <p:nvPicPr>
                <p:cNvPr id="65" name="Picture 64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D6B359FB-9A67-42EA-A4D5-41493FC97E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442008" y="12958582"/>
                  <a:ext cx="3600000" cy="2700000"/>
                </a:xfrm>
                <a:prstGeom prst="rect">
                  <a:avLst/>
                </a:prstGeom>
              </p:spPr>
            </p:pic>
            <p:pic>
              <p:nvPicPr>
                <p:cNvPr id="66" name="Picture 65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F7B74625-E64F-42CD-A757-795B53D0C9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95427" y="12960000"/>
                  <a:ext cx="3600000" cy="2700000"/>
                </a:xfrm>
                <a:prstGeom prst="rect">
                  <a:avLst/>
                </a:prstGeom>
              </p:spPr>
            </p:pic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3DDD1541-8047-44BB-9199-9795894A96C2}"/>
                    </a:ext>
                  </a:extLst>
                </p:cNvPr>
                <p:cNvSpPr txBox="1"/>
                <p:nvPr/>
              </p:nvSpPr>
              <p:spPr>
                <a:xfrm>
                  <a:off x="25422696" y="14065200"/>
                  <a:ext cx="97430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b="1" dirty="0"/>
                    <a:t>=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2C6FFDE-1D92-4368-9EE1-96CB4B026C9A}"/>
                    </a:ext>
                  </a:extLst>
                </p:cNvPr>
                <p:cNvSpPr txBox="1"/>
                <p:nvPr/>
              </p:nvSpPr>
              <p:spPr>
                <a:xfrm>
                  <a:off x="22346479" y="14063899"/>
                  <a:ext cx="97430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b="1" dirty="0"/>
                    <a:t>+</a:t>
                  </a: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91FA1A4A-799D-4C1C-B711-221B958168CA}"/>
                    </a:ext>
                  </a:extLst>
                </p:cNvPr>
                <p:cNvSpPr txBox="1"/>
                <p:nvPr/>
              </p:nvSpPr>
              <p:spPr>
                <a:xfrm>
                  <a:off x="26463103" y="12753072"/>
                  <a:ext cx="193712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rgbClr val="4A929C"/>
                      </a:solidFill>
                    </a:rPr>
                    <a:t>adversarial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75333DDE-85A8-4F7A-AB5E-D95541C8839B}"/>
                    </a:ext>
                  </a:extLst>
                </p:cNvPr>
                <p:cNvSpPr txBox="1"/>
                <p:nvPr/>
              </p:nvSpPr>
              <p:spPr>
                <a:xfrm>
                  <a:off x="23582343" y="12753072"/>
                  <a:ext cx="15569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rgbClr val="4A929C"/>
                      </a:solidFill>
                    </a:rPr>
                    <a:t>noise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C69923F-D19A-46C6-98D4-0A7872704C55}"/>
                    </a:ext>
                  </a:extLst>
                </p:cNvPr>
                <p:cNvSpPr txBox="1"/>
                <p:nvPr/>
              </p:nvSpPr>
              <p:spPr>
                <a:xfrm>
                  <a:off x="20485697" y="12756385"/>
                  <a:ext cx="15569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rgbClr val="4A929C"/>
                      </a:solidFill>
                    </a:rPr>
                    <a:t>original</a:t>
                  </a: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52B1F06-4451-433B-937C-57BBD07EF5D0}"/>
                  </a:ext>
                </a:extLst>
              </p:cNvPr>
              <p:cNvSpPr txBox="1"/>
              <p:nvPr/>
            </p:nvSpPr>
            <p:spPr>
              <a:xfrm>
                <a:off x="19465177" y="15386200"/>
                <a:ext cx="359796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/>
                  <a:t>insecure:	</a:t>
                </a:r>
                <a:r>
                  <a:rPr lang="en-US" sz="2500" dirty="0">
                    <a:solidFill>
                      <a:schemeClr val="accent6"/>
                    </a:solidFill>
                  </a:rPr>
                  <a:t>100% it’s two</a:t>
                </a:r>
              </a:p>
              <a:p>
                <a:r>
                  <a:rPr lang="en-US" sz="2500" dirty="0"/>
                  <a:t>secure:	</a:t>
                </a:r>
                <a:r>
                  <a:rPr lang="en-US" sz="2500" dirty="0">
                    <a:solidFill>
                      <a:schemeClr val="accent6"/>
                    </a:solidFill>
                  </a:rPr>
                  <a:t>100% it’s two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3AFBAEF-7695-476D-981C-61694EFA6AE1}"/>
                  </a:ext>
                </a:extLst>
              </p:cNvPr>
              <p:cNvSpPr txBox="1"/>
              <p:nvPr/>
            </p:nvSpPr>
            <p:spPr>
              <a:xfrm>
                <a:off x="25729789" y="15378946"/>
                <a:ext cx="333127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/>
                  <a:t>insecure:	</a:t>
                </a:r>
                <a:r>
                  <a:rPr lang="en-US" sz="2500" dirty="0">
                    <a:solidFill>
                      <a:srgbClr val="FF0000"/>
                    </a:solidFill>
                  </a:rPr>
                  <a:t>49% it’s one</a:t>
                </a:r>
              </a:p>
              <a:p>
                <a:r>
                  <a:rPr lang="en-US" sz="2500" dirty="0"/>
                  <a:t>secure:	</a:t>
                </a:r>
                <a:r>
                  <a:rPr lang="en-US" sz="2500" dirty="0">
                    <a:solidFill>
                      <a:schemeClr val="accent6"/>
                    </a:solidFill>
                  </a:rPr>
                  <a:t>100% it’s two</a:t>
                </a:r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2AC035D-436E-41C1-B871-8391C604BDB0}"/>
              </a:ext>
            </a:extLst>
          </p:cNvPr>
          <p:cNvGrpSpPr/>
          <p:nvPr/>
        </p:nvGrpSpPr>
        <p:grpSpPr>
          <a:xfrm>
            <a:off x="2865819" y="14204153"/>
            <a:ext cx="9413096" cy="4077700"/>
            <a:chOff x="2845605" y="14264034"/>
            <a:chExt cx="9411713" cy="4077251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69FAACF-ABA8-43EA-B200-A749581D5FFA}"/>
                </a:ext>
              </a:extLst>
            </p:cNvPr>
            <p:cNvGrpSpPr/>
            <p:nvPr/>
          </p:nvGrpSpPr>
          <p:grpSpPr>
            <a:xfrm>
              <a:off x="3441350" y="14796985"/>
              <a:ext cx="8229600" cy="3544300"/>
              <a:chOff x="3441350" y="14492185"/>
              <a:chExt cx="8229600" cy="3544300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916F37C-FEE4-420B-AE8A-7CA4F54B8DED}"/>
                  </a:ext>
                </a:extLst>
              </p:cNvPr>
              <p:cNvSpPr txBox="1"/>
              <p:nvPr/>
            </p:nvSpPr>
            <p:spPr>
              <a:xfrm>
                <a:off x="3441350" y="17482487"/>
                <a:ext cx="822960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rgbClr val="4A929C"/>
                    </a:solidFill>
                  </a:rPr>
                  <a:t>Figure 1:</a:t>
                </a:r>
                <a:r>
                  <a:rPr lang="en-US" sz="3000" dirty="0"/>
                  <a:t> example of an adversarial image</a:t>
                </a:r>
                <a:endParaRPr lang="en-US" sz="3000" b="1" dirty="0"/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8245CA0B-71BC-476F-B724-07C1A7884AB8}"/>
                  </a:ext>
                </a:extLst>
              </p:cNvPr>
              <p:cNvGrpSpPr/>
              <p:nvPr/>
            </p:nvGrpSpPr>
            <p:grpSpPr>
              <a:xfrm>
                <a:off x="3688079" y="14492185"/>
                <a:ext cx="7733932" cy="1608521"/>
                <a:chOff x="3688079" y="14492185"/>
                <a:chExt cx="7733932" cy="1608521"/>
              </a:xfrm>
            </p:grpSpPr>
            <p:pic>
              <p:nvPicPr>
                <p:cNvPr id="81" name="Picture 80">
                  <a:extLst>
                    <a:ext uri="{FF2B5EF4-FFF2-40B4-BE49-F238E27FC236}">
                      <a16:creationId xmlns:a16="http://schemas.microsoft.com/office/drawing/2014/main" id="{2EF5CCF5-AAD4-4B46-ABEB-DD8C5E367C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187" r="19401"/>
                <a:stretch>
                  <a:fillRect/>
                </a:stretch>
              </p:blipFill>
              <p:spPr>
                <a:xfrm>
                  <a:off x="3688079" y="14504890"/>
                  <a:ext cx="2127755" cy="1595816"/>
                </a:xfrm>
                <a:prstGeom prst="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</p:pic>
            <p:pic>
              <p:nvPicPr>
                <p:cNvPr id="82" name="Picture 81">
                  <a:extLst>
                    <a:ext uri="{FF2B5EF4-FFF2-40B4-BE49-F238E27FC236}">
                      <a16:creationId xmlns:a16="http://schemas.microsoft.com/office/drawing/2014/main" id="{A5C44788-A675-4567-8E8D-B6D1147623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43888"/>
                <a:stretch>
                  <a:fillRect/>
                </a:stretch>
              </p:blipFill>
              <p:spPr>
                <a:xfrm>
                  <a:off x="6506784" y="14492185"/>
                  <a:ext cx="2127600" cy="1595700"/>
                </a:xfrm>
                <a:prstGeom prst="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</p:pic>
            <p:pic>
              <p:nvPicPr>
                <p:cNvPr id="83" name="Picture 82">
                  <a:extLst>
                    <a:ext uri="{FF2B5EF4-FFF2-40B4-BE49-F238E27FC236}">
                      <a16:creationId xmlns:a16="http://schemas.microsoft.com/office/drawing/2014/main" id="{36D592D0-3739-47AF-9271-C5BDC31C8A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187" r="19401"/>
                <a:stretch>
                  <a:fillRect/>
                </a:stretch>
              </p:blipFill>
              <p:spPr>
                <a:xfrm>
                  <a:off x="9294256" y="14504890"/>
                  <a:ext cx="2127755" cy="1595816"/>
                </a:xfrm>
                <a:prstGeom prst="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</p:pic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8C9D5431-47C9-446E-8E17-F2D21D9E0F4E}"/>
                    </a:ext>
                  </a:extLst>
                </p:cNvPr>
                <p:cNvSpPr txBox="1"/>
                <p:nvPr/>
              </p:nvSpPr>
              <p:spPr>
                <a:xfrm>
                  <a:off x="8499536" y="14997796"/>
                  <a:ext cx="97430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b="1" dirty="0"/>
                    <a:t>=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C08A810E-0F9F-4B99-916F-CEC853B93B2E}"/>
                    </a:ext>
                  </a:extLst>
                </p:cNvPr>
                <p:cNvSpPr txBox="1"/>
                <p:nvPr/>
              </p:nvSpPr>
              <p:spPr>
                <a:xfrm>
                  <a:off x="5667159" y="14997600"/>
                  <a:ext cx="97430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b="1" dirty="0"/>
                    <a:t>+</a:t>
                  </a:r>
                </a:p>
              </p:txBody>
            </p:sp>
          </p:grp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783E3E6-8DA0-4B43-8796-87BCCF6FDC3C}"/>
                </a:ext>
              </a:extLst>
            </p:cNvPr>
            <p:cNvSpPr txBox="1"/>
            <p:nvPr/>
          </p:nvSpPr>
          <p:spPr>
            <a:xfrm>
              <a:off x="2845605" y="16567133"/>
              <a:ext cx="40206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>
                  <a:solidFill>
                    <a:schemeClr val="accent6"/>
                  </a:solidFill>
                </a:rPr>
                <a:t>100% it’s “ankle boot”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6E73A88-46EA-4CE7-9A89-D02616A68D39}"/>
                </a:ext>
              </a:extLst>
            </p:cNvPr>
            <p:cNvSpPr txBox="1"/>
            <p:nvPr/>
          </p:nvSpPr>
          <p:spPr>
            <a:xfrm>
              <a:off x="8680744" y="16629216"/>
              <a:ext cx="357657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>
                  <a:solidFill>
                    <a:srgbClr val="FF0000"/>
                  </a:solidFill>
                </a:rPr>
                <a:t>50% it’s "sandal”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94ECADF-7BEE-4462-9B64-71E30E31F5F8}"/>
                </a:ext>
              </a:extLst>
            </p:cNvPr>
            <p:cNvSpPr txBox="1"/>
            <p:nvPr/>
          </p:nvSpPr>
          <p:spPr>
            <a:xfrm>
              <a:off x="9383371" y="14279274"/>
              <a:ext cx="1937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4A929C"/>
                  </a:solidFill>
                </a:rPr>
                <a:t>adversarial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BEBFB0E-1131-4431-A1CB-0C5AB8076F74}"/>
                </a:ext>
              </a:extLst>
            </p:cNvPr>
            <p:cNvSpPr txBox="1"/>
            <p:nvPr/>
          </p:nvSpPr>
          <p:spPr>
            <a:xfrm>
              <a:off x="6792171" y="14264034"/>
              <a:ext cx="1556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4A929C"/>
                  </a:solidFill>
                </a:rPr>
                <a:t>noise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247A0ED-9373-4A7C-B2A7-CF82E9F82D9D}"/>
                </a:ext>
              </a:extLst>
            </p:cNvPr>
            <p:cNvSpPr txBox="1"/>
            <p:nvPr/>
          </p:nvSpPr>
          <p:spPr>
            <a:xfrm>
              <a:off x="3985085" y="14267347"/>
              <a:ext cx="1556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4A929C"/>
                  </a:solidFill>
                </a:rPr>
                <a:t>original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7345A03-AF8A-4091-BFC4-B48BFBAC4FC3}"/>
              </a:ext>
            </a:extLst>
          </p:cNvPr>
          <p:cNvGrpSpPr/>
          <p:nvPr/>
        </p:nvGrpSpPr>
        <p:grpSpPr>
          <a:xfrm>
            <a:off x="676988" y="24976611"/>
            <a:ext cx="13572366" cy="4616183"/>
            <a:chOff x="450669" y="24785738"/>
            <a:chExt cx="13570371" cy="4615674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6BB160D-7952-462E-8AB7-F23EFCD94AB7}"/>
                </a:ext>
              </a:extLst>
            </p:cNvPr>
            <p:cNvGrpSpPr/>
            <p:nvPr/>
          </p:nvGrpSpPr>
          <p:grpSpPr>
            <a:xfrm>
              <a:off x="450669" y="24785738"/>
              <a:ext cx="13570371" cy="4615674"/>
              <a:chOff x="770709" y="24785738"/>
              <a:chExt cx="13570371" cy="4615674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D877ED0F-2157-4E59-BE17-9E02CDA5B4FB}"/>
                  </a:ext>
                </a:extLst>
              </p:cNvPr>
              <p:cNvGrpSpPr/>
              <p:nvPr/>
            </p:nvGrpSpPr>
            <p:grpSpPr>
              <a:xfrm>
                <a:off x="770709" y="24785738"/>
                <a:ext cx="12034654" cy="4615674"/>
                <a:chOff x="770709" y="24541898"/>
                <a:chExt cx="12034654" cy="4615674"/>
              </a:xfrm>
            </p:grpSpPr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E0F126E1-DD37-4C09-9297-4337CA2A2036}"/>
                    </a:ext>
                  </a:extLst>
                </p:cNvPr>
                <p:cNvSpPr txBox="1"/>
                <p:nvPr/>
              </p:nvSpPr>
              <p:spPr>
                <a:xfrm>
                  <a:off x="2341907" y="28594294"/>
                  <a:ext cx="10463456" cy="563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b="1" dirty="0">
                      <a:solidFill>
                        <a:srgbClr val="4A929C"/>
                      </a:solidFill>
                    </a:rPr>
                    <a:t>Figure 2:</a:t>
                  </a:r>
                  <a:r>
                    <a:rPr lang="en-US" sz="3000" dirty="0"/>
                    <a:t> architecture for securing models</a:t>
                  </a:r>
                  <a:endParaRPr lang="en-US" sz="3000" b="1" dirty="0"/>
                </a:p>
              </p:txBody>
            </p: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B3828EFC-7000-46BF-BD2A-1FC171B21C1C}"/>
                    </a:ext>
                  </a:extLst>
                </p:cNvPr>
                <p:cNvGrpSpPr/>
                <p:nvPr/>
              </p:nvGrpSpPr>
              <p:grpSpPr>
                <a:xfrm>
                  <a:off x="770709" y="24541898"/>
                  <a:ext cx="10993515" cy="4047773"/>
                  <a:chOff x="4090983" y="20099382"/>
                  <a:chExt cx="10993515" cy="4047773"/>
                </a:xfrm>
              </p:grpSpPr>
              <p:grpSp>
                <p:nvGrpSpPr>
                  <p:cNvPr id="95" name="Group 94">
                    <a:extLst>
                      <a:ext uri="{FF2B5EF4-FFF2-40B4-BE49-F238E27FC236}">
                        <a16:creationId xmlns:a16="http://schemas.microsoft.com/office/drawing/2014/main" id="{A59C9991-9736-408F-A168-BFB599E667AC}"/>
                      </a:ext>
                    </a:extLst>
                  </p:cNvPr>
                  <p:cNvGrpSpPr/>
                  <p:nvPr/>
                </p:nvGrpSpPr>
                <p:grpSpPr>
                  <a:xfrm>
                    <a:off x="4090983" y="20586785"/>
                    <a:ext cx="10821078" cy="3203523"/>
                    <a:chOff x="4273863" y="20373425"/>
                    <a:chExt cx="10821078" cy="3203523"/>
                  </a:xfrm>
                </p:grpSpPr>
                <p:grpSp>
                  <p:nvGrpSpPr>
                    <p:cNvPr id="97" name="Group 96">
                      <a:extLst>
                        <a:ext uri="{FF2B5EF4-FFF2-40B4-BE49-F238E27FC236}">
                          <a16:creationId xmlns:a16="http://schemas.microsoft.com/office/drawing/2014/main" id="{DC5EF675-B421-4463-9738-25F436D610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39334" y="21202506"/>
                      <a:ext cx="963162" cy="1565513"/>
                      <a:chOff x="15465968" y="19638480"/>
                      <a:chExt cx="963162" cy="1565513"/>
                    </a:xfrm>
                  </p:grpSpPr>
                  <p:pic>
                    <p:nvPicPr>
                      <p:cNvPr id="101" name="Picture 100" descr="A close up of a device&#10;&#10;Description automatically generated">
                        <a:extLst>
                          <a:ext uri="{FF2B5EF4-FFF2-40B4-BE49-F238E27FC236}">
                            <a16:creationId xmlns:a16="http://schemas.microsoft.com/office/drawing/2014/main" id="{3B7195B5-32C1-4328-86E8-011BFABB93A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5529130" y="20303993"/>
                        <a:ext cx="900000" cy="9000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02" name="Picture 101">
                        <a:extLst>
                          <a:ext uri="{FF2B5EF4-FFF2-40B4-BE49-F238E27FC236}">
                            <a16:creationId xmlns:a16="http://schemas.microsoft.com/office/drawing/2014/main" id="{7E459366-728A-45AF-B85E-046A28505D5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1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5465968" y="19638480"/>
                        <a:ext cx="914400" cy="913468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98" name="Picture 97" descr="A close up of a device&#10;&#10;Description automatically generated">
                      <a:extLst>
                        <a:ext uri="{FF2B5EF4-FFF2-40B4-BE49-F238E27FC236}">
                          <a16:creationId xmlns:a16="http://schemas.microsoft.com/office/drawing/2014/main" id="{E24AD8BE-4DE1-4538-9331-4E3990B5034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8802"/>
                    <a:stretch/>
                  </p:blipFill>
                  <p:spPr>
                    <a:xfrm>
                      <a:off x="4273863" y="20827697"/>
                      <a:ext cx="2338503" cy="216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9" name="Picture 98" descr="A picture containing crossword puzzle, text, black, floor&#10;&#10;Description automatically generated">
                      <a:extLst>
                        <a:ext uri="{FF2B5EF4-FFF2-40B4-BE49-F238E27FC236}">
                          <a16:creationId xmlns:a16="http://schemas.microsoft.com/office/drawing/2014/main" id="{C80C5476-8CCA-486C-90D3-FA0B1C5D768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54111" y="20827697"/>
                      <a:ext cx="2880000" cy="216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0" name="Picture 99">
                      <a:extLst>
                        <a:ext uri="{FF2B5EF4-FFF2-40B4-BE49-F238E27FC236}">
                          <a16:creationId xmlns:a16="http://schemas.microsoft.com/office/drawing/2014/main" id="{7B2482F8-8B5C-4925-B39C-C0974E45A4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620221" y="20373425"/>
                      <a:ext cx="3474720" cy="3203523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96" name="Rectangle: Rounded Corners 97">
                    <a:extLst>
                      <a:ext uri="{FF2B5EF4-FFF2-40B4-BE49-F238E27FC236}">
                        <a16:creationId xmlns:a16="http://schemas.microsoft.com/office/drawing/2014/main" id="{7082610D-6AD0-4B72-8799-8EF096B5C63B}"/>
                      </a:ext>
                    </a:extLst>
                  </p:cNvPr>
                  <p:cNvSpPr/>
                  <p:nvPr/>
                </p:nvSpPr>
                <p:spPr>
                  <a:xfrm>
                    <a:off x="6329133" y="20099382"/>
                    <a:ext cx="8755365" cy="4047773"/>
                  </a:xfrm>
                  <a:prstGeom prst="roundRect">
                    <a:avLst/>
                  </a:prstGeom>
                  <a:noFill/>
                  <a:ln w="76200">
                    <a:solidFill>
                      <a:srgbClr val="4A92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92" name="Speech Bubble: Oval 187">
                <a:extLst>
                  <a:ext uri="{FF2B5EF4-FFF2-40B4-BE49-F238E27FC236}">
                    <a16:creationId xmlns:a16="http://schemas.microsoft.com/office/drawing/2014/main" id="{078F6DC7-CB18-4D83-B6C3-E52851F35E01}"/>
                  </a:ext>
                </a:extLst>
              </p:cNvPr>
              <p:cNvSpPr/>
              <p:nvPr/>
            </p:nvSpPr>
            <p:spPr>
              <a:xfrm>
                <a:off x="11936463" y="25832243"/>
                <a:ext cx="2404617" cy="1061710"/>
              </a:xfrm>
              <a:prstGeom prst="wedgeEllipseCallout">
                <a:avLst>
                  <a:gd name="adj1" fmla="val -57939"/>
                  <a:gd name="adj2" fmla="val 46599"/>
                </a:avLst>
              </a:prstGeom>
              <a:noFill/>
              <a:ln w="76200">
                <a:solidFill>
                  <a:srgbClr val="4A92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>
                    <a:solidFill>
                      <a:srgbClr val="FF8000"/>
                    </a:solidFill>
                  </a:rPr>
                  <a:t>T-shirt</a:t>
                </a:r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1338B41E-BE41-4E7F-AB5D-DBDF1AC91A9C}"/>
                </a:ext>
              </a:extLst>
            </p:cNvPr>
            <p:cNvCxnSpPr/>
            <p:nvPr/>
          </p:nvCxnSpPr>
          <p:spPr>
            <a:xfrm>
              <a:off x="7076284" y="26791200"/>
              <a:ext cx="640080" cy="0"/>
            </a:xfrm>
            <a:prstGeom prst="straightConnector1">
              <a:avLst/>
            </a:prstGeom>
            <a:ln w="38100">
              <a:solidFill>
                <a:srgbClr val="4A92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38E9ACB-E391-4CA5-9E66-988BB55833A3}"/>
                </a:ext>
              </a:extLst>
            </p:cNvPr>
            <p:cNvCxnSpPr/>
            <p:nvPr/>
          </p:nvCxnSpPr>
          <p:spPr>
            <a:xfrm>
              <a:off x="4365837" y="26792679"/>
              <a:ext cx="640080" cy="0"/>
            </a:xfrm>
            <a:prstGeom prst="straightConnector1">
              <a:avLst/>
            </a:prstGeom>
            <a:ln w="38100">
              <a:solidFill>
                <a:srgbClr val="4A92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2C7BE932-3BC3-4A8A-9590-5CF30E25BF8F}"/>
                </a:ext>
              </a:extLst>
            </p:cNvPr>
            <p:cNvCxnSpPr/>
            <p:nvPr/>
          </p:nvCxnSpPr>
          <p:spPr>
            <a:xfrm>
              <a:off x="2343021" y="26791200"/>
              <a:ext cx="748987" cy="0"/>
            </a:xfrm>
            <a:prstGeom prst="straightConnector1">
              <a:avLst/>
            </a:prstGeom>
            <a:ln w="38100">
              <a:solidFill>
                <a:srgbClr val="4A92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Date Placeholder 10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3" name="Footer Placeholder 10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7" name="Picture 106" descr="../Dropbox/Graphics/CS%20Bar%20Ilan/CSBIUProfileWhite.jpg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6" b="22245"/>
          <a:stretch/>
        </p:blipFill>
        <p:spPr bwMode="auto">
          <a:xfrm>
            <a:off x="2410207" y="1880553"/>
            <a:ext cx="7332277" cy="360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7137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1948</TotalTime>
  <Words>579</Words>
  <Application>Microsoft Office PowerPoint</Application>
  <PresentationFormat>Custom</PresentationFormat>
  <Paragraphs>176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 Gutfreund</dc:creator>
  <cp:lastModifiedBy>Sim Gutfreund</cp:lastModifiedBy>
  <cp:revision>104</cp:revision>
  <dcterms:created xsi:type="dcterms:W3CDTF">2019-05-26T20:24:05Z</dcterms:created>
  <dcterms:modified xsi:type="dcterms:W3CDTF">2019-05-31T07:23:15Z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NoClassification</vt:lpwstr>
  </property>
  <property fmtid="{D5CDD505-2E9C-101B-9397-08002B2CF9AE}" pid="3" name="ClassificationDisplay">
    <vt:lpwstr>[No Classification] </vt:lpwstr>
  </property>
  <property fmtid="{D5CDD505-2E9C-101B-9397-08002B2CF9AE}" pid="4" name="Verifier">
    <vt:lpwstr>IyCHJSc6Ni2APpMzOzkqPA==</vt:lpwstr>
  </property>
  <property fmtid="{D5CDD505-2E9C-101B-9397-08002B2CF9AE}" pid="5" name="PolicyName">
    <vt:lpwstr>IyBkiiooNjePMZkxLiQsPTo=</vt:lpwstr>
  </property>
  <property fmtid="{D5CDD505-2E9C-101B-9397-08002B2CF9AE}" pid="6" name="PolicyID">
    <vt:lpwstr/>
  </property>
  <property fmtid="{D5CDD505-2E9C-101B-9397-08002B2CF9AE}" pid="7" name="DomainID">
    <vt:lpwstr/>
  </property>
  <property fmtid="{D5CDD505-2E9C-101B-9397-08002B2CF9AE}" pid="8" name="HText">
    <vt:lpwstr/>
  </property>
  <property fmtid="{D5CDD505-2E9C-101B-9397-08002B2CF9AE}" pid="9" name="FText">
    <vt:lpwstr/>
  </property>
  <property fmtid="{D5CDD505-2E9C-101B-9397-08002B2CF9AE}" pid="10" name="WMark">
    <vt:lpwstr/>
  </property>
  <property fmtid="{D5CDD505-2E9C-101B-9397-08002B2CF9AE}" pid="11" name="Set">
    <vt:lpwstr>Ky4oOiM=</vt:lpwstr>
  </property>
  <property fmtid="{D5CDD505-2E9C-101B-9397-08002B2CF9AE}" pid="12" name="Version">
    <vt:lpwstr>Xw==</vt:lpwstr>
  </property>
  <property fmtid="{D5CDD505-2E9C-101B-9397-08002B2CF9AE}" pid="13" name="lqminfo">
    <vt:i4>1</vt:i4>
  </property>
  <property fmtid="{D5CDD505-2E9C-101B-9397-08002B2CF9AE}" pid="14" name="lqmsess">
    <vt:lpwstr>ef213b8c-1334-4d50-90f8-c9845d94c364</vt:lpwstr>
  </property>
</Properties>
</file>