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5" userDrawn="1">
          <p15:clr>
            <a:srgbClr val="A4A3A4"/>
          </p15:clr>
        </p15:guide>
        <p15:guide id="2" pos="10203" userDrawn="1">
          <p15:clr>
            <a:srgbClr val="A4A3A4"/>
          </p15:clr>
        </p15:guide>
        <p15:guide id="3" orient="horz" pos="13606" userDrawn="1">
          <p15:clr>
            <a:srgbClr val="A4A3A4"/>
          </p15:clr>
        </p15:guide>
        <p15:guide id="4" pos="10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0000"/>
    <a:srgbClr val="F73C09"/>
    <a:srgbClr val="4A929C"/>
    <a:srgbClr val="5F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1" autoAdjust="0"/>
    <p:restoredTop sz="94660"/>
  </p:normalViewPr>
  <p:slideViewPr>
    <p:cSldViewPr snapToGrid="0">
      <p:cViewPr>
        <p:scale>
          <a:sx n="50" d="100"/>
          <a:sy n="50" d="100"/>
        </p:scale>
        <p:origin x="-2386" y="-7781"/>
      </p:cViewPr>
      <p:guideLst>
        <p:guide orient="horz" pos="13605"/>
        <p:guide pos="10203"/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7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B236B-4127-4146-99ED-6A730B7745F6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5CCBD-AC73-477E-860F-31918B1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809.01715.pdf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תמונה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32400000" cy="4320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35AA9-4CC2-4426-A6E4-1B8D70582002}"/>
              </a:ext>
            </a:extLst>
          </p:cNvPr>
          <p:cNvSpPr txBox="1"/>
          <p:nvPr/>
        </p:nvSpPr>
        <p:spPr>
          <a:xfrm>
            <a:off x="19665949" y="30510568"/>
            <a:ext cx="9721429" cy="630952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1: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table containing all the results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DF5ED0-1140-4DE6-9986-617C295E9972}"/>
              </a:ext>
            </a:extLst>
          </p:cNvPr>
          <p:cNvGrpSpPr/>
          <p:nvPr/>
        </p:nvGrpSpPr>
        <p:grpSpPr>
          <a:xfrm>
            <a:off x="10800001" y="6276311"/>
            <a:ext cx="10800002" cy="2155440"/>
            <a:chOff x="5565" y="1"/>
            <a:chExt cx="2936192" cy="607873"/>
          </a:xfrm>
        </p:grpSpPr>
        <p:sp>
          <p:nvSpPr>
            <p:cNvPr id="16" name="תיבת טקסט 18">
              <a:extLst>
                <a:ext uri="{FF2B5EF4-FFF2-40B4-BE49-F238E27FC236}">
                  <a16:creationId xmlns:a16="http://schemas.microsoft.com/office/drawing/2014/main" id="{7231FC04-FE29-41A3-A56A-F24A16325C5E}"/>
                </a:ext>
              </a:extLst>
            </p:cNvPr>
            <p:cNvSpPr txBox="1"/>
            <p:nvPr/>
          </p:nvSpPr>
          <p:spPr>
            <a:xfrm>
              <a:off x="5565" y="242463"/>
              <a:ext cx="2936192" cy="3654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500" b="1" dirty="0"/>
                <a:t>Building high accuracy DNN models which are sufficiently resistant to adversarial attacks</a:t>
              </a:r>
            </a:p>
          </p:txBody>
        </p:sp>
        <p:sp>
          <p:nvSpPr>
            <p:cNvPr id="17" name="Text Box 24">
              <a:extLst>
                <a:ext uri="{FF2B5EF4-FFF2-40B4-BE49-F238E27FC236}">
                  <a16:creationId xmlns:a16="http://schemas.microsoft.com/office/drawing/2014/main" id="{BBDFD652-0BF1-49B2-8BA9-681958173701}"/>
                </a:ext>
              </a:extLst>
            </p:cNvPr>
            <p:cNvSpPr txBox="1"/>
            <p:nvPr/>
          </p:nvSpPr>
          <p:spPr>
            <a:xfrm>
              <a:off x="5565" y="1"/>
              <a:ext cx="2936192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Problem Description</a:t>
              </a:r>
            </a:p>
          </p:txBody>
        </p:sp>
      </p:grpSp>
      <p:sp>
        <p:nvSpPr>
          <p:cNvPr id="21" name="names">
            <a:extLst>
              <a:ext uri="{FF2B5EF4-FFF2-40B4-BE49-F238E27FC236}">
                <a16:creationId xmlns:a16="http://schemas.microsoft.com/office/drawing/2014/main" id="{50263BFB-E418-4A74-AECE-CAD600D1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1310" y="3217806"/>
            <a:ext cx="9518031" cy="240092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9" tIns="45725" rIns="91449" bIns="45725" anchor="ctr" anchorCtr="0">
            <a:spAutoFit/>
          </a:bodyPr>
          <a:lstStyle/>
          <a:p>
            <a:pPr algn="ctr"/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­­­­­­­­­</a:t>
            </a:r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___________________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Yishay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Asher • Steve Gutfreund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Supervisor:</a:t>
            </a:r>
            <a:r>
              <a:rPr lang="en-US" sz="5000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Hanan </a:t>
            </a:r>
            <a:r>
              <a:rPr lang="en-US" sz="5000" dirty="0" err="1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Rosemarin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815970DA-DF7D-459C-9C4D-F65236746442}"/>
              </a:ext>
            </a:extLst>
          </p:cNvPr>
          <p:cNvSpPr txBox="1"/>
          <p:nvPr/>
        </p:nvSpPr>
        <p:spPr>
          <a:xfrm>
            <a:off x="11726346" y="1880554"/>
            <a:ext cx="8907959" cy="164781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9" tIns="45725" rIns="91449" bIns="457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DEFENSE AGAINST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en-US" sz="6000" b="1" dirty="0">
                <a:solidFill>
                  <a:srgbClr val="4A929C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ADVERSARIAL EXAMPLES</a:t>
            </a:r>
            <a:endParaRPr lang="en-US" sz="6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B0E9798-6ED7-438D-99F7-E4A7EAF6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34" y="4818423"/>
            <a:ext cx="9170422" cy="41973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3C697AF-52E9-4D36-A2E7-D8ED4F552308}"/>
              </a:ext>
            </a:extLst>
          </p:cNvPr>
          <p:cNvGrpSpPr/>
          <p:nvPr/>
        </p:nvGrpSpPr>
        <p:grpSpPr>
          <a:xfrm>
            <a:off x="719999" y="18899965"/>
            <a:ext cx="14400002" cy="1921565"/>
            <a:chOff x="488" y="1"/>
            <a:chExt cx="3090728" cy="541916"/>
          </a:xfrm>
        </p:grpSpPr>
        <p:sp>
          <p:nvSpPr>
            <p:cNvPr id="25" name="תיבת טקסט 18">
              <a:extLst>
                <a:ext uri="{FF2B5EF4-FFF2-40B4-BE49-F238E27FC236}">
                  <a16:creationId xmlns:a16="http://schemas.microsoft.com/office/drawing/2014/main" id="{6C754D3D-FCC2-4053-9892-AAF25C0F628F}"/>
                </a:ext>
              </a:extLst>
            </p:cNvPr>
            <p:cNvSpPr txBox="1"/>
            <p:nvPr/>
          </p:nvSpPr>
          <p:spPr>
            <a:xfrm>
              <a:off x="488" y="242463"/>
              <a:ext cx="3090728" cy="2994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 err="1"/>
                <a:t>Mnist</a:t>
              </a:r>
              <a:r>
                <a:rPr lang="en-US" sz="3700" dirty="0"/>
                <a:t> and Fashion-</a:t>
              </a:r>
              <a:r>
                <a:rPr lang="en-US" sz="3700" dirty="0" err="1"/>
                <a:t>Mnist</a:t>
              </a:r>
              <a:r>
                <a:rPr lang="en-US" sz="3700" dirty="0"/>
                <a:t> datasets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Using well-known neural nets</a:t>
              </a: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5784222E-502A-4E2C-92F0-7F73523B69C2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Set-Up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2EB11C-DC87-4601-B21E-EF3216172AD9}"/>
              </a:ext>
            </a:extLst>
          </p:cNvPr>
          <p:cNvGrpSpPr/>
          <p:nvPr/>
        </p:nvGrpSpPr>
        <p:grpSpPr>
          <a:xfrm>
            <a:off x="17280001" y="18155573"/>
            <a:ext cx="14400002" cy="1964385"/>
            <a:chOff x="-154593" y="1"/>
            <a:chExt cx="3090728" cy="553992"/>
          </a:xfrm>
        </p:grpSpPr>
        <p:sp>
          <p:nvSpPr>
            <p:cNvPr id="28" name="תיבת טקסט 18">
              <a:extLst>
                <a:ext uri="{FF2B5EF4-FFF2-40B4-BE49-F238E27FC236}">
                  <a16:creationId xmlns:a16="http://schemas.microsoft.com/office/drawing/2014/main" id="{533A65D4-67FB-4E41-9421-FD9DB044B4D3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1153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r>
                <a:rPr lang="en-US" sz="3700" dirty="0"/>
                <a:t>There’s a slight tradeoff between accuracy on the original images and the accuracy on the adversarial images, but overall, accuracies are good</a:t>
              </a: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2A78BB05-F2A3-49E9-8FBE-55ACFE4F4914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Results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83FF5-25B8-41FA-9C74-5B360C983A7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12555" r="3964" b="11108"/>
          <a:stretch/>
        </p:blipFill>
        <p:spPr>
          <a:xfrm>
            <a:off x="9850947" y="41667321"/>
            <a:ext cx="3268975" cy="14377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35BE45-91AC-4A08-8BFB-02C0C1E2C7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67" y="41951953"/>
            <a:ext cx="3483683" cy="10102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7D61071-AC5B-42B2-9AC8-47E326D48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25" y="42030886"/>
            <a:ext cx="3456162" cy="827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007492-C48A-41CF-AD99-39166572FA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-1"/>
          <a:stretch/>
        </p:blipFill>
        <p:spPr>
          <a:xfrm>
            <a:off x="3997848" y="41564688"/>
            <a:ext cx="1889203" cy="1566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D1E00FF-0C3B-4DEB-9A22-B15A2A4305D1}"/>
              </a:ext>
            </a:extLst>
          </p:cNvPr>
          <p:cNvSpPr txBox="1"/>
          <p:nvPr/>
        </p:nvSpPr>
        <p:spPr>
          <a:xfrm>
            <a:off x="30129529" y="-2381"/>
            <a:ext cx="2272140" cy="554059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r" rtl="1"/>
            <a:r>
              <a:rPr lang="he-IL" sz="3000" b="1" dirty="0">
                <a:solidFill>
                  <a:schemeClr val="bg1"/>
                </a:solidFill>
              </a:rPr>
              <a:t>בס"ד</a:t>
            </a:r>
            <a:endParaRPr lang="en-US" sz="3000" b="1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965725-A401-41A8-8CF1-A77E14832757}"/>
              </a:ext>
            </a:extLst>
          </p:cNvPr>
          <p:cNvGrpSpPr/>
          <p:nvPr/>
        </p:nvGrpSpPr>
        <p:grpSpPr>
          <a:xfrm>
            <a:off x="720000" y="9312304"/>
            <a:ext cx="14400001" cy="4706376"/>
            <a:chOff x="488" y="1"/>
            <a:chExt cx="3090728" cy="1327283"/>
          </a:xfrm>
        </p:grpSpPr>
        <p:sp>
          <p:nvSpPr>
            <p:cNvPr id="37" name="תיבת טקסט 18">
              <a:extLst>
                <a:ext uri="{FF2B5EF4-FFF2-40B4-BE49-F238E27FC236}">
                  <a16:creationId xmlns:a16="http://schemas.microsoft.com/office/drawing/2014/main" id="{DFA3AD4F-9BEE-44BC-8F51-FA5B66553EE6}"/>
                </a:ext>
              </a:extLst>
            </p:cNvPr>
            <p:cNvSpPr txBox="1"/>
            <p:nvPr/>
          </p:nvSpPr>
          <p:spPr>
            <a:xfrm>
              <a:off x="488" y="242463"/>
              <a:ext cx="3090728" cy="108482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An adversarial example is an instance with small, intentional feature perturbations that causes a machine learning model to make a false prediction.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The goal is to Find a way to train ‘secured’ models such that this sort of attacks should not affect them.</a:t>
              </a:r>
            </a:p>
            <a:p>
              <a:pPr marL="457246" indent="-457246">
                <a:buFont typeface="Wingdings" pitchFamily="2" charset="2"/>
                <a:buChar char="ü"/>
              </a:pPr>
              <a:r>
                <a:rPr lang="en-US" sz="3700" dirty="0"/>
                <a:t>Project based on the article </a:t>
              </a:r>
              <a:r>
                <a:rPr lang="en-US" sz="3700" dirty="0">
                  <a:solidFill>
                    <a:srgbClr val="0563C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  <a:hlinkClick r:id="rId8"/>
                </a:rPr>
                <a:t>Bridging machine learning and cryptography in defense against adversarial attacks</a:t>
              </a:r>
              <a:endParaRPr lang="en-US" sz="3700" dirty="0"/>
            </a:p>
          </p:txBody>
        </p:sp>
        <p:sp>
          <p:nvSpPr>
            <p:cNvPr id="38" name="Text Box 24">
              <a:extLst>
                <a:ext uri="{FF2B5EF4-FFF2-40B4-BE49-F238E27FC236}">
                  <a16:creationId xmlns:a16="http://schemas.microsoft.com/office/drawing/2014/main" id="{A9FDB1ED-C4C0-480D-80A6-DF5E91D7F8BC}"/>
                </a:ext>
              </a:extLst>
            </p:cNvPr>
            <p:cNvSpPr txBox="1"/>
            <p:nvPr/>
          </p:nvSpPr>
          <p:spPr>
            <a:xfrm>
              <a:off x="488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Background and Goal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331618-4256-41BA-8FDD-536DA6766F66}"/>
              </a:ext>
            </a:extLst>
          </p:cNvPr>
          <p:cNvGrpSpPr>
            <a:grpSpLocks noChangeAspect="1"/>
          </p:cNvGrpSpPr>
          <p:nvPr/>
        </p:nvGrpSpPr>
        <p:grpSpPr>
          <a:xfrm>
            <a:off x="447015" y="32504408"/>
            <a:ext cx="14502311" cy="5704431"/>
            <a:chOff x="9279172" y="23749276"/>
            <a:chExt cx="13551736" cy="53307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9B95DD-047D-422E-9197-8EB8322A507F}"/>
                </a:ext>
              </a:extLst>
            </p:cNvPr>
            <p:cNvGrpSpPr/>
            <p:nvPr/>
          </p:nvGrpSpPr>
          <p:grpSpPr>
            <a:xfrm>
              <a:off x="9279172" y="23749277"/>
              <a:ext cx="13551736" cy="5330721"/>
              <a:chOff x="9279172" y="23749277"/>
              <a:chExt cx="13551736" cy="533072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F05674C-EA0D-400B-AF01-2B79607B49E6}"/>
                  </a:ext>
                </a:extLst>
              </p:cNvPr>
              <p:cNvGrpSpPr/>
              <p:nvPr/>
            </p:nvGrpSpPr>
            <p:grpSpPr>
              <a:xfrm>
                <a:off x="9279172" y="23750663"/>
                <a:ext cx="13551736" cy="5329335"/>
                <a:chOff x="9279172" y="23750663"/>
                <a:chExt cx="13551736" cy="532933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B60FC61F-D124-4385-9B15-65551D1814D4}"/>
                    </a:ext>
                  </a:extLst>
                </p:cNvPr>
                <p:cNvGrpSpPr/>
                <p:nvPr/>
              </p:nvGrpSpPr>
              <p:grpSpPr>
                <a:xfrm>
                  <a:off x="9279172" y="23895961"/>
                  <a:ext cx="13551736" cy="5184037"/>
                  <a:chOff x="9279172" y="23895961"/>
                  <a:chExt cx="13551736" cy="518403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7EE2AEAC-C313-4E78-9FAF-E53B60D2789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279172" y="23895961"/>
                    <a:ext cx="13551736" cy="3704893"/>
                    <a:chOff x="5936044" y="23646432"/>
                    <a:chExt cx="18610397" cy="5087877"/>
                  </a:xfrm>
                </p:grpSpPr>
                <p:pic>
                  <p:nvPicPr>
                    <p:cNvPr id="48" name="Picture 47" descr="A close up of a 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2957E089-22FB-4FBD-A6DA-88A57E473D6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7770518" y="23646432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 descr="A picture containing crossword puzzle&#10;&#10;Description automatically generated">
                      <a:extLst>
                        <a:ext uri="{FF2B5EF4-FFF2-40B4-BE49-F238E27FC236}">
                          <a16:creationId xmlns:a16="http://schemas.microsoft.com/office/drawing/2014/main" id="{E1BEC1F8-4C66-44D4-BBC9-5E470E373D7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859928" y="23646433"/>
                      <a:ext cx="6775923" cy="50819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 descr="A close up of a logo&#10;&#10;Description automatically generated">
                      <a:extLst>
                        <a:ext uri="{FF2B5EF4-FFF2-40B4-BE49-F238E27FC236}">
                          <a16:creationId xmlns:a16="http://schemas.microsoft.com/office/drawing/2014/main" id="{D06E24C7-E118-4768-A7AF-D5733E2080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6044" y="23652366"/>
                      <a:ext cx="6775927" cy="508194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79294A2-E6F5-4FE6-A5C7-31B7AD74C37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1638" y="27483743"/>
                    <a:ext cx="11930136" cy="15962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3:</a:t>
                    </a:r>
                    <a:r>
                      <a:rPr lang="en-US" sz="3500" dirty="0"/>
                      <a:t> Sample of the encrypted images. Interesting to see how for the human eye it’s difficult to distinguish between various classes but a DNN model classifies quite well, as can be seen in table 1</a:t>
                    </a:r>
                    <a:endParaRPr lang="en-US" sz="3500" b="1" dirty="0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B59A4E0-9B34-4F5E-95D6-EC4DB8C829AC}"/>
                    </a:ext>
                  </a:extLst>
                </p:cNvPr>
                <p:cNvSpPr txBox="1"/>
                <p:nvPr/>
              </p:nvSpPr>
              <p:spPr>
                <a:xfrm>
                  <a:off x="11016321" y="23750663"/>
                  <a:ext cx="1567300" cy="58960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02E1DB-BD07-4673-82A5-D643E909A61D}"/>
                  </a:ext>
                </a:extLst>
              </p:cNvPr>
              <p:cNvSpPr txBox="1"/>
              <p:nvPr/>
            </p:nvSpPr>
            <p:spPr>
              <a:xfrm>
                <a:off x="14887636" y="23749277"/>
                <a:ext cx="2336370" cy="589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b="1" dirty="0">
                    <a:solidFill>
                      <a:srgbClr val="4A929C"/>
                    </a:solidFill>
                  </a:rPr>
                  <a:t>permutated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393C5B-F0A1-46CD-AD56-C03B7F835399}"/>
                </a:ext>
              </a:extLst>
            </p:cNvPr>
            <p:cNvSpPr txBox="1"/>
            <p:nvPr/>
          </p:nvSpPr>
          <p:spPr>
            <a:xfrm>
              <a:off x="19580694" y="23749276"/>
              <a:ext cx="1567300" cy="589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4A929C"/>
                  </a:solidFill>
                </a:rPr>
                <a:t>ctr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6F5447A-CAD7-4B0C-AAAD-385327A25D87}"/>
              </a:ext>
            </a:extLst>
          </p:cNvPr>
          <p:cNvGrpSpPr/>
          <p:nvPr/>
        </p:nvGrpSpPr>
        <p:grpSpPr>
          <a:xfrm>
            <a:off x="17280001" y="31360971"/>
            <a:ext cx="14400002" cy="2074873"/>
            <a:chOff x="-154593" y="1"/>
            <a:chExt cx="3090728" cy="585152"/>
          </a:xfrm>
        </p:grpSpPr>
        <p:sp>
          <p:nvSpPr>
            <p:cNvPr id="52" name="תיבת טקסט 18">
              <a:extLst>
                <a:ext uri="{FF2B5EF4-FFF2-40B4-BE49-F238E27FC236}">
                  <a16:creationId xmlns:a16="http://schemas.microsoft.com/office/drawing/2014/main" id="{2B868D60-4E17-4C1B-82F1-887DBBBB59F6}"/>
                </a:ext>
              </a:extLst>
            </p:cNvPr>
            <p:cNvSpPr txBox="1"/>
            <p:nvPr/>
          </p:nvSpPr>
          <p:spPr>
            <a:xfrm>
              <a:off x="-154593" y="242463"/>
              <a:ext cx="3090728" cy="34269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1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3700" dirty="0"/>
                <a:t>To verify that the learning ability of a permutation model does not result from high density in small images, we trained models on padded images. </a:t>
              </a:r>
            </a:p>
          </p:txBody>
        </p:sp>
        <p:sp>
          <p:nvSpPr>
            <p:cNvPr id="53" name="Text Box 24">
              <a:extLst>
                <a:ext uri="{FF2B5EF4-FFF2-40B4-BE49-F238E27FC236}">
                  <a16:creationId xmlns:a16="http://schemas.microsoft.com/office/drawing/2014/main" id="{C182ADF9-CED3-4761-B7DC-EEDC3DB3BE98}"/>
                </a:ext>
              </a:extLst>
            </p:cNvPr>
            <p:cNvSpPr txBox="1"/>
            <p:nvPr/>
          </p:nvSpPr>
          <p:spPr>
            <a:xfrm>
              <a:off x="-154593" y="1"/>
              <a:ext cx="3090728" cy="237739"/>
            </a:xfrm>
            <a:prstGeom prst="rect">
              <a:avLst/>
            </a:prstGeom>
            <a:solidFill>
              <a:srgbClr val="FF8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4000" b="1" kern="0" dirty="0">
                  <a:solidFill>
                    <a:srgbClr val="FFFFFF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Success with Permutation , Coincidence? 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A745D60-7A1A-45E0-8C8E-624EF6E2C95C}"/>
              </a:ext>
            </a:extLst>
          </p:cNvPr>
          <p:cNvSpPr txBox="1"/>
          <p:nvPr/>
        </p:nvSpPr>
        <p:spPr>
          <a:xfrm>
            <a:off x="17856820" y="37894104"/>
            <a:ext cx="13246362" cy="630952"/>
          </a:xfrm>
          <a:prstGeom prst="rect">
            <a:avLst/>
          </a:prstGeom>
          <a:noFill/>
        </p:spPr>
        <p:txBody>
          <a:bodyPr wrap="square" lIns="91449" tIns="45725" rIns="91449" bIns="45725" rtlCol="0">
            <a:spAutoFit/>
          </a:bodyPr>
          <a:lstStyle/>
          <a:p>
            <a:pPr algn="ctr"/>
            <a:r>
              <a:rPr lang="en-US" sz="3500" b="1" dirty="0">
                <a:solidFill>
                  <a:srgbClr val="4A929C"/>
                </a:solidFill>
              </a:rPr>
              <a:t>Table 2:</a:t>
            </a:r>
            <a:r>
              <a:rPr lang="en-US" sz="3500" b="1" dirty="0">
                <a:solidFill>
                  <a:srgbClr val="5F8388"/>
                </a:solidFill>
              </a:rPr>
              <a:t> </a:t>
            </a:r>
            <a:r>
              <a:rPr lang="en-US" sz="3500" dirty="0"/>
              <a:t>results for training permutated data, various image dimensions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03A7175-7B04-40A4-994D-D93110F266A4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58" y="15210552"/>
            <a:ext cx="12601852" cy="12601389"/>
          </a:xfrm>
          <a:prstGeom prst="ellipse">
            <a:avLst/>
          </a:prstGeom>
          <a:ln>
            <a:noFill/>
          </a:ln>
          <a:effectLst>
            <a:softEdge rad="635000"/>
          </a:effectLst>
        </p:spPr>
      </p:pic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B34A129-BE35-458F-B5CF-AF5BE1647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0321"/>
              </p:ext>
            </p:extLst>
          </p:nvPr>
        </p:nvGraphicFramePr>
        <p:xfrm>
          <a:off x="21293829" y="33541207"/>
          <a:ext cx="6372344" cy="4324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344">
                  <a:extLst>
                    <a:ext uri="{9D8B030D-6E8A-4147-A177-3AD203B41FA5}">
                      <a16:colId xmlns:a16="http://schemas.microsoft.com/office/drawing/2014/main" val="2977598269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1958273809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797041600"/>
                    </a:ext>
                  </a:extLst>
                </a:gridCol>
              </a:tblGrid>
              <a:tr h="541640">
                <a:tc>
                  <a:txBody>
                    <a:bodyPr/>
                    <a:lstStyle/>
                    <a:p>
                      <a:pPr algn="ctr"/>
                      <a:endParaRPr lang="en-US" sz="3500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image size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error rate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979093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3.70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520719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887621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274662"/>
                  </a:ext>
                </a:extLst>
              </a:tr>
              <a:tr h="541640">
                <a:tc rowSpan="3">
                  <a:txBody>
                    <a:bodyPr/>
                    <a:lstStyle/>
                    <a:p>
                      <a:pPr algn="ctr"/>
                      <a:r>
                        <a:rPr lang="en-US" sz="3500" b="1" dirty="0">
                          <a:solidFill>
                            <a:schemeClr val="tx1"/>
                          </a:solidFill>
                        </a:rPr>
                        <a:t>fashion </a:t>
                      </a:r>
                      <a:r>
                        <a:rPr lang="en-US" sz="3500" b="1" dirty="0" err="1">
                          <a:solidFill>
                            <a:schemeClr val="tx1"/>
                          </a:solidFill>
                        </a:rPr>
                        <a:t>mnist</a:t>
                      </a:r>
                      <a:endParaRPr lang="en-US" sz="3500" b="1" dirty="0">
                        <a:solidFill>
                          <a:schemeClr val="tx1"/>
                        </a:solidFill>
                      </a:endParaRP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28x28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12.30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15553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14.40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12797"/>
                  </a:ext>
                </a:extLst>
              </a:tr>
              <a:tr h="541640">
                <a:tc vMerge="1">
                  <a:txBody>
                    <a:bodyPr/>
                    <a:lstStyle/>
                    <a:p>
                      <a:endParaRPr lang="en-US" sz="5900" dirty="0"/>
                    </a:p>
                  </a:txBody>
                  <a:tcPr marL="84380" marR="84380" marT="42190" marB="4219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60x60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10.80</a:t>
                      </a:r>
                    </a:p>
                  </a:txBody>
                  <a:tcPr marL="84392" marR="84392" marT="42195" marB="4219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81859"/>
                  </a:ext>
                </a:extLst>
              </a:tr>
            </a:tbl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637694B7-B59B-4709-A786-03DE0A339FF9}"/>
              </a:ext>
            </a:extLst>
          </p:cNvPr>
          <p:cNvGrpSpPr/>
          <p:nvPr/>
        </p:nvGrpSpPr>
        <p:grpSpPr>
          <a:xfrm>
            <a:off x="18658758" y="12887990"/>
            <a:ext cx="11766529" cy="4995649"/>
            <a:chOff x="18231739" y="12888957"/>
            <a:chExt cx="11764800" cy="49951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FC47EB-42FA-43B1-B48C-00D6F8E3D06D}"/>
                </a:ext>
              </a:extLst>
            </p:cNvPr>
            <p:cNvSpPr txBox="1"/>
            <p:nvPr/>
          </p:nvSpPr>
          <p:spPr>
            <a:xfrm>
              <a:off x="18257217" y="17253188"/>
              <a:ext cx="11654258" cy="630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4A929C"/>
                  </a:solidFill>
                </a:rPr>
                <a:t>Figure 4:</a:t>
              </a:r>
              <a:r>
                <a:rPr lang="en-US" sz="3500" b="1" dirty="0">
                  <a:solidFill>
                    <a:srgbClr val="5F8388"/>
                  </a:solidFill>
                </a:rPr>
                <a:t> </a:t>
              </a:r>
              <a:r>
                <a:rPr lang="en-US" sz="3500" dirty="0"/>
                <a:t>visualization of a CW attack secured by permutation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D32B511-0E3E-4DE1-B134-A452408ABAB8}"/>
                </a:ext>
              </a:extLst>
            </p:cNvPr>
            <p:cNvGrpSpPr/>
            <p:nvPr/>
          </p:nvGrpSpPr>
          <p:grpSpPr>
            <a:xfrm>
              <a:off x="18231739" y="12888957"/>
              <a:ext cx="11764800" cy="4316616"/>
              <a:chOff x="18231739" y="12706077"/>
              <a:chExt cx="11764800" cy="431661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25B5DCB-4636-445B-A635-238A15DE4132}"/>
                  </a:ext>
                </a:extLst>
              </p:cNvPr>
              <p:cNvGrpSpPr/>
              <p:nvPr/>
            </p:nvGrpSpPr>
            <p:grpSpPr>
              <a:xfrm>
                <a:off x="18466786" y="12706077"/>
                <a:ext cx="11265149" cy="3493447"/>
                <a:chOff x="18466786" y="12706077"/>
                <a:chExt cx="11265149" cy="3493447"/>
              </a:xfrm>
            </p:grpSpPr>
            <p:pic>
              <p:nvPicPr>
                <p:cNvPr id="64" name="Picture 63" descr="A close up of a person&#10;&#10;Description automatically generated">
                  <a:extLst>
                    <a:ext uri="{FF2B5EF4-FFF2-40B4-BE49-F238E27FC236}">
                      <a16:creationId xmlns:a16="http://schemas.microsoft.com/office/drawing/2014/main" id="{81682841-10C6-478C-8E71-C4D5B442C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37517" y="12960000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5" name="Picture 64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D6B359FB-9A67-42EA-A4D5-41493FC97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466786" y="12958582"/>
                  <a:ext cx="4319365" cy="3239524"/>
                </a:xfrm>
                <a:prstGeom prst="rect">
                  <a:avLst/>
                </a:prstGeom>
              </p:spPr>
            </p:pic>
            <p:pic>
              <p:nvPicPr>
                <p:cNvPr id="66" name="Picture 65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F7B74625-E64F-42CD-A757-795B53D0C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12570" y="12960000"/>
                  <a:ext cx="4319365" cy="3239524"/>
                </a:xfrm>
                <a:prstGeom prst="rect">
                  <a:avLst/>
                </a:prstGeom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DDD1541-8047-44BB-9199-9795894A96C2}"/>
                    </a:ext>
                  </a:extLst>
                </p:cNvPr>
                <p:cNvSpPr txBox="1"/>
                <p:nvPr/>
              </p:nvSpPr>
              <p:spPr>
                <a:xfrm>
                  <a:off x="25407458" y="14065200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=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2C6FFDE-1D92-4368-9EE1-96CB4B026C9A}"/>
                    </a:ext>
                  </a:extLst>
                </p:cNvPr>
                <p:cNvSpPr txBox="1"/>
                <p:nvPr/>
              </p:nvSpPr>
              <p:spPr>
                <a:xfrm>
                  <a:off x="21935059" y="14063899"/>
                  <a:ext cx="97430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/>
                    <a:t>+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1FA1A4A-799D-4C1C-B711-221B958168CA}"/>
                    </a:ext>
                  </a:extLst>
                </p:cNvPr>
                <p:cNvSpPr txBox="1"/>
                <p:nvPr/>
              </p:nvSpPr>
              <p:spPr>
                <a:xfrm>
                  <a:off x="26506276" y="12706077"/>
                  <a:ext cx="2185741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5333DDE-85A8-4F7A-AB5E-D95541C8839B}"/>
                    </a:ext>
                  </a:extLst>
                </p:cNvPr>
                <p:cNvSpPr txBox="1"/>
                <p:nvPr/>
              </p:nvSpPr>
              <p:spPr>
                <a:xfrm>
                  <a:off x="23325078" y="12706077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C69923F-D19A-46C6-98D4-0A7872704C55}"/>
                    </a:ext>
                  </a:extLst>
                </p:cNvPr>
                <p:cNvSpPr txBox="1"/>
                <p:nvPr/>
              </p:nvSpPr>
              <p:spPr>
                <a:xfrm>
                  <a:off x="19884886" y="12707358"/>
                  <a:ext cx="1556920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52B1F06-4451-433B-937C-57BBD07EF5D0}"/>
                  </a:ext>
                </a:extLst>
              </p:cNvPr>
              <p:cNvSpPr txBox="1"/>
              <p:nvPr/>
            </p:nvSpPr>
            <p:spPr>
              <a:xfrm>
                <a:off x="18231739" y="15853271"/>
                <a:ext cx="4803830" cy="116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AFBAEF-7695-476D-981C-61694EFA6AE1}"/>
                  </a:ext>
                </a:extLst>
              </p:cNvPr>
              <p:cNvSpPr txBox="1"/>
              <p:nvPr/>
            </p:nvSpPr>
            <p:spPr>
              <a:xfrm>
                <a:off x="25192709" y="15852138"/>
                <a:ext cx="4803830" cy="116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insecure:	</a:t>
                </a:r>
                <a:r>
                  <a:rPr lang="en-US" sz="3500" dirty="0">
                    <a:solidFill>
                      <a:srgbClr val="FF0000"/>
                    </a:solidFill>
                  </a:rPr>
                  <a:t>49% it’s “one”</a:t>
                </a:r>
              </a:p>
              <a:p>
                <a:r>
                  <a:rPr lang="en-US" sz="3500" dirty="0"/>
                  <a:t>secure:		</a:t>
                </a:r>
                <a:r>
                  <a:rPr lang="en-US" sz="3500" dirty="0">
                    <a:solidFill>
                      <a:schemeClr val="accent6"/>
                    </a:solidFill>
                  </a:rPr>
                  <a:t>100% it’s “two”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52BEAF6-04AF-4A47-9AA3-129D8843DFB7}"/>
              </a:ext>
            </a:extLst>
          </p:cNvPr>
          <p:cNvGrpSpPr/>
          <p:nvPr/>
        </p:nvGrpSpPr>
        <p:grpSpPr>
          <a:xfrm>
            <a:off x="2259592" y="14153854"/>
            <a:ext cx="11335969" cy="4350075"/>
            <a:chOff x="1063844" y="14153854"/>
            <a:chExt cx="11335969" cy="435007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1DDB929-1259-4DB5-9EB3-7613CF4E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2094" y="14400000"/>
              <a:ext cx="4320000" cy="3240000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BCB65BF7-4179-4B4F-9585-E15CF5BF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813" y="14400000"/>
              <a:ext cx="4320000" cy="3240000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B8886CF-B6AF-43FF-AFA3-CA17CB1D349C}"/>
                </a:ext>
              </a:extLst>
            </p:cNvPr>
            <p:cNvGrpSpPr/>
            <p:nvPr/>
          </p:nvGrpSpPr>
          <p:grpSpPr>
            <a:xfrm>
              <a:off x="1063844" y="14153854"/>
              <a:ext cx="10964518" cy="4350075"/>
              <a:chOff x="1063844" y="14153854"/>
              <a:chExt cx="10964518" cy="4350075"/>
            </a:xfrm>
          </p:grpSpPr>
          <p:pic>
            <p:nvPicPr>
              <p:cNvPr id="3" name="Picture 2" descr="A close up of a mans face&#10;&#10;Description automatically generated">
                <a:extLst>
                  <a:ext uri="{FF2B5EF4-FFF2-40B4-BE49-F238E27FC236}">
                    <a16:creationId xmlns:a16="http://schemas.microsoft.com/office/drawing/2014/main" id="{60C6E0F5-EDE5-43BC-A80F-0F77FC914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5852" y="14400000"/>
                <a:ext cx="4320000" cy="3240000"/>
              </a:xfrm>
              <a:prstGeom prst="rect">
                <a:avLst/>
              </a:prstGeom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2AC035D-436E-41C1-B871-8391C604BDB0}"/>
                  </a:ext>
                </a:extLst>
              </p:cNvPr>
              <p:cNvGrpSpPr/>
              <p:nvPr/>
            </p:nvGrpSpPr>
            <p:grpSpPr>
              <a:xfrm>
                <a:off x="1063844" y="14153854"/>
                <a:ext cx="10964518" cy="4350075"/>
                <a:chOff x="1043894" y="14268344"/>
                <a:chExt cx="10962909" cy="434959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69FAACF-ABA8-43EA-B200-A749581D5FFA}"/>
                    </a:ext>
                  </a:extLst>
                </p:cNvPr>
                <p:cNvGrpSpPr/>
                <p:nvPr/>
              </p:nvGrpSpPr>
              <p:grpSpPr>
                <a:xfrm>
                  <a:off x="2606511" y="15622402"/>
                  <a:ext cx="8229600" cy="2995536"/>
                  <a:chOff x="2606511" y="15317602"/>
                  <a:chExt cx="8229600" cy="2995536"/>
                </a:xfrm>
              </p:grpSpPr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916F37C-FEE4-420B-AE8A-7CA4F54B8DED}"/>
                      </a:ext>
                    </a:extLst>
                  </p:cNvPr>
                  <p:cNvSpPr txBox="1"/>
                  <p:nvPr/>
                </p:nvSpPr>
                <p:spPr>
                  <a:xfrm>
                    <a:off x="2606511" y="17682265"/>
                    <a:ext cx="8229600" cy="6308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500" b="1" dirty="0">
                        <a:solidFill>
                          <a:srgbClr val="4A929C"/>
                        </a:solidFill>
                      </a:rPr>
                      <a:t>Figure 1:</a:t>
                    </a:r>
                    <a:r>
                      <a:rPr lang="en-US" sz="3500" dirty="0"/>
                      <a:t> example of an adversarial image</a:t>
                    </a:r>
                    <a:endParaRPr lang="en-US" sz="3500" b="1" dirty="0"/>
                  </a:p>
                </p:txBody>
              </p:sp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8245CA0B-71BC-476F-B724-07C1A7884AB8}"/>
                      </a:ext>
                    </a:extLst>
                  </p:cNvPr>
                  <p:cNvGrpSpPr/>
                  <p:nvPr/>
                </p:nvGrpSpPr>
                <p:grpSpPr>
                  <a:xfrm>
                    <a:off x="4539563" y="15317602"/>
                    <a:ext cx="4477144" cy="631617"/>
                    <a:chOff x="4539563" y="15317602"/>
                    <a:chExt cx="4477144" cy="631617"/>
                  </a:xfrm>
                </p:grpSpPr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8C9D5431-47C9-446E-8E17-F2D21D9E0F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42407" y="15318346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=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C08A810E-0F9F-4B99-916F-CEC853B93B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9563" y="15317602"/>
                      <a:ext cx="974300" cy="6308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3500" b="1" dirty="0"/>
                        <a:t>+</a:t>
                      </a:r>
                    </a:p>
                  </p:txBody>
                </p:sp>
              </p:grp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783E3E6-8DA0-4B43-8796-87BCCF6FDC3C}"/>
                    </a:ext>
                  </a:extLst>
                </p:cNvPr>
                <p:cNvSpPr txBox="1"/>
                <p:nvPr/>
              </p:nvSpPr>
              <p:spPr>
                <a:xfrm>
                  <a:off x="1043894" y="17392895"/>
                  <a:ext cx="4363375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chemeClr val="accent6"/>
                      </a:solidFill>
                    </a:rPr>
                    <a:t>100% it’s “ankle boot”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6E73A88-46EA-4CE7-9A89-D02616A68D39}"/>
                    </a:ext>
                  </a:extLst>
                </p:cNvPr>
                <p:cNvSpPr txBox="1"/>
                <p:nvPr/>
              </p:nvSpPr>
              <p:spPr>
                <a:xfrm>
                  <a:off x="8430229" y="17394149"/>
                  <a:ext cx="3576574" cy="6308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FF0000"/>
                      </a:solidFill>
                    </a:rPr>
                    <a:t>52% it’s “sandal”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94ECADF-7BEE-4462-9B64-71E30E31F5F8}"/>
                    </a:ext>
                  </a:extLst>
                </p:cNvPr>
                <p:cNvSpPr txBox="1"/>
                <p:nvPr/>
              </p:nvSpPr>
              <p:spPr>
                <a:xfrm>
                  <a:off x="9114887" y="14269694"/>
                  <a:ext cx="221650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adversarial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BEBFB0E-1131-4431-A1CB-0C5AB8076F74}"/>
                    </a:ext>
                  </a:extLst>
                </p:cNvPr>
                <p:cNvSpPr txBox="1"/>
                <p:nvPr/>
              </p:nvSpPr>
              <p:spPr>
                <a:xfrm>
                  <a:off x="5994279" y="1426969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noise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247A0ED-9373-4A7C-B2A7-CF82E9F82D9D}"/>
                    </a:ext>
                  </a:extLst>
                </p:cNvPr>
                <p:cNvSpPr txBox="1"/>
                <p:nvPr/>
              </p:nvSpPr>
              <p:spPr>
                <a:xfrm>
                  <a:off x="2519973" y="14268344"/>
                  <a:ext cx="1556920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dirty="0">
                      <a:solidFill>
                        <a:srgbClr val="4A929C"/>
                      </a:solidFill>
                    </a:rPr>
                    <a:t>original</a:t>
                  </a:r>
                </a:p>
              </p:txBody>
            </p:sp>
          </p:grp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345A03-AF8A-4091-BFC4-B48BFBAC4FC3}"/>
              </a:ext>
            </a:extLst>
          </p:cNvPr>
          <p:cNvGrpSpPr/>
          <p:nvPr/>
        </p:nvGrpSpPr>
        <p:grpSpPr>
          <a:xfrm>
            <a:off x="1145908" y="24976599"/>
            <a:ext cx="13572366" cy="4836185"/>
            <a:chOff x="450669" y="24785738"/>
            <a:chExt cx="13570371" cy="483565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BB160D-7952-462E-8AB7-F23EFCD94AB7}"/>
                </a:ext>
              </a:extLst>
            </p:cNvPr>
            <p:cNvGrpSpPr/>
            <p:nvPr/>
          </p:nvGrpSpPr>
          <p:grpSpPr>
            <a:xfrm>
              <a:off x="450669" y="24785738"/>
              <a:ext cx="13570371" cy="4835654"/>
              <a:chOff x="770709" y="24785738"/>
              <a:chExt cx="13570371" cy="4835654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877ED0F-2157-4E59-BE17-9E02CDA5B4FB}"/>
                  </a:ext>
                </a:extLst>
              </p:cNvPr>
              <p:cNvGrpSpPr/>
              <p:nvPr/>
            </p:nvGrpSpPr>
            <p:grpSpPr>
              <a:xfrm>
                <a:off x="770709" y="24785738"/>
                <a:ext cx="12034654" cy="4835654"/>
                <a:chOff x="770709" y="24541898"/>
                <a:chExt cx="12034654" cy="483565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0F126E1-DD37-4C09-9297-4337CA2A2036}"/>
                    </a:ext>
                  </a:extLst>
                </p:cNvPr>
                <p:cNvSpPr txBox="1"/>
                <p:nvPr/>
              </p:nvSpPr>
              <p:spPr>
                <a:xfrm>
                  <a:off x="2341907" y="28746679"/>
                  <a:ext cx="10463456" cy="630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500" b="1" dirty="0">
                      <a:solidFill>
                        <a:srgbClr val="4A929C"/>
                      </a:solidFill>
                    </a:rPr>
                    <a:t>Figure 2:</a:t>
                  </a:r>
                  <a:r>
                    <a:rPr lang="en-US" sz="3500" dirty="0"/>
                    <a:t> architecture for securing models</a:t>
                  </a:r>
                  <a:endParaRPr lang="en-US" sz="3500" b="1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3828EFC-7000-46BF-BD2A-1FC171B21C1C}"/>
                    </a:ext>
                  </a:extLst>
                </p:cNvPr>
                <p:cNvGrpSpPr/>
                <p:nvPr/>
              </p:nvGrpSpPr>
              <p:grpSpPr>
                <a:xfrm>
                  <a:off x="770709" y="24541898"/>
                  <a:ext cx="10993515" cy="4047773"/>
                  <a:chOff x="4090983" y="20099382"/>
                  <a:chExt cx="10993515" cy="4047773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59C9991-9736-408F-A168-BFB599E667AC}"/>
                      </a:ext>
                    </a:extLst>
                  </p:cNvPr>
                  <p:cNvGrpSpPr/>
                  <p:nvPr/>
                </p:nvGrpSpPr>
                <p:grpSpPr>
                  <a:xfrm>
                    <a:off x="4090983" y="20586785"/>
                    <a:ext cx="10821078" cy="3203523"/>
                    <a:chOff x="4273863" y="20373425"/>
                    <a:chExt cx="10821078" cy="3203523"/>
                  </a:xfrm>
                </p:grpSpPr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DC5EF675-B421-4463-9738-25F436D61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39334" y="21202506"/>
                      <a:ext cx="963162" cy="1565513"/>
                      <a:chOff x="15465968" y="19638480"/>
                      <a:chExt cx="963162" cy="1565513"/>
                    </a:xfrm>
                  </p:grpSpPr>
                  <p:pic>
                    <p:nvPicPr>
                      <p:cNvPr id="101" name="Picture 100" descr="A close up of a device&#10;&#10;Description automatically generated">
                        <a:extLst>
                          <a:ext uri="{FF2B5EF4-FFF2-40B4-BE49-F238E27FC236}">
                            <a16:creationId xmlns:a16="http://schemas.microsoft.com/office/drawing/2014/main" id="{3B7195B5-32C1-4328-86E8-011BFABB93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529130" y="20303993"/>
                        <a:ext cx="900000" cy="9000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2" name="Picture 101">
                        <a:extLst>
                          <a:ext uri="{FF2B5EF4-FFF2-40B4-BE49-F238E27FC236}">
                            <a16:creationId xmlns:a16="http://schemas.microsoft.com/office/drawing/2014/main" id="{7E459366-728A-45AF-B85E-046A28505D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5465968" y="19638480"/>
                        <a:ext cx="914400" cy="91346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98" name="Picture 97" descr="A close up of a device&#10;&#10;Description automatically generated">
                      <a:extLst>
                        <a:ext uri="{FF2B5EF4-FFF2-40B4-BE49-F238E27FC236}">
                          <a16:creationId xmlns:a16="http://schemas.microsoft.com/office/drawing/2014/main" id="{E24AD8BE-4DE1-4538-9331-4E3990B503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802"/>
                    <a:stretch/>
                  </p:blipFill>
                  <p:spPr>
                    <a:xfrm>
                      <a:off x="4273863" y="20827697"/>
                      <a:ext cx="2338503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 descr="A picture containing crossword puzzle, text, black, floor&#10;&#10;Description automatically generated">
                      <a:extLst>
                        <a:ext uri="{FF2B5EF4-FFF2-40B4-BE49-F238E27FC236}">
                          <a16:creationId xmlns:a16="http://schemas.microsoft.com/office/drawing/2014/main" id="{C80C5476-8CCA-486C-90D3-FA0B1C5D768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54111" y="20827697"/>
                      <a:ext cx="2880000" cy="216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id="{7B2482F8-8B5C-4925-B39C-C0974E45A4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1620221" y="20373425"/>
                      <a:ext cx="3474720" cy="3203523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Rectangle: Rounded Corners 97">
                    <a:extLst>
                      <a:ext uri="{FF2B5EF4-FFF2-40B4-BE49-F238E27FC236}">
                        <a16:creationId xmlns:a16="http://schemas.microsoft.com/office/drawing/2014/main" id="{7082610D-6AD0-4B72-8799-8EF096B5C63B}"/>
                      </a:ext>
                    </a:extLst>
                  </p:cNvPr>
                  <p:cNvSpPr/>
                  <p:nvPr/>
                </p:nvSpPr>
                <p:spPr>
                  <a:xfrm>
                    <a:off x="6329133" y="20099382"/>
                    <a:ext cx="8755365" cy="4047773"/>
                  </a:xfrm>
                  <a:prstGeom prst="roundRect">
                    <a:avLst/>
                  </a:prstGeom>
                  <a:noFill/>
                  <a:ln w="76200">
                    <a:solidFill>
                      <a:srgbClr val="4A92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2" name="Speech Bubble: Oval 187">
                <a:extLst>
                  <a:ext uri="{FF2B5EF4-FFF2-40B4-BE49-F238E27FC236}">
                    <a16:creationId xmlns:a16="http://schemas.microsoft.com/office/drawing/2014/main" id="{078F6DC7-CB18-4D83-B6C3-E52851F35E01}"/>
                  </a:ext>
                </a:extLst>
              </p:cNvPr>
              <p:cNvSpPr/>
              <p:nvPr/>
            </p:nvSpPr>
            <p:spPr>
              <a:xfrm>
                <a:off x="11936463" y="25832243"/>
                <a:ext cx="2404617" cy="1061710"/>
              </a:xfrm>
              <a:prstGeom prst="wedgeEllipseCallout">
                <a:avLst>
                  <a:gd name="adj1" fmla="val -57939"/>
                  <a:gd name="adj2" fmla="val 46599"/>
                </a:avLst>
              </a:prstGeom>
              <a:noFill/>
              <a:ln w="76200">
                <a:solidFill>
                  <a:srgbClr val="4A92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b="1" dirty="0">
                    <a:solidFill>
                      <a:srgbClr val="FF8000"/>
                    </a:solidFill>
                  </a:rPr>
                  <a:t>T-shirt</a:t>
                </a: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338B41E-BE41-4E7F-AB5D-DBDF1AC91A9C}"/>
                </a:ext>
              </a:extLst>
            </p:cNvPr>
            <p:cNvCxnSpPr/>
            <p:nvPr/>
          </p:nvCxnSpPr>
          <p:spPr>
            <a:xfrm>
              <a:off x="7076284" y="26791200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38E9ACB-E391-4CA5-9E66-988BB55833A3}"/>
                </a:ext>
              </a:extLst>
            </p:cNvPr>
            <p:cNvCxnSpPr/>
            <p:nvPr/>
          </p:nvCxnSpPr>
          <p:spPr>
            <a:xfrm>
              <a:off x="4365837" y="26792679"/>
              <a:ext cx="640080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C7BE932-3BC3-4A8A-9590-5CF30E25BF8F}"/>
                </a:ext>
              </a:extLst>
            </p:cNvPr>
            <p:cNvCxnSpPr/>
            <p:nvPr/>
          </p:nvCxnSpPr>
          <p:spPr>
            <a:xfrm>
              <a:off x="2343021" y="26791200"/>
              <a:ext cx="748987" cy="0"/>
            </a:xfrm>
            <a:prstGeom prst="straightConnector1">
              <a:avLst/>
            </a:prstGeom>
            <a:ln w="38100">
              <a:solidFill>
                <a:srgbClr val="4A92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Date Placeholder 103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3" name="Footer Placeholder 10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7" name="Picture 106" descr="../Dropbox/Graphics/CS%20Bar%20Ilan/CSBIUProfileWhite.jpg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6" b="22245"/>
          <a:stretch/>
        </p:blipFill>
        <p:spPr bwMode="auto">
          <a:xfrm>
            <a:off x="2410207" y="1880553"/>
            <a:ext cx="7332277" cy="36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01ADC9-DC53-4BA1-9102-561A6594918C}"/>
              </a:ext>
            </a:extLst>
          </p:cNvPr>
          <p:cNvGrpSpPr/>
          <p:nvPr/>
        </p:nvGrpSpPr>
        <p:grpSpPr>
          <a:xfrm>
            <a:off x="720000" y="21592708"/>
            <a:ext cx="14400001" cy="3329808"/>
            <a:chOff x="720000" y="21592708"/>
            <a:chExt cx="14400001" cy="33298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EB0613-7A4B-4017-B08D-16B2F3CF625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40002" y="21638450"/>
              <a:ext cx="13679999" cy="3284066"/>
              <a:chOff x="155025" y="1"/>
              <a:chExt cx="2936191" cy="926166"/>
            </a:xfrm>
          </p:grpSpPr>
          <p:sp>
            <p:nvSpPr>
              <p:cNvPr id="7" name="תיבת טקסט 18">
                <a:extLst>
                  <a:ext uri="{FF2B5EF4-FFF2-40B4-BE49-F238E27FC236}">
                    <a16:creationId xmlns:a16="http://schemas.microsoft.com/office/drawing/2014/main" id="{16681B08-B5BB-4072-8771-E8321F8CFC99}"/>
                  </a:ext>
                </a:extLst>
              </p:cNvPr>
              <p:cNvSpPr txBox="1"/>
              <p:nvPr/>
            </p:nvSpPr>
            <p:spPr>
              <a:xfrm>
                <a:off x="155025" y="242463"/>
                <a:ext cx="2936191" cy="68370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Approach: training models on encrypted images.</a:t>
                </a:r>
              </a:p>
              <a:p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Encryption techniques:</a:t>
                </a: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Permutation</a:t>
                </a: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AES in ECB, CBC and CTR modes</a:t>
                </a:r>
                <a:endParaRPr lang="en-US" sz="3700" dirty="0"/>
              </a:p>
              <a:p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 Box 24">
                <a:extLst>
                  <a:ext uri="{FF2B5EF4-FFF2-40B4-BE49-F238E27FC236}">
                    <a16:creationId xmlns:a16="http://schemas.microsoft.com/office/drawing/2014/main" id="{381F52DF-4A25-4DD5-9D0F-C809759D92B7}"/>
                  </a:ext>
                </a:extLst>
              </p:cNvPr>
              <p:cNvSpPr txBox="1"/>
              <p:nvPr/>
            </p:nvSpPr>
            <p:spPr>
              <a:xfrm>
                <a:off x="155025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Securing Models</a:t>
                </a:r>
              </a:p>
            </p:txBody>
          </p:sp>
        </p:grpSp>
        <p:sp>
          <p:nvSpPr>
            <p:cNvPr id="106" name="Text Box 24">
              <a:extLst>
                <a:ext uri="{FF2B5EF4-FFF2-40B4-BE49-F238E27FC236}">
                  <a16:creationId xmlns:a16="http://schemas.microsoft.com/office/drawing/2014/main" id="{C484DB7D-EC0C-4294-AE42-D6D333610AF3}"/>
                </a:ext>
              </a:extLst>
            </p:cNvPr>
            <p:cNvSpPr txBox="1"/>
            <p:nvPr/>
          </p:nvSpPr>
          <p:spPr>
            <a:xfrm>
              <a:off x="720000" y="2159270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5F5289-14B3-42EA-8F2F-5184A6F0846E}"/>
              </a:ext>
            </a:extLst>
          </p:cNvPr>
          <p:cNvGrpSpPr/>
          <p:nvPr/>
        </p:nvGrpSpPr>
        <p:grpSpPr>
          <a:xfrm>
            <a:off x="720000" y="30279840"/>
            <a:ext cx="14399996" cy="1980971"/>
            <a:chOff x="720000" y="30279840"/>
            <a:chExt cx="14399996" cy="198097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A89EBD-FDDE-48A6-8855-66923377C367}"/>
                </a:ext>
              </a:extLst>
            </p:cNvPr>
            <p:cNvGrpSpPr/>
            <p:nvPr/>
          </p:nvGrpSpPr>
          <p:grpSpPr>
            <a:xfrm>
              <a:off x="1439998" y="30339246"/>
              <a:ext cx="13679998" cy="1921565"/>
              <a:chOff x="155024" y="1"/>
              <a:chExt cx="2936191" cy="541916"/>
            </a:xfrm>
          </p:grpSpPr>
          <p:sp>
            <p:nvSpPr>
              <p:cNvPr id="13" name="תיבת טקסט 18">
                <a:extLst>
                  <a:ext uri="{FF2B5EF4-FFF2-40B4-BE49-F238E27FC236}">
                    <a16:creationId xmlns:a16="http://schemas.microsoft.com/office/drawing/2014/main" id="{EFAD3A93-6265-4D90-B121-E7210ACAD82E}"/>
                  </a:ext>
                </a:extLst>
              </p:cNvPr>
              <p:cNvSpPr txBox="1"/>
              <p:nvPr/>
            </p:nvSpPr>
            <p:spPr>
              <a:xfrm>
                <a:off x="155024" y="242463"/>
                <a:ext cx="2936191" cy="299454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Eliminated the models that did not learn well. Learning encrypted images is not very intuitive, as can be seen in figure 3.</a:t>
                </a:r>
              </a:p>
            </p:txBody>
          </p:sp>
          <p:sp>
            <p:nvSpPr>
              <p:cNvPr id="14" name="Text Box 24">
                <a:extLst>
                  <a:ext uri="{FF2B5EF4-FFF2-40B4-BE49-F238E27FC236}">
                    <a16:creationId xmlns:a16="http://schemas.microsoft.com/office/drawing/2014/main" id="{2D0005CC-35A2-4D6D-ABF5-9D776BB2B284}"/>
                  </a:ext>
                </a:extLst>
              </p:cNvPr>
              <p:cNvSpPr txBox="1"/>
              <p:nvPr/>
            </p:nvSpPr>
            <p:spPr>
              <a:xfrm>
                <a:off x="155024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Cutting Loose Ends</a:t>
                </a:r>
              </a:p>
            </p:txBody>
          </p:sp>
        </p:grpSp>
        <p:sp>
          <p:nvSpPr>
            <p:cNvPr id="109" name="Text Box 24">
              <a:extLst>
                <a:ext uri="{FF2B5EF4-FFF2-40B4-BE49-F238E27FC236}">
                  <a16:creationId xmlns:a16="http://schemas.microsoft.com/office/drawing/2014/main" id="{7A6020AD-BB24-454C-A9BE-C4A57DD0558E}"/>
                </a:ext>
              </a:extLst>
            </p:cNvPr>
            <p:cNvSpPr txBox="1"/>
            <p:nvPr/>
          </p:nvSpPr>
          <p:spPr>
            <a:xfrm>
              <a:off x="720000" y="30279840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FF0BA66-9CDE-4AB3-82E4-13037FF12E5D}"/>
              </a:ext>
            </a:extLst>
          </p:cNvPr>
          <p:cNvGrpSpPr/>
          <p:nvPr/>
        </p:nvGrpSpPr>
        <p:grpSpPr>
          <a:xfrm>
            <a:off x="17280000" y="9235828"/>
            <a:ext cx="14399997" cy="3698354"/>
            <a:chOff x="17280000" y="9235828"/>
            <a:chExt cx="14399997" cy="36983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3AB796-6D44-478C-94D2-A45B981805E4}"/>
                </a:ext>
              </a:extLst>
            </p:cNvPr>
            <p:cNvGrpSpPr/>
            <p:nvPr/>
          </p:nvGrpSpPr>
          <p:grpSpPr>
            <a:xfrm>
              <a:off x="17999999" y="9311602"/>
              <a:ext cx="13679998" cy="3622580"/>
              <a:chOff x="-57" y="1"/>
              <a:chExt cx="2936191" cy="1021633"/>
            </a:xfrm>
          </p:grpSpPr>
          <p:sp>
            <p:nvSpPr>
              <p:cNvPr id="10" name="תיבת טקסט 18">
                <a:extLst>
                  <a:ext uri="{FF2B5EF4-FFF2-40B4-BE49-F238E27FC236}">
                    <a16:creationId xmlns:a16="http://schemas.microsoft.com/office/drawing/2014/main" id="{5829F93E-C6BE-4714-B2D5-973472A44C1D}"/>
                  </a:ext>
                </a:extLst>
              </p:cNvPr>
              <p:cNvSpPr txBox="1"/>
              <p:nvPr/>
            </p:nvSpPr>
            <p:spPr>
              <a:xfrm>
                <a:off x="-57" y="242463"/>
                <a:ext cx="2936191" cy="77917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1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3700" dirty="0"/>
                  <a:t>Attacks:</a:t>
                </a: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 err="1"/>
                  <a:t>Carlini</a:t>
                </a:r>
                <a:r>
                  <a:rPr lang="en-US" sz="3700" dirty="0"/>
                  <a:t> &amp; Wagner, CW</a:t>
                </a:r>
                <a:endParaRPr lang="en-US" sz="37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46" indent="-457246">
                  <a:buFont typeface="Wingdings" pitchFamily="2" charset="2"/>
                  <a:buChar char="ü"/>
                </a:pPr>
                <a:r>
                  <a:rPr lang="en-US" sz="3700" dirty="0"/>
                  <a:t>Fast Gradient Sign Method, FGSM</a:t>
                </a:r>
              </a:p>
              <a:p>
                <a:r>
                  <a:rPr lang="en-US" sz="3700" dirty="0"/>
                  <a:t>‘gray-box’ scenario, i.e. the attacker knows the architecture of the model but has no access to the private key.</a:t>
                </a:r>
              </a:p>
            </p:txBody>
          </p:sp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61B4D10A-7422-45CD-A48E-E673CACB8BE8}"/>
                  </a:ext>
                </a:extLst>
              </p:cNvPr>
              <p:cNvSpPr txBox="1"/>
              <p:nvPr/>
            </p:nvSpPr>
            <p:spPr>
              <a:xfrm>
                <a:off x="-57" y="1"/>
                <a:ext cx="2936191" cy="237739"/>
              </a:xfrm>
              <a:prstGeom prst="rect">
                <a:avLst/>
              </a:prstGeom>
              <a:solidFill>
                <a:srgbClr val="FF8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4000" b="1" kern="0" dirty="0">
                    <a:solidFill>
                      <a:srgbClr val="FFFFF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Attacking</a:t>
                </a:r>
              </a:p>
            </p:txBody>
          </p:sp>
        </p:grpSp>
        <p:sp>
          <p:nvSpPr>
            <p:cNvPr id="110" name="Text Box 24">
              <a:extLst>
                <a:ext uri="{FF2B5EF4-FFF2-40B4-BE49-F238E27FC236}">
                  <a16:creationId xmlns:a16="http://schemas.microsoft.com/office/drawing/2014/main" id="{416AF927-57FE-4603-AD93-C2086E3C9766}"/>
                </a:ext>
              </a:extLst>
            </p:cNvPr>
            <p:cNvSpPr txBox="1"/>
            <p:nvPr/>
          </p:nvSpPr>
          <p:spPr>
            <a:xfrm>
              <a:off x="17280000" y="9235828"/>
              <a:ext cx="720000" cy="842992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5500" b="1" u="sng" kern="0" dirty="0">
                  <a:solidFill>
                    <a:srgbClr val="FF8000"/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9535977"/>
                  </p:ext>
                </p:extLst>
              </p:nvPr>
            </p:nvGraphicFramePr>
            <p:xfrm>
              <a:off x="17314853" y="20364157"/>
              <a:ext cx="14420456" cy="998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000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047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409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12000">
                    <a:tc gridSpan="8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5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4930310"/>
                      </a:ext>
                    </a:extLst>
                  </a:tr>
                  <a:tr h="1800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1868102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3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0" dirty="0" err="1"/>
                            <a:t>cw</a:t>
                          </a:r>
                          <a:r>
                            <a:rPr lang="en-US" sz="36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2" name="Table 111">
                <a:extLst>
                  <a:ext uri="{FF2B5EF4-FFF2-40B4-BE49-F238E27FC236}">
                    <a16:creationId xmlns:a16="http://schemas.microsoft.com/office/drawing/2014/main" id="{75DCAF6B-1142-4A53-8ECA-23BCA547B6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9535977"/>
                  </p:ext>
                </p:extLst>
              </p:nvPr>
            </p:nvGraphicFramePr>
            <p:xfrm>
              <a:off x="17314853" y="20364157"/>
              <a:ext cx="14420456" cy="9983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6000">
                      <a:extLst>
                        <a:ext uri="{9D8B030D-6E8A-4147-A177-3AD203B41FA5}">
                          <a16:colId xmlns:a16="http://schemas.microsoft.com/office/drawing/2014/main" val="3197574381"/>
                        </a:ext>
                      </a:extLst>
                    </a:gridCol>
                    <a:gridCol w="1368000">
                      <a:extLst>
                        <a:ext uri="{9D8B030D-6E8A-4147-A177-3AD203B41FA5}">
                          <a16:colId xmlns:a16="http://schemas.microsoft.com/office/drawing/2014/main" val="4074414025"/>
                        </a:ext>
                      </a:extLst>
                    </a:gridCol>
                    <a:gridCol w="1764000">
                      <a:extLst>
                        <a:ext uri="{9D8B030D-6E8A-4147-A177-3AD203B41FA5}">
                          <a16:colId xmlns:a16="http://schemas.microsoft.com/office/drawing/2014/main" val="3000387878"/>
                        </a:ext>
                      </a:extLst>
                    </a:gridCol>
                    <a:gridCol w="2701047">
                      <a:extLst>
                        <a:ext uri="{9D8B030D-6E8A-4147-A177-3AD203B41FA5}">
                          <a16:colId xmlns:a16="http://schemas.microsoft.com/office/drawing/2014/main" val="2368814726"/>
                        </a:ext>
                      </a:extLst>
                    </a:gridCol>
                    <a:gridCol w="2503409">
                      <a:extLst>
                        <a:ext uri="{9D8B030D-6E8A-4147-A177-3AD203B41FA5}">
                          <a16:colId xmlns:a16="http://schemas.microsoft.com/office/drawing/2014/main" val="1709447781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15048992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4143285275"/>
                        </a:ext>
                      </a:extLst>
                    </a:gridCol>
                    <a:gridCol w="1836000">
                      <a:extLst>
                        <a:ext uri="{9D8B030D-6E8A-4147-A177-3AD203B41FA5}">
                          <a16:colId xmlns:a16="http://schemas.microsoft.com/office/drawing/2014/main" val="2491369531"/>
                        </a:ext>
                      </a:extLst>
                    </a:gridCol>
                  </a:tblGrid>
                  <a:tr h="624840">
                    <a:tc gridSpan="8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500" dirty="0">
                              <a:solidFill>
                                <a:schemeClr val="tx1"/>
                              </a:solidFill>
                            </a:rPr>
                            <a:t>Classification error (%) on the first 1000 test samples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4930310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1868102"/>
                      </a:ext>
                    </a:extLst>
                  </a:tr>
                  <a:tr h="64008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8262155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1.49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18.40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67.60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3.70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4326359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346667" r="-610727" b="-11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4.50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241730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446667" r="-610727" b="-106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7.30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9.60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16546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541509" r="-610727" b="-95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5.40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8712398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2.10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4.20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19.30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4240357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39.50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8.60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4.90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6772937"/>
                      </a:ext>
                    </a:extLst>
                  </a:tr>
                  <a:tr h="244800">
                    <a:tc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endParaRPr lang="en-US" sz="1000" b="1" dirty="0"/>
                        </a:p>
                      </a:txBody>
                      <a:tcPr anchor="ctr">
                        <a:lnL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5946"/>
                      </a:ext>
                    </a:extLst>
                  </a:tr>
                  <a:tr h="640080">
                    <a:tc rowSpan="7"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fashion-</a:t>
                          </a:r>
                          <a:r>
                            <a:rPr lang="en-US" sz="3500" b="1" dirty="0" err="1">
                              <a:solidFill>
                                <a:schemeClr val="tx1"/>
                              </a:solidFill>
                            </a:rPr>
                            <a:t>mnist</a:t>
                          </a:r>
                          <a:endParaRPr lang="en-US" sz="35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vert="vert270"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model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images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unencrypted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1" dirty="0">
                              <a:solidFill>
                                <a:schemeClr val="tx1"/>
                              </a:solidFill>
                            </a:rPr>
                            <a:t>permutated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ecb</a:t>
                          </a:r>
                          <a:endParaRPr lang="en-US" sz="3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</a:t>
                          </a:r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cbc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="1" dirty="0" err="1">
                              <a:solidFill>
                                <a:schemeClr val="tx1"/>
                              </a:solidFill>
                            </a:rPr>
                            <a:t>aes</a:t>
                          </a:r>
                          <a:r>
                            <a:rPr lang="en-US" sz="3600" b="1" dirty="0">
                              <a:solidFill>
                                <a:schemeClr val="tx1"/>
                              </a:solidFill>
                            </a:rPr>
                            <a:t> ∙ ctr</a:t>
                          </a:r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372282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A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8.30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54.60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71.50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17.40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0090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323990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36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1079048" r="-610727" b="-4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1050175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1179048" r="-610727" b="-3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18.70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8596869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116955" t="-1279048" r="-610727" b="-2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100.00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12.90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35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>
                              <a:solidFill>
                                <a:srgbClr val="00B050"/>
                              </a:solidFill>
                            </a:rPr>
                            <a:t>17.80</a:t>
                          </a:r>
                          <a:endParaRPr lang="en-US" sz="35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05646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3500" b="1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B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originals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/>
                            <a:t>9.50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12.00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55.30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90.30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/>
                            <a:t>16.70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3458290"/>
                      </a:ext>
                    </a:extLst>
                  </a:tr>
                  <a:tr h="62484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3500" b="1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 err="1"/>
                            <a:t>fgsm</a:t>
                          </a:r>
                          <a:endParaRPr lang="en-US" sz="35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b="0" dirty="0">
                              <a:solidFill>
                                <a:srgbClr val="FF0000"/>
                              </a:solidFill>
                            </a:rPr>
                            <a:t>77.20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FF8000"/>
                              </a:solidFill>
                            </a:rPr>
                            <a:t>29.80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35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500" dirty="0">
                              <a:solidFill>
                                <a:srgbClr val="00B050"/>
                              </a:solidFill>
                            </a:rPr>
                            <a:t>26.50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3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3" name="Text Box 24">
            <a:extLst>
              <a:ext uri="{FF2B5EF4-FFF2-40B4-BE49-F238E27FC236}">
                <a16:creationId xmlns:a16="http://schemas.microsoft.com/office/drawing/2014/main" id="{6D9FF79C-648C-46CE-B96C-67F2287316E1}"/>
              </a:ext>
            </a:extLst>
          </p:cNvPr>
          <p:cNvSpPr txBox="1"/>
          <p:nvPr/>
        </p:nvSpPr>
        <p:spPr>
          <a:xfrm>
            <a:off x="6120000" y="38751115"/>
            <a:ext cx="20160000" cy="842992"/>
          </a:xfrm>
          <a:prstGeom prst="rect">
            <a:avLst/>
          </a:prstGeom>
          <a:solidFill>
            <a:srgbClr val="FF8000"/>
          </a:solidFill>
          <a:ln w="6350">
            <a:noFill/>
          </a:ln>
          <a:effectLst>
            <a:softEdge rad="0"/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000" b="1" kern="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Future Work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256B0E97-9FC0-4336-A0AA-EF10AB88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21743"/>
              </p:ext>
            </p:extLst>
          </p:nvPr>
        </p:nvGraphicFramePr>
        <p:xfrm>
          <a:off x="6120000" y="39593515"/>
          <a:ext cx="20160000" cy="17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000">
                  <a:extLst>
                    <a:ext uri="{9D8B030D-6E8A-4147-A177-3AD203B41FA5}">
                      <a16:colId xmlns:a16="http://schemas.microsoft.com/office/drawing/2014/main" val="2304463853"/>
                    </a:ext>
                  </a:extLst>
                </a:gridCol>
                <a:gridCol w="6720000">
                  <a:extLst>
                    <a:ext uri="{9D8B030D-6E8A-4147-A177-3AD203B41FA5}">
                      <a16:colId xmlns:a16="http://schemas.microsoft.com/office/drawing/2014/main" val="3677737521"/>
                    </a:ext>
                  </a:extLst>
                </a:gridCol>
                <a:gridCol w="6720000">
                  <a:extLst>
                    <a:ext uri="{9D8B030D-6E8A-4147-A177-3AD203B41FA5}">
                      <a16:colId xmlns:a16="http://schemas.microsoft.com/office/drawing/2014/main" val="536389119"/>
                    </a:ext>
                  </a:extLst>
                </a:gridCol>
              </a:tblGrid>
              <a:tr h="1738800">
                <a:tc>
                  <a:txBody>
                    <a:bodyPr/>
                    <a:lstStyle/>
                    <a:p>
                      <a:pPr marL="457200" marR="0" lvl="0" indent="-457200" algn="ctr" defTabSz="32399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Improve accuracy on AES-ECB model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Nicholas </a:t>
                      </a:r>
                      <a:r>
                        <a:rPr lang="en-US" sz="3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Carlini</a:t>
                      </a: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(‘C’ in CW) believes that CW might still defeat these defenses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3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Test on more complicated datasets; i.e. Cifar-10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37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527</Words>
  <Application>Microsoft Office PowerPoint</Application>
  <PresentationFormat>Custom</PresentationFormat>
  <Paragraphs>157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 Gutfreund</dc:creator>
  <cp:lastModifiedBy>Sim Gutfreund</cp:lastModifiedBy>
  <cp:revision>148</cp:revision>
  <dcterms:created xsi:type="dcterms:W3CDTF">2019-05-26T20:24:05Z</dcterms:created>
  <dcterms:modified xsi:type="dcterms:W3CDTF">2019-06-10T17:18:37Z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ef213b8c-1334-4d50-90f8-c9845d94c364</vt:lpwstr>
  </property>
</Properties>
</file>