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466" y="-3374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hyperlink" Target="https://arxiv.org/pdf/1809.01715.pdf" TargetMode="Externa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tensorflow/cleverhans" TargetMode="External"/><Relationship Id="rId15" Type="http://schemas.openxmlformats.org/officeDocument/2006/relationships/image" Target="../media/image11.JPG"/><Relationship Id="rId10" Type="http://schemas.openxmlformats.org/officeDocument/2006/relationships/image" Target="../media/image6.jpg"/><Relationship Id="rId4" Type="http://schemas.openxmlformats.org/officeDocument/2006/relationships/hyperlink" Target="https://github.com/carlini/nn_robust_attack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8.JP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EB464702-8EF6-44EC-81DE-05D51CFE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4" y="0"/>
            <a:ext cx="32400762" cy="4320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BFDD73-DA09-4DE4-A1B4-6995342975E6}"/>
              </a:ext>
            </a:extLst>
          </p:cNvPr>
          <p:cNvGrpSpPr/>
          <p:nvPr/>
        </p:nvGrpSpPr>
        <p:grpSpPr>
          <a:xfrm>
            <a:off x="1087312" y="21312356"/>
            <a:ext cx="9535641" cy="4788924"/>
            <a:chOff x="0" y="1"/>
            <a:chExt cx="2936623" cy="1350712"/>
          </a:xfrm>
        </p:grpSpPr>
        <p:sp>
          <p:nvSpPr>
            <p:cNvPr id="5" name="תיבת טקסט 18">
              <a:extLst>
                <a:ext uri="{FF2B5EF4-FFF2-40B4-BE49-F238E27FC236}">
                  <a16:creationId xmlns:a16="http://schemas.microsoft.com/office/drawing/2014/main" id="{11E2C8DF-6C7E-459A-8C80-AD77732EC608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We followed the approach presented in the article ‘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Bridging machine learning and cryptography in </a:t>
              </a:r>
              <a:r>
                <a:rPr lang="en-US" sz="3500" u="sng" dirty="0" err="1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defence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 against adversarial attacks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’: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models on encrypted images, see figure 2.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 on the pixels, as done in the article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 of operation</a:t>
              </a: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E7602CC7-07A0-4B8E-A4F2-960346B7391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316CA-6379-432F-8040-8D83D75DBCFE}"/>
              </a:ext>
            </a:extLst>
          </p:cNvPr>
          <p:cNvGrpSpPr/>
          <p:nvPr/>
        </p:nvGrpSpPr>
        <p:grpSpPr>
          <a:xfrm>
            <a:off x="1083176" y="32845290"/>
            <a:ext cx="9535641" cy="6770277"/>
            <a:chOff x="0" y="1"/>
            <a:chExt cx="2936623" cy="1909551"/>
          </a:xfrm>
        </p:grpSpPr>
        <p:sp>
          <p:nvSpPr>
            <p:cNvPr id="8" name="תיבת טקסט 18">
              <a:extLst>
                <a:ext uri="{FF2B5EF4-FFF2-40B4-BE49-F238E27FC236}">
                  <a16:creationId xmlns:a16="http://schemas.microsoft.com/office/drawing/2014/main" id="{45167B33-E44C-4186-BA84-A09525555F4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667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Attacking the sufficiently accurate models with the following attacks: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</a:p>
            <a:p>
              <a:pPr lvl="1"/>
              <a:r>
                <a:rPr lang="en-US" sz="3500" u="sng" dirty="0">
                  <a:hlinkClick r:id="rId4"/>
                </a:rPr>
                <a:t>https://github.com/carlini/nn_robust_attacks</a:t>
              </a:r>
              <a:endParaRPr lang="en-US" sz="3500" dirty="0"/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Fast Gradient Sign Method, FGSM</a:t>
              </a:r>
            </a:p>
            <a:p>
              <a:pPr lvl="1"/>
              <a:r>
                <a:rPr lang="en-US" sz="3500" u="sng" dirty="0">
                  <a:hlinkClick r:id="rId5"/>
                </a:rPr>
                <a:t>https://github.com/tensorflow/cleverhans</a:t>
              </a:r>
              <a:endParaRPr lang="en-US" sz="3500" dirty="0"/>
            </a:p>
            <a:p>
              <a:r>
                <a:rPr lang="en-US" sz="3500" dirty="0"/>
                <a:t>We focused on the ‘gray-box’ scenario, i.e. the attacker knows the architecture of the model but has no access to the private key.</a:t>
              </a:r>
            </a:p>
            <a:p>
              <a:r>
                <a:rPr lang="en-US" sz="3500" dirty="0"/>
                <a:t>See figure 4 for a visualization.</a:t>
              </a: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456083E0-3CAC-482B-89C7-9686DAF563B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4F9E6A-B506-4CE4-A234-F78DBA10937A}"/>
              </a:ext>
            </a:extLst>
          </p:cNvPr>
          <p:cNvGrpSpPr/>
          <p:nvPr/>
        </p:nvGrpSpPr>
        <p:grpSpPr>
          <a:xfrm>
            <a:off x="1077808" y="27505842"/>
            <a:ext cx="9535641" cy="4788925"/>
            <a:chOff x="0" y="1"/>
            <a:chExt cx="2936623" cy="1350712"/>
          </a:xfrm>
        </p:grpSpPr>
        <p:sp>
          <p:nvSpPr>
            <p:cNvPr id="11" name="תיבת טקסט 18">
              <a:extLst>
                <a:ext uri="{FF2B5EF4-FFF2-40B4-BE49-F238E27FC236}">
                  <a16:creationId xmlns:a16="http://schemas.microsoft.com/office/drawing/2014/main" id="{29FA4AFD-D496-4473-8EA2-27AA68B75EA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Before performing an attack, we eliminated the models that did not learn well.</a:t>
              </a:r>
            </a:p>
            <a:p>
              <a:r>
                <a:rPr lang="en-US" sz="3500" dirty="0"/>
                <a:t>As can be seen in figure 3, learning is not so intuitive.</a:t>
              </a:r>
            </a:p>
            <a:p>
              <a:r>
                <a:rPr lang="en-US" sz="3500" dirty="0"/>
                <a:t>For this reason, AES in ECB and CBC mode were irrelevant to continue with.</a:t>
              </a:r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069242E-43D3-4F1C-BC28-93F8D44AD17E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5685AB-470C-43ED-AC69-E7CE5BB8BBFE}"/>
              </a:ext>
            </a:extLst>
          </p:cNvPr>
          <p:cNvGrpSpPr/>
          <p:nvPr/>
        </p:nvGrpSpPr>
        <p:grpSpPr>
          <a:xfrm>
            <a:off x="11474893" y="7141009"/>
            <a:ext cx="9535641" cy="2155202"/>
            <a:chOff x="0" y="1"/>
            <a:chExt cx="2936623" cy="607873"/>
          </a:xfrm>
        </p:grpSpPr>
        <p:sp>
          <p:nvSpPr>
            <p:cNvPr id="14" name="תיבת טקסט 18">
              <a:extLst>
                <a:ext uri="{FF2B5EF4-FFF2-40B4-BE49-F238E27FC236}">
                  <a16:creationId xmlns:a16="http://schemas.microsoft.com/office/drawing/2014/main" id="{625E3163-6D63-4A11-870F-78EE2AC6C3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Building high accuracy DNN models which are sufficiently resistant to adversarial attacks</a:t>
              </a:r>
              <a:endParaRPr lang="en-US" sz="3500" b="1" dirty="0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6863EBA4-EF1A-499F-9596-0FDE99AE390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3FEC8C-E59C-41BB-BFDA-63741A91EE96}"/>
              </a:ext>
            </a:extLst>
          </p:cNvPr>
          <p:cNvGrpSpPr/>
          <p:nvPr/>
        </p:nvGrpSpPr>
        <p:grpSpPr>
          <a:xfrm>
            <a:off x="22031599" y="34175383"/>
            <a:ext cx="9535641" cy="5985010"/>
            <a:chOff x="0" y="1"/>
            <a:chExt cx="2936623" cy="1688067"/>
          </a:xfrm>
        </p:grpSpPr>
        <p:sp>
          <p:nvSpPr>
            <p:cNvPr id="17" name="תיבת טקסט 18">
              <a:extLst>
                <a:ext uri="{FF2B5EF4-FFF2-40B4-BE49-F238E27FC236}">
                  <a16:creationId xmlns:a16="http://schemas.microsoft.com/office/drawing/2014/main" id="{11733FDC-977C-4894-B1C3-8D2DF2B21B2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44560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improve accuracy on AES-ECB model (we got error rate of 19% on </a:t>
              </a:r>
              <a:r>
                <a:rPr lang="en-US" sz="3500" dirty="0" err="1"/>
                <a:t>mnist</a:t>
              </a:r>
              <a:r>
                <a:rPr lang="en-US" sz="3500" dirty="0"/>
                <a:t> and 55%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we contacted 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and he believes we still might defeat these defenses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try some other datasets; i.e. cifar-10, its images are 3 layered (</a:t>
              </a:r>
              <a:r>
                <a:rPr lang="en-US" sz="3500" dirty="0" err="1"/>
                <a:t>rgb</a:t>
              </a:r>
              <a:r>
                <a:rPr lang="en-US" sz="3500" dirty="0"/>
                <a:t>) and might be more difficult to learn encrypted images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6C8FC5F1-6DE6-474A-809C-406894D8681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names">
            <a:extLst>
              <a:ext uri="{FF2B5EF4-FFF2-40B4-BE49-F238E27FC236}">
                <a16:creationId xmlns:a16="http://schemas.microsoft.com/office/drawing/2014/main" id="{E31C91E7-763E-4CE0-AE68-8ECAEAE2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95135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7FB64525-1228-4A75-8932-4E1ACCC84E7D}"/>
              </a:ext>
            </a:extLst>
          </p:cNvPr>
          <p:cNvSpPr txBox="1"/>
          <p:nvPr/>
        </p:nvSpPr>
        <p:spPr>
          <a:xfrm>
            <a:off x="11727002" y="255328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10AFD28-6F37-4262-92F8-79AEE079D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99953DC-4A14-40CF-92F0-BCC5BCE6543C}"/>
              </a:ext>
            </a:extLst>
          </p:cNvPr>
          <p:cNvGrpSpPr/>
          <p:nvPr/>
        </p:nvGrpSpPr>
        <p:grpSpPr>
          <a:xfrm>
            <a:off x="1072440" y="16951490"/>
            <a:ext cx="9535641" cy="2598015"/>
            <a:chOff x="0" y="1"/>
            <a:chExt cx="2936623" cy="732768"/>
          </a:xfrm>
        </p:grpSpPr>
        <p:sp>
          <p:nvSpPr>
            <p:cNvPr id="23" name="תיבת טקסט 18">
              <a:extLst>
                <a:ext uri="{FF2B5EF4-FFF2-40B4-BE49-F238E27FC236}">
                  <a16:creationId xmlns:a16="http://schemas.microsoft.com/office/drawing/2014/main" id="{FB60CA16-1334-4B45-A873-85139D3D8A7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9030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We worked on </a:t>
              </a: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.</a:t>
              </a:r>
            </a:p>
            <a:p>
              <a:r>
                <a:rPr lang="en-US" sz="3500" dirty="0"/>
                <a:t>We’ve set neural networks known to be able to learn these datasets very well.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8F8F3380-FD3D-43F1-BABE-84B3BB16DA4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8FC610-7774-4120-8684-A1FE83E28CF6}"/>
              </a:ext>
            </a:extLst>
          </p:cNvPr>
          <p:cNvGrpSpPr/>
          <p:nvPr/>
        </p:nvGrpSpPr>
        <p:grpSpPr>
          <a:xfrm>
            <a:off x="22136604" y="16951490"/>
            <a:ext cx="9535641" cy="6370776"/>
            <a:chOff x="0" y="1"/>
            <a:chExt cx="2936623" cy="1796872"/>
          </a:xfrm>
        </p:grpSpPr>
        <p:sp>
          <p:nvSpPr>
            <p:cNvPr id="26" name="תיבת טקסט 18">
              <a:extLst>
                <a:ext uri="{FF2B5EF4-FFF2-40B4-BE49-F238E27FC236}">
                  <a16:creationId xmlns:a16="http://schemas.microsoft.com/office/drawing/2014/main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5544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tradeoff between accuracy on the original images and the accuracy on the adversarial images.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permutation: although the error rate on the originals increased by a little bit (1% on </a:t>
              </a:r>
              <a:r>
                <a:rPr lang="en-US" sz="3500" dirty="0" err="1"/>
                <a:t>mnist</a:t>
              </a:r>
              <a:r>
                <a:rPr lang="en-US" sz="3500" dirty="0"/>
                <a:t> and 4%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), the error rate on the adversarial decreased significantly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AES-CTR: on </a:t>
              </a:r>
              <a:r>
                <a:rPr lang="en-US" sz="3500" dirty="0" err="1"/>
                <a:t>mnist</a:t>
              </a:r>
              <a:r>
                <a:rPr lang="en-US" sz="3500" dirty="0"/>
                <a:t> it performs better than permutation but yet on fashion </a:t>
              </a:r>
              <a:r>
                <a:rPr lang="en-US" sz="3500" dirty="0" err="1"/>
                <a:t>mnist</a:t>
              </a:r>
              <a:r>
                <a:rPr lang="en-US" sz="3500" dirty="0"/>
                <a:t> the error rate on the </a:t>
              </a:r>
              <a:r>
                <a:rPr lang="en-US" sz="3500" dirty="0" err="1"/>
                <a:t>adversarials</a:t>
              </a:r>
              <a:r>
                <a:rPr lang="en-US" sz="3500" dirty="0"/>
                <a:t> is slightly higher</a:t>
              </a:r>
            </a:p>
            <a:p>
              <a:pPr lvl="0"/>
              <a:r>
                <a:rPr lang="en-US" sz="3500" dirty="0"/>
                <a:t>See figure 5 for the detailed results.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DAD8B8D-BD13-475B-BD37-08374462998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" t="5497" r="6981" b="7881"/>
          <a:stretch/>
        </p:blipFill>
        <p:spPr>
          <a:xfrm>
            <a:off x="27446288" y="40348818"/>
            <a:ext cx="4953000" cy="2858050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B95EE0-B0D7-476C-9AFC-F27DE4BA8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42" y="41442673"/>
            <a:ext cx="3971925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300F6E-3226-4B98-9BEA-5C5E9F3FC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33" y="41563478"/>
            <a:ext cx="3686175" cy="1238250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5CFF3253-5155-4EF1-82F5-8ED05044D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43" y="40801530"/>
            <a:ext cx="2343150" cy="19526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86FB20-3B2F-4D4F-AED1-287B66222999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AE9E83-C00C-4683-A515-2F1D877519A9}"/>
              </a:ext>
            </a:extLst>
          </p:cNvPr>
          <p:cNvGrpSpPr/>
          <p:nvPr/>
        </p:nvGrpSpPr>
        <p:grpSpPr>
          <a:xfrm>
            <a:off x="6006771" y="10534239"/>
            <a:ext cx="19295487" cy="5616717"/>
            <a:chOff x="4606761" y="10105499"/>
            <a:chExt cx="19295487" cy="56167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F0C379-63F2-4290-8C6C-3F483C9BB49C}"/>
                </a:ext>
              </a:extLst>
            </p:cNvPr>
            <p:cNvGrpSpPr/>
            <p:nvPr/>
          </p:nvGrpSpPr>
          <p:grpSpPr>
            <a:xfrm>
              <a:off x="4606761" y="10105499"/>
              <a:ext cx="19295487" cy="5616717"/>
              <a:chOff x="4606761" y="10105499"/>
              <a:chExt cx="19295487" cy="561671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3F72870-8CB5-4FAC-98A8-956E0DD27AB8}"/>
                  </a:ext>
                </a:extLst>
              </p:cNvPr>
              <p:cNvGrpSpPr/>
              <p:nvPr/>
            </p:nvGrpSpPr>
            <p:grpSpPr>
              <a:xfrm>
                <a:off x="4606761" y="10105499"/>
                <a:ext cx="9535641" cy="3460042"/>
                <a:chOff x="0" y="1"/>
                <a:chExt cx="2936623" cy="975902"/>
              </a:xfrm>
            </p:grpSpPr>
            <p:sp>
              <p:nvSpPr>
                <p:cNvPr id="41" name="תיבת טקסט 18">
                  <a:extLst>
                    <a:ext uri="{FF2B5EF4-FFF2-40B4-BE49-F238E27FC236}">
                      <a16:creationId xmlns:a16="http://schemas.microsoft.com/office/drawing/2014/main" id="{B1E00C83-719F-4AD1-B51E-D29AE9D370DD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73344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An adversarial example is an instance with small, intentional feature perturbations that cause a machine learning model to make a false prediction.</a:t>
                  </a:r>
                </a:p>
                <a:p>
                  <a:r>
                    <a:rPr lang="en-US" sz="3500" dirty="0"/>
                    <a:t>(See figure 1)</a:t>
                  </a:r>
                </a:p>
              </p:txBody>
            </p:sp>
            <p:sp>
              <p:nvSpPr>
                <p:cNvPr id="42" name="Text Box 24">
                  <a:extLst>
                    <a:ext uri="{FF2B5EF4-FFF2-40B4-BE49-F238E27FC236}">
                      <a16:creationId xmlns:a16="http://schemas.microsoft.com/office/drawing/2014/main" id="{0ECAC82C-BCA7-4C67-8209-EE4E98F3C078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Background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7" name="Picture 36" descr="A picture containing animal, mammal&#10;&#10;Description automatically generated">
                <a:extLst>
                  <a:ext uri="{FF2B5EF4-FFF2-40B4-BE49-F238E27FC236}">
                    <a16:creationId xmlns:a16="http://schemas.microsoft.com/office/drawing/2014/main" id="{FCA315CC-D12F-4979-BB29-E36310FBF0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7" t="8383" r="9738" b="10816"/>
              <a:stretch/>
            </p:blipFill>
            <p:spPr>
              <a:xfrm>
                <a:off x="15163362" y="11031574"/>
                <a:ext cx="8738886" cy="3464390"/>
              </a:xfrm>
              <a:prstGeom prst="rect">
                <a:avLst/>
              </a:prstGeom>
              <a:ln>
                <a:noFill/>
              </a:ln>
              <a:effectLst>
                <a:softEdge rad="0"/>
              </a:effec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97DF1FB-1902-4D2B-AC9A-5520312EF7D4}"/>
                  </a:ext>
                </a:extLst>
              </p:cNvPr>
              <p:cNvGrpSpPr/>
              <p:nvPr/>
            </p:nvGrpSpPr>
            <p:grpSpPr>
              <a:xfrm>
                <a:off x="4608981" y="13636321"/>
                <a:ext cx="9535641" cy="2085895"/>
                <a:chOff x="0" y="1"/>
                <a:chExt cx="2936623" cy="588325"/>
              </a:xfrm>
            </p:grpSpPr>
            <p:sp>
              <p:nvSpPr>
                <p:cNvPr id="39" name="תיבת טקסט 18">
                  <a:extLst>
                    <a:ext uri="{FF2B5EF4-FFF2-40B4-BE49-F238E27FC236}">
                      <a16:creationId xmlns:a16="http://schemas.microsoft.com/office/drawing/2014/main" id="{4C2DC625-B102-4C43-8CCF-3A5C9052D80E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34586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Find a way to train ‘secured’ models such that this sort of attacks should not affect them.</a:t>
                  </a:r>
                </a:p>
              </p:txBody>
            </p:sp>
            <p:sp>
              <p:nvSpPr>
                <p:cNvPr id="40" name="Text Box 24">
                  <a:extLst>
                    <a:ext uri="{FF2B5EF4-FFF2-40B4-BE49-F238E27FC236}">
                      <a16:creationId xmlns:a16="http://schemas.microsoft.com/office/drawing/2014/main" id="{EF1C22F8-4F08-41F5-8D92-751AC30FF63D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Goal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5FA7C-76CF-48B8-8564-000535542AB2}"/>
                </a:ext>
              </a:extLst>
            </p:cNvPr>
            <p:cNvSpPr txBox="1"/>
            <p:nvPr/>
          </p:nvSpPr>
          <p:spPr>
            <a:xfrm>
              <a:off x="15439072" y="1449596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1:</a:t>
              </a:r>
              <a:r>
                <a:rPr lang="en-US" sz="3000" dirty="0"/>
                <a:t> example of an adversarial example</a:t>
              </a:r>
              <a:endParaRPr lang="en-US" sz="30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58EA77-FB11-4A9B-84FB-10DEB68EB2F0}"/>
              </a:ext>
            </a:extLst>
          </p:cNvPr>
          <p:cNvGrpSpPr/>
          <p:nvPr/>
        </p:nvGrpSpPr>
        <p:grpSpPr>
          <a:xfrm>
            <a:off x="11002127" y="17994589"/>
            <a:ext cx="10759440" cy="4030404"/>
            <a:chOff x="11002127" y="17994589"/>
            <a:chExt cx="10759440" cy="403040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83F4D8F-C0FC-4880-B20B-91ED8A9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127" y="17994589"/>
              <a:ext cx="10759440" cy="36423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CFA7D3-F8A1-43D0-94A1-382EABC6FA7B}"/>
                </a:ext>
              </a:extLst>
            </p:cNvPr>
            <p:cNvSpPr txBox="1"/>
            <p:nvPr/>
          </p:nvSpPr>
          <p:spPr>
            <a:xfrm>
              <a:off x="12267724" y="2147099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2:</a:t>
              </a:r>
              <a:r>
                <a:rPr lang="en-US" sz="3000" dirty="0"/>
                <a:t> architecture of the secure models</a:t>
              </a:r>
              <a:endParaRPr lang="en-US" sz="30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0912F7-8B3A-4AAC-AA96-728E3C48058F}"/>
              </a:ext>
            </a:extLst>
          </p:cNvPr>
          <p:cNvGrpSpPr/>
          <p:nvPr/>
        </p:nvGrpSpPr>
        <p:grpSpPr>
          <a:xfrm>
            <a:off x="12127914" y="31371214"/>
            <a:ext cx="8229600" cy="8314887"/>
            <a:chOff x="12127914" y="29786254"/>
            <a:chExt cx="8229600" cy="8314887"/>
          </a:xfrm>
        </p:grpSpPr>
        <p:pic>
          <p:nvPicPr>
            <p:cNvPr id="53" name="Picture 5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A2908E3-7247-4725-8E43-49AB065C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628" y="29786254"/>
              <a:ext cx="5852172" cy="4389129"/>
            </a:xfrm>
            <a:prstGeom prst="rect">
              <a:avLst/>
            </a:prstGeom>
          </p:spPr>
        </p:pic>
        <p:pic>
          <p:nvPicPr>
            <p:cNvPr id="54" name="Picture 5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990B65E-456D-4494-9154-DB49D9FA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080" y="33712012"/>
              <a:ext cx="5852172" cy="438912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20DA71-9439-428E-ACE0-C0136A19093E}"/>
                </a:ext>
              </a:extLst>
            </p:cNvPr>
            <p:cNvSpPr txBox="1"/>
            <p:nvPr/>
          </p:nvSpPr>
          <p:spPr>
            <a:xfrm>
              <a:off x="12127914" y="3729101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and FGSM attack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514877-7A55-49CB-A4FB-A2AE2DEDCE5F}"/>
              </a:ext>
            </a:extLst>
          </p:cNvPr>
          <p:cNvGrpSpPr/>
          <p:nvPr/>
        </p:nvGrpSpPr>
        <p:grpSpPr>
          <a:xfrm>
            <a:off x="22097789" y="24778545"/>
            <a:ext cx="10058400" cy="7805553"/>
            <a:chOff x="22097789" y="24778545"/>
            <a:chExt cx="10058400" cy="7805553"/>
          </a:xfrm>
        </p:grpSpPr>
        <p:pic>
          <p:nvPicPr>
            <p:cNvPr id="57" name="Picture 5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6D2D3E-80C1-478A-ABCC-63E9EA5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789" y="24778545"/>
              <a:ext cx="10058400" cy="705563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D11102-FED3-4699-B8AB-02B061BBA364}"/>
                </a:ext>
              </a:extLst>
            </p:cNvPr>
            <p:cNvSpPr txBox="1"/>
            <p:nvPr/>
          </p:nvSpPr>
          <p:spPr>
            <a:xfrm>
              <a:off x="23012189" y="3203010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5: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table containing all the results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360762" y="23839323"/>
            <a:ext cx="11775842" cy="5053580"/>
            <a:chOff x="10360762" y="23839323"/>
            <a:chExt cx="11775842" cy="5053580"/>
          </a:xfrm>
        </p:grpSpPr>
        <p:grpSp>
          <p:nvGrpSpPr>
            <p:cNvPr id="62" name="Group 61"/>
            <p:cNvGrpSpPr/>
            <p:nvPr/>
          </p:nvGrpSpPr>
          <p:grpSpPr>
            <a:xfrm>
              <a:off x="10360762" y="23839323"/>
              <a:ext cx="11775842" cy="5053580"/>
              <a:chOff x="10360762" y="23839323"/>
              <a:chExt cx="11775842" cy="505358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0360762" y="23839323"/>
                <a:ext cx="11775842" cy="5053580"/>
                <a:chOff x="10360762" y="23839323"/>
                <a:chExt cx="11775842" cy="5053580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24ED838A-64AB-48D2-8E80-0C822A9BD5F5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996942"/>
                  <a:chOff x="10360762" y="23895961"/>
                  <a:chExt cx="11775842" cy="4996942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F0B6B916-47D4-47D7-8707-42B3D2DF57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49" name="Picture 48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32D2C511-A387-4025-86EA-DB5B0181FD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CD72D629-02A7-45B8-A561-8916419CA9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Picture 50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851CCF99-BF61-4C42-B20B-EE71645C9F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37C6D92-7606-4F84-8C01-1A37926C07E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635" y="26953911"/>
                    <a:ext cx="9504018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 (permutated and </a:t>
                    </a:r>
                    <a:r>
                      <a:rPr lang="en-US" sz="3000" dirty="0" err="1"/>
                      <a:t>aes</a:t>
                    </a:r>
                    <a:r>
                      <a:rPr lang="en-US" sz="3000" dirty="0"/>
                      <a:t>-ctr). Interesting to see how for the human eyes it’s impossible to distinguish between various classes but a DNN model classifies quite well, see figure 5 for accuracies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4050F8D-7522-4453-A178-2ACCC1521BC9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EBC7705-6EA4-49D9-A532-D244300FA6C8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C48DBD-CFA5-4ADE-94C9-D1A3CF3159C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sp>
        <p:nvSpPr>
          <p:cNvPr id="64" name="Footer Placeholder 6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Date Placeholder 6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464702-8EF6-44EC-81DE-05D51CFE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" y="278080"/>
            <a:ext cx="32400762" cy="4320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DBFDD73-DA09-4DE4-A1B4-6995342975E6}"/>
              </a:ext>
            </a:extLst>
          </p:cNvPr>
          <p:cNvGrpSpPr/>
          <p:nvPr/>
        </p:nvGrpSpPr>
        <p:grpSpPr>
          <a:xfrm>
            <a:off x="501098" y="17421790"/>
            <a:ext cx="7200000" cy="3283704"/>
            <a:chOff x="0" y="1"/>
            <a:chExt cx="2936623" cy="926166"/>
          </a:xfrm>
        </p:grpSpPr>
        <p:sp>
          <p:nvSpPr>
            <p:cNvPr id="6" name="תיבת טקסט 18">
              <a:extLst>
                <a:ext uri="{FF2B5EF4-FFF2-40B4-BE49-F238E27FC236}">
                  <a16:creationId xmlns:a16="http://schemas.microsoft.com/office/drawing/2014/main" id="{11E2C8DF-6C7E-459A-8C80-AD77732EC608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r>
                <a: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pproach:</a:t>
              </a:r>
              <a:r>
                <a:rPr lang="en-US" sz="3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models on encrypted images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  <a:endPara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000" dirty="0"/>
            </a:p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24">
              <a:extLst>
                <a:ext uri="{FF2B5EF4-FFF2-40B4-BE49-F238E27FC236}">
                  <a16:creationId xmlns:a16="http://schemas.microsoft.com/office/drawing/2014/main" id="{E7602CC7-07A0-4B8E-A4F2-960346B7391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5316CA-6379-432F-8040-8D83D75DBCFE}"/>
              </a:ext>
            </a:extLst>
          </p:cNvPr>
          <p:cNvGrpSpPr/>
          <p:nvPr/>
        </p:nvGrpSpPr>
        <p:grpSpPr>
          <a:xfrm>
            <a:off x="482558" y="23522225"/>
            <a:ext cx="7200000" cy="3622181"/>
            <a:chOff x="0" y="1"/>
            <a:chExt cx="2936623" cy="1021633"/>
          </a:xfrm>
        </p:grpSpPr>
        <p:sp>
          <p:nvSpPr>
            <p:cNvPr id="9" name="תיבת טקסט 18">
              <a:extLst>
                <a:ext uri="{FF2B5EF4-FFF2-40B4-BE49-F238E27FC236}">
                  <a16:creationId xmlns:a16="http://schemas.microsoft.com/office/drawing/2014/main" id="{45167B33-E44C-4186-BA84-A09525555F4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000" dirty="0"/>
                <a:t>Attacks: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000" dirty="0" err="1"/>
                <a:t>Carlini</a:t>
              </a:r>
              <a:r>
                <a:rPr lang="en-US" sz="3000" dirty="0"/>
                <a:t> &amp; Wagner, CW</a:t>
              </a:r>
              <a:endParaRPr lang="en-US" sz="3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000" dirty="0"/>
                <a:t>Fast Gradient Sign Method, FGSM</a:t>
              </a:r>
            </a:p>
            <a:p>
              <a:r>
                <a:rPr lang="en-US" sz="30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456083E0-3CAC-482B-89C7-9686DAF563B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4F9E6A-B506-4CE4-A234-F78DBA10937A}"/>
              </a:ext>
            </a:extLst>
          </p:cNvPr>
          <p:cNvGrpSpPr/>
          <p:nvPr/>
        </p:nvGrpSpPr>
        <p:grpSpPr>
          <a:xfrm>
            <a:off x="485904" y="21163548"/>
            <a:ext cx="7200000" cy="1921353"/>
            <a:chOff x="0" y="1"/>
            <a:chExt cx="2936623" cy="541916"/>
          </a:xfrm>
        </p:grpSpPr>
        <p:sp>
          <p:nvSpPr>
            <p:cNvPr id="12" name="תיבת טקסט 18">
              <a:extLst>
                <a:ext uri="{FF2B5EF4-FFF2-40B4-BE49-F238E27FC236}">
                  <a16:creationId xmlns:a16="http://schemas.microsoft.com/office/drawing/2014/main" id="{29FA4AFD-D496-4473-8EA2-27AA68B75EA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000" dirty="0"/>
                <a:t>Eliminated the models that did not learn well.</a:t>
              </a: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D069242E-43D3-4F1C-BC28-93F8D44AD17E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685AB-470C-43ED-AC69-E7CE5BB8BBFE}"/>
              </a:ext>
            </a:extLst>
          </p:cNvPr>
          <p:cNvGrpSpPr/>
          <p:nvPr/>
        </p:nvGrpSpPr>
        <p:grpSpPr>
          <a:xfrm>
            <a:off x="11474893" y="7141009"/>
            <a:ext cx="9535641" cy="2155202"/>
            <a:chOff x="0" y="1"/>
            <a:chExt cx="2936623" cy="607873"/>
          </a:xfrm>
        </p:grpSpPr>
        <p:sp>
          <p:nvSpPr>
            <p:cNvPr id="15" name="תיבת טקסט 18">
              <a:extLst>
                <a:ext uri="{FF2B5EF4-FFF2-40B4-BE49-F238E27FC236}">
                  <a16:creationId xmlns:a16="http://schemas.microsoft.com/office/drawing/2014/main" id="{625E3163-6D63-4A11-870F-78EE2AC6C3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Building high accuracy DNN models which are sufficiently resistant to adversarial attacks</a:t>
              </a:r>
              <a:endParaRPr lang="en-US" sz="3500" b="1" dirty="0"/>
            </a:p>
          </p:txBody>
        </p:sp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6863EBA4-EF1A-499F-9596-0FDE99AE390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3FEC8C-E59C-41BB-BFDA-63741A91EE96}"/>
              </a:ext>
            </a:extLst>
          </p:cNvPr>
          <p:cNvGrpSpPr/>
          <p:nvPr/>
        </p:nvGrpSpPr>
        <p:grpSpPr>
          <a:xfrm>
            <a:off x="24560654" y="34412245"/>
            <a:ext cx="7200000" cy="4750261"/>
            <a:chOff x="0" y="1"/>
            <a:chExt cx="2936623" cy="1339807"/>
          </a:xfrm>
        </p:grpSpPr>
        <p:sp>
          <p:nvSpPr>
            <p:cNvPr id="18" name="תיבת טקסט 18">
              <a:extLst>
                <a:ext uri="{FF2B5EF4-FFF2-40B4-BE49-F238E27FC236}">
                  <a16:creationId xmlns:a16="http://schemas.microsoft.com/office/drawing/2014/main" id="{11733FDC-977C-4894-B1C3-8D2DF2B21B2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973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improve accuracy on AES-ECB model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Nicholas </a:t>
              </a:r>
              <a:r>
                <a:rPr lang="en-US" sz="3000" dirty="0" err="1"/>
                <a:t>Carlini</a:t>
              </a:r>
              <a:r>
                <a:rPr lang="en-US" sz="3000" dirty="0"/>
                <a:t> (the ‘C’ in CW attack) believes we still might defeat these defenses</a:t>
              </a:r>
            </a:p>
            <a:p>
              <a:pPr lvl="0"/>
              <a:r>
                <a:rPr lang="en-US" sz="3000" dirty="0"/>
                <a:t>	(we contacted him)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Test on more complicated datasets; i.e. cifar-10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6C8FC5F1-6DE6-474A-809C-406894D8681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names">
            <a:extLst>
              <a:ext uri="{FF2B5EF4-FFF2-40B4-BE49-F238E27FC236}">
                <a16:creationId xmlns:a16="http://schemas.microsoft.com/office/drawing/2014/main" id="{E31C91E7-763E-4CE0-AE68-8ECAEAE2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95135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7FB64525-1228-4A75-8932-4E1ACCC84E7D}"/>
              </a:ext>
            </a:extLst>
          </p:cNvPr>
          <p:cNvSpPr txBox="1"/>
          <p:nvPr/>
        </p:nvSpPr>
        <p:spPr>
          <a:xfrm>
            <a:off x="11727002" y="255328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10AFD28-6F37-4262-92F8-79AEE079D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99953DC-4A14-40CF-92F0-BCC5BCE6543C}"/>
              </a:ext>
            </a:extLst>
          </p:cNvPr>
          <p:cNvGrpSpPr/>
          <p:nvPr/>
        </p:nvGrpSpPr>
        <p:grpSpPr>
          <a:xfrm>
            <a:off x="508259" y="14973087"/>
            <a:ext cx="7200000" cy="1921353"/>
            <a:chOff x="0" y="1"/>
            <a:chExt cx="2936623" cy="541916"/>
          </a:xfrm>
        </p:grpSpPr>
        <p:sp>
          <p:nvSpPr>
            <p:cNvPr id="24" name="תיבת טקסט 18">
              <a:extLst>
                <a:ext uri="{FF2B5EF4-FFF2-40B4-BE49-F238E27FC236}">
                  <a16:creationId xmlns:a16="http://schemas.microsoft.com/office/drawing/2014/main" id="{FB60CA16-1334-4B45-A873-85139D3D8A7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indent="-457200">
                <a:buFont typeface="Wingdings" pitchFamily="2" charset="2"/>
                <a:buChar char="ü"/>
              </a:pPr>
              <a:r>
                <a:rPr lang="en-US" sz="3000" dirty="0" err="1"/>
                <a:t>Mnist</a:t>
              </a:r>
              <a:r>
                <a:rPr lang="en-US" sz="3000" dirty="0"/>
                <a:t> and fashion-</a:t>
              </a:r>
              <a:r>
                <a:rPr lang="en-US" sz="3000" dirty="0" err="1"/>
                <a:t>mnist</a:t>
              </a:r>
              <a:endParaRPr lang="en-US" sz="3000" dirty="0"/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000" dirty="0"/>
                <a:t>Using well-known neural nets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8F8F3380-FD3D-43F1-BABE-84B3BB16DA4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8FC610-7774-4120-8684-A1FE83E28CF6}"/>
              </a:ext>
            </a:extLst>
          </p:cNvPr>
          <p:cNvGrpSpPr/>
          <p:nvPr/>
        </p:nvGrpSpPr>
        <p:grpSpPr>
          <a:xfrm>
            <a:off x="522612" y="27866587"/>
            <a:ext cx="7200000" cy="3798150"/>
            <a:chOff x="0" y="1"/>
            <a:chExt cx="2936623" cy="1071265"/>
          </a:xfrm>
        </p:grpSpPr>
        <p:sp>
          <p:nvSpPr>
            <p:cNvPr id="27" name="תיבת טקסט 18">
              <a:extLst>
                <a:ext uri="{FF2B5EF4-FFF2-40B4-BE49-F238E27FC236}">
                  <a16:creationId xmlns:a16="http://schemas.microsoft.com/office/drawing/2014/main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82880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000" dirty="0"/>
                <a:t>There’s a slight tradeoff between accuracy on the original images and the accuracy on the adversarial images, but overall, there is a way of securing models.</a:t>
              </a:r>
            </a:p>
            <a:p>
              <a:pPr lvl="0"/>
              <a:r>
                <a:rPr lang="en-US" sz="3000" dirty="0"/>
                <a:t>See table 1 for the detailed results.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DAD8B8D-BD13-475B-BD37-0837446299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" t="5497" r="6981" b="7881"/>
          <a:stretch/>
        </p:blipFill>
        <p:spPr>
          <a:xfrm>
            <a:off x="27446288" y="40348818"/>
            <a:ext cx="4953000" cy="2858050"/>
          </a:xfrm>
          <a:prstGeom prst="rect">
            <a:avLst/>
          </a:prstGeom>
        </p:spPr>
      </p:pic>
      <p:pic>
        <p:nvPicPr>
          <p:cNvPr id="30" name="Picture 2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B95EE0-B0D7-476C-9AFC-F27DE4BA8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42" y="41442673"/>
            <a:ext cx="3971925" cy="1152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300F6E-3226-4B98-9BEA-5C5E9F3FC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33" y="41563478"/>
            <a:ext cx="3686175" cy="1238250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5CFF3253-5155-4EF1-82F5-8ED05044D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43" y="40801530"/>
            <a:ext cx="2343150" cy="19526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F86FB20-3B2F-4D4F-AED1-287B66222999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AAE9E83-C00C-4683-A515-2F1D877519A9}"/>
              </a:ext>
            </a:extLst>
          </p:cNvPr>
          <p:cNvGrpSpPr/>
          <p:nvPr/>
        </p:nvGrpSpPr>
        <p:grpSpPr>
          <a:xfrm>
            <a:off x="6817714" y="9735468"/>
            <a:ext cx="18725226" cy="4077134"/>
            <a:chOff x="4606761" y="10105499"/>
            <a:chExt cx="18725226" cy="407713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F0C379-63F2-4290-8C6C-3F483C9BB49C}"/>
                </a:ext>
              </a:extLst>
            </p:cNvPr>
            <p:cNvGrpSpPr/>
            <p:nvPr/>
          </p:nvGrpSpPr>
          <p:grpSpPr>
            <a:xfrm>
              <a:off x="4606761" y="10105499"/>
              <a:ext cx="18725226" cy="4077133"/>
              <a:chOff x="4606761" y="10105499"/>
              <a:chExt cx="18725226" cy="407713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3F72870-8CB5-4FAC-98A8-956E0DD27AB8}"/>
                  </a:ext>
                </a:extLst>
              </p:cNvPr>
              <p:cNvGrpSpPr/>
              <p:nvPr/>
            </p:nvGrpSpPr>
            <p:grpSpPr>
              <a:xfrm>
                <a:off x="4606761" y="10105499"/>
                <a:ext cx="9535641" cy="4077133"/>
                <a:chOff x="0" y="1"/>
                <a:chExt cx="2936623" cy="1149952"/>
              </a:xfrm>
            </p:grpSpPr>
            <p:sp>
              <p:nvSpPr>
                <p:cNvPr id="42" name="תיבת טקסט 18">
                  <a:extLst>
                    <a:ext uri="{FF2B5EF4-FFF2-40B4-BE49-F238E27FC236}">
                      <a16:creationId xmlns:a16="http://schemas.microsoft.com/office/drawing/2014/main" id="{B1E00C83-719F-4AD1-B51E-D29AE9D370DD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90749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57200" indent="-457200">
                    <a:buFont typeface="Wingdings" pitchFamily="2" charset="2"/>
                    <a:buChar char="ü"/>
                  </a:pPr>
                  <a:r>
                    <a:rPr lang="en-US" sz="3000" dirty="0"/>
                    <a:t>An adversarial example is an instance with small, intentional feature perturbations that cause a machine learning model to make a false prediction.</a:t>
                  </a:r>
                </a:p>
                <a:p>
                  <a:pPr marL="457200" indent="-457200">
                    <a:buFont typeface="Wingdings" pitchFamily="2" charset="2"/>
                    <a:buChar char="ü"/>
                  </a:pPr>
                  <a:r>
                    <a:rPr lang="en-US" sz="3000" dirty="0"/>
                    <a:t>The goal is to Find a way to train ‘secured’ models such that this sort of attacks should not affect them.</a:t>
                  </a:r>
                </a:p>
                <a:p>
                  <a:pPr marL="457200" indent="-457200">
                    <a:buFont typeface="Wingdings" pitchFamily="2" charset="2"/>
                    <a:buChar char="ü"/>
                  </a:pPr>
                  <a:r>
                    <a:rPr lang="en-US" sz="3000" dirty="0"/>
                    <a:t>Project based on the article </a:t>
                  </a:r>
                  <a:r>
                    <a:rPr lang="en-US" sz="3000" u="sng" dirty="0">
                      <a:solidFill>
                        <a:srgbClr val="0563C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  <a:hlinkClick r:id="rId8"/>
                    </a:rPr>
                    <a:t>Bridging machine learning and cryptography in </a:t>
                  </a:r>
                  <a:r>
                    <a:rPr lang="en-US" sz="3000" u="sng" dirty="0" err="1">
                      <a:solidFill>
                        <a:srgbClr val="0563C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  <a:hlinkClick r:id="rId8"/>
                    </a:rPr>
                    <a:t>defence</a:t>
                  </a:r>
                  <a:r>
                    <a:rPr lang="en-US" sz="3000" u="sng" dirty="0">
                      <a:solidFill>
                        <a:srgbClr val="0563C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  <a:hlinkClick r:id="rId8"/>
                    </a:rPr>
                    <a:t> against adversarial attacks</a:t>
                  </a:r>
                  <a:endParaRPr lang="en-US" sz="3000" dirty="0"/>
                </a:p>
              </p:txBody>
            </p:sp>
            <p:sp>
              <p:nvSpPr>
                <p:cNvPr id="43" name="Text Box 24">
                  <a:extLst>
                    <a:ext uri="{FF2B5EF4-FFF2-40B4-BE49-F238E27FC236}">
                      <a16:creationId xmlns:a16="http://schemas.microsoft.com/office/drawing/2014/main" id="{0ECAC82C-BCA7-4C67-8209-EE4E98F3C078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Background and Goal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8" name="Picture 37" descr="A picture containing animal, mammal&#10;&#10;Description automatically generated">
                <a:extLst>
                  <a:ext uri="{FF2B5EF4-FFF2-40B4-BE49-F238E27FC236}">
                    <a16:creationId xmlns:a16="http://schemas.microsoft.com/office/drawing/2014/main" id="{FCA315CC-D12F-4979-BB29-E36310FBF0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7" t="8383" r="9738" b="10816"/>
              <a:stretch/>
            </p:blipFill>
            <p:spPr>
              <a:xfrm>
                <a:off x="14593101" y="10257144"/>
                <a:ext cx="8738886" cy="3464390"/>
              </a:xfrm>
              <a:prstGeom prst="rect">
                <a:avLst/>
              </a:prstGeom>
              <a:ln>
                <a:noFill/>
              </a:ln>
              <a:effectLst>
                <a:softEdge rad="0"/>
              </a:effec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D5FA7C-76CF-48B8-8564-000535542AB2}"/>
                </a:ext>
              </a:extLst>
            </p:cNvPr>
            <p:cNvSpPr txBox="1"/>
            <p:nvPr/>
          </p:nvSpPr>
          <p:spPr>
            <a:xfrm>
              <a:off x="14847744" y="1362863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1:</a:t>
              </a:r>
              <a:r>
                <a:rPr lang="en-US" sz="3000" dirty="0"/>
                <a:t> example of an adversarial example</a:t>
              </a:r>
              <a:endParaRPr lang="en-US" sz="3000" b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58EA77-FB11-4A9B-84FB-10DEB68EB2F0}"/>
              </a:ext>
            </a:extLst>
          </p:cNvPr>
          <p:cNvGrpSpPr>
            <a:grpSpLocks noChangeAspect="1"/>
          </p:cNvGrpSpPr>
          <p:nvPr/>
        </p:nvGrpSpPr>
        <p:grpSpPr>
          <a:xfrm>
            <a:off x="8417447" y="15489322"/>
            <a:ext cx="14823838" cy="5400000"/>
            <a:chOff x="11002127" y="17994589"/>
            <a:chExt cx="10759440" cy="391942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83F4D8F-C0FC-4880-B20B-91ED8A9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127" y="17994589"/>
              <a:ext cx="10759440" cy="364236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FA7D3-F8A1-43D0-94A1-382EABC6FA7B}"/>
                </a:ext>
              </a:extLst>
            </p:cNvPr>
            <p:cNvSpPr txBox="1"/>
            <p:nvPr/>
          </p:nvSpPr>
          <p:spPr>
            <a:xfrm>
              <a:off x="12267724" y="21470995"/>
              <a:ext cx="8229600" cy="44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2:</a:t>
              </a:r>
              <a:r>
                <a:rPr lang="en-US" sz="3000" dirty="0"/>
                <a:t> architecture for securing models</a:t>
              </a:r>
              <a:endParaRPr lang="en-US" sz="3000" b="1" dirty="0"/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959274" y="21790970"/>
            <a:ext cx="16777426" cy="7200000"/>
            <a:chOff x="10360762" y="23839323"/>
            <a:chExt cx="11775842" cy="5053580"/>
          </a:xfrm>
        </p:grpSpPr>
        <p:grpSp>
          <p:nvGrpSpPr>
            <p:cNvPr id="71" name="Group 70"/>
            <p:cNvGrpSpPr/>
            <p:nvPr/>
          </p:nvGrpSpPr>
          <p:grpSpPr>
            <a:xfrm>
              <a:off x="10360762" y="23839323"/>
              <a:ext cx="11775842" cy="5053580"/>
              <a:chOff x="10360762" y="23839323"/>
              <a:chExt cx="11775842" cy="505358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0360762" y="23839323"/>
                <a:ext cx="11775842" cy="5053580"/>
                <a:chOff x="10360762" y="23839323"/>
                <a:chExt cx="11775842" cy="5053580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4ED838A-64AB-48D2-8E80-0C822A9BD5F5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996942"/>
                  <a:chOff x="10360762" y="23895961"/>
                  <a:chExt cx="11775842" cy="4996942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0B6B916-47D4-47D7-8707-42B3D2DF57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79" name="Picture 78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32D2C511-A387-4025-86EA-DB5B0181FD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CD72D629-02A7-45B8-A561-8916419CA9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851CCF99-BF61-4C42-B20B-EE71645C9F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637C6D92-7606-4F84-8C01-1A37926C07E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635" y="26953911"/>
                    <a:ext cx="9504018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impossible to distinguish between various classes but a DNN model classifies quite well, as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4050F8D-7522-4453-A178-2ACCC1521BC9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BC7705-6EA4-49D9-A532-D244300FA6C8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DC48DBD-CFA5-4ADE-94C9-D1A3CF3159C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B0912F7-8B3A-4AAC-AA96-728E3C48058F}"/>
              </a:ext>
            </a:extLst>
          </p:cNvPr>
          <p:cNvGrpSpPr/>
          <p:nvPr/>
        </p:nvGrpSpPr>
        <p:grpSpPr>
          <a:xfrm>
            <a:off x="510970" y="33399821"/>
            <a:ext cx="8229600" cy="8314887"/>
            <a:chOff x="12127914" y="29786254"/>
            <a:chExt cx="8229600" cy="8314887"/>
          </a:xfrm>
        </p:grpSpPr>
        <p:pic>
          <p:nvPicPr>
            <p:cNvPr id="83" name="Picture 8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A2908E3-7247-4725-8E43-49AB065C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628" y="29786254"/>
              <a:ext cx="5852172" cy="4389129"/>
            </a:xfrm>
            <a:prstGeom prst="rect">
              <a:avLst/>
            </a:prstGeom>
          </p:spPr>
        </p:pic>
        <p:pic>
          <p:nvPicPr>
            <p:cNvPr id="84" name="Picture 8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990B65E-456D-4494-9154-DB49D9FA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080" y="33712012"/>
              <a:ext cx="5852172" cy="438912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20DA71-9439-428E-ACE0-C0136A19093E}"/>
                </a:ext>
              </a:extLst>
            </p:cNvPr>
            <p:cNvSpPr txBox="1"/>
            <p:nvPr/>
          </p:nvSpPr>
          <p:spPr>
            <a:xfrm>
              <a:off x="12127914" y="3729101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and FGSM attack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1514877-7A55-49CB-A4FB-A2AE2DEDC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40419" y="29496250"/>
            <a:ext cx="13918450" cy="10800000"/>
            <a:chOff x="22097789" y="24778545"/>
            <a:chExt cx="10058400" cy="7805553"/>
          </a:xfrm>
        </p:grpSpPr>
        <p:pic>
          <p:nvPicPr>
            <p:cNvPr id="87" name="Picture 8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6D2D3E-80C1-478A-ABCC-63E9EA5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789" y="24778545"/>
              <a:ext cx="10058400" cy="7055633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D11102-FED3-4699-B8AB-02B061BBA364}"/>
                </a:ext>
              </a:extLst>
            </p:cNvPr>
            <p:cNvSpPr txBox="1"/>
            <p:nvPr/>
          </p:nvSpPr>
          <p:spPr>
            <a:xfrm>
              <a:off x="23012189" y="3203010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Table 1: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table containing all the results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8FC610-7774-4120-8684-A1FE83E28CF6}"/>
              </a:ext>
            </a:extLst>
          </p:cNvPr>
          <p:cNvGrpSpPr/>
          <p:nvPr/>
        </p:nvGrpSpPr>
        <p:grpSpPr>
          <a:xfrm>
            <a:off x="24975842" y="18421802"/>
            <a:ext cx="7200000" cy="3337304"/>
            <a:chOff x="0" y="1"/>
            <a:chExt cx="2936623" cy="941284"/>
          </a:xfrm>
        </p:grpSpPr>
        <p:sp>
          <p:nvSpPr>
            <p:cNvPr id="90" name="תיבת טקסט 18">
              <a:extLst>
                <a:ext uri="{FF2B5EF4-FFF2-40B4-BE49-F238E27FC236}">
                  <a16:creationId xmlns:a16="http://schemas.microsoft.com/office/drawing/2014/main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9882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000" dirty="0"/>
                <a:t>In order to check the efficiency of training models on permutated data, we trained models on images with greater dimensions.</a:t>
              </a:r>
            </a:p>
            <a:p>
              <a:pPr lvl="0"/>
              <a:r>
                <a:rPr lang="en-US" sz="3000" dirty="0"/>
                <a:t>See table 2 for the results.</a:t>
              </a:r>
            </a:p>
            <a:p>
              <a:pPr lvl="0"/>
              <a:endParaRPr lang="en-US" sz="3000" dirty="0"/>
            </a:p>
          </p:txBody>
        </p:sp>
        <p:sp>
          <p:nvSpPr>
            <p:cNvPr id="91" name="Text Box 24">
              <a:extLst>
                <a:ext uri="{FF2B5EF4-FFF2-40B4-BE49-F238E27FC236}">
                  <a16:creationId xmlns:a16="http://schemas.microsoft.com/office/drawing/2014/main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Efficiency of Permutation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4668073" y="21853369"/>
            <a:ext cx="8229600" cy="4672061"/>
            <a:chOff x="12055337" y="36868133"/>
            <a:chExt cx="8229600" cy="4672061"/>
          </a:xfrm>
        </p:grpSpPr>
        <p:pic>
          <p:nvPicPr>
            <p:cNvPr id="1026" name="Picture 2" descr="C:\Users\steveg\Desktop\padding_accuracies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736" y="36868133"/>
              <a:ext cx="5935182" cy="3507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D11102-FED3-4699-B8AB-02B061BBA364}"/>
                </a:ext>
              </a:extLst>
            </p:cNvPr>
            <p:cNvSpPr txBox="1"/>
            <p:nvPr/>
          </p:nvSpPr>
          <p:spPr>
            <a:xfrm>
              <a:off x="12055337" y="40524531"/>
              <a:ext cx="8229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Table 2: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results for training permutated data, various image dimensions</a:t>
              </a:r>
            </a:p>
          </p:txBody>
        </p:sp>
      </p:grpSp>
      <p:sp>
        <p:nvSpPr>
          <p:cNvPr id="94" name="Footer Placeholder 9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Date Placeholder 9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875</Words>
  <Application>Microsoft Office PowerPoint</Application>
  <PresentationFormat>Custom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21</cp:revision>
  <dcterms:created xsi:type="dcterms:W3CDTF">2019-05-26T20:24:05Z</dcterms:created>
  <dcterms:modified xsi:type="dcterms:W3CDTF">2019-05-27T21:04:04Z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44e098fb-7845-459a-96c6-9a04a674b315</vt:lpwstr>
  </property>
  <property fmtid="{D5CDD505-2E9C-101B-9397-08002B2CF9AE}" pid="4" name="Classification">
    <vt:lpwstr>NoClassification</vt:lpwstr>
  </property>
  <property fmtid="{D5CDD505-2E9C-101B-9397-08002B2CF9AE}" pid="5" name="ClassificationDisplay">
    <vt:lpwstr>[No Classification] 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PolicyID">
    <vt:lpwstr/>
  </property>
  <property fmtid="{D5CDD505-2E9C-101B-9397-08002B2CF9AE}" pid="9" name="DomainID">
    <vt:lpwstr/>
  </property>
  <property fmtid="{D5CDD505-2E9C-101B-9397-08002B2CF9AE}" pid="10" name="HText">
    <vt:lpwstr/>
  </property>
  <property fmtid="{D5CDD505-2E9C-101B-9397-08002B2CF9AE}" pid="11" name="FText">
    <vt:lpwstr/>
  </property>
  <property fmtid="{D5CDD505-2E9C-101B-9397-08002B2CF9AE}" pid="12" name="WMark">
    <vt:lpwstr/>
  </property>
  <property fmtid="{D5CDD505-2E9C-101B-9397-08002B2CF9AE}" pid="13" name="Set">
    <vt:lpwstr>Ky4oOiM=</vt:lpwstr>
  </property>
  <property fmtid="{D5CDD505-2E9C-101B-9397-08002B2CF9AE}" pid="14" name="Version">
    <vt:lpwstr>Xw==</vt:lpwstr>
  </property>
</Properties>
</file>