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32404050" cy="43205400"/>
  <p:notesSz cx="6858000" cy="9144000"/>
  <p:defaultTextStyle>
    <a:defPPr>
      <a:defRPr lang="en-US"/>
    </a:defPPr>
    <a:lvl1pPr marL="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91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74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8" d="100"/>
          <a:sy n="18" d="100"/>
        </p:scale>
        <p:origin x="-2904" y="-132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5" y="7070887"/>
            <a:ext cx="27543443" cy="15041880"/>
          </a:xfrm>
        </p:spPr>
        <p:txBody>
          <a:bodyPr anchor="b"/>
          <a:lstStyle>
            <a:lvl1pPr algn="ctr"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2692840"/>
            <a:ext cx="24303038" cy="10431301"/>
          </a:xfrm>
        </p:spPr>
        <p:txBody>
          <a:bodyPr/>
          <a:lstStyle>
            <a:lvl1pPr marL="0" indent="0" algn="ctr">
              <a:buNone/>
              <a:defRPr sz="8500"/>
            </a:lvl1pPr>
            <a:lvl2pPr marL="1620113" indent="0" algn="ctr">
              <a:buNone/>
              <a:defRPr sz="7100"/>
            </a:lvl2pPr>
            <a:lvl3pPr marL="3240226" indent="0" algn="ctr">
              <a:buNone/>
              <a:defRPr sz="6400"/>
            </a:lvl3pPr>
            <a:lvl4pPr marL="4860339" indent="0" algn="ctr">
              <a:buNone/>
              <a:defRPr sz="5700"/>
            </a:lvl4pPr>
            <a:lvl5pPr marL="6480452" indent="0" algn="ctr">
              <a:buNone/>
              <a:defRPr sz="5700"/>
            </a:lvl5pPr>
            <a:lvl6pPr marL="8100565" indent="0" algn="ctr">
              <a:buNone/>
              <a:defRPr sz="5700"/>
            </a:lvl6pPr>
            <a:lvl7pPr marL="9720678" indent="0" algn="ctr">
              <a:buNone/>
              <a:defRPr sz="5700"/>
            </a:lvl7pPr>
            <a:lvl8pPr marL="11340791" indent="0" algn="ctr">
              <a:buNone/>
              <a:defRPr sz="5700"/>
            </a:lvl8pPr>
            <a:lvl9pPr marL="12960904" indent="0" algn="ctr">
              <a:buNone/>
              <a:defRPr sz="5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300287"/>
            <a:ext cx="6987123" cy="366145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300287"/>
            <a:ext cx="20556319" cy="36614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10771359"/>
            <a:ext cx="27948493" cy="17972243"/>
          </a:xfrm>
        </p:spPr>
        <p:txBody>
          <a:bodyPr anchor="b"/>
          <a:lstStyle>
            <a:lvl1pPr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8913627"/>
            <a:ext cx="27948493" cy="9451178"/>
          </a:xfrm>
        </p:spPr>
        <p:txBody>
          <a:bodyPr/>
          <a:lstStyle>
            <a:lvl1pPr marL="0" indent="0">
              <a:buNone/>
              <a:defRPr sz="8500">
                <a:solidFill>
                  <a:schemeClr val="tx1"/>
                </a:solidFill>
              </a:defRPr>
            </a:lvl1pPr>
            <a:lvl2pPr marL="162011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2402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486033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648045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810056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972067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134079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296090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1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300298"/>
            <a:ext cx="27948493" cy="8351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10591328"/>
            <a:ext cx="13708430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5781973"/>
            <a:ext cx="13708430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3" y="10591328"/>
            <a:ext cx="13775941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3" y="15781973"/>
            <a:ext cx="13775941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1" y="6220788"/>
            <a:ext cx="16404551" cy="30703837"/>
          </a:xfrm>
        </p:spPr>
        <p:txBody>
          <a:bodyPr/>
          <a:lstStyle>
            <a:lvl1pPr>
              <a:defRPr sz="11300"/>
            </a:lvl1pPr>
            <a:lvl2pPr>
              <a:defRPr sz="9900"/>
            </a:lvl2pPr>
            <a:lvl3pPr>
              <a:defRPr sz="85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1" y="6220788"/>
            <a:ext cx="16404551" cy="30703837"/>
          </a:xfrm>
        </p:spPr>
        <p:txBody>
          <a:bodyPr anchor="t"/>
          <a:lstStyle>
            <a:lvl1pPr marL="0" indent="0">
              <a:buNone/>
              <a:defRPr sz="11300"/>
            </a:lvl1pPr>
            <a:lvl2pPr marL="1620113" indent="0">
              <a:buNone/>
              <a:defRPr sz="9900"/>
            </a:lvl2pPr>
            <a:lvl3pPr marL="3240226" indent="0">
              <a:buNone/>
              <a:defRPr sz="8500"/>
            </a:lvl3pPr>
            <a:lvl4pPr marL="4860339" indent="0">
              <a:buNone/>
              <a:defRPr sz="7100"/>
            </a:lvl4pPr>
            <a:lvl5pPr marL="6480452" indent="0">
              <a:buNone/>
              <a:defRPr sz="7100"/>
            </a:lvl5pPr>
            <a:lvl6pPr marL="8100565" indent="0">
              <a:buNone/>
              <a:defRPr sz="7100"/>
            </a:lvl6pPr>
            <a:lvl7pPr marL="9720678" indent="0">
              <a:buNone/>
              <a:defRPr sz="7100"/>
            </a:lvl7pPr>
            <a:lvl8pPr marL="11340791" indent="0">
              <a:buNone/>
              <a:defRPr sz="7100"/>
            </a:lvl8pPr>
            <a:lvl9pPr marL="12960904" indent="0">
              <a:buNone/>
              <a:defRPr sz="7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300298"/>
            <a:ext cx="27948493" cy="8351046"/>
          </a:xfrm>
          <a:prstGeom prst="rect">
            <a:avLst/>
          </a:prstGeom>
        </p:spPr>
        <p:txBody>
          <a:bodyPr vert="horz" lIns="91449" tIns="45725" rIns="91449" bIns="4572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1501438"/>
            <a:ext cx="27948493" cy="27413429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3842" y="40045014"/>
            <a:ext cx="10936367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226" rtl="0" eaLnBrk="1" latinLnBrk="0" hangingPunct="1">
        <a:lnSpc>
          <a:spcPct val="90000"/>
        </a:lnSpc>
        <a:spcBef>
          <a:spcPct val="0"/>
        </a:spcBef>
        <a:buNone/>
        <a:defRPr sz="1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57" indent="-810057" algn="l" defTabSz="3240226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70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050283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670396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7290509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910622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0735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0848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770961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20113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226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860339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452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0565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720678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340791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904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2248" y="15048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C35AA9-4CC2-4426-A6E4-1B8D70582002}"/>
              </a:ext>
            </a:extLst>
          </p:cNvPr>
          <p:cNvSpPr txBox="1"/>
          <p:nvPr/>
        </p:nvSpPr>
        <p:spPr>
          <a:xfrm>
            <a:off x="19996573" y="29842389"/>
            <a:ext cx="9721429" cy="554008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1: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table containing all the results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CEB0613-7A4B-4017-B08D-16B2F3CF6257}"/>
              </a:ext>
            </a:extLst>
          </p:cNvPr>
          <p:cNvGrpSpPr>
            <a:grpSpLocks/>
          </p:cNvGrpSpPr>
          <p:nvPr/>
        </p:nvGrpSpPr>
        <p:grpSpPr>
          <a:xfrm>
            <a:off x="720106" y="21640831"/>
            <a:ext cx="13682011" cy="3284066"/>
            <a:chOff x="0" y="1"/>
            <a:chExt cx="2936623" cy="926166"/>
          </a:xfrm>
        </p:grpSpPr>
        <p:sp>
          <p:nvSpPr>
            <p:cNvPr id="7" name="תיבת טקסט 18">
              <a:extLst>
                <a:ext uri="{FF2B5EF4-FFF2-40B4-BE49-F238E27FC236}">
                  <a16:creationId xmlns:a16="http://schemas.microsoft.com/office/drawing/2014/main" xmlns="" id="{16681B08-B5BB-4072-8771-E8321F8CFC99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Approach: training models on encrypted images.</a:t>
              </a:r>
            </a:p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500" dirty="0"/>
            </a:p>
            <a:p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xmlns="" id="{381F52DF-4A25-4DD5-9D0F-C809759D92B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13AB796-6D44-478C-94D2-A45B981805E4}"/>
              </a:ext>
            </a:extLst>
          </p:cNvPr>
          <p:cNvGrpSpPr/>
          <p:nvPr/>
        </p:nvGrpSpPr>
        <p:grpSpPr>
          <a:xfrm>
            <a:off x="18002645" y="9313983"/>
            <a:ext cx="13682011" cy="3622580"/>
            <a:chOff x="0" y="1"/>
            <a:chExt cx="2936623" cy="1021633"/>
          </a:xfrm>
        </p:grpSpPr>
        <p:sp>
          <p:nvSpPr>
            <p:cNvPr id="10" name="תיבת טקסט 18">
              <a:extLst>
                <a:ext uri="{FF2B5EF4-FFF2-40B4-BE49-F238E27FC236}">
                  <a16:creationId xmlns:a16="http://schemas.microsoft.com/office/drawing/2014/main" xmlns="" id="{5829F93E-C6BE-4714-B2D5-973472A44C1D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Fast Gradient Sign Method, FGSM</a:t>
              </a:r>
            </a:p>
            <a:p>
              <a:r>
                <a:rPr lang="en-US" sz="35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xmlns="" id="{61B4D10A-7422-45CD-A48E-E673CACB8BE8}"/>
                </a:ext>
              </a:extLst>
            </p:cNvPr>
            <p:cNvSpPr txBox="1"/>
            <p:nvPr/>
          </p:nvSpPr>
          <p:spPr>
            <a:xfrm>
              <a:off x="0" y="1"/>
              <a:ext cx="2936623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EA89EBD-FDDE-48A6-8855-66923377C367}"/>
              </a:ext>
            </a:extLst>
          </p:cNvPr>
          <p:cNvGrpSpPr/>
          <p:nvPr/>
        </p:nvGrpSpPr>
        <p:grpSpPr>
          <a:xfrm>
            <a:off x="720106" y="30341626"/>
            <a:ext cx="13682011" cy="1921565"/>
            <a:chOff x="0" y="1"/>
            <a:chExt cx="2936623" cy="541916"/>
          </a:xfrm>
        </p:grpSpPr>
        <p:sp>
          <p:nvSpPr>
            <p:cNvPr id="13" name="תיבת טקסט 18">
              <a:extLst>
                <a:ext uri="{FF2B5EF4-FFF2-40B4-BE49-F238E27FC236}">
                  <a16:creationId xmlns:a16="http://schemas.microsoft.com/office/drawing/2014/main" xmlns="" id="{EFAD3A93-6265-4D90-B121-E7210ACAD82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Eliminated the models that did not learn well. Learning encrypted images is not very intuitive, as can be seen in figure 3.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xmlns="" id="{2D0005CC-35A2-4D6D-ABF5-9D776BB2B28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6DF5ED0-1140-4DE6-9986-617C295E9972}"/>
              </a:ext>
            </a:extLst>
          </p:cNvPr>
          <p:cNvGrpSpPr/>
          <p:nvPr/>
        </p:nvGrpSpPr>
        <p:grpSpPr>
          <a:xfrm>
            <a:off x="10781912" y="6278692"/>
            <a:ext cx="10801587" cy="2155440"/>
            <a:chOff x="0" y="1"/>
            <a:chExt cx="2936623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xmlns="" id="{7231FC04-FE29-41A3-A56A-F24A16325C5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xmlns="" id="{BBDFD652-0BF1-49B2-8BA9-68195817370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06CC6DC-751D-431B-A607-96ED6DCDB3E7}"/>
              </a:ext>
            </a:extLst>
          </p:cNvPr>
          <p:cNvGrpSpPr/>
          <p:nvPr/>
        </p:nvGrpSpPr>
        <p:grpSpPr>
          <a:xfrm>
            <a:off x="10803444" y="38194137"/>
            <a:ext cx="10801587" cy="2817614"/>
            <a:chOff x="0" y="1"/>
            <a:chExt cx="2936623" cy="794618"/>
          </a:xfrm>
        </p:grpSpPr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xmlns="" id="{C990978E-F894-4DC0-BF26-414CBC82D697}"/>
                </a:ext>
              </a:extLst>
            </p:cNvPr>
            <p:cNvSpPr txBox="1"/>
            <p:nvPr/>
          </p:nvSpPr>
          <p:spPr>
            <a:xfrm>
              <a:off x="5854" y="242463"/>
              <a:ext cx="2930769" cy="5521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Improve accuracy on AES-ECB model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believes we still might defeat these defenses. (we contacted him)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Test on more complicated datasets; i.e. Cifar-10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xmlns="" id="{268AC337-F800-4C0F-A092-659D9DC33F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xmlns="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3690" y="3220187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xmlns="" id="{815970DA-DF7D-459C-9C4D-F65236746442}"/>
              </a:ext>
            </a:extLst>
          </p:cNvPr>
          <p:cNvSpPr txBox="1"/>
          <p:nvPr/>
        </p:nvSpPr>
        <p:spPr>
          <a:xfrm>
            <a:off x="11728726" y="188293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15" y="4820803"/>
            <a:ext cx="9170422" cy="41973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53C697AF-52E9-4D36-A2E7-D8ED4F552308}"/>
              </a:ext>
            </a:extLst>
          </p:cNvPr>
          <p:cNvGrpSpPr/>
          <p:nvPr/>
        </p:nvGrpSpPr>
        <p:grpSpPr>
          <a:xfrm>
            <a:off x="720106" y="18667885"/>
            <a:ext cx="13682011" cy="1921565"/>
            <a:chOff x="0" y="1"/>
            <a:chExt cx="2936623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:a16="http://schemas.microsoft.com/office/drawing/2014/main" xmlns="" id="{6C754D3D-FCC2-4053-9892-AAF25C0F62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xmlns="" id="{5784222E-502A-4E2C-92F0-7F73523B69C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E2EB11C-DC87-4601-B21E-EF3216172AD9}"/>
              </a:ext>
            </a:extLst>
          </p:cNvPr>
          <p:cNvGrpSpPr/>
          <p:nvPr/>
        </p:nvGrpSpPr>
        <p:grpSpPr>
          <a:xfrm>
            <a:off x="18002645" y="17517873"/>
            <a:ext cx="13682011" cy="1964385"/>
            <a:chOff x="0" y="1"/>
            <a:chExt cx="2936623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:a16="http://schemas.microsoft.com/office/drawing/2014/main" xmlns="" id="{533A65D4-67FB-4E41-9421-FD9DB044B4D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xmlns="" id="{2A78BB05-F2A3-49E9-8FBE-55ACFE4F491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3327" y="41669701"/>
            <a:ext cx="3268975" cy="14377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47" y="41954333"/>
            <a:ext cx="3483683" cy="1010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6" y="42033267"/>
            <a:ext cx="3456162" cy="827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96007492-C48A-41CF-AD99-39166572FA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28" y="41601549"/>
            <a:ext cx="1889203" cy="157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D1E00FF-0C3B-4DEB-9A22-B15A2A4305D1}"/>
              </a:ext>
            </a:extLst>
          </p:cNvPr>
          <p:cNvSpPr txBox="1"/>
          <p:nvPr/>
        </p:nvSpPr>
        <p:spPr>
          <a:xfrm>
            <a:off x="30131910" y="0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FA965725-A401-41A8-8CF1-A77E14832757}"/>
              </a:ext>
            </a:extLst>
          </p:cNvPr>
          <p:cNvGrpSpPr/>
          <p:nvPr/>
        </p:nvGrpSpPr>
        <p:grpSpPr>
          <a:xfrm>
            <a:off x="720106" y="9314685"/>
            <a:ext cx="13682011" cy="4706376"/>
            <a:chOff x="0" y="1"/>
            <a:chExt cx="2936623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xmlns="" id="{DFA3AD4F-9BEE-44BC-8F51-FA5B66553EE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An adversarial example is an instance with small, intentional feature perturbations that cause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Project based on the article 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</a:t>
              </a:r>
              <a:r>
                <a:rPr lang="en-US" sz="3500" dirty="0" err="1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defence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 against adversarial attacks</a:t>
              </a:r>
              <a:endParaRPr lang="en-US" sz="35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xmlns="" id="{A9FDB1ED-C4C0-480D-80A6-DF5E91D7F8BC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1256335" y="32603154"/>
            <a:ext cx="12601852" cy="4810427"/>
            <a:chOff x="10360762" y="23839323"/>
            <a:chExt cx="11775842" cy="44952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5B9B95DD-047D-422E-9197-8EB8322A507F}"/>
                </a:ext>
              </a:extLst>
            </p:cNvPr>
            <p:cNvGrpSpPr/>
            <p:nvPr/>
          </p:nvGrpSpPr>
          <p:grpSpPr>
            <a:xfrm>
              <a:off x="10360762" y="23839323"/>
              <a:ext cx="11775842" cy="4495285"/>
              <a:chOff x="10360762" y="23839323"/>
              <a:chExt cx="11775842" cy="44952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xmlns="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10360762" y="23839323"/>
                <a:ext cx="11775842" cy="4495285"/>
                <a:chOff x="10360762" y="23839323"/>
                <a:chExt cx="11775842" cy="449528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xmlns="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438647"/>
                  <a:chOff x="10360762" y="23895961"/>
                  <a:chExt cx="11775842" cy="443864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xmlns="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xmlns="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598" y="26953911"/>
                    <a:ext cx="10065260" cy="1380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3738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3738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6393C5B-F0A1-46CD-AD56-C03B7F83539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3738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A6F5447A-CAD7-4B0C-AAAD-385327A25D87}"/>
              </a:ext>
            </a:extLst>
          </p:cNvPr>
          <p:cNvGrpSpPr/>
          <p:nvPr/>
        </p:nvGrpSpPr>
        <p:grpSpPr>
          <a:xfrm>
            <a:off x="18002645" y="30768991"/>
            <a:ext cx="13682011" cy="2585567"/>
            <a:chOff x="0" y="1"/>
            <a:chExt cx="2936623" cy="729177"/>
          </a:xfrm>
        </p:grpSpPr>
        <p:sp>
          <p:nvSpPr>
            <p:cNvPr id="52" name="תיבת טקסט 18">
              <a:extLst>
                <a:ext uri="{FF2B5EF4-FFF2-40B4-BE49-F238E27FC236}">
                  <a16:creationId xmlns:a16="http://schemas.microsoft.com/office/drawing/2014/main" xmlns="" id="{2B868D60-4E17-4C1B-82F1-887DBBBB59F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867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To verify that the learning ability of a permutation model does not result from high density in small images, we trained models on padded images. </a:t>
              </a:r>
              <a:r>
                <a:rPr lang="en-US" sz="3600" dirty="0"/>
                <a:t>Padding done with white pixels. </a:t>
              </a:r>
              <a:r>
                <a:rPr lang="en-US" sz="3500" dirty="0"/>
                <a:t>See table 2 for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xmlns="" id="{C182ADF9-CED3-4761-B7DC-EEDC3DB3BE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A745D60-7A1A-45E0-8C8E-624EF6E2C95C}"/>
              </a:ext>
            </a:extLst>
          </p:cNvPr>
          <p:cNvSpPr txBox="1"/>
          <p:nvPr/>
        </p:nvSpPr>
        <p:spPr>
          <a:xfrm>
            <a:off x="19245949" y="37313298"/>
            <a:ext cx="11448111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2: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39" y="1521293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xmlns="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30858" y="1979432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:a16="http://schemas.microsoft.com/office/drawing/2014/main" xmlns="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:a16="http://schemas.microsoft.com/office/drawing/2014/main" xmlns="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xmlns="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xmlns="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88393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978640"/>
                  </p:ext>
                </p:extLst>
              </p:nvPr>
            </p:nvGraphicFramePr>
            <p:xfrm>
              <a:off x="18430858" y="1979432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426667" r="-447391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426667" r="-123913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526667" r="-447391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526667" r="-123913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626667" r="-447391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626667" r="-123913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826667" r="-447391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826667" r="-123913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926667" r="-447391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926667" r="-123913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026667" r="-447391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026667" r="-123913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226667" r="-447391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226667" r="-123913" b="-5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426667" r="-447391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426667" r="-123913" b="-33555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7391" t="-1626667" r="-447391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690870" t="-1626667" r="-123913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588393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45745"/>
              </p:ext>
            </p:extLst>
          </p:nvPr>
        </p:nvGraphicFramePr>
        <p:xfrm>
          <a:off x="21951889" y="33432447"/>
          <a:ext cx="5940874" cy="37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:a16="http://schemas.microsoft.com/office/drawing/2014/main" xmlns="" val="297759826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xmlns="" val="195827380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xmlns="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637694B7-B59B-4709-A786-03DE0A339FF9}"/>
              </a:ext>
            </a:extLst>
          </p:cNvPr>
          <p:cNvGrpSpPr/>
          <p:nvPr/>
        </p:nvGrpSpPr>
        <p:grpSpPr>
          <a:xfrm>
            <a:off x="19444866" y="12937378"/>
            <a:ext cx="10471006" cy="4089447"/>
            <a:chOff x="19442008" y="12935952"/>
            <a:chExt cx="10469467" cy="4088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AFC47EB-42FA-43B1-B48C-00D6F8E3D06D}"/>
                </a:ext>
              </a:extLst>
            </p:cNvPr>
            <p:cNvSpPr txBox="1"/>
            <p:nvPr/>
          </p:nvSpPr>
          <p:spPr>
            <a:xfrm>
              <a:off x="19760825" y="16470950"/>
              <a:ext cx="10150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ED32B511-0E3E-4DE1-B134-A452408ABAB8}"/>
                </a:ext>
              </a:extLst>
            </p:cNvPr>
            <p:cNvGrpSpPr/>
            <p:nvPr/>
          </p:nvGrpSpPr>
          <p:grpSpPr>
            <a:xfrm>
              <a:off x="19442008" y="12935952"/>
              <a:ext cx="9753419" cy="3494902"/>
              <a:chOff x="19442008" y="12753072"/>
              <a:chExt cx="9753419" cy="349490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xmlns="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9442008" y="12753072"/>
                <a:ext cx="9753419" cy="2906928"/>
                <a:chOff x="19442008" y="12753072"/>
                <a:chExt cx="9753419" cy="2906928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xmlns="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16553" y="12960000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xmlns="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42008" y="12958582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xmlns="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95427" y="12960000"/>
                  <a:ext cx="3600000" cy="2700000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xmlns="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22696" y="140652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xmlns="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2346479" y="14063899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xmlns="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463103" y="12753072"/>
                  <a:ext cx="1937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xmlns="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582343" y="12753072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20485697" y="12756385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9465177" y="15386200"/>
                <a:ext cx="35979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729789" y="15378946"/>
                <a:ext cx="33312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rgbClr val="FF0000"/>
                    </a:solidFill>
                  </a:rPr>
                  <a:t>49% it’s one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62AC035D-436E-41C1-B871-8391C604BDB0}"/>
              </a:ext>
            </a:extLst>
          </p:cNvPr>
          <p:cNvGrpSpPr/>
          <p:nvPr/>
        </p:nvGrpSpPr>
        <p:grpSpPr>
          <a:xfrm>
            <a:off x="2868200" y="14206534"/>
            <a:ext cx="9413096" cy="4077700"/>
            <a:chOff x="2845605" y="14264034"/>
            <a:chExt cx="9411713" cy="407725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A69FAACF-ABA8-43EA-B200-A749581D5FFA}"/>
                </a:ext>
              </a:extLst>
            </p:cNvPr>
            <p:cNvGrpSpPr/>
            <p:nvPr/>
          </p:nvGrpSpPr>
          <p:grpSpPr>
            <a:xfrm>
              <a:off x="3441350" y="14796985"/>
              <a:ext cx="8229600" cy="3544300"/>
              <a:chOff x="3441350" y="14492185"/>
              <a:chExt cx="8229600" cy="354430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C916F37C-FEE4-420B-AE8A-7CA4F54B8DED}"/>
                  </a:ext>
                </a:extLst>
              </p:cNvPr>
              <p:cNvSpPr txBox="1"/>
              <p:nvPr/>
            </p:nvSpPr>
            <p:spPr>
              <a:xfrm>
                <a:off x="3441350" y="17482487"/>
                <a:ext cx="8229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4A929C"/>
                    </a:solidFill>
                  </a:rPr>
                  <a:t>Figure 1:</a:t>
                </a:r>
                <a:r>
                  <a:rPr lang="en-US" sz="3000" dirty="0"/>
                  <a:t> example of an adversarial image</a:t>
                </a:r>
                <a:endParaRPr lang="en-US" sz="3000" b="1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xmlns="" id="{8245CA0B-71BC-476F-B724-07C1A7884AB8}"/>
                  </a:ext>
                </a:extLst>
              </p:cNvPr>
              <p:cNvGrpSpPr/>
              <p:nvPr/>
            </p:nvGrpSpPr>
            <p:grpSpPr>
              <a:xfrm>
                <a:off x="3688079" y="14492185"/>
                <a:ext cx="7733932" cy="1608521"/>
                <a:chOff x="3688079" y="14492185"/>
                <a:chExt cx="7733932" cy="1608521"/>
              </a:xfrm>
            </p:grpSpPr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xmlns="" id="{2EF5CCF5-AAD4-4B46-ABEB-DD8C5E367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3688079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xmlns="" id="{A5C44788-A675-4567-8E8D-B6D114762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3888"/>
                <a:stretch>
                  <a:fillRect/>
                </a:stretch>
              </p:blipFill>
              <p:spPr>
                <a:xfrm>
                  <a:off x="6506784" y="14492185"/>
                  <a:ext cx="2127600" cy="1595700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xmlns="" id="{36D592D0-3739-47AF-9271-C5BDC31C8A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9294256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8C9D5431-47C9-446E-8E17-F2D21D9E0F4E}"/>
                    </a:ext>
                  </a:extLst>
                </p:cNvPr>
                <p:cNvSpPr txBox="1"/>
                <p:nvPr/>
              </p:nvSpPr>
              <p:spPr>
                <a:xfrm>
                  <a:off x="8499536" y="14997796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C08A810E-0F9F-4B99-916F-CEC853B93B2E}"/>
                    </a:ext>
                  </a:extLst>
                </p:cNvPr>
                <p:cNvSpPr txBox="1"/>
                <p:nvPr/>
              </p:nvSpPr>
              <p:spPr>
                <a:xfrm>
                  <a:off x="5667159" y="149976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783E3E6-8DA0-4B43-8796-87BCCF6FDC3C}"/>
                </a:ext>
              </a:extLst>
            </p:cNvPr>
            <p:cNvSpPr txBox="1"/>
            <p:nvPr/>
          </p:nvSpPr>
          <p:spPr>
            <a:xfrm>
              <a:off x="2845605" y="16567133"/>
              <a:ext cx="4020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/>
                  </a:solidFill>
                </a:rPr>
                <a:t>100% it’s “ankle boot”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E6E73A88-46EA-4CE7-9A89-D02616A68D39}"/>
                </a:ext>
              </a:extLst>
            </p:cNvPr>
            <p:cNvSpPr txBox="1"/>
            <p:nvPr/>
          </p:nvSpPr>
          <p:spPr>
            <a:xfrm>
              <a:off x="8680744" y="16629216"/>
              <a:ext cx="35765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0000"/>
                  </a:solidFill>
                </a:rPr>
                <a:t>50% it’s "sandal”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E94ECADF-7BEE-4462-9B64-71E30E31F5F8}"/>
                </a:ext>
              </a:extLst>
            </p:cNvPr>
            <p:cNvSpPr txBox="1"/>
            <p:nvPr/>
          </p:nvSpPr>
          <p:spPr>
            <a:xfrm>
              <a:off x="9383371" y="14279274"/>
              <a:ext cx="1937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adversarial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BEBFB0E-1131-4431-A1CB-0C5AB8076F74}"/>
                </a:ext>
              </a:extLst>
            </p:cNvPr>
            <p:cNvSpPr txBox="1"/>
            <p:nvPr/>
          </p:nvSpPr>
          <p:spPr>
            <a:xfrm>
              <a:off x="6792171" y="14264034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noise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247A0ED-9373-4A7C-B2A7-CF82E9F82D9D}"/>
                </a:ext>
              </a:extLst>
            </p:cNvPr>
            <p:cNvSpPr txBox="1"/>
            <p:nvPr/>
          </p:nvSpPr>
          <p:spPr>
            <a:xfrm>
              <a:off x="3985085" y="14267347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original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77345A03-AF8A-4091-BFC4-B48BFBAC4FC3}"/>
              </a:ext>
            </a:extLst>
          </p:cNvPr>
          <p:cNvGrpSpPr/>
          <p:nvPr/>
        </p:nvGrpSpPr>
        <p:grpSpPr>
          <a:xfrm>
            <a:off x="679369" y="24978991"/>
            <a:ext cx="13572366" cy="4616183"/>
            <a:chOff x="450669" y="24785738"/>
            <a:chExt cx="13570371" cy="461567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615674"/>
              <a:chOff x="770709" y="24785738"/>
              <a:chExt cx="13570371" cy="461567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xmlns="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615674"/>
                <a:chOff x="770709" y="24541898"/>
                <a:chExt cx="12034654" cy="461567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xmlns="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594294"/>
                  <a:ext cx="10463456" cy="563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000" dirty="0"/>
                    <a:t> architecture for securing models</a:t>
                  </a:r>
                  <a:endParaRPr lang="en-US" sz="30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xmlns="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xmlns="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xmlns="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xmlns="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:a16="http://schemas.microsoft.com/office/drawing/2014/main" xmlns="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xmlns="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:a16="http://schemas.microsoft.com/office/drawing/2014/main" xmlns="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:a16="http://schemas.microsoft.com/office/drawing/2014/main" xmlns="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xmlns="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2587" y="1882934"/>
            <a:ext cx="7332277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1947</TotalTime>
  <Words>647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Windows User</cp:lastModifiedBy>
  <cp:revision>98</cp:revision>
  <dcterms:created xsi:type="dcterms:W3CDTF">2019-05-26T20:24:05Z</dcterms:created>
  <dcterms:modified xsi:type="dcterms:W3CDTF">2019-05-30T13:06:27Z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efbdbb3d-9038-4fd0-bf83-717d1332621d</vt:lpwstr>
  </property>
</Properties>
</file>