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FF0000"/>
    <a:srgbClr val="F73C09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33" d="100"/>
          <a:sy n="33" d="100"/>
        </p:scale>
        <p:origin x="-1554" y="-90"/>
      </p:cViewPr>
      <p:guideLst>
        <p:guide orient="horz" pos="13606"/>
        <p:guide orient="horz" pos="13607"/>
        <p:guide pos="10204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668840" y="30513931"/>
            <a:ext cx="9722858" cy="631022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1: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table containing all the results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801589" y="6277003"/>
            <a:ext cx="10801589" cy="2155678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=""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=""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=""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989" y="3218161"/>
            <a:ext cx="9519430" cy="2401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58" tIns="45730" rIns="91458" bIns="4573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=""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8070" y="1880762"/>
            <a:ext cx="8909268" cy="1647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58" tIns="45730" rIns="91458" bIns="457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53" y="4818954"/>
            <a:ext cx="9171770" cy="4197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20105" y="18902049"/>
            <a:ext cx="14402118" cy="1921777"/>
            <a:chOff x="488" y="1"/>
            <a:chExt cx="3090728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=""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488" y="242463"/>
              <a:ext cx="3090728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=""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7282541" y="18157575"/>
            <a:ext cx="14402118" cy="1964602"/>
            <a:chOff x="-154593" y="1"/>
            <a:chExt cx="3090728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=""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7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=""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2396" y="41671915"/>
            <a:ext cx="3269455" cy="14379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93" y="41956578"/>
            <a:ext cx="3484195" cy="10103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" y="42035519"/>
            <a:ext cx="3456670" cy="8278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8436" y="41569270"/>
            <a:ext cx="1889481" cy="156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33957" y="-2381"/>
            <a:ext cx="2272474" cy="554120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107" y="9313330"/>
            <a:ext cx="14402117" cy="4706895"/>
            <a:chOff x="488" y="1"/>
            <a:chExt cx="3090728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=""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488" y="242463"/>
              <a:ext cx="3090728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=""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447081" y="32507991"/>
            <a:ext cx="14504443" cy="5705060"/>
            <a:chOff x="9279172" y="23749276"/>
            <a:chExt cx="13551736" cy="5330722"/>
          </a:xfrm>
        </p:grpSpPr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9279172" y="23749277"/>
              <a:ext cx="13551736" cy="5330721"/>
              <a:chOff x="9279172" y="23749277"/>
              <a:chExt cx="13551736" cy="533072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9279172" y="23750663"/>
                <a:ext cx="13551736" cy="5329335"/>
                <a:chOff x="9279172" y="23750663"/>
                <a:chExt cx="13551736" cy="532933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=""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9279172" y="23895961"/>
                  <a:ext cx="13551736" cy="5184037"/>
                  <a:chOff x="9279172" y="23895961"/>
                  <a:chExt cx="13551736" cy="518403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=""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279172" y="23895961"/>
                    <a:ext cx="13551736" cy="3704893"/>
                    <a:chOff x="5936044" y="23646432"/>
                    <a:chExt cx="18610397" cy="5087877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70518" y="23646432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9928" y="23646433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044" y="23652366"/>
                      <a:ext cx="6775927" cy="50819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638" y="27483743"/>
                    <a:ext cx="11930136" cy="15962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5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5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016321" y="23750663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4887636" y="23749277"/>
                <a:ext cx="2336370" cy="589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580694" y="23749276"/>
              <a:ext cx="1567300" cy="58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7282541" y="31364428"/>
            <a:ext cx="14402118" cy="2075102"/>
            <a:chOff x="-154593" y="1"/>
            <a:chExt cx="3090728" cy="585152"/>
          </a:xfrm>
        </p:grpSpPr>
        <p:sp>
          <p:nvSpPr>
            <p:cNvPr id="52" name="תיבת טקסט 18">
              <a:extLst>
                <a:ext uri="{FF2B5EF4-FFF2-40B4-BE49-F238E27FC236}">
                  <a16:creationId xmlns=""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426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To verify that the learning ability of a permutation model does not result from high density in small images, we trained models on padded images. 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=""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7859445" y="37898281"/>
            <a:ext cx="13248309" cy="631022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2: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10" y="15212229"/>
            <a:ext cx="12603704" cy="12602778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=""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6959" y="33544904"/>
          <a:ext cx="6373281" cy="43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88">
                  <a:extLst>
                    <a:ext uri="{9D8B030D-6E8A-4147-A177-3AD203B41FA5}">
                      <a16:colId xmlns="" xmlns:a16="http://schemas.microsoft.com/office/drawing/2014/main" val="2977598269"/>
                    </a:ext>
                  </a:extLst>
                </a:gridCol>
                <a:gridCol w="2088307">
                  <a:extLst>
                    <a:ext uri="{9D8B030D-6E8A-4147-A177-3AD203B41FA5}">
                      <a16:colId xmlns="" xmlns:a16="http://schemas.microsoft.com/office/drawing/2014/main" val="1958273809"/>
                    </a:ext>
                  </a:extLst>
                </a:gridCol>
                <a:gridCol w="1944286">
                  <a:extLst>
                    <a:ext uri="{9D8B030D-6E8A-4147-A177-3AD203B41FA5}">
                      <a16:colId xmlns="" xmlns:a16="http://schemas.microsoft.com/office/drawing/2014/main" val="1797041600"/>
                    </a:ext>
                  </a:extLst>
                </a:gridCol>
              </a:tblGrid>
              <a:tr h="617858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2979093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520719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887621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1274662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9115553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12797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8661501" y="12889411"/>
            <a:ext cx="11768258" cy="4996200"/>
            <a:chOff x="18231739" y="12888957"/>
            <a:chExt cx="11764800" cy="4995103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8257217" y="17253188"/>
              <a:ext cx="11654258" cy="6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Figure 4:</a:t>
              </a:r>
              <a:r>
                <a:rPr lang="en-US" sz="3500" b="1" dirty="0">
                  <a:solidFill>
                    <a:srgbClr val="5F8388"/>
                  </a:solidFill>
                </a:rPr>
                <a:t> </a:t>
              </a:r>
              <a:r>
                <a:rPr lang="en-US" sz="35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8231739" y="12888957"/>
              <a:ext cx="11764800" cy="4316616"/>
              <a:chOff x="18231739" y="12706077"/>
              <a:chExt cx="11764800" cy="431661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8466786" y="12706077"/>
                <a:ext cx="11265149" cy="3493447"/>
                <a:chOff x="18466786" y="12706077"/>
                <a:chExt cx="11265149" cy="3493447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=""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7517" y="12960000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=""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6786" y="12958582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=""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12570" y="12960000"/>
                  <a:ext cx="4319365" cy="3239524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=""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07458" y="14065200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1935059" y="14063899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=""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506276" y="12706077"/>
                  <a:ext cx="2185741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325078" y="12706077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19884886" y="12707358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8231739" y="15853271"/>
                <a:ext cx="4803830" cy="116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192709" y="15852138"/>
                <a:ext cx="4803830" cy="116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152BEAF6-04AF-4A47-9AA3-129D8843DFB7}"/>
              </a:ext>
            </a:extLst>
          </p:cNvPr>
          <p:cNvGrpSpPr/>
          <p:nvPr/>
        </p:nvGrpSpPr>
        <p:grpSpPr>
          <a:xfrm>
            <a:off x="2259925" y="14155414"/>
            <a:ext cx="11337635" cy="4350555"/>
            <a:chOff x="1063844" y="14153854"/>
            <a:chExt cx="11335969" cy="4350075"/>
          </a:xfrm>
        </p:grpSpPr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F1DDB929-1259-4DB5-9EB3-7613CF4E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94" y="14400000"/>
              <a:ext cx="4320000" cy="32400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="" xmlns:a16="http://schemas.microsoft.com/office/drawing/2014/main" id="{BCB65BF7-4179-4B4F-9585-E15CF5BF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13" y="14400000"/>
              <a:ext cx="4320000" cy="324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BB8886CF-B6AF-43FF-AFA3-CA17CB1D349C}"/>
                </a:ext>
              </a:extLst>
            </p:cNvPr>
            <p:cNvGrpSpPr/>
            <p:nvPr/>
          </p:nvGrpSpPr>
          <p:grpSpPr>
            <a:xfrm>
              <a:off x="1063844" y="14153854"/>
              <a:ext cx="10964518" cy="4350075"/>
              <a:chOff x="1063844" y="14153854"/>
              <a:chExt cx="10964518" cy="4350075"/>
            </a:xfrm>
          </p:grpSpPr>
          <p:pic>
            <p:nvPicPr>
              <p:cNvPr id="3" name="Picture 2" descr="A close up of a mans face&#10;&#10;Description automatically generated">
                <a:extLst>
                  <a:ext uri="{FF2B5EF4-FFF2-40B4-BE49-F238E27FC236}">
                    <a16:creationId xmlns="" xmlns:a16="http://schemas.microsoft.com/office/drawing/2014/main" id="{60C6E0F5-EDE5-43BC-A80F-0F77FC91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2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62AC035D-436E-41C1-B871-8391C604BDB0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43894" y="14268344"/>
                <a:chExt cx="10962909" cy="43495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="" xmlns:a16="http://schemas.microsoft.com/office/drawing/2014/main" id="{A69FAACF-ABA8-43EA-B200-A749581D5FFA}"/>
                    </a:ext>
                  </a:extLst>
                </p:cNvPr>
                <p:cNvGrpSpPr/>
                <p:nvPr/>
              </p:nvGrpSpPr>
              <p:grpSpPr>
                <a:xfrm>
                  <a:off x="2606511" y="15622402"/>
                  <a:ext cx="8229600" cy="2995536"/>
                  <a:chOff x="2606511" y="15317602"/>
                  <a:chExt cx="8229600" cy="299553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="" xmlns:a16="http://schemas.microsoft.com/office/drawing/2014/main" id="{C916F37C-FEE4-420B-AE8A-7CA4F54B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511" y="17682265"/>
                    <a:ext cx="82296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1:</a:t>
                    </a:r>
                    <a:r>
                      <a:rPr lang="en-US" sz="3500" dirty="0"/>
                      <a:t> example of an adversarial image</a:t>
                    </a:r>
                    <a:endParaRPr lang="en-US" sz="3500" b="1" dirty="0"/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="" xmlns:a16="http://schemas.microsoft.com/office/drawing/2014/main" id="{8245CA0B-71BC-476F-B724-07C1A7884AB8}"/>
                      </a:ext>
                    </a:extLst>
                  </p:cNvPr>
                  <p:cNvGrpSpPr/>
                  <p:nvPr/>
                </p:nvGrpSpPr>
                <p:grpSpPr>
                  <a:xfrm>
                    <a:off x="4539563" y="15317602"/>
                    <a:ext cx="4477144" cy="631617"/>
                    <a:chOff x="4539563" y="15317602"/>
                    <a:chExt cx="4477144" cy="631617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="" xmlns:a16="http://schemas.microsoft.com/office/drawing/2014/main" id="{8C9D5431-47C9-446E-8E17-F2D21D9E0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2407" y="15318346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=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="" xmlns:a16="http://schemas.microsoft.com/office/drawing/2014/main" id="{C08A810E-0F9F-4B99-916F-CEC853B93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563" y="15317602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+</a:t>
                      </a:r>
                    </a:p>
                  </p:txBody>
                </p:sp>
              </p:grpSp>
            </p:grpSp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8783E3E6-8DA0-4B43-8796-87BCCF6FDC3C}"/>
                    </a:ext>
                  </a:extLst>
                </p:cNvPr>
                <p:cNvSpPr txBox="1"/>
                <p:nvPr/>
              </p:nvSpPr>
              <p:spPr>
                <a:xfrm>
                  <a:off x="1043894" y="17392895"/>
                  <a:ext cx="4363375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“ankle boot”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E6E73A88-46EA-4CE7-9A89-D02616A68D39}"/>
                    </a:ext>
                  </a:extLst>
                </p:cNvPr>
                <p:cNvSpPr txBox="1"/>
                <p:nvPr/>
              </p:nvSpPr>
              <p:spPr>
                <a:xfrm>
                  <a:off x="8430229" y="17394149"/>
                  <a:ext cx="3576574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FF0000"/>
                      </a:solidFill>
                    </a:rPr>
                    <a:t>52% it’s “sandal”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E94ECADF-7BEE-4462-9B64-71E30E31F5F8}"/>
                    </a:ext>
                  </a:extLst>
                </p:cNvPr>
                <p:cNvSpPr txBox="1"/>
                <p:nvPr/>
              </p:nvSpPr>
              <p:spPr>
                <a:xfrm>
                  <a:off x="9114887" y="14269694"/>
                  <a:ext cx="221650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id="{1BEBFB0E-1131-4431-A1CB-0C5AB8076F74}"/>
                    </a:ext>
                  </a:extLst>
                </p:cNvPr>
                <p:cNvSpPr txBox="1"/>
                <p:nvPr/>
              </p:nvSpPr>
              <p:spPr>
                <a:xfrm>
                  <a:off x="5994279" y="1426969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="" xmlns:a16="http://schemas.microsoft.com/office/drawing/2014/main" id="{0247A0ED-9373-4A7C-B2A7-CF82E9F82D9D}"/>
                    </a:ext>
                  </a:extLst>
                </p:cNvPr>
                <p:cNvSpPr txBox="1"/>
                <p:nvPr/>
              </p:nvSpPr>
              <p:spPr>
                <a:xfrm>
                  <a:off x="2519973" y="1426834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1146076" y="24979353"/>
            <a:ext cx="13574361" cy="4836718"/>
            <a:chOff x="450669" y="24785738"/>
            <a:chExt cx="13570371" cy="4835654"/>
          </a:xfrm>
        </p:grpSpPr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835654"/>
              <a:chOff x="770709" y="24785738"/>
              <a:chExt cx="13570371" cy="48356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=""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835654"/>
                <a:chOff x="770709" y="24541898"/>
                <a:chExt cx="12034654" cy="48356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=""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746679"/>
                  <a:ext cx="10463456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500" dirty="0"/>
                    <a:t> architecture for securing models</a:t>
                  </a:r>
                  <a:endParaRPr lang="en-US" sz="35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=""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=""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=""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=""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=""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=""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=""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=""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=""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=""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562" y="1880760"/>
            <a:ext cx="7333355" cy="3600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E01ADC9-DC53-4BA1-9102-561A6594918C}"/>
              </a:ext>
            </a:extLst>
          </p:cNvPr>
          <p:cNvGrpSpPr/>
          <p:nvPr/>
        </p:nvGrpSpPr>
        <p:grpSpPr>
          <a:xfrm>
            <a:off x="720107" y="21595088"/>
            <a:ext cx="14402117" cy="3330175"/>
            <a:chOff x="720000" y="21592708"/>
            <a:chExt cx="14400001" cy="3329808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BCEB0613-7A4B-4017-B08D-16B2F3CF62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40002" y="21638450"/>
              <a:ext cx="13679999" cy="3284066"/>
              <a:chOff x="155025" y="1"/>
              <a:chExt cx="2936191" cy="926166"/>
            </a:xfrm>
          </p:grpSpPr>
          <p:sp>
            <p:nvSpPr>
              <p:cNvPr id="7" name="תיבת טקסט 18">
                <a:extLst>
                  <a:ext uri="{FF2B5EF4-FFF2-40B4-BE49-F238E27FC236}">
                    <a16:creationId xmlns="" xmlns:a16="http://schemas.microsoft.com/office/drawing/2014/main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55025" y="242463"/>
                <a:ext cx="2936191" cy="6837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="" xmlns:a16="http://schemas.microsoft.com/office/drawing/2014/main" id="{381F52DF-4A25-4DD5-9D0F-C809759D92B7}"/>
                  </a:ext>
                </a:extLst>
              </p:cNvPr>
              <p:cNvSpPr txBox="1"/>
              <p:nvPr/>
            </p:nvSpPr>
            <p:spPr>
              <a:xfrm>
                <a:off x="155025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Securing Models</a:t>
                </a:r>
              </a:p>
            </p:txBody>
          </p:sp>
        </p:grpSp>
        <p:sp>
          <p:nvSpPr>
            <p:cNvPr id="106" name="Text Box 24">
              <a:extLst>
                <a:ext uri="{FF2B5EF4-FFF2-40B4-BE49-F238E27FC236}">
                  <a16:creationId xmlns="" xmlns:a16="http://schemas.microsoft.com/office/drawing/2014/main" id="{C484DB7D-EC0C-4294-AE42-D6D333610AF3}"/>
                </a:ext>
              </a:extLst>
            </p:cNvPr>
            <p:cNvSpPr txBox="1"/>
            <p:nvPr/>
          </p:nvSpPr>
          <p:spPr>
            <a:xfrm>
              <a:off x="720000" y="2159270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A5F5289-14B3-42EA-8F2F-5184A6F0846E}"/>
              </a:ext>
            </a:extLst>
          </p:cNvPr>
          <p:cNvGrpSpPr/>
          <p:nvPr/>
        </p:nvGrpSpPr>
        <p:grpSpPr>
          <a:xfrm>
            <a:off x="720106" y="30283178"/>
            <a:ext cx="14402112" cy="1981189"/>
            <a:chOff x="720000" y="30279840"/>
            <a:chExt cx="14399996" cy="1980971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EA89EBD-FDDE-48A6-8855-66923377C367}"/>
                </a:ext>
              </a:extLst>
            </p:cNvPr>
            <p:cNvGrpSpPr/>
            <p:nvPr/>
          </p:nvGrpSpPr>
          <p:grpSpPr>
            <a:xfrm>
              <a:off x="1439998" y="30339246"/>
              <a:ext cx="13679998" cy="1921565"/>
              <a:chOff x="155024" y="1"/>
              <a:chExt cx="2936191" cy="541916"/>
            </a:xfrm>
          </p:grpSpPr>
          <p:sp>
            <p:nvSpPr>
              <p:cNvPr id="13" name="תיבת טקסט 18">
                <a:extLst>
                  <a:ext uri="{FF2B5EF4-FFF2-40B4-BE49-F238E27FC236}">
                    <a16:creationId xmlns="" xmlns:a16="http://schemas.microsoft.com/office/drawing/2014/main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55024" y="242463"/>
                <a:ext cx="2936191" cy="29945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be seen in figure 3.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="" xmlns:a16="http://schemas.microsoft.com/office/drawing/2014/main" id="{2D0005CC-35A2-4D6D-ABF5-9D776BB2B284}"/>
                  </a:ext>
                </a:extLst>
              </p:cNvPr>
              <p:cNvSpPr txBox="1"/>
              <p:nvPr/>
            </p:nvSpPr>
            <p:spPr>
              <a:xfrm>
                <a:off x="155024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Cutting Loose Ends</a:t>
                </a:r>
              </a:p>
            </p:txBody>
          </p:sp>
        </p:grpSp>
        <p:sp>
          <p:nvSpPr>
            <p:cNvPr id="109" name="Text Box 24">
              <a:extLst>
                <a:ext uri="{FF2B5EF4-FFF2-40B4-BE49-F238E27FC236}">
                  <a16:creationId xmlns="" xmlns:a16="http://schemas.microsoft.com/office/drawing/2014/main" id="{7A6020AD-BB24-454C-A9BE-C4A57DD0558E}"/>
                </a:ext>
              </a:extLst>
            </p:cNvPr>
            <p:cNvSpPr txBox="1"/>
            <p:nvPr/>
          </p:nvSpPr>
          <p:spPr>
            <a:xfrm>
              <a:off x="720000" y="30279840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4FF0BA66-9CDE-4AB3-82E4-13037FF12E5D}"/>
              </a:ext>
            </a:extLst>
          </p:cNvPr>
          <p:cNvGrpSpPr/>
          <p:nvPr/>
        </p:nvGrpSpPr>
        <p:grpSpPr>
          <a:xfrm>
            <a:off x="17282541" y="9236846"/>
            <a:ext cx="14402113" cy="3698762"/>
            <a:chOff x="17280000" y="9235828"/>
            <a:chExt cx="14399997" cy="3698354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13AB796-6D44-478C-94D2-A45B981805E4}"/>
                </a:ext>
              </a:extLst>
            </p:cNvPr>
            <p:cNvGrpSpPr/>
            <p:nvPr/>
          </p:nvGrpSpPr>
          <p:grpSpPr>
            <a:xfrm>
              <a:off x="17999999" y="9311602"/>
              <a:ext cx="13679998" cy="3622580"/>
              <a:chOff x="-57" y="1"/>
              <a:chExt cx="2936191" cy="1021633"/>
            </a:xfrm>
          </p:grpSpPr>
          <p:sp>
            <p:nvSpPr>
              <p:cNvPr id="10" name="תיבת טקסט 18">
                <a:extLst>
                  <a:ext uri="{FF2B5EF4-FFF2-40B4-BE49-F238E27FC236}">
                    <a16:creationId xmlns="" xmlns:a16="http://schemas.microsoft.com/office/drawing/2014/main" id="{5829F93E-C6BE-4714-B2D5-973472A44C1D}"/>
                  </a:ext>
                </a:extLst>
              </p:cNvPr>
              <p:cNvSpPr txBox="1"/>
              <p:nvPr/>
            </p:nvSpPr>
            <p:spPr>
              <a:xfrm>
                <a:off x="-57" y="242463"/>
                <a:ext cx="2936191" cy="77917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Attacks: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 err="1"/>
                  <a:t>Carlini</a:t>
                </a:r>
                <a:r>
                  <a:rPr lang="en-US" sz="3700" dirty="0"/>
                  <a:t> &amp; Wagner, CW</a:t>
                </a:r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/>
                  <a:t>Fast Gradient Sign Method, FGSM</a:t>
                </a:r>
              </a:p>
              <a:p>
                <a:r>
                  <a:rPr lang="en-US" sz="3700" dirty="0"/>
                  <a:t>‘gray-box’ scenario, i.e. the attacker knows the architecture of the model but has no access to the private key.</a:t>
                </a: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="" xmlns:a16="http://schemas.microsoft.com/office/drawing/2014/main" id="{61B4D10A-7422-45CD-A48E-E673CACB8BE8}"/>
                  </a:ext>
                </a:extLst>
              </p:cNvPr>
              <p:cNvSpPr txBox="1"/>
              <p:nvPr/>
            </p:nvSpPr>
            <p:spPr>
              <a:xfrm>
                <a:off x="-57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Attacking</a:t>
                </a:r>
              </a:p>
            </p:txBody>
          </p:sp>
        </p:grpSp>
        <p:sp>
          <p:nvSpPr>
            <p:cNvPr id="110" name="Text Box 24">
              <a:extLst>
                <a:ext uri="{FF2B5EF4-FFF2-40B4-BE49-F238E27FC236}">
                  <a16:creationId xmlns="" xmlns:a16="http://schemas.microsoft.com/office/drawing/2014/main" id="{416AF927-57FE-4603-AD93-C2086E3C9766}"/>
                </a:ext>
              </a:extLst>
            </p:cNvPr>
            <p:cNvSpPr txBox="1"/>
            <p:nvPr/>
          </p:nvSpPr>
          <p:spPr>
            <a:xfrm>
              <a:off x="17280000" y="923582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Table 111">
                <a:extLst>
                  <a:ext uri="{FF2B5EF4-FFF2-40B4-BE49-F238E27FC236}">
                    <a16:creationId xmlns=""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05453"/>
                  </p:ext>
                </p:extLst>
              </p:nvPr>
            </p:nvGraphicFramePr>
            <p:xfrm>
              <a:off x="17317398" y="2105220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=""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=""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=""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=""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=""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=""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=""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=""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05453"/>
                  </p:ext>
                </p:extLst>
              </p:nvPr>
            </p:nvGraphicFramePr>
            <p:xfrm>
              <a:off x="17317398" y="2105220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smtClean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212381" r="-608304" b="-11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312381" r="-608304" b="-10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412381" r="-608304" b="-9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943810" r="-608304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1043810" r="-608304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5"/>
                          <a:stretch>
                            <a:fillRect l="-116955" t="-1143810" r="-608304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="" xmlns:a16="http://schemas.microsoft.com/office/drawing/2014/main" id="{6D9FF79C-648C-46CE-B96C-67F2287316E1}"/>
              </a:ext>
            </a:extLst>
          </p:cNvPr>
          <p:cNvSpPr txBox="1"/>
          <p:nvPr/>
        </p:nvSpPr>
        <p:spPr>
          <a:xfrm>
            <a:off x="6120900" y="38755386"/>
            <a:ext cx="20162963" cy="843085"/>
          </a:xfrm>
          <a:prstGeom prst="rect">
            <a:avLst/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9" tIns="45725" rIns="91449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="" xmlns:a16="http://schemas.microsoft.com/office/drawing/2014/main" id="{256B0E97-9FC0-4336-A0AA-EF10AB88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1743"/>
              </p:ext>
            </p:extLst>
          </p:nvPr>
        </p:nvGraphicFramePr>
        <p:xfrm>
          <a:off x="6120900" y="39597879"/>
          <a:ext cx="20162964" cy="173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988">
                  <a:extLst>
                    <a:ext uri="{9D8B030D-6E8A-4147-A177-3AD203B41FA5}">
                      <a16:colId xmlns="" xmlns:a16="http://schemas.microsoft.com/office/drawing/2014/main" val="2304463853"/>
                    </a:ext>
                  </a:extLst>
                </a:gridCol>
                <a:gridCol w="6720988">
                  <a:extLst>
                    <a:ext uri="{9D8B030D-6E8A-4147-A177-3AD203B41FA5}">
                      <a16:colId xmlns="" xmlns:a16="http://schemas.microsoft.com/office/drawing/2014/main" val="3677737521"/>
                    </a:ext>
                  </a:extLst>
                </a:gridCol>
                <a:gridCol w="6720988">
                  <a:extLst>
                    <a:ext uri="{9D8B030D-6E8A-4147-A177-3AD203B41FA5}">
                      <a16:colId xmlns="" xmlns:a16="http://schemas.microsoft.com/office/drawing/2014/main" val="536389119"/>
                    </a:ext>
                  </a:extLst>
                </a:gridCol>
              </a:tblGrid>
              <a:tr h="1738992">
                <a:tc>
                  <a:txBody>
                    <a:bodyPr/>
                    <a:lstStyle/>
                    <a:p>
                      <a:pPr marL="4572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marL="91453" marR="91453" marT="45725" marB="4572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(‘C’ in CW) believes that CW might still defeat these defenses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3874213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619361" y="20292854"/>
            <a:ext cx="1179293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Classification error (%) on the first 1000 test samples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3167</TotalTime>
  <Words>547</Words>
  <Application>Microsoft Office PowerPoint</Application>
  <PresentationFormat>Custom</PresentationFormat>
  <Paragraphs>157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154</cp:revision>
  <dcterms:created xsi:type="dcterms:W3CDTF">2019-05-26T20:24:05Z</dcterms:created>
  <dcterms:modified xsi:type="dcterms:W3CDTF">2019-06-11T09:25:23Z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cd5f21e4-4327-4f6e-8b64-b64184116ad2</vt:lpwstr>
  </property>
</Properties>
</file>