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8" r:id="rId3"/>
    <p:sldId id="271" r:id="rId4"/>
    <p:sldId id="265" r:id="rId5"/>
    <p:sldId id="260" r:id="rId6"/>
    <p:sldId id="266" r:id="rId7"/>
    <p:sldId id="267" r:id="rId8"/>
    <p:sldId id="269" r:id="rId9"/>
    <p:sldId id="283" r:id="rId10"/>
    <p:sldId id="268" r:id="rId11"/>
    <p:sldId id="270" r:id="rId12"/>
    <p:sldId id="284" r:id="rId13"/>
    <p:sldId id="287" r:id="rId14"/>
    <p:sldId id="272" r:id="rId15"/>
    <p:sldId id="273" r:id="rId16"/>
    <p:sldId id="274" r:id="rId17"/>
    <p:sldId id="275" r:id="rId18"/>
    <p:sldId id="276" r:id="rId19"/>
    <p:sldId id="279" r:id="rId20"/>
    <p:sldId id="281" r:id="rId21"/>
    <p:sldId id="282" r:id="rId22"/>
    <p:sldId id="286" r:id="rId23"/>
    <p:sldId id="285" r:id="rId2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 Gutfreund" initials="SG" lastIdx="6" clrIdx="0">
    <p:extLst>
      <p:ext uri="{19B8F6BF-5375-455C-9EA6-DF929625EA0E}">
        <p15:presenceInfo xmlns:p15="http://schemas.microsoft.com/office/powerpoint/2012/main" userId="220df55e49eccc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4E0C186-F238-4350-A63A-28302B465263}"/>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96CE31BE-C344-4C7A-9DE5-D0B40DE04D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D52342D9-12F5-4413-A1A5-97B71AF7055C}"/>
              </a:ext>
            </a:extLst>
          </p:cNvPr>
          <p:cNvSpPr>
            <a:spLocks noGrp="1"/>
          </p:cNvSpPr>
          <p:nvPr>
            <p:ph type="dt" sz="half" idx="10"/>
          </p:nvPr>
        </p:nvSpPr>
        <p:spPr/>
        <p:txBody>
          <a:bodyPr/>
          <a:lstStyle/>
          <a:p>
            <a:fld id="{5155B5E5-EC1F-4358-B76D-F465742B7A85}" type="datetimeFigureOut">
              <a:rPr lang="he-IL" smtClean="0"/>
              <a:t>ט"ז/סיון/תשע"ט</a:t>
            </a:fld>
            <a:endParaRPr lang="he-IL"/>
          </a:p>
        </p:txBody>
      </p:sp>
      <p:sp>
        <p:nvSpPr>
          <p:cNvPr id="5" name="מציין מיקום של כותרת תחתונה 4">
            <a:extLst>
              <a:ext uri="{FF2B5EF4-FFF2-40B4-BE49-F238E27FC236}">
                <a16:creationId xmlns:a16="http://schemas.microsoft.com/office/drawing/2014/main" id="{0495DC1E-4D58-4730-AADC-A3F5B662123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73EB3F8-A3B8-4E38-80AE-36D8E46D3058}"/>
              </a:ext>
            </a:extLst>
          </p:cNvPr>
          <p:cNvSpPr>
            <a:spLocks noGrp="1"/>
          </p:cNvSpPr>
          <p:nvPr>
            <p:ph type="sldNum" sz="quarter" idx="12"/>
          </p:nvPr>
        </p:nvSpPr>
        <p:spPr/>
        <p:txBody>
          <a:bodyPr/>
          <a:lstStyle/>
          <a:p>
            <a:fld id="{6B13F9EF-922A-4402-A570-5896B25F47EA}" type="slidenum">
              <a:rPr lang="he-IL" smtClean="0"/>
              <a:t>‹#›</a:t>
            </a:fld>
            <a:endParaRPr lang="he-IL"/>
          </a:p>
        </p:txBody>
      </p:sp>
    </p:spTree>
    <p:extLst>
      <p:ext uri="{BB962C8B-B14F-4D97-AF65-F5344CB8AC3E}">
        <p14:creationId xmlns:p14="http://schemas.microsoft.com/office/powerpoint/2010/main" val="1882518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D2A265-BA4C-40D2-8E48-C8D9380D35F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D86EAF50-C564-4243-82BE-91901632DCA7}"/>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2785A32-2011-4E2B-BB4D-66DE08EAD705}"/>
              </a:ext>
            </a:extLst>
          </p:cNvPr>
          <p:cNvSpPr>
            <a:spLocks noGrp="1"/>
          </p:cNvSpPr>
          <p:nvPr>
            <p:ph type="dt" sz="half" idx="10"/>
          </p:nvPr>
        </p:nvSpPr>
        <p:spPr/>
        <p:txBody>
          <a:bodyPr/>
          <a:lstStyle/>
          <a:p>
            <a:fld id="{5155B5E5-EC1F-4358-B76D-F465742B7A85}" type="datetimeFigureOut">
              <a:rPr lang="he-IL" smtClean="0"/>
              <a:t>ט"ז/סיון/תשע"ט</a:t>
            </a:fld>
            <a:endParaRPr lang="he-IL"/>
          </a:p>
        </p:txBody>
      </p:sp>
      <p:sp>
        <p:nvSpPr>
          <p:cNvPr id="5" name="מציין מיקום של כותרת תחתונה 4">
            <a:extLst>
              <a:ext uri="{FF2B5EF4-FFF2-40B4-BE49-F238E27FC236}">
                <a16:creationId xmlns:a16="http://schemas.microsoft.com/office/drawing/2014/main" id="{9810425D-9397-45B3-9731-8208A519E96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10526B3-4117-467C-BEA7-DC1102E0336F}"/>
              </a:ext>
            </a:extLst>
          </p:cNvPr>
          <p:cNvSpPr>
            <a:spLocks noGrp="1"/>
          </p:cNvSpPr>
          <p:nvPr>
            <p:ph type="sldNum" sz="quarter" idx="12"/>
          </p:nvPr>
        </p:nvSpPr>
        <p:spPr/>
        <p:txBody>
          <a:bodyPr/>
          <a:lstStyle/>
          <a:p>
            <a:fld id="{6B13F9EF-922A-4402-A570-5896B25F47EA}" type="slidenum">
              <a:rPr lang="he-IL" smtClean="0"/>
              <a:t>‹#›</a:t>
            </a:fld>
            <a:endParaRPr lang="he-IL"/>
          </a:p>
        </p:txBody>
      </p:sp>
    </p:spTree>
    <p:extLst>
      <p:ext uri="{BB962C8B-B14F-4D97-AF65-F5344CB8AC3E}">
        <p14:creationId xmlns:p14="http://schemas.microsoft.com/office/powerpoint/2010/main" val="3067371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52334D32-6D97-42D2-A2E5-A5A65322063C}"/>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CB53D2A2-3348-4348-B6CD-75A7990BD386}"/>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675EF24-D6CE-4D9F-9CC5-857B4E9F1584}"/>
              </a:ext>
            </a:extLst>
          </p:cNvPr>
          <p:cNvSpPr>
            <a:spLocks noGrp="1"/>
          </p:cNvSpPr>
          <p:nvPr>
            <p:ph type="dt" sz="half" idx="10"/>
          </p:nvPr>
        </p:nvSpPr>
        <p:spPr/>
        <p:txBody>
          <a:bodyPr/>
          <a:lstStyle/>
          <a:p>
            <a:fld id="{5155B5E5-EC1F-4358-B76D-F465742B7A85}" type="datetimeFigureOut">
              <a:rPr lang="he-IL" smtClean="0"/>
              <a:t>ט"ז/סיון/תשע"ט</a:t>
            </a:fld>
            <a:endParaRPr lang="he-IL"/>
          </a:p>
        </p:txBody>
      </p:sp>
      <p:sp>
        <p:nvSpPr>
          <p:cNvPr id="5" name="מציין מיקום של כותרת תחתונה 4">
            <a:extLst>
              <a:ext uri="{FF2B5EF4-FFF2-40B4-BE49-F238E27FC236}">
                <a16:creationId xmlns:a16="http://schemas.microsoft.com/office/drawing/2014/main" id="{5DE1E296-83A1-4EED-BE1C-EFBAE903BF13}"/>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4DD1678-CE9E-4F8C-81FC-79466446BCFA}"/>
              </a:ext>
            </a:extLst>
          </p:cNvPr>
          <p:cNvSpPr>
            <a:spLocks noGrp="1"/>
          </p:cNvSpPr>
          <p:nvPr>
            <p:ph type="sldNum" sz="quarter" idx="12"/>
          </p:nvPr>
        </p:nvSpPr>
        <p:spPr/>
        <p:txBody>
          <a:bodyPr/>
          <a:lstStyle/>
          <a:p>
            <a:fld id="{6B13F9EF-922A-4402-A570-5896B25F47EA}" type="slidenum">
              <a:rPr lang="he-IL" smtClean="0"/>
              <a:t>‹#›</a:t>
            </a:fld>
            <a:endParaRPr lang="he-IL"/>
          </a:p>
        </p:txBody>
      </p:sp>
    </p:spTree>
    <p:extLst>
      <p:ext uri="{BB962C8B-B14F-4D97-AF65-F5344CB8AC3E}">
        <p14:creationId xmlns:p14="http://schemas.microsoft.com/office/powerpoint/2010/main" val="3578448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39ADF9B-5166-4F4B-A46C-D2E201145FD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F6AC4245-20F2-4E08-9275-760C9D2EBCC9}"/>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54E8C081-CCF1-4B50-B09F-35C478E972B8}"/>
              </a:ext>
            </a:extLst>
          </p:cNvPr>
          <p:cNvSpPr>
            <a:spLocks noGrp="1"/>
          </p:cNvSpPr>
          <p:nvPr>
            <p:ph type="dt" sz="half" idx="10"/>
          </p:nvPr>
        </p:nvSpPr>
        <p:spPr/>
        <p:txBody>
          <a:bodyPr/>
          <a:lstStyle/>
          <a:p>
            <a:fld id="{5155B5E5-EC1F-4358-B76D-F465742B7A85}" type="datetimeFigureOut">
              <a:rPr lang="he-IL" smtClean="0"/>
              <a:t>ט"ז/סיון/תשע"ט</a:t>
            </a:fld>
            <a:endParaRPr lang="he-IL"/>
          </a:p>
        </p:txBody>
      </p:sp>
      <p:sp>
        <p:nvSpPr>
          <p:cNvPr id="5" name="מציין מיקום של כותרת תחתונה 4">
            <a:extLst>
              <a:ext uri="{FF2B5EF4-FFF2-40B4-BE49-F238E27FC236}">
                <a16:creationId xmlns:a16="http://schemas.microsoft.com/office/drawing/2014/main" id="{4137C429-47E6-4093-B1C4-6A94E9BBE9CC}"/>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8D34F9A-B5D5-46E6-A3F7-65E38E313172}"/>
              </a:ext>
            </a:extLst>
          </p:cNvPr>
          <p:cNvSpPr>
            <a:spLocks noGrp="1"/>
          </p:cNvSpPr>
          <p:nvPr>
            <p:ph type="sldNum" sz="quarter" idx="12"/>
          </p:nvPr>
        </p:nvSpPr>
        <p:spPr/>
        <p:txBody>
          <a:bodyPr/>
          <a:lstStyle/>
          <a:p>
            <a:fld id="{6B13F9EF-922A-4402-A570-5896B25F47EA}" type="slidenum">
              <a:rPr lang="he-IL" smtClean="0"/>
              <a:t>‹#›</a:t>
            </a:fld>
            <a:endParaRPr lang="he-IL"/>
          </a:p>
        </p:txBody>
      </p:sp>
    </p:spTree>
    <p:extLst>
      <p:ext uri="{BB962C8B-B14F-4D97-AF65-F5344CB8AC3E}">
        <p14:creationId xmlns:p14="http://schemas.microsoft.com/office/powerpoint/2010/main" val="3824410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68BA6C0-EC8C-49A1-9805-3B35085E1D9B}"/>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C9DD1FF8-6E89-42F1-81D3-71A30B49CE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484E33F2-4DF5-48D6-94C1-808BC970A587}"/>
              </a:ext>
            </a:extLst>
          </p:cNvPr>
          <p:cNvSpPr>
            <a:spLocks noGrp="1"/>
          </p:cNvSpPr>
          <p:nvPr>
            <p:ph type="dt" sz="half" idx="10"/>
          </p:nvPr>
        </p:nvSpPr>
        <p:spPr/>
        <p:txBody>
          <a:bodyPr/>
          <a:lstStyle/>
          <a:p>
            <a:fld id="{5155B5E5-EC1F-4358-B76D-F465742B7A85}" type="datetimeFigureOut">
              <a:rPr lang="he-IL" smtClean="0"/>
              <a:t>ט"ז/סיון/תשע"ט</a:t>
            </a:fld>
            <a:endParaRPr lang="he-IL"/>
          </a:p>
        </p:txBody>
      </p:sp>
      <p:sp>
        <p:nvSpPr>
          <p:cNvPr id="5" name="מציין מיקום של כותרת תחתונה 4">
            <a:extLst>
              <a:ext uri="{FF2B5EF4-FFF2-40B4-BE49-F238E27FC236}">
                <a16:creationId xmlns:a16="http://schemas.microsoft.com/office/drawing/2014/main" id="{B9946DFE-75BC-49F6-A0D7-B0C4A50BF66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33EBC7E-43AA-46DF-A2B2-B596E575739E}"/>
              </a:ext>
            </a:extLst>
          </p:cNvPr>
          <p:cNvSpPr>
            <a:spLocks noGrp="1"/>
          </p:cNvSpPr>
          <p:nvPr>
            <p:ph type="sldNum" sz="quarter" idx="12"/>
          </p:nvPr>
        </p:nvSpPr>
        <p:spPr/>
        <p:txBody>
          <a:bodyPr/>
          <a:lstStyle/>
          <a:p>
            <a:fld id="{6B13F9EF-922A-4402-A570-5896B25F47EA}" type="slidenum">
              <a:rPr lang="he-IL" smtClean="0"/>
              <a:t>‹#›</a:t>
            </a:fld>
            <a:endParaRPr lang="he-IL"/>
          </a:p>
        </p:txBody>
      </p:sp>
    </p:spTree>
    <p:extLst>
      <p:ext uri="{BB962C8B-B14F-4D97-AF65-F5344CB8AC3E}">
        <p14:creationId xmlns:p14="http://schemas.microsoft.com/office/powerpoint/2010/main" val="3468331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587E5E-B589-4FC6-98B5-B5C4077589B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C00A3A5-17F9-4A48-A281-83D78E54F7F1}"/>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A5DDEF52-393A-4196-941B-C295AA7A5910}"/>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489C9CFD-2E5F-4F43-9C44-8A0A928C00B8}"/>
              </a:ext>
            </a:extLst>
          </p:cNvPr>
          <p:cNvSpPr>
            <a:spLocks noGrp="1"/>
          </p:cNvSpPr>
          <p:nvPr>
            <p:ph type="dt" sz="half" idx="10"/>
          </p:nvPr>
        </p:nvSpPr>
        <p:spPr/>
        <p:txBody>
          <a:bodyPr/>
          <a:lstStyle/>
          <a:p>
            <a:fld id="{5155B5E5-EC1F-4358-B76D-F465742B7A85}" type="datetimeFigureOut">
              <a:rPr lang="he-IL" smtClean="0"/>
              <a:t>ט"ז/סיון/תשע"ט</a:t>
            </a:fld>
            <a:endParaRPr lang="he-IL"/>
          </a:p>
        </p:txBody>
      </p:sp>
      <p:sp>
        <p:nvSpPr>
          <p:cNvPr id="6" name="מציין מיקום של כותרת תחתונה 5">
            <a:extLst>
              <a:ext uri="{FF2B5EF4-FFF2-40B4-BE49-F238E27FC236}">
                <a16:creationId xmlns:a16="http://schemas.microsoft.com/office/drawing/2014/main" id="{70191C21-E41A-4ADF-8BD7-102A6C0B148B}"/>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43173CDE-4DE7-4BCB-915E-8EEF05B1640F}"/>
              </a:ext>
            </a:extLst>
          </p:cNvPr>
          <p:cNvSpPr>
            <a:spLocks noGrp="1"/>
          </p:cNvSpPr>
          <p:nvPr>
            <p:ph type="sldNum" sz="quarter" idx="12"/>
          </p:nvPr>
        </p:nvSpPr>
        <p:spPr/>
        <p:txBody>
          <a:bodyPr/>
          <a:lstStyle/>
          <a:p>
            <a:fld id="{6B13F9EF-922A-4402-A570-5896B25F47EA}" type="slidenum">
              <a:rPr lang="he-IL" smtClean="0"/>
              <a:t>‹#›</a:t>
            </a:fld>
            <a:endParaRPr lang="he-IL"/>
          </a:p>
        </p:txBody>
      </p:sp>
    </p:spTree>
    <p:extLst>
      <p:ext uri="{BB962C8B-B14F-4D97-AF65-F5344CB8AC3E}">
        <p14:creationId xmlns:p14="http://schemas.microsoft.com/office/powerpoint/2010/main" val="406203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BBF8403-EE99-4CE6-9AE7-E485E456F719}"/>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63880DF0-AAC5-449D-92BD-6F372EFFAB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05DC675A-6AF4-435A-9CFA-B16524D5342F}"/>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0EC8EECD-71D6-49C2-8A04-D87DAE5853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3BAE4E9B-3E3F-44BF-9F86-F1B8D6797808}"/>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34B5505A-B809-466B-8726-2B1BC673549B}"/>
              </a:ext>
            </a:extLst>
          </p:cNvPr>
          <p:cNvSpPr>
            <a:spLocks noGrp="1"/>
          </p:cNvSpPr>
          <p:nvPr>
            <p:ph type="dt" sz="half" idx="10"/>
          </p:nvPr>
        </p:nvSpPr>
        <p:spPr/>
        <p:txBody>
          <a:bodyPr/>
          <a:lstStyle/>
          <a:p>
            <a:fld id="{5155B5E5-EC1F-4358-B76D-F465742B7A85}" type="datetimeFigureOut">
              <a:rPr lang="he-IL" smtClean="0"/>
              <a:t>ט"ז/סיון/תשע"ט</a:t>
            </a:fld>
            <a:endParaRPr lang="he-IL"/>
          </a:p>
        </p:txBody>
      </p:sp>
      <p:sp>
        <p:nvSpPr>
          <p:cNvPr id="8" name="מציין מיקום של כותרת תחתונה 7">
            <a:extLst>
              <a:ext uri="{FF2B5EF4-FFF2-40B4-BE49-F238E27FC236}">
                <a16:creationId xmlns:a16="http://schemas.microsoft.com/office/drawing/2014/main" id="{0FC737A4-1C43-4C4D-BEBB-5A3F5364E65F}"/>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71A3CC2E-39E7-4E02-8A1B-9CA60E0FADF3}"/>
              </a:ext>
            </a:extLst>
          </p:cNvPr>
          <p:cNvSpPr>
            <a:spLocks noGrp="1"/>
          </p:cNvSpPr>
          <p:nvPr>
            <p:ph type="sldNum" sz="quarter" idx="12"/>
          </p:nvPr>
        </p:nvSpPr>
        <p:spPr/>
        <p:txBody>
          <a:bodyPr/>
          <a:lstStyle/>
          <a:p>
            <a:fld id="{6B13F9EF-922A-4402-A570-5896B25F47EA}" type="slidenum">
              <a:rPr lang="he-IL" smtClean="0"/>
              <a:t>‹#›</a:t>
            </a:fld>
            <a:endParaRPr lang="he-IL"/>
          </a:p>
        </p:txBody>
      </p:sp>
    </p:spTree>
    <p:extLst>
      <p:ext uri="{BB962C8B-B14F-4D97-AF65-F5344CB8AC3E}">
        <p14:creationId xmlns:p14="http://schemas.microsoft.com/office/powerpoint/2010/main" val="2147372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72C587F-7CB1-4A7E-857E-AB1F8B52529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508DD186-DA48-49E8-BF9C-D310C29DE29E}"/>
              </a:ext>
            </a:extLst>
          </p:cNvPr>
          <p:cNvSpPr>
            <a:spLocks noGrp="1"/>
          </p:cNvSpPr>
          <p:nvPr>
            <p:ph type="dt" sz="half" idx="10"/>
          </p:nvPr>
        </p:nvSpPr>
        <p:spPr/>
        <p:txBody>
          <a:bodyPr/>
          <a:lstStyle/>
          <a:p>
            <a:fld id="{5155B5E5-EC1F-4358-B76D-F465742B7A85}" type="datetimeFigureOut">
              <a:rPr lang="he-IL" smtClean="0"/>
              <a:t>ט"ז/סיון/תשע"ט</a:t>
            </a:fld>
            <a:endParaRPr lang="he-IL"/>
          </a:p>
        </p:txBody>
      </p:sp>
      <p:sp>
        <p:nvSpPr>
          <p:cNvPr id="4" name="מציין מיקום של כותרת תחתונה 3">
            <a:extLst>
              <a:ext uri="{FF2B5EF4-FFF2-40B4-BE49-F238E27FC236}">
                <a16:creationId xmlns:a16="http://schemas.microsoft.com/office/drawing/2014/main" id="{2212EFC0-4AD6-4684-B5C3-42CE3FF7BB2A}"/>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4D47A951-B47A-45B7-9572-C14B2BDD585A}"/>
              </a:ext>
            </a:extLst>
          </p:cNvPr>
          <p:cNvSpPr>
            <a:spLocks noGrp="1"/>
          </p:cNvSpPr>
          <p:nvPr>
            <p:ph type="sldNum" sz="quarter" idx="12"/>
          </p:nvPr>
        </p:nvSpPr>
        <p:spPr/>
        <p:txBody>
          <a:bodyPr/>
          <a:lstStyle/>
          <a:p>
            <a:fld id="{6B13F9EF-922A-4402-A570-5896B25F47EA}" type="slidenum">
              <a:rPr lang="he-IL" smtClean="0"/>
              <a:t>‹#›</a:t>
            </a:fld>
            <a:endParaRPr lang="he-IL"/>
          </a:p>
        </p:txBody>
      </p:sp>
    </p:spTree>
    <p:extLst>
      <p:ext uri="{BB962C8B-B14F-4D97-AF65-F5344CB8AC3E}">
        <p14:creationId xmlns:p14="http://schemas.microsoft.com/office/powerpoint/2010/main" val="2499169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42051016-3440-4837-B2BC-87D96A55E906}"/>
              </a:ext>
            </a:extLst>
          </p:cNvPr>
          <p:cNvSpPr>
            <a:spLocks noGrp="1"/>
          </p:cNvSpPr>
          <p:nvPr>
            <p:ph type="dt" sz="half" idx="10"/>
          </p:nvPr>
        </p:nvSpPr>
        <p:spPr/>
        <p:txBody>
          <a:bodyPr/>
          <a:lstStyle/>
          <a:p>
            <a:fld id="{5155B5E5-EC1F-4358-B76D-F465742B7A85}" type="datetimeFigureOut">
              <a:rPr lang="he-IL" smtClean="0"/>
              <a:t>ט"ז/סיון/תשע"ט</a:t>
            </a:fld>
            <a:endParaRPr lang="he-IL"/>
          </a:p>
        </p:txBody>
      </p:sp>
      <p:sp>
        <p:nvSpPr>
          <p:cNvPr id="3" name="מציין מיקום של כותרת תחתונה 2">
            <a:extLst>
              <a:ext uri="{FF2B5EF4-FFF2-40B4-BE49-F238E27FC236}">
                <a16:creationId xmlns:a16="http://schemas.microsoft.com/office/drawing/2014/main" id="{B428030A-B3FD-4638-8961-469CF9081EC1}"/>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FFF7D4E8-AA45-47D9-9C27-7E4B2F30005A}"/>
              </a:ext>
            </a:extLst>
          </p:cNvPr>
          <p:cNvSpPr>
            <a:spLocks noGrp="1"/>
          </p:cNvSpPr>
          <p:nvPr>
            <p:ph type="sldNum" sz="quarter" idx="12"/>
          </p:nvPr>
        </p:nvSpPr>
        <p:spPr/>
        <p:txBody>
          <a:bodyPr/>
          <a:lstStyle/>
          <a:p>
            <a:fld id="{6B13F9EF-922A-4402-A570-5896B25F47EA}" type="slidenum">
              <a:rPr lang="he-IL" smtClean="0"/>
              <a:t>‹#›</a:t>
            </a:fld>
            <a:endParaRPr lang="he-IL"/>
          </a:p>
        </p:txBody>
      </p:sp>
    </p:spTree>
    <p:extLst>
      <p:ext uri="{BB962C8B-B14F-4D97-AF65-F5344CB8AC3E}">
        <p14:creationId xmlns:p14="http://schemas.microsoft.com/office/powerpoint/2010/main" val="1227846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36F803E-F259-46A1-8867-7F46FE188ABB}"/>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50F9A24-9F81-406D-8E48-B9F3618B50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27192E4E-E64F-46F1-9484-CE842C9B3A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1E2821BA-0930-4D7A-9878-12E7E53A7F65}"/>
              </a:ext>
            </a:extLst>
          </p:cNvPr>
          <p:cNvSpPr>
            <a:spLocks noGrp="1"/>
          </p:cNvSpPr>
          <p:nvPr>
            <p:ph type="dt" sz="half" idx="10"/>
          </p:nvPr>
        </p:nvSpPr>
        <p:spPr/>
        <p:txBody>
          <a:bodyPr/>
          <a:lstStyle/>
          <a:p>
            <a:fld id="{5155B5E5-EC1F-4358-B76D-F465742B7A85}" type="datetimeFigureOut">
              <a:rPr lang="he-IL" smtClean="0"/>
              <a:t>ט"ז/סיון/תשע"ט</a:t>
            </a:fld>
            <a:endParaRPr lang="he-IL"/>
          </a:p>
        </p:txBody>
      </p:sp>
      <p:sp>
        <p:nvSpPr>
          <p:cNvPr id="6" name="מציין מיקום של כותרת תחתונה 5">
            <a:extLst>
              <a:ext uri="{FF2B5EF4-FFF2-40B4-BE49-F238E27FC236}">
                <a16:creationId xmlns:a16="http://schemas.microsoft.com/office/drawing/2014/main" id="{4E53A60C-F9AF-45FB-9B59-F6BC3E416E02}"/>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5932706E-A34C-4B92-BA44-B61926212AC3}"/>
              </a:ext>
            </a:extLst>
          </p:cNvPr>
          <p:cNvSpPr>
            <a:spLocks noGrp="1"/>
          </p:cNvSpPr>
          <p:nvPr>
            <p:ph type="sldNum" sz="quarter" idx="12"/>
          </p:nvPr>
        </p:nvSpPr>
        <p:spPr/>
        <p:txBody>
          <a:bodyPr/>
          <a:lstStyle/>
          <a:p>
            <a:fld id="{6B13F9EF-922A-4402-A570-5896B25F47EA}" type="slidenum">
              <a:rPr lang="he-IL" smtClean="0"/>
              <a:t>‹#›</a:t>
            </a:fld>
            <a:endParaRPr lang="he-IL"/>
          </a:p>
        </p:txBody>
      </p:sp>
    </p:spTree>
    <p:extLst>
      <p:ext uri="{BB962C8B-B14F-4D97-AF65-F5344CB8AC3E}">
        <p14:creationId xmlns:p14="http://schemas.microsoft.com/office/powerpoint/2010/main" val="1402010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269A29E-164C-4D65-ABAD-847611C5F902}"/>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970EC1E9-4836-4F06-AB6D-DAB8F36D7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8C37729C-C0C9-4136-BDD9-8AE8501290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9475767F-C95D-4B67-A29F-F937C91C278B}"/>
              </a:ext>
            </a:extLst>
          </p:cNvPr>
          <p:cNvSpPr>
            <a:spLocks noGrp="1"/>
          </p:cNvSpPr>
          <p:nvPr>
            <p:ph type="dt" sz="half" idx="10"/>
          </p:nvPr>
        </p:nvSpPr>
        <p:spPr/>
        <p:txBody>
          <a:bodyPr/>
          <a:lstStyle/>
          <a:p>
            <a:fld id="{5155B5E5-EC1F-4358-B76D-F465742B7A85}" type="datetimeFigureOut">
              <a:rPr lang="he-IL" smtClean="0"/>
              <a:t>ט"ז/סיון/תשע"ט</a:t>
            </a:fld>
            <a:endParaRPr lang="he-IL"/>
          </a:p>
        </p:txBody>
      </p:sp>
      <p:sp>
        <p:nvSpPr>
          <p:cNvPr id="6" name="מציין מיקום של כותרת תחתונה 5">
            <a:extLst>
              <a:ext uri="{FF2B5EF4-FFF2-40B4-BE49-F238E27FC236}">
                <a16:creationId xmlns:a16="http://schemas.microsoft.com/office/drawing/2014/main" id="{0609665B-4647-4B81-8704-355DFF21BFD0}"/>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C6C3A88-8AB7-4974-84DF-CE41BF731FF9}"/>
              </a:ext>
            </a:extLst>
          </p:cNvPr>
          <p:cNvSpPr>
            <a:spLocks noGrp="1"/>
          </p:cNvSpPr>
          <p:nvPr>
            <p:ph type="sldNum" sz="quarter" idx="12"/>
          </p:nvPr>
        </p:nvSpPr>
        <p:spPr/>
        <p:txBody>
          <a:bodyPr/>
          <a:lstStyle/>
          <a:p>
            <a:fld id="{6B13F9EF-922A-4402-A570-5896B25F47EA}" type="slidenum">
              <a:rPr lang="he-IL" smtClean="0"/>
              <a:t>‹#›</a:t>
            </a:fld>
            <a:endParaRPr lang="he-IL"/>
          </a:p>
        </p:txBody>
      </p:sp>
    </p:spTree>
    <p:extLst>
      <p:ext uri="{BB962C8B-B14F-4D97-AF65-F5344CB8AC3E}">
        <p14:creationId xmlns:p14="http://schemas.microsoft.com/office/powerpoint/2010/main" val="1190200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DD467DC5-BDBB-4E8B-94EF-353139FCE204}"/>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E2DDE69B-2929-4044-954F-77655EEBB28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7A9D6F68-5075-42C1-BED1-E7A95D8985E2}"/>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5155B5E5-EC1F-4358-B76D-F465742B7A85}" type="datetimeFigureOut">
              <a:rPr lang="he-IL" smtClean="0"/>
              <a:t>ט"ז/סיון/תשע"ט</a:t>
            </a:fld>
            <a:endParaRPr lang="he-IL"/>
          </a:p>
        </p:txBody>
      </p:sp>
      <p:sp>
        <p:nvSpPr>
          <p:cNvPr id="5" name="מציין מיקום של כותרת תחתונה 4">
            <a:extLst>
              <a:ext uri="{FF2B5EF4-FFF2-40B4-BE49-F238E27FC236}">
                <a16:creationId xmlns:a16="http://schemas.microsoft.com/office/drawing/2014/main" id="{FC251CA7-79DB-41FD-89F3-0E18E40895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8D0B0D80-DA8D-4EC1-B7DF-7BC7337E047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6B13F9EF-922A-4402-A570-5896B25F47EA}" type="slidenum">
              <a:rPr lang="he-IL" smtClean="0"/>
              <a:t>‹#›</a:t>
            </a:fld>
            <a:endParaRPr lang="he-IL"/>
          </a:p>
        </p:txBody>
      </p:sp>
    </p:spTree>
    <p:extLst>
      <p:ext uri="{BB962C8B-B14F-4D97-AF65-F5344CB8AC3E}">
        <p14:creationId xmlns:p14="http://schemas.microsoft.com/office/powerpoint/2010/main" val="2356424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xiv.org/pdf/1809.01715"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5.xml"/><Relationship Id="rId4" Type="http://schemas.openxmlformats.org/officeDocument/2006/relationships/slide" Target="slide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6ED8E1B7-2F27-4DA2-8AB9-5F9CAF19DC89}"/>
              </a:ext>
            </a:extLst>
          </p:cNvPr>
          <p:cNvSpPr>
            <a:spLocks noGrp="1"/>
          </p:cNvSpPr>
          <p:nvPr>
            <p:ph type="ctrTitle"/>
          </p:nvPr>
        </p:nvSpPr>
        <p:spPr>
          <a:xfrm>
            <a:off x="3045368" y="2043663"/>
            <a:ext cx="6105194" cy="2031055"/>
          </a:xfrm>
        </p:spPr>
        <p:txBody>
          <a:bodyPr>
            <a:normAutofit/>
          </a:bodyPr>
          <a:lstStyle/>
          <a:p>
            <a:r>
              <a:rPr lang="en-US" sz="4700" b="1" dirty="0">
                <a:solidFill>
                  <a:srgbClr val="FFFFFF"/>
                </a:solidFill>
                <a:latin typeface="Gisha" panose="020B0502040204020203" pitchFamily="34" charset="-79"/>
                <a:cs typeface="Gisha" panose="020B0502040204020203" pitchFamily="34" charset="-79"/>
              </a:rPr>
              <a:t>DEFENSE AGAINST</a:t>
            </a:r>
            <a:br>
              <a:rPr lang="en-US" sz="4700" dirty="0">
                <a:solidFill>
                  <a:srgbClr val="FFFFFF"/>
                </a:solidFill>
                <a:latin typeface="Gisha" panose="020B0502040204020203" pitchFamily="34" charset="-79"/>
                <a:cs typeface="Gisha" panose="020B0502040204020203" pitchFamily="34" charset="-79"/>
              </a:rPr>
            </a:br>
            <a:r>
              <a:rPr lang="en-US" sz="4700" b="1" dirty="0">
                <a:solidFill>
                  <a:srgbClr val="FFFFFF"/>
                </a:solidFill>
                <a:latin typeface="Gisha" panose="020B0502040204020203" pitchFamily="34" charset="-79"/>
                <a:cs typeface="Gisha" panose="020B0502040204020203" pitchFamily="34" charset="-79"/>
              </a:rPr>
              <a:t>ADVERSARIAL EXAMPLES</a:t>
            </a:r>
            <a:endParaRPr lang="en-US" sz="4700" dirty="0">
              <a:solidFill>
                <a:srgbClr val="FFFFFF"/>
              </a:solidFill>
              <a:latin typeface="Gisha" panose="020B0502040204020203" pitchFamily="34" charset="-79"/>
              <a:cs typeface="Gisha" panose="020B0502040204020203" pitchFamily="34" charset="-79"/>
            </a:endParaRPr>
          </a:p>
        </p:txBody>
      </p:sp>
      <p:sp>
        <p:nvSpPr>
          <p:cNvPr id="3" name="כותרת משנה 2">
            <a:extLst>
              <a:ext uri="{FF2B5EF4-FFF2-40B4-BE49-F238E27FC236}">
                <a16:creationId xmlns:a16="http://schemas.microsoft.com/office/drawing/2014/main" id="{99FA1FB1-8F57-4D06-A165-36EE172A4C38}"/>
              </a:ext>
            </a:extLst>
          </p:cNvPr>
          <p:cNvSpPr>
            <a:spLocks noGrp="1"/>
          </p:cNvSpPr>
          <p:nvPr>
            <p:ph type="subTitle" idx="1"/>
          </p:nvPr>
        </p:nvSpPr>
        <p:spPr>
          <a:xfrm>
            <a:off x="3045368" y="4074718"/>
            <a:ext cx="6105194" cy="682079"/>
          </a:xfrm>
        </p:spPr>
        <p:txBody>
          <a:bodyPr>
            <a:normAutofit/>
          </a:bodyPr>
          <a:lstStyle/>
          <a:p>
            <a:r>
              <a:rPr lang="en-US" dirty="0">
                <a:solidFill>
                  <a:srgbClr val="FFFFFF"/>
                </a:solidFill>
                <a:latin typeface="Gisha" panose="020B0502040204020203" pitchFamily="34" charset="-79"/>
                <a:cs typeface="Gisha" panose="020B0502040204020203" pitchFamily="34" charset="-79"/>
              </a:rPr>
              <a:t>Yishay Asher &amp; Steve Gutfreund</a:t>
            </a:r>
            <a:endParaRPr lang="he-IL" dirty="0">
              <a:solidFill>
                <a:srgbClr val="FFFFFF"/>
              </a:solidFill>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290106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מציין מיקום תוכן 2">
            <a:extLst>
              <a:ext uri="{FF2B5EF4-FFF2-40B4-BE49-F238E27FC236}">
                <a16:creationId xmlns:a16="http://schemas.microsoft.com/office/drawing/2014/main" id="{D63C8BB2-A062-4EE0-880B-B9CB2E618B19}"/>
              </a:ext>
            </a:extLst>
          </p:cNvPr>
          <p:cNvSpPr>
            <a:spLocks noGrp="1"/>
          </p:cNvSpPr>
          <p:nvPr>
            <p:ph idx="1"/>
          </p:nvPr>
        </p:nvSpPr>
        <p:spPr>
          <a:xfrm>
            <a:off x="1112520" y="1632848"/>
            <a:ext cx="10515600" cy="4351338"/>
          </a:xfrm>
        </p:spPr>
        <p:txBody>
          <a:bodyPr/>
          <a:lstStyle/>
          <a:p>
            <a:pPr marL="0" indent="0">
              <a:buNone/>
            </a:pPr>
            <a:r>
              <a:rPr lang="he-IL" dirty="0">
                <a:latin typeface="Gisha" panose="020B0502040204020203" pitchFamily="34" charset="-79"/>
                <a:cs typeface="Gisha" panose="020B0502040204020203" pitchFamily="34" charset="-79"/>
              </a:rPr>
              <a:t>תוצאות (אחוזי שגיאה) עבור הפעלת פרמוטציה :</a:t>
            </a:r>
          </a:p>
          <a:p>
            <a:pPr marL="0" indent="0">
              <a:buNone/>
            </a:pPr>
            <a:endParaRPr lang="he-IL" dirty="0">
              <a:latin typeface="Gisha" panose="020B0502040204020203" pitchFamily="34" charset="-79"/>
              <a:cs typeface="Gisha" panose="020B0502040204020203" pitchFamily="34" charset="-79"/>
            </a:endParaRPr>
          </a:p>
          <a:p>
            <a:pPr marL="0" indent="0">
              <a:buNone/>
            </a:pPr>
            <a:endParaRPr lang="he-IL" dirty="0">
              <a:latin typeface="Gisha" panose="020B0502040204020203" pitchFamily="34" charset="-79"/>
              <a:cs typeface="Gisha" panose="020B0502040204020203" pitchFamily="34" charset="-79"/>
            </a:endParaRPr>
          </a:p>
          <a:p>
            <a:pPr marL="0" indent="0">
              <a:buNone/>
            </a:pPr>
            <a:endParaRPr lang="he-IL" dirty="0">
              <a:latin typeface="Gisha" panose="020B0502040204020203" pitchFamily="34" charset="-79"/>
              <a:cs typeface="Gisha" panose="020B0502040204020203" pitchFamily="34" charset="-79"/>
            </a:endParaRPr>
          </a:p>
          <a:p>
            <a:pPr marL="0" indent="0">
              <a:buNone/>
            </a:pPr>
            <a:r>
              <a:rPr lang="he-IL" dirty="0">
                <a:latin typeface="Gisha" panose="020B0502040204020203" pitchFamily="34" charset="-79"/>
                <a:cs typeface="Gisha" panose="020B0502040204020203" pitchFamily="34" charset="-79"/>
              </a:rPr>
              <a:t>תוצאות (אחוזי שגיאה) עבור </a:t>
            </a:r>
            <a:r>
              <a:rPr lang="en-US" dirty="0">
                <a:latin typeface="Gisha" panose="020B0502040204020203" pitchFamily="34" charset="-79"/>
                <a:cs typeface="Gisha" panose="020B0502040204020203" pitchFamily="34" charset="-79"/>
              </a:rPr>
              <a:t> AES</a:t>
            </a:r>
            <a:r>
              <a:rPr lang="he-IL" dirty="0">
                <a:latin typeface="Gisha" panose="020B0502040204020203" pitchFamily="34" charset="-79"/>
                <a:cs typeface="Gisha" panose="020B0502040204020203" pitchFamily="34" charset="-79"/>
              </a:rPr>
              <a:t> :</a:t>
            </a:r>
          </a:p>
          <a:p>
            <a:pPr marL="0" indent="0">
              <a:buNone/>
            </a:pPr>
            <a:endParaRPr lang="he-IL" dirty="0">
              <a:latin typeface="Gisha" panose="020B0502040204020203" pitchFamily="34" charset="-79"/>
              <a:cs typeface="Gisha" panose="020B0502040204020203" pitchFamily="34" charset="-79"/>
            </a:endParaRPr>
          </a:p>
        </p:txBody>
      </p:sp>
      <p:sp>
        <p:nvSpPr>
          <p:cNvPr id="3" name="לחצן פעולה: עבור לדף הבית 2">
            <a:hlinkClick r:id="rId2" action="ppaction://hlinksldjump" highlightClick="1"/>
            <a:extLst>
              <a:ext uri="{FF2B5EF4-FFF2-40B4-BE49-F238E27FC236}">
                <a16:creationId xmlns:a16="http://schemas.microsoft.com/office/drawing/2014/main" id="{3318690A-A833-4E4A-9994-CE82092F00F9}"/>
              </a:ext>
            </a:extLst>
          </p:cNvPr>
          <p:cNvSpPr/>
          <p:nvPr/>
        </p:nvSpPr>
        <p:spPr>
          <a:xfrm>
            <a:off x="217170" y="6014244"/>
            <a:ext cx="654367" cy="595312"/>
          </a:xfrm>
          <a:prstGeom prst="actionButtonHom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כותרת 1">
            <a:extLst>
              <a:ext uri="{FF2B5EF4-FFF2-40B4-BE49-F238E27FC236}">
                <a16:creationId xmlns:a16="http://schemas.microsoft.com/office/drawing/2014/main" id="{1B2EBE5C-85EF-4ABF-B447-B5A54D53A8F0}"/>
              </a:ext>
            </a:extLst>
          </p:cNvPr>
          <p:cNvSpPr>
            <a:spLocks noGrp="1"/>
          </p:cNvSpPr>
          <p:nvPr>
            <p:ph type="title"/>
          </p:nvPr>
        </p:nvSpPr>
        <p:spPr>
          <a:xfrm>
            <a:off x="838200" y="248444"/>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יצירת מודלים מצפינים ואימונם</a:t>
            </a:r>
          </a:p>
        </p:txBody>
      </p:sp>
      <p:graphicFrame>
        <p:nvGraphicFramePr>
          <p:cNvPr id="13" name="Table 12">
            <a:extLst>
              <a:ext uri="{FF2B5EF4-FFF2-40B4-BE49-F238E27FC236}">
                <a16:creationId xmlns:a16="http://schemas.microsoft.com/office/drawing/2014/main" id="{7F39CEDD-5C68-49A7-A803-4D9758EFB2DD}"/>
              </a:ext>
            </a:extLst>
          </p:cNvPr>
          <p:cNvGraphicFramePr>
            <a:graphicFrameLocks noGrp="1"/>
          </p:cNvGraphicFramePr>
          <p:nvPr>
            <p:extLst>
              <p:ext uri="{D42A27DB-BD31-4B8C-83A1-F6EECF244321}">
                <p14:modId xmlns:p14="http://schemas.microsoft.com/office/powerpoint/2010/main" val="4003182801"/>
              </p:ext>
            </p:extLst>
          </p:nvPr>
        </p:nvGraphicFramePr>
        <p:xfrm>
          <a:off x="1416844" y="2135670"/>
          <a:ext cx="4680000" cy="148336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1932561554"/>
                    </a:ext>
                  </a:extLst>
                </a:gridCol>
                <a:gridCol w="1080000">
                  <a:extLst>
                    <a:ext uri="{9D8B030D-6E8A-4147-A177-3AD203B41FA5}">
                      <a16:colId xmlns:a16="http://schemas.microsoft.com/office/drawing/2014/main" val="4066417397"/>
                    </a:ext>
                  </a:extLst>
                </a:gridCol>
                <a:gridCol w="1800000">
                  <a:extLst>
                    <a:ext uri="{9D8B030D-6E8A-4147-A177-3AD203B41FA5}">
                      <a16:colId xmlns:a16="http://schemas.microsoft.com/office/drawing/2014/main" val="84606347"/>
                    </a:ext>
                  </a:extLst>
                </a:gridCol>
              </a:tblGrid>
              <a:tr h="370840">
                <a:tc gridSpan="3">
                  <a:txBody>
                    <a:bodyPr/>
                    <a:lstStyle/>
                    <a:p>
                      <a:pPr algn="ctr"/>
                      <a:r>
                        <a:rPr lang="he-IL" b="0" dirty="0">
                          <a:solidFill>
                            <a:schemeClr val="tx1"/>
                          </a:solidFill>
                        </a:rPr>
                        <a:t>אחוזי שגיאה של המאמר</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3688999"/>
                  </a:ext>
                </a:extLst>
              </a:tr>
              <a:tr h="370840">
                <a:tc>
                  <a:txBody>
                    <a:bodyPr/>
                    <a:lstStyle/>
                    <a:p>
                      <a:pPr algn="ctr"/>
                      <a:endParaRPr lang="en-US" b="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err="1"/>
                        <a:t>mnist</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err="1"/>
                        <a:t>fashion_mnist</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6844263"/>
                  </a:ext>
                </a:extLst>
              </a:tr>
              <a:tr h="370840">
                <a:tc>
                  <a:txBody>
                    <a:bodyPr/>
                    <a:lstStyle/>
                    <a:p>
                      <a:pPr algn="ctr"/>
                      <a:r>
                        <a:rPr lang="en-US" b="0" dirty="0"/>
                        <a:t>Model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he-IL" b="0" dirty="0"/>
                        <a:t>3.00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he-IL" b="0" dirty="0"/>
                        <a:t>11.50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1409644"/>
                  </a:ext>
                </a:extLst>
              </a:tr>
              <a:tr h="370840">
                <a:tc>
                  <a:txBody>
                    <a:bodyPr/>
                    <a:lstStyle/>
                    <a:p>
                      <a:pPr algn="ctr"/>
                      <a:r>
                        <a:rPr lang="en-US" b="0" dirty="0"/>
                        <a:t>Model 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he-IL" b="0" dirty="0"/>
                        <a:t>1.40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he-IL" b="0" dirty="0"/>
                        <a:t>11.20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8021010"/>
                  </a:ext>
                </a:extLst>
              </a:tr>
            </a:tbl>
          </a:graphicData>
        </a:graphic>
      </p:graphicFrame>
      <p:graphicFrame>
        <p:nvGraphicFramePr>
          <p:cNvPr id="15" name="Table 14">
            <a:extLst>
              <a:ext uri="{FF2B5EF4-FFF2-40B4-BE49-F238E27FC236}">
                <a16:creationId xmlns:a16="http://schemas.microsoft.com/office/drawing/2014/main" id="{80EC4650-4067-4A6E-9A7B-4D5285FB703E}"/>
              </a:ext>
            </a:extLst>
          </p:cNvPr>
          <p:cNvGraphicFramePr>
            <a:graphicFrameLocks noGrp="1"/>
          </p:cNvGraphicFramePr>
          <p:nvPr>
            <p:extLst>
              <p:ext uri="{D42A27DB-BD31-4B8C-83A1-F6EECF244321}">
                <p14:modId xmlns:p14="http://schemas.microsoft.com/office/powerpoint/2010/main" val="4254031417"/>
              </p:ext>
            </p:extLst>
          </p:nvPr>
        </p:nvGraphicFramePr>
        <p:xfrm>
          <a:off x="6501288" y="2134302"/>
          <a:ext cx="4680000" cy="148336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1932561554"/>
                    </a:ext>
                  </a:extLst>
                </a:gridCol>
                <a:gridCol w="1080000">
                  <a:extLst>
                    <a:ext uri="{9D8B030D-6E8A-4147-A177-3AD203B41FA5}">
                      <a16:colId xmlns:a16="http://schemas.microsoft.com/office/drawing/2014/main" val="4066417397"/>
                    </a:ext>
                  </a:extLst>
                </a:gridCol>
                <a:gridCol w="1800000">
                  <a:extLst>
                    <a:ext uri="{9D8B030D-6E8A-4147-A177-3AD203B41FA5}">
                      <a16:colId xmlns:a16="http://schemas.microsoft.com/office/drawing/2014/main" val="84606347"/>
                    </a:ext>
                  </a:extLst>
                </a:gridCol>
              </a:tblGrid>
              <a:tr h="370840">
                <a:tc gridSpan="3">
                  <a:txBody>
                    <a:bodyPr/>
                    <a:lstStyle/>
                    <a:p>
                      <a:pPr algn="ctr"/>
                      <a:r>
                        <a:rPr lang="he-IL" b="0" dirty="0">
                          <a:solidFill>
                            <a:schemeClr val="tx1"/>
                          </a:solidFill>
                        </a:rPr>
                        <a:t>אחוזי שגיאה שלנו</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3688999"/>
                  </a:ext>
                </a:extLst>
              </a:tr>
              <a:tr h="370840">
                <a:tc>
                  <a:txBody>
                    <a:bodyPr/>
                    <a:lstStyle/>
                    <a:p>
                      <a:pPr algn="ctr"/>
                      <a:endParaRPr lang="en-US" b="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err="1"/>
                        <a:t>mnist</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err="1"/>
                        <a:t>fashion_mnist</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6844263"/>
                  </a:ext>
                </a:extLst>
              </a:tr>
              <a:tr h="370840">
                <a:tc>
                  <a:txBody>
                    <a:bodyPr/>
                    <a:lstStyle/>
                    <a:p>
                      <a:pPr algn="ctr"/>
                      <a:r>
                        <a:rPr lang="en-US" b="0" dirty="0"/>
                        <a:t>Model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he-IL" b="0" dirty="0"/>
                        <a:t>3.70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he-IL" b="0" dirty="0"/>
                        <a:t>12.30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1409644"/>
                  </a:ext>
                </a:extLst>
              </a:tr>
              <a:tr h="370840">
                <a:tc>
                  <a:txBody>
                    <a:bodyPr/>
                    <a:lstStyle/>
                    <a:p>
                      <a:pPr algn="ctr"/>
                      <a:r>
                        <a:rPr lang="en-US" b="0" dirty="0"/>
                        <a:t>Model 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he-IL" b="0" dirty="0"/>
                        <a:t>4.20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he-IL" b="0" dirty="0"/>
                        <a:t>12.00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8021010"/>
                  </a:ext>
                </a:extLst>
              </a:tr>
            </a:tbl>
          </a:graphicData>
        </a:graphic>
      </p:graphicFrame>
      <p:graphicFrame>
        <p:nvGraphicFramePr>
          <p:cNvPr id="2" name="Table 1">
            <a:extLst>
              <a:ext uri="{FF2B5EF4-FFF2-40B4-BE49-F238E27FC236}">
                <a16:creationId xmlns:a16="http://schemas.microsoft.com/office/drawing/2014/main" id="{3F0B357B-E0CF-4BC0-83A3-BCE853631BED}"/>
              </a:ext>
            </a:extLst>
          </p:cNvPr>
          <p:cNvGraphicFramePr>
            <a:graphicFrameLocks noGrp="1"/>
          </p:cNvGraphicFramePr>
          <p:nvPr>
            <p:extLst>
              <p:ext uri="{D42A27DB-BD31-4B8C-83A1-F6EECF244321}">
                <p14:modId xmlns:p14="http://schemas.microsoft.com/office/powerpoint/2010/main" val="3593569644"/>
              </p:ext>
            </p:extLst>
          </p:nvPr>
        </p:nvGraphicFramePr>
        <p:xfrm>
          <a:off x="2669288" y="4138777"/>
          <a:ext cx="7664000" cy="256032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3000873734"/>
                    </a:ext>
                  </a:extLst>
                </a:gridCol>
                <a:gridCol w="1800000">
                  <a:extLst>
                    <a:ext uri="{9D8B030D-6E8A-4147-A177-3AD203B41FA5}">
                      <a16:colId xmlns:a16="http://schemas.microsoft.com/office/drawing/2014/main" val="658092152"/>
                    </a:ext>
                  </a:extLst>
                </a:gridCol>
                <a:gridCol w="2032000">
                  <a:extLst>
                    <a:ext uri="{9D8B030D-6E8A-4147-A177-3AD203B41FA5}">
                      <a16:colId xmlns:a16="http://schemas.microsoft.com/office/drawing/2014/main" val="2866949533"/>
                    </a:ext>
                  </a:extLst>
                </a:gridCol>
                <a:gridCol w="2032000">
                  <a:extLst>
                    <a:ext uri="{9D8B030D-6E8A-4147-A177-3AD203B41FA5}">
                      <a16:colId xmlns:a16="http://schemas.microsoft.com/office/drawing/2014/main" val="3406151920"/>
                    </a:ext>
                  </a:extLst>
                </a:gridCol>
              </a:tblGrid>
              <a:tr h="288000">
                <a:tc gridSpan="2">
                  <a:txBody>
                    <a:bodyPr/>
                    <a:lstStyle/>
                    <a:p>
                      <a:pPr algn="ctr"/>
                      <a:r>
                        <a:rPr lang="en-US" sz="1500" dirty="0">
                          <a:solidFill>
                            <a:schemeClr val="tx1"/>
                          </a:solidFill>
                        </a:rPr>
                        <a:t>AES</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500" dirty="0">
                          <a:solidFill>
                            <a:schemeClr val="tx1"/>
                          </a:solidFill>
                        </a:rPr>
                        <a:t>Dataset</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7318899"/>
                  </a:ext>
                </a:extLst>
              </a:tr>
              <a:tr h="288000">
                <a:tc>
                  <a:txBody>
                    <a:bodyPr/>
                    <a:lstStyle/>
                    <a:p>
                      <a:pPr algn="ctr"/>
                      <a:r>
                        <a:rPr lang="en-US" sz="1500" dirty="0">
                          <a:solidFill>
                            <a:schemeClr val="tx1"/>
                          </a:solidFill>
                        </a:rPr>
                        <a:t>mode</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500" dirty="0">
                          <a:solidFill>
                            <a:schemeClr val="tx1"/>
                          </a:solidFill>
                        </a:rPr>
                        <a:t>Model</a:t>
                      </a:r>
                    </a:p>
                  </a:txBody>
                  <a:tcPr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500" dirty="0" err="1">
                          <a:solidFill>
                            <a:schemeClr val="tx1"/>
                          </a:solidFill>
                        </a:rPr>
                        <a:t>mnist</a:t>
                      </a:r>
                      <a:endParaRPr lang="en-US" sz="15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500" dirty="0" err="1">
                          <a:solidFill>
                            <a:schemeClr val="tx1"/>
                          </a:solidFill>
                        </a:rPr>
                        <a:t>fashion_mnist</a:t>
                      </a:r>
                      <a:endParaRPr lang="en-US" sz="1500" dirty="0">
                        <a:solidFill>
                          <a:schemeClr val="tx1"/>
                        </a:solidFill>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2759221"/>
                  </a:ext>
                </a:extLst>
              </a:tr>
              <a:tr h="288000">
                <a:tc rowSpan="2">
                  <a:txBody>
                    <a:bodyPr/>
                    <a:lstStyle/>
                    <a:p>
                      <a:pPr algn="ctr"/>
                      <a:r>
                        <a:rPr lang="en-US" sz="1500" dirty="0">
                          <a:solidFill>
                            <a:schemeClr val="tx1"/>
                          </a:solidFill>
                        </a:rPr>
                        <a:t>ECB</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dirty="0">
                          <a:solidFill>
                            <a:schemeClr val="tx1"/>
                          </a:solidFill>
                        </a:rPr>
                        <a:t>A</a:t>
                      </a:r>
                    </a:p>
                  </a:txBody>
                  <a:tcPr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b="1" dirty="0">
                          <a:solidFill>
                            <a:schemeClr val="accent5">
                              <a:lumMod val="75000"/>
                            </a:schemeClr>
                          </a:solidFill>
                        </a:rPr>
                        <a:t>18.40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b="1" dirty="0">
                          <a:solidFill>
                            <a:schemeClr val="accent5">
                              <a:lumMod val="75000"/>
                            </a:schemeClr>
                          </a:solidFill>
                        </a:rPr>
                        <a:t>54.60</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5241252"/>
                  </a:ext>
                </a:extLst>
              </a:tr>
              <a:tr h="28800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dirty="0">
                          <a:solidFill>
                            <a:schemeClr val="tx1"/>
                          </a:solidFill>
                        </a:rPr>
                        <a:t>B</a:t>
                      </a:r>
                    </a:p>
                  </a:txBody>
                  <a:tcPr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b="1" dirty="0">
                          <a:solidFill>
                            <a:schemeClr val="accent5">
                              <a:lumMod val="75000"/>
                            </a:schemeClr>
                          </a:solidFill>
                        </a:rPr>
                        <a:t>19.30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b="1" dirty="0">
                          <a:solidFill>
                            <a:schemeClr val="accent5">
                              <a:lumMod val="75000"/>
                            </a:schemeClr>
                          </a:solidFill>
                        </a:rPr>
                        <a:t>55.30</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4958044"/>
                  </a:ext>
                </a:extLst>
              </a:tr>
              <a:tr h="288000">
                <a:tc rowSpan="2">
                  <a:txBody>
                    <a:bodyPr/>
                    <a:lstStyle/>
                    <a:p>
                      <a:pPr algn="ctr"/>
                      <a:r>
                        <a:rPr lang="en-US" sz="1500" dirty="0">
                          <a:solidFill>
                            <a:schemeClr val="tx1"/>
                          </a:solidFill>
                        </a:rPr>
                        <a:t>CBC</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dirty="0">
                          <a:solidFill>
                            <a:schemeClr val="tx1"/>
                          </a:solidFill>
                        </a:rPr>
                        <a:t>A</a:t>
                      </a:r>
                    </a:p>
                  </a:txBody>
                  <a:tcPr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dirty="0">
                          <a:solidFill>
                            <a:schemeClr val="tx1"/>
                          </a:solidFill>
                        </a:rPr>
                        <a:t>67.60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dirty="0">
                          <a:solidFill>
                            <a:schemeClr val="tx1"/>
                          </a:solidFill>
                        </a:rPr>
                        <a:t>71.50</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6785020"/>
                  </a:ext>
                </a:extLst>
              </a:tr>
              <a:tr h="28800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dirty="0">
                          <a:solidFill>
                            <a:schemeClr val="tx1"/>
                          </a:solidFill>
                        </a:rPr>
                        <a:t>B</a:t>
                      </a:r>
                    </a:p>
                  </a:txBody>
                  <a:tcPr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dirty="0">
                          <a:solidFill>
                            <a:schemeClr val="tx1"/>
                          </a:solidFill>
                        </a:rPr>
                        <a:t>87.40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dirty="0">
                          <a:solidFill>
                            <a:schemeClr val="tx1"/>
                          </a:solidFill>
                        </a:rPr>
                        <a:t>90.30</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2819110"/>
                  </a:ext>
                </a:extLst>
              </a:tr>
              <a:tr h="288000">
                <a:tc rowSpan="2">
                  <a:txBody>
                    <a:bodyPr/>
                    <a:lstStyle/>
                    <a:p>
                      <a:pPr algn="ctr"/>
                      <a:r>
                        <a:rPr lang="en-US" sz="1500" dirty="0">
                          <a:solidFill>
                            <a:schemeClr val="tx1"/>
                          </a:solidFill>
                        </a:rPr>
                        <a:t>CTR</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dirty="0">
                          <a:solidFill>
                            <a:schemeClr val="tx1"/>
                          </a:solidFill>
                        </a:rPr>
                        <a:t>A</a:t>
                      </a:r>
                    </a:p>
                  </a:txBody>
                  <a:tcPr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b="1" dirty="0">
                          <a:solidFill>
                            <a:srgbClr val="00B050"/>
                          </a:solidFill>
                        </a:rPr>
                        <a:t>3.70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b="1" dirty="0">
                          <a:solidFill>
                            <a:srgbClr val="00B050"/>
                          </a:solidFill>
                        </a:rPr>
                        <a:t>17.40</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6225190"/>
                  </a:ext>
                </a:extLst>
              </a:tr>
              <a:tr h="28800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dirty="0">
                          <a:solidFill>
                            <a:schemeClr val="tx1"/>
                          </a:solidFill>
                        </a:rPr>
                        <a:t>B</a:t>
                      </a:r>
                    </a:p>
                  </a:txBody>
                  <a:tcPr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b="1" dirty="0">
                          <a:solidFill>
                            <a:srgbClr val="00B050"/>
                          </a:solidFill>
                        </a:rPr>
                        <a:t>2.70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b="1" dirty="0">
                          <a:solidFill>
                            <a:srgbClr val="00B050"/>
                          </a:solidFill>
                        </a:rPr>
                        <a:t>16.70</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6238284"/>
                  </a:ext>
                </a:extLst>
              </a:tr>
            </a:tbl>
          </a:graphicData>
        </a:graphic>
      </p:graphicFrame>
    </p:spTree>
    <p:extLst>
      <p:ext uri="{BB962C8B-B14F-4D97-AF65-F5344CB8AC3E}">
        <p14:creationId xmlns:p14="http://schemas.microsoft.com/office/powerpoint/2010/main" val="727206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E20284-BDDB-4FD7-8840-584800FF5508}"/>
              </a:ext>
            </a:extLst>
          </p:cNvPr>
          <p:cNvSpPr>
            <a:spLocks noGrp="1"/>
          </p:cNvSpPr>
          <p:nvPr>
            <p:ph type="title"/>
          </p:nvPr>
        </p:nvSpPr>
        <p:spPr>
          <a:xfrm>
            <a:off x="838200" y="248444"/>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זריקת המודלים שכשלו בלמידה</a:t>
            </a:r>
          </a:p>
        </p:txBody>
      </p:sp>
      <p:sp>
        <p:nvSpPr>
          <p:cNvPr id="3" name="מציין מיקום תוכן 2">
            <a:extLst>
              <a:ext uri="{FF2B5EF4-FFF2-40B4-BE49-F238E27FC236}">
                <a16:creationId xmlns:a16="http://schemas.microsoft.com/office/drawing/2014/main" id="{1BDCBF1B-2C9B-4E94-B04E-8EA0AF2B0287}"/>
              </a:ext>
            </a:extLst>
          </p:cNvPr>
          <p:cNvSpPr>
            <a:spLocks noGrp="1"/>
          </p:cNvSpPr>
          <p:nvPr>
            <p:ph idx="1"/>
          </p:nvPr>
        </p:nvSpPr>
        <p:spPr>
          <a:xfrm>
            <a:off x="661481" y="1485157"/>
            <a:ext cx="11081426" cy="4983736"/>
          </a:xfrm>
        </p:spPr>
        <p:txBody>
          <a:bodyPr>
            <a:noAutofit/>
          </a:bodyPr>
          <a:lstStyle/>
          <a:p>
            <a:pPr marL="0" indent="0">
              <a:lnSpc>
                <a:spcPct val="150000"/>
              </a:lnSpc>
              <a:buNone/>
            </a:pPr>
            <a:r>
              <a:rPr lang="he-IL" sz="3200" dirty="0">
                <a:solidFill>
                  <a:schemeClr val="accent1">
                    <a:lumMod val="75000"/>
                  </a:schemeClr>
                </a:solidFill>
                <a:latin typeface="Gisha" panose="020B0502040204020203" pitchFamily="34" charset="-79"/>
                <a:cs typeface="Gisha" panose="020B0502040204020203" pitchFamily="34" charset="-79"/>
              </a:rPr>
              <a:t>הבחנות מהשלב הקודם :</a:t>
            </a:r>
          </a:p>
          <a:p>
            <a:pPr algn="just">
              <a:lnSpc>
                <a:spcPct val="150000"/>
              </a:lnSpc>
            </a:pPr>
            <a:r>
              <a:rPr lang="he-IL" dirty="0">
                <a:latin typeface="Gisha" panose="020B0502040204020203" pitchFamily="34" charset="-79"/>
                <a:cs typeface="Gisha" panose="020B0502040204020203" pitchFamily="34" charset="-79"/>
              </a:rPr>
              <a:t>מודלים שהעבירו את </a:t>
            </a:r>
            <a:r>
              <a:rPr lang="he-IL" dirty="0" err="1">
                <a:latin typeface="Gisha" panose="020B0502040204020203" pitchFamily="34" charset="-79"/>
                <a:cs typeface="Gisha" panose="020B0502040204020203" pitchFamily="34" charset="-79"/>
              </a:rPr>
              <a:t>הקלטים</a:t>
            </a:r>
            <a:r>
              <a:rPr lang="he-IL" dirty="0">
                <a:latin typeface="Gisha" panose="020B0502040204020203" pitchFamily="34" charset="-79"/>
                <a:cs typeface="Gisha" panose="020B0502040204020203" pitchFamily="34" charset="-79"/>
              </a:rPr>
              <a:t> בפרמוטציה הגיעו לאחוזי דיוק גבוהים.</a:t>
            </a:r>
          </a:p>
          <a:p>
            <a:pPr algn="just">
              <a:lnSpc>
                <a:spcPct val="150000"/>
              </a:lnSpc>
            </a:pPr>
            <a:r>
              <a:rPr lang="he-IL" dirty="0" err="1">
                <a:latin typeface="Gisha" panose="020B0502040204020203" pitchFamily="34" charset="-79"/>
                <a:cs typeface="Gisha" panose="020B0502040204020203" pitchFamily="34" charset="-79"/>
              </a:rPr>
              <a:t>הצפנות</a:t>
            </a:r>
            <a:r>
              <a:rPr lang="he-IL" dirty="0">
                <a:latin typeface="Gisha" panose="020B0502040204020203" pitchFamily="34" charset="-79"/>
                <a:cs typeface="Gisha" panose="020B0502040204020203" pitchFamily="34" charset="-79"/>
              </a:rPr>
              <a:t> </a:t>
            </a:r>
            <a:r>
              <a:rPr lang="en-US" dirty="0">
                <a:latin typeface="Gisha" panose="020B0502040204020203" pitchFamily="34" charset="-79"/>
                <a:cs typeface="Gisha" panose="020B0502040204020203" pitchFamily="34" charset="-79"/>
              </a:rPr>
              <a:t>ECB</a:t>
            </a:r>
            <a:r>
              <a:rPr lang="he-IL" dirty="0">
                <a:latin typeface="Gisha" panose="020B0502040204020203" pitchFamily="34" charset="-79"/>
                <a:cs typeface="Gisha" panose="020B0502040204020203" pitchFamily="34" charset="-79"/>
              </a:rPr>
              <a:t> ו-</a:t>
            </a:r>
            <a:r>
              <a:rPr lang="en-US" dirty="0">
                <a:latin typeface="Gisha" panose="020B0502040204020203" pitchFamily="34" charset="-79"/>
                <a:cs typeface="Gisha" panose="020B0502040204020203" pitchFamily="34" charset="-79"/>
              </a:rPr>
              <a:t>CTR</a:t>
            </a:r>
            <a:r>
              <a:rPr lang="he-IL" dirty="0">
                <a:latin typeface="Gisha" panose="020B0502040204020203" pitchFamily="34" charset="-79"/>
                <a:cs typeface="Gisha" panose="020B0502040204020203" pitchFamily="34" charset="-79"/>
              </a:rPr>
              <a:t> גם כן הצליחו ללמוד (אמנם </a:t>
            </a:r>
            <a:r>
              <a:rPr lang="en-US" dirty="0">
                <a:latin typeface="Gisha" panose="020B0502040204020203" pitchFamily="34" charset="-79"/>
                <a:cs typeface="Gisha" panose="020B0502040204020203" pitchFamily="34" charset="-79"/>
              </a:rPr>
              <a:t>ECB</a:t>
            </a:r>
            <a:r>
              <a:rPr lang="he-IL" dirty="0">
                <a:latin typeface="Gisha" panose="020B0502040204020203" pitchFamily="34" charset="-79"/>
                <a:cs typeface="Gisha" panose="020B0502040204020203" pitchFamily="34" charset="-79"/>
              </a:rPr>
              <a:t> פחות טוב).</a:t>
            </a:r>
          </a:p>
          <a:p>
            <a:pPr algn="just">
              <a:lnSpc>
                <a:spcPct val="150000"/>
              </a:lnSpc>
            </a:pPr>
            <a:r>
              <a:rPr lang="he-IL" dirty="0">
                <a:latin typeface="Gisha" panose="020B0502040204020203" pitchFamily="34" charset="-79"/>
                <a:cs typeface="Gisha" panose="020B0502040204020203" pitchFamily="34" charset="-79"/>
              </a:rPr>
              <a:t>מודל שמעביר בהצפנת</a:t>
            </a:r>
            <a:r>
              <a:rPr lang="en-US" dirty="0">
                <a:latin typeface="Gisha" panose="020B0502040204020203" pitchFamily="34" charset="-79"/>
                <a:cs typeface="Gisha" panose="020B0502040204020203" pitchFamily="34" charset="-79"/>
              </a:rPr>
              <a:t>AES-CBC </a:t>
            </a:r>
            <a:r>
              <a:rPr lang="he-IL" dirty="0">
                <a:latin typeface="Gisha" panose="020B0502040204020203" pitchFamily="34" charset="-79"/>
                <a:cs typeface="Gisha" panose="020B0502040204020203" pitchFamily="34" charset="-79"/>
              </a:rPr>
              <a:t> לא הצליח. </a:t>
            </a:r>
            <a:endParaRPr lang="he-IL" sz="1400" dirty="0">
              <a:latin typeface="Gisha" panose="020B0502040204020203" pitchFamily="34" charset="-79"/>
              <a:cs typeface="Gisha" panose="020B0502040204020203" pitchFamily="34" charset="-79"/>
            </a:endParaRPr>
          </a:p>
          <a:p>
            <a:pPr>
              <a:lnSpc>
                <a:spcPct val="150000"/>
              </a:lnSpc>
            </a:pPr>
            <a:endParaRPr lang="he-IL" sz="1400" dirty="0">
              <a:latin typeface="Gisha" panose="020B0502040204020203" pitchFamily="34" charset="-79"/>
              <a:cs typeface="Gisha" panose="020B0502040204020203" pitchFamily="34" charset="-79"/>
            </a:endParaRPr>
          </a:p>
          <a:p>
            <a:pPr>
              <a:lnSpc>
                <a:spcPct val="150000"/>
              </a:lnSpc>
            </a:pPr>
            <a:endParaRPr lang="he-IL" sz="1400" dirty="0"/>
          </a:p>
          <a:p>
            <a:pPr>
              <a:lnSpc>
                <a:spcPct val="150000"/>
              </a:lnSpc>
            </a:pPr>
            <a:endParaRPr lang="he-IL" sz="1400" dirty="0"/>
          </a:p>
        </p:txBody>
      </p:sp>
    </p:spTree>
    <p:extLst>
      <p:ext uri="{BB962C8B-B14F-4D97-AF65-F5344CB8AC3E}">
        <p14:creationId xmlns:p14="http://schemas.microsoft.com/office/powerpoint/2010/main" val="1783964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E20284-BDDB-4FD7-8840-584800FF5508}"/>
              </a:ext>
            </a:extLst>
          </p:cNvPr>
          <p:cNvSpPr>
            <a:spLocks noGrp="1"/>
          </p:cNvSpPr>
          <p:nvPr>
            <p:ph type="title"/>
          </p:nvPr>
        </p:nvSpPr>
        <p:spPr>
          <a:xfrm>
            <a:off x="838200" y="248444"/>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זריקת המודלים שכשלו בלמידה</a:t>
            </a:r>
          </a:p>
        </p:txBody>
      </p:sp>
      <p:sp>
        <p:nvSpPr>
          <p:cNvPr id="3" name="מציין מיקום תוכן 2">
            <a:extLst>
              <a:ext uri="{FF2B5EF4-FFF2-40B4-BE49-F238E27FC236}">
                <a16:creationId xmlns:a16="http://schemas.microsoft.com/office/drawing/2014/main" id="{1BDCBF1B-2C9B-4E94-B04E-8EA0AF2B0287}"/>
              </a:ext>
            </a:extLst>
          </p:cNvPr>
          <p:cNvSpPr>
            <a:spLocks noGrp="1"/>
          </p:cNvSpPr>
          <p:nvPr>
            <p:ph idx="1"/>
          </p:nvPr>
        </p:nvSpPr>
        <p:spPr>
          <a:xfrm>
            <a:off x="661481" y="1378148"/>
            <a:ext cx="11081426" cy="5231407"/>
          </a:xfrm>
        </p:spPr>
        <p:txBody>
          <a:bodyPr>
            <a:noAutofit/>
          </a:bodyPr>
          <a:lstStyle/>
          <a:p>
            <a:pPr marL="0" indent="0" algn="just">
              <a:lnSpc>
                <a:spcPct val="150000"/>
              </a:lnSpc>
              <a:buNone/>
            </a:pPr>
            <a:r>
              <a:rPr lang="he-IL" dirty="0">
                <a:solidFill>
                  <a:schemeClr val="accent1">
                    <a:lumMod val="75000"/>
                  </a:schemeClr>
                </a:solidFill>
                <a:latin typeface="Gisha" panose="020B0502040204020203" pitchFamily="34" charset="-79"/>
                <a:cs typeface="Gisha" panose="020B0502040204020203" pitchFamily="34" charset="-79"/>
              </a:rPr>
              <a:t>אינטואיציה לתוצאות:</a:t>
            </a:r>
            <a:endParaRPr lang="he-IL" dirty="0">
              <a:latin typeface="Gisha" panose="020B0502040204020203" pitchFamily="34" charset="-79"/>
              <a:cs typeface="Gisha" panose="020B0502040204020203" pitchFamily="34" charset="-79"/>
            </a:endParaRPr>
          </a:p>
          <a:p>
            <a:pPr algn="just">
              <a:lnSpc>
                <a:spcPct val="150000"/>
              </a:lnSpc>
            </a:pPr>
            <a:r>
              <a:rPr lang="he-IL" sz="2600" dirty="0">
                <a:latin typeface="Gisha" panose="020B0502040204020203" pitchFamily="34" charset="-79"/>
                <a:cs typeface="Gisha" panose="020B0502040204020203" pitchFamily="34" charset="-79"/>
              </a:rPr>
              <a:t>בפרמוטציה המודל מצליח ללמוד כי כל תמונה מקבלת ייצוג חדש, לא נוספים הפיקסלים רק זזים ולא נוצרים חדשים ולא נעלמים. (ובפרט שניתן לראות הפעלת פרמוטציה כשכבה ליניארית קבועה של המודל ויש לה </a:t>
            </a:r>
            <a:r>
              <a:rPr lang="he-IL" sz="2600" dirty="0" err="1">
                <a:latin typeface="Gisha" panose="020B0502040204020203" pitchFamily="34" charset="-79"/>
                <a:cs typeface="Gisha" panose="020B0502040204020203" pitchFamily="34" charset="-79"/>
              </a:rPr>
              <a:t>גרדיאנט</a:t>
            </a:r>
            <a:r>
              <a:rPr lang="he-IL" sz="2600" dirty="0">
                <a:latin typeface="Gisha" panose="020B0502040204020203" pitchFamily="34" charset="-79"/>
                <a:cs typeface="Gisha" panose="020B0502040204020203" pitchFamily="34" charset="-79"/>
              </a:rPr>
              <a:t> מוגדר היטב)</a:t>
            </a:r>
          </a:p>
          <a:p>
            <a:pPr algn="just">
              <a:lnSpc>
                <a:spcPct val="150000"/>
              </a:lnSpc>
            </a:pPr>
            <a:r>
              <a:rPr lang="en-US" sz="2600" dirty="0">
                <a:latin typeface="Gisha" panose="020B0502040204020203" pitchFamily="34" charset="-79"/>
                <a:cs typeface="Gisha" panose="020B0502040204020203" pitchFamily="34" charset="-79"/>
              </a:rPr>
              <a:t>CBC</a:t>
            </a:r>
            <a:r>
              <a:rPr lang="he-IL" sz="2600" dirty="0">
                <a:latin typeface="Gisha" panose="020B0502040204020203" pitchFamily="34" charset="-79"/>
                <a:cs typeface="Gisha" panose="020B0502040204020203" pitchFamily="34" charset="-79"/>
              </a:rPr>
              <a:t> לא לומד, שכן לפי אופן הפעלת </a:t>
            </a:r>
            <a:r>
              <a:rPr lang="en-US" sz="2600" dirty="0">
                <a:latin typeface="Gisha" panose="020B0502040204020203" pitchFamily="34" charset="-79"/>
                <a:cs typeface="Gisha" panose="020B0502040204020203" pitchFamily="34" charset="-79"/>
              </a:rPr>
              <a:t>CBC</a:t>
            </a:r>
            <a:r>
              <a:rPr lang="he-IL" sz="2600" dirty="0">
                <a:latin typeface="Gisha" panose="020B0502040204020203" pitchFamily="34" charset="-79"/>
                <a:cs typeface="Gisha" panose="020B0502040204020203" pitchFamily="34" charset="-79"/>
              </a:rPr>
              <a:t> עבור תמונות שונות, החל מהבלוק השונה נקבל פלטים שונים </a:t>
            </a:r>
            <a:r>
              <a:rPr lang="he-IL" sz="2600" b="1" dirty="0">
                <a:latin typeface="Gisha" panose="020B0502040204020203" pitchFamily="34" charset="-79"/>
                <a:cs typeface="Gisha" panose="020B0502040204020203" pitchFamily="34" charset="-79"/>
              </a:rPr>
              <a:t>לגמרי</a:t>
            </a:r>
            <a:r>
              <a:rPr lang="he-IL" sz="2600" dirty="0">
                <a:latin typeface="Gisha" panose="020B0502040204020203" pitchFamily="34" charset="-79"/>
                <a:cs typeface="Gisha" panose="020B0502040204020203" pitchFamily="34" charset="-79"/>
              </a:rPr>
              <a:t>, כלומר לא נוצרים שום תבניות. </a:t>
            </a:r>
          </a:p>
          <a:p>
            <a:pPr algn="just">
              <a:lnSpc>
                <a:spcPct val="150000"/>
              </a:lnSpc>
            </a:pPr>
            <a:r>
              <a:rPr lang="he-IL" sz="2600" dirty="0">
                <a:latin typeface="Gisha" panose="020B0502040204020203" pitchFamily="34" charset="-79"/>
                <a:cs typeface="Gisha" panose="020B0502040204020203" pitchFamily="34" charset="-79"/>
              </a:rPr>
              <a:t>מנגד, ב-</a:t>
            </a:r>
            <a:r>
              <a:rPr lang="en-US" sz="2600" dirty="0">
                <a:latin typeface="Gisha" panose="020B0502040204020203" pitchFamily="34" charset="-79"/>
                <a:cs typeface="Gisha" panose="020B0502040204020203" pitchFamily="34" charset="-79"/>
              </a:rPr>
              <a:t> ECB</a:t>
            </a:r>
            <a:r>
              <a:rPr lang="he-IL" sz="2600" dirty="0">
                <a:latin typeface="Gisha" panose="020B0502040204020203" pitchFamily="34" charset="-79"/>
                <a:cs typeface="Gisha" panose="020B0502040204020203" pitchFamily="34" charset="-79"/>
              </a:rPr>
              <a:t> ו-</a:t>
            </a:r>
            <a:r>
              <a:rPr lang="en-US" sz="2600" dirty="0">
                <a:latin typeface="Gisha" panose="020B0502040204020203" pitchFamily="34" charset="-79"/>
                <a:cs typeface="Gisha" panose="020B0502040204020203" pitchFamily="34" charset="-79"/>
              </a:rPr>
              <a:t>CTR</a:t>
            </a:r>
            <a:r>
              <a:rPr lang="he-IL" sz="2600" dirty="0">
                <a:latin typeface="Gisha" panose="020B0502040204020203" pitchFamily="34" charset="-79"/>
                <a:cs typeface="Gisha" panose="020B0502040204020203" pitchFamily="34" charset="-79"/>
              </a:rPr>
              <a:t>, לפי אופן הפעלתן כן יתכנו בלוקים זהים שיקבלו את אותה ההצפנה, כלומר נקבל תבניות קבועות לתמונות דומות.</a:t>
            </a:r>
          </a:p>
        </p:txBody>
      </p:sp>
    </p:spTree>
    <p:extLst>
      <p:ext uri="{BB962C8B-B14F-4D97-AF65-F5344CB8AC3E}">
        <p14:creationId xmlns:p14="http://schemas.microsoft.com/office/powerpoint/2010/main" val="1380042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5B625-E5B6-41BE-B7B8-9AADF7F84F8E}"/>
              </a:ext>
            </a:extLst>
          </p:cNvPr>
          <p:cNvSpPr>
            <a:spLocks noGrp="1"/>
          </p:cNvSpPr>
          <p:nvPr>
            <p:ph idx="1"/>
          </p:nvPr>
        </p:nvSpPr>
        <p:spPr/>
        <p:txBody>
          <a:bodyPr/>
          <a:lstStyle/>
          <a:p>
            <a:pPr marL="0" indent="0">
              <a:buNone/>
            </a:pPr>
            <a:r>
              <a:rPr lang="en-US" dirty="0">
                <a:solidFill>
                  <a:schemeClr val="accent1">
                    <a:lumMod val="75000"/>
                  </a:schemeClr>
                </a:solidFill>
                <a:latin typeface="Gisha" panose="020B0502040204020203" pitchFamily="34" charset="-79"/>
                <a:cs typeface="Gisha" panose="020B0502040204020203" pitchFamily="34" charset="-79"/>
              </a:rPr>
              <a:t>ECB</a:t>
            </a:r>
            <a:r>
              <a:rPr lang="he-IL" dirty="0">
                <a:solidFill>
                  <a:schemeClr val="accent1">
                    <a:lumMod val="75000"/>
                  </a:schemeClr>
                </a:solidFill>
                <a:latin typeface="Gisha" panose="020B0502040204020203" pitchFamily="34" charset="-79"/>
                <a:cs typeface="Gisha" panose="020B0502040204020203" pitchFamily="34" charset="-79"/>
              </a:rPr>
              <a:t> </a:t>
            </a:r>
            <a:r>
              <a:rPr lang="en-US" dirty="0">
                <a:solidFill>
                  <a:schemeClr val="accent1">
                    <a:lumMod val="75000"/>
                  </a:schemeClr>
                </a:solidFill>
                <a:latin typeface="Gisha" panose="020B0502040204020203" pitchFamily="34" charset="-79"/>
                <a:cs typeface="Gisha" panose="020B0502040204020203" pitchFamily="34" charset="-79"/>
              </a:rPr>
              <a:t>vs</a:t>
            </a:r>
            <a:r>
              <a:rPr lang="he-IL" dirty="0">
                <a:solidFill>
                  <a:schemeClr val="accent1">
                    <a:lumMod val="75000"/>
                  </a:schemeClr>
                </a:solidFill>
                <a:latin typeface="Gisha" panose="020B0502040204020203" pitchFamily="34" charset="-79"/>
                <a:cs typeface="Gisha" panose="020B0502040204020203" pitchFamily="34" charset="-79"/>
              </a:rPr>
              <a:t> </a:t>
            </a:r>
            <a:r>
              <a:rPr lang="en-US" dirty="0">
                <a:solidFill>
                  <a:schemeClr val="accent1">
                    <a:lumMod val="75000"/>
                  </a:schemeClr>
                </a:solidFill>
                <a:latin typeface="Gisha" panose="020B0502040204020203" pitchFamily="34" charset="-79"/>
                <a:cs typeface="Gisha" panose="020B0502040204020203" pitchFamily="34" charset="-79"/>
              </a:rPr>
              <a:t>CTR</a:t>
            </a:r>
            <a:r>
              <a:rPr lang="he-IL" dirty="0">
                <a:solidFill>
                  <a:schemeClr val="accent1">
                    <a:lumMod val="75000"/>
                  </a:schemeClr>
                </a:solidFill>
                <a:latin typeface="Gisha" panose="020B0502040204020203" pitchFamily="34" charset="-79"/>
                <a:cs typeface="Gisha" panose="020B0502040204020203" pitchFamily="34" charset="-79"/>
              </a:rPr>
              <a:t>:</a:t>
            </a:r>
            <a:endParaRPr lang="he-IL" dirty="0">
              <a:latin typeface="Gisha" panose="020B0502040204020203" pitchFamily="34" charset="-79"/>
              <a:cs typeface="Gisha" panose="020B0502040204020203" pitchFamily="34" charset="-79"/>
            </a:endParaRPr>
          </a:p>
          <a:p>
            <a:pPr marL="0" indent="0" algn="just">
              <a:lnSpc>
                <a:spcPct val="150000"/>
              </a:lnSpc>
              <a:buNone/>
            </a:pPr>
            <a:r>
              <a:rPr lang="he-IL" dirty="0">
                <a:latin typeface="Gisha" panose="020B0502040204020203" pitchFamily="34" charset="-79"/>
                <a:cs typeface="Gisha" panose="020B0502040204020203" pitchFamily="34" charset="-79"/>
              </a:rPr>
              <a:t>ההסבר להצלחה ב-</a:t>
            </a:r>
            <a:r>
              <a:rPr lang="en-US" dirty="0">
                <a:latin typeface="Gisha" panose="020B0502040204020203" pitchFamily="34" charset="-79"/>
                <a:cs typeface="Gisha" panose="020B0502040204020203" pitchFamily="34" charset="-79"/>
              </a:rPr>
              <a:t>CTR</a:t>
            </a:r>
            <a:r>
              <a:rPr lang="he-IL" dirty="0">
                <a:latin typeface="Gisha" panose="020B0502040204020203" pitchFamily="34" charset="-79"/>
                <a:cs typeface="Gisha" panose="020B0502040204020203" pitchFamily="34" charset="-79"/>
              </a:rPr>
              <a:t> לעומת </a:t>
            </a:r>
            <a:r>
              <a:rPr lang="en-US" dirty="0">
                <a:latin typeface="Gisha" panose="020B0502040204020203" pitchFamily="34" charset="-79"/>
                <a:cs typeface="Gisha" panose="020B0502040204020203" pitchFamily="34" charset="-79"/>
              </a:rPr>
              <a:t>ECB</a:t>
            </a:r>
            <a:r>
              <a:rPr lang="he-IL" dirty="0">
                <a:latin typeface="Gisha" panose="020B0502040204020203" pitchFamily="34" charset="-79"/>
                <a:cs typeface="Gisha" panose="020B0502040204020203" pitchFamily="34" charset="-79"/>
              </a:rPr>
              <a:t> הוא שב-</a:t>
            </a:r>
            <a:r>
              <a:rPr lang="en-US" dirty="0">
                <a:latin typeface="Gisha" panose="020B0502040204020203" pitchFamily="34" charset="-79"/>
                <a:cs typeface="Gisha" panose="020B0502040204020203" pitchFamily="34" charset="-79"/>
              </a:rPr>
              <a:t>ECB</a:t>
            </a:r>
            <a:r>
              <a:rPr lang="he-IL" dirty="0">
                <a:latin typeface="Gisha" panose="020B0502040204020203" pitchFamily="34" charset="-79"/>
                <a:cs typeface="Gisha" panose="020B0502040204020203" pitchFamily="34" charset="-79"/>
              </a:rPr>
              <a:t> בלוקים זהים בתוכנם מוצפנים לאותו בלוק, ללא התחשבות במיקום בתמונה. לעומת זאת ב-</a:t>
            </a:r>
            <a:r>
              <a:rPr lang="en-US" dirty="0">
                <a:latin typeface="Gisha" panose="020B0502040204020203" pitchFamily="34" charset="-79"/>
                <a:cs typeface="Gisha" panose="020B0502040204020203" pitchFamily="34" charset="-79"/>
              </a:rPr>
              <a:t>CTR</a:t>
            </a:r>
            <a:r>
              <a:rPr lang="he-IL" dirty="0">
                <a:latin typeface="Gisha" panose="020B0502040204020203" pitchFamily="34" charset="-79"/>
                <a:cs typeface="Gisha" panose="020B0502040204020203" pitchFamily="34" charset="-79"/>
              </a:rPr>
              <a:t> רק בלוקים זהים בתוכנם </a:t>
            </a:r>
            <a:r>
              <a:rPr lang="he-IL" u="sng" dirty="0">
                <a:latin typeface="Gisha" panose="020B0502040204020203" pitchFamily="34" charset="-79"/>
                <a:cs typeface="Gisha" panose="020B0502040204020203" pitchFamily="34" charset="-79"/>
              </a:rPr>
              <a:t>ובמיקומם</a:t>
            </a:r>
            <a:r>
              <a:rPr lang="he-IL" dirty="0">
                <a:latin typeface="Gisha" panose="020B0502040204020203" pitchFamily="34" charset="-79"/>
                <a:cs typeface="Gisha" panose="020B0502040204020203" pitchFamily="34" charset="-79"/>
              </a:rPr>
              <a:t> בתמונה יוצפנו לאותו תוכן. (לפחות בהסתברות גבוהה)</a:t>
            </a:r>
          </a:p>
          <a:p>
            <a:pPr marL="0" indent="0">
              <a:buNone/>
            </a:pPr>
            <a:endParaRPr lang="en-US" dirty="0"/>
          </a:p>
        </p:txBody>
      </p:sp>
      <p:sp>
        <p:nvSpPr>
          <p:cNvPr id="4" name="כותרת 1">
            <a:extLst>
              <a:ext uri="{FF2B5EF4-FFF2-40B4-BE49-F238E27FC236}">
                <a16:creationId xmlns:a16="http://schemas.microsoft.com/office/drawing/2014/main" id="{E99E1DA2-DEED-474B-A90E-E3488FFEB71E}"/>
              </a:ext>
            </a:extLst>
          </p:cNvPr>
          <p:cNvSpPr>
            <a:spLocks noGrp="1"/>
          </p:cNvSpPr>
          <p:nvPr>
            <p:ph type="title"/>
          </p:nvPr>
        </p:nvSpPr>
        <p:spPr>
          <a:xfrm>
            <a:off x="838200" y="365125"/>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זריקת המודלים שכשלו בלמידה</a:t>
            </a:r>
          </a:p>
        </p:txBody>
      </p:sp>
    </p:spTree>
    <p:extLst>
      <p:ext uri="{BB962C8B-B14F-4D97-AF65-F5344CB8AC3E}">
        <p14:creationId xmlns:p14="http://schemas.microsoft.com/office/powerpoint/2010/main" val="646089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E20284-BDDB-4FD7-8840-584800FF5508}"/>
              </a:ext>
            </a:extLst>
          </p:cNvPr>
          <p:cNvSpPr>
            <a:spLocks noGrp="1"/>
          </p:cNvSpPr>
          <p:nvPr>
            <p:ph type="title"/>
          </p:nvPr>
        </p:nvSpPr>
        <p:spPr>
          <a:xfrm>
            <a:off x="838200" y="248444"/>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זריקת המודלים שכשלו בלמידה</a:t>
            </a:r>
          </a:p>
        </p:txBody>
      </p:sp>
      <p:sp>
        <p:nvSpPr>
          <p:cNvPr id="3" name="מציין מיקום תוכן 2">
            <a:extLst>
              <a:ext uri="{FF2B5EF4-FFF2-40B4-BE49-F238E27FC236}">
                <a16:creationId xmlns:a16="http://schemas.microsoft.com/office/drawing/2014/main" id="{1BDCBF1B-2C9B-4E94-B04E-8EA0AF2B0287}"/>
              </a:ext>
            </a:extLst>
          </p:cNvPr>
          <p:cNvSpPr>
            <a:spLocks noGrp="1"/>
          </p:cNvSpPr>
          <p:nvPr>
            <p:ph idx="1"/>
          </p:nvPr>
        </p:nvSpPr>
        <p:spPr>
          <a:xfrm>
            <a:off x="1157591" y="1459149"/>
            <a:ext cx="10281741" cy="5150407"/>
          </a:xfrm>
        </p:spPr>
        <p:txBody>
          <a:bodyPr>
            <a:noAutofit/>
          </a:bodyPr>
          <a:lstStyle/>
          <a:p>
            <a:pPr marL="0" indent="0" algn="just">
              <a:lnSpc>
                <a:spcPct val="150000"/>
              </a:lnSpc>
              <a:buNone/>
            </a:pPr>
            <a:r>
              <a:rPr lang="he-IL" b="1" dirty="0">
                <a:latin typeface="Gisha" panose="020B0502040204020203" pitchFamily="34" charset="-79"/>
                <a:cs typeface="Gisha" panose="020B0502040204020203" pitchFamily="34" charset="-79"/>
              </a:rPr>
              <a:t>לכן :</a:t>
            </a:r>
          </a:p>
          <a:p>
            <a:pPr algn="just">
              <a:lnSpc>
                <a:spcPct val="150000"/>
              </a:lnSpc>
            </a:pPr>
            <a:r>
              <a:rPr lang="he-IL" dirty="0">
                <a:latin typeface="Gisha" panose="020B0502040204020203" pitchFamily="34" charset="-79"/>
                <a:cs typeface="Gisha" panose="020B0502040204020203" pitchFamily="34" charset="-79"/>
              </a:rPr>
              <a:t>המודלים שהעבירו את </a:t>
            </a:r>
            <a:r>
              <a:rPr lang="he-IL" dirty="0" err="1">
                <a:latin typeface="Gisha" panose="020B0502040204020203" pitchFamily="34" charset="-79"/>
                <a:cs typeface="Gisha" panose="020B0502040204020203" pitchFamily="34" charset="-79"/>
              </a:rPr>
              <a:t>הקלטים</a:t>
            </a:r>
            <a:r>
              <a:rPr lang="he-IL" dirty="0">
                <a:latin typeface="Gisha" panose="020B0502040204020203" pitchFamily="34" charset="-79"/>
                <a:cs typeface="Gisha" panose="020B0502040204020203" pitchFamily="34" charset="-79"/>
              </a:rPr>
              <a:t> </a:t>
            </a:r>
            <a:r>
              <a:rPr lang="he-IL" dirty="0" err="1">
                <a:latin typeface="Gisha" panose="020B0502040204020203" pitchFamily="34" charset="-79"/>
                <a:cs typeface="Gisha" panose="020B0502040204020203" pitchFamily="34" charset="-79"/>
              </a:rPr>
              <a:t>בהצפנות</a:t>
            </a:r>
            <a:r>
              <a:rPr lang="he-IL" dirty="0">
                <a:latin typeface="Gisha" panose="020B0502040204020203" pitchFamily="34" charset="-79"/>
                <a:cs typeface="Gisha" panose="020B0502040204020203" pitchFamily="34" charset="-79"/>
              </a:rPr>
              <a:t> </a:t>
            </a:r>
            <a:r>
              <a:rPr lang="en-US" dirty="0">
                <a:latin typeface="Gisha" panose="020B0502040204020203" pitchFamily="34" charset="-79"/>
                <a:cs typeface="Gisha" panose="020B0502040204020203" pitchFamily="34" charset="-79"/>
              </a:rPr>
              <a:t>CBC</a:t>
            </a:r>
            <a:r>
              <a:rPr lang="he-IL" dirty="0">
                <a:latin typeface="Gisha" panose="020B0502040204020203" pitchFamily="34" charset="-79"/>
                <a:cs typeface="Gisha" panose="020B0502040204020203" pitchFamily="34" charset="-79"/>
              </a:rPr>
              <a:t>-</a:t>
            </a:r>
            <a:r>
              <a:rPr lang="en-US" dirty="0">
                <a:latin typeface="Gisha" panose="020B0502040204020203" pitchFamily="34" charset="-79"/>
                <a:cs typeface="Gisha" panose="020B0502040204020203" pitchFamily="34" charset="-79"/>
              </a:rPr>
              <a:t>AES</a:t>
            </a:r>
            <a:r>
              <a:rPr lang="he-IL" dirty="0">
                <a:latin typeface="Gisha" panose="020B0502040204020203" pitchFamily="34" charset="-79"/>
                <a:cs typeface="Gisha" panose="020B0502040204020203" pitchFamily="34" charset="-79"/>
              </a:rPr>
              <a:t>, </a:t>
            </a:r>
            <a:r>
              <a:rPr lang="en-US" dirty="0">
                <a:latin typeface="Gisha" panose="020B0502040204020203" pitchFamily="34" charset="-79"/>
                <a:cs typeface="Gisha" panose="020B0502040204020203" pitchFamily="34" charset="-79"/>
              </a:rPr>
              <a:t>ECB</a:t>
            </a:r>
            <a:r>
              <a:rPr lang="he-IL" dirty="0">
                <a:latin typeface="Gisha" panose="020B0502040204020203" pitchFamily="34" charset="-79"/>
                <a:cs typeface="Gisha" panose="020B0502040204020203" pitchFamily="34" charset="-79"/>
              </a:rPr>
              <a:t>-</a:t>
            </a:r>
            <a:r>
              <a:rPr lang="en-US" dirty="0">
                <a:latin typeface="Gisha" panose="020B0502040204020203" pitchFamily="34" charset="-79"/>
                <a:cs typeface="Gisha" panose="020B0502040204020203" pitchFamily="34" charset="-79"/>
              </a:rPr>
              <a:t>AES</a:t>
            </a:r>
            <a:r>
              <a:rPr lang="he-IL" dirty="0">
                <a:latin typeface="Gisha" panose="020B0502040204020203" pitchFamily="34" charset="-79"/>
                <a:cs typeface="Gisha" panose="020B0502040204020203" pitchFamily="34" charset="-79"/>
              </a:rPr>
              <a:t> לא המשיכו לשלב ההתקפות.</a:t>
            </a:r>
          </a:p>
          <a:p>
            <a:pPr algn="just">
              <a:lnSpc>
                <a:spcPct val="150000"/>
              </a:lnSpc>
            </a:pPr>
            <a:r>
              <a:rPr lang="he-IL" dirty="0">
                <a:latin typeface="Gisha" panose="020B0502040204020203" pitchFamily="34" charset="-79"/>
                <a:cs typeface="Gisha" panose="020B0502040204020203" pitchFamily="34" charset="-79"/>
              </a:rPr>
              <a:t>רק המודלים שמעבירים ב</a:t>
            </a:r>
            <a:r>
              <a:rPr lang="en-US" dirty="0">
                <a:latin typeface="Gisha" panose="020B0502040204020203" pitchFamily="34" charset="-79"/>
                <a:cs typeface="Gisha" panose="020B0502040204020203" pitchFamily="34" charset="-79"/>
              </a:rPr>
              <a:t>CTR</a:t>
            </a:r>
            <a:r>
              <a:rPr lang="he-IL" dirty="0">
                <a:latin typeface="Gisha" panose="020B0502040204020203" pitchFamily="34" charset="-79"/>
                <a:cs typeface="Gisha" panose="020B0502040204020203" pitchFamily="34" charset="-79"/>
              </a:rPr>
              <a:t>-</a:t>
            </a:r>
            <a:r>
              <a:rPr lang="en-US" dirty="0">
                <a:latin typeface="Gisha" panose="020B0502040204020203" pitchFamily="34" charset="-79"/>
                <a:cs typeface="Gisha" panose="020B0502040204020203" pitchFamily="34" charset="-79"/>
              </a:rPr>
              <a:t>AES</a:t>
            </a:r>
            <a:r>
              <a:rPr lang="he-IL" dirty="0">
                <a:latin typeface="Gisha" panose="020B0502040204020203" pitchFamily="34" charset="-79"/>
                <a:cs typeface="Gisha" panose="020B0502040204020203" pitchFamily="34" charset="-79"/>
              </a:rPr>
              <a:t> או פרמוטציה המשיכו הלאה.</a:t>
            </a:r>
          </a:p>
          <a:p>
            <a:pPr marL="0" indent="0" algn="just">
              <a:lnSpc>
                <a:spcPct val="150000"/>
              </a:lnSpc>
              <a:buNone/>
            </a:pPr>
            <a:endParaRPr lang="he-IL" sz="800" dirty="0">
              <a:latin typeface="Gisha" panose="020B0502040204020203" pitchFamily="34" charset="-79"/>
              <a:cs typeface="Gisha" panose="020B0502040204020203" pitchFamily="34" charset="-79"/>
            </a:endParaRPr>
          </a:p>
          <a:p>
            <a:pPr marL="0" indent="0" algn="just">
              <a:lnSpc>
                <a:spcPct val="150000"/>
              </a:lnSpc>
              <a:buNone/>
            </a:pPr>
            <a:r>
              <a:rPr lang="he-IL" sz="2400" u="sng" dirty="0">
                <a:latin typeface="Gisha" panose="020B0502040204020203" pitchFamily="34" charset="-79"/>
                <a:cs typeface="Gisha" panose="020B0502040204020203" pitchFamily="34" charset="-79"/>
              </a:rPr>
              <a:t>הערה</a:t>
            </a:r>
            <a:r>
              <a:rPr lang="he-IL" sz="2400" dirty="0">
                <a:latin typeface="Gisha" panose="020B0502040204020203" pitchFamily="34" charset="-79"/>
                <a:cs typeface="Gisha" panose="020B0502040204020203" pitchFamily="34" charset="-79"/>
              </a:rPr>
              <a:t>: המודל שמצפין בעזרת </a:t>
            </a:r>
            <a:r>
              <a:rPr lang="en-US" sz="2400" dirty="0">
                <a:latin typeface="Gisha" panose="020B0502040204020203" pitchFamily="34" charset="-79"/>
                <a:cs typeface="Gisha" panose="020B0502040204020203" pitchFamily="34" charset="-79"/>
              </a:rPr>
              <a:t>ECB</a:t>
            </a:r>
            <a:r>
              <a:rPr lang="he-IL" sz="2400" dirty="0">
                <a:latin typeface="Gisha" panose="020B0502040204020203" pitchFamily="34" charset="-79"/>
                <a:cs typeface="Gisha" panose="020B0502040204020203" pitchFamily="34" charset="-79"/>
              </a:rPr>
              <a:t> אמנם כן הצליח ללמוד אך אחוזי השגיאה גבוהים מדי בכדי שיהיה רלוונטי לתקוף</a:t>
            </a:r>
            <a:endParaRPr lang="he-IL" sz="2400" u="sng" dirty="0">
              <a:latin typeface="Gisha" panose="020B0502040204020203" pitchFamily="34" charset="-79"/>
              <a:cs typeface="Gisha" panose="020B0502040204020203" pitchFamily="34" charset="-79"/>
            </a:endParaRPr>
          </a:p>
        </p:txBody>
      </p:sp>
      <p:sp>
        <p:nvSpPr>
          <p:cNvPr id="4" name="לחצן פעולה: עבור לדף הבית 3">
            <a:hlinkClick r:id="rId2" action="ppaction://hlinksldjump" highlightClick="1"/>
            <a:extLst>
              <a:ext uri="{FF2B5EF4-FFF2-40B4-BE49-F238E27FC236}">
                <a16:creationId xmlns:a16="http://schemas.microsoft.com/office/drawing/2014/main" id="{D1ABE517-9D45-4348-A36B-F0911AF80CD1}"/>
              </a:ext>
            </a:extLst>
          </p:cNvPr>
          <p:cNvSpPr/>
          <p:nvPr/>
        </p:nvSpPr>
        <p:spPr>
          <a:xfrm>
            <a:off x="217170" y="6014244"/>
            <a:ext cx="654367" cy="595312"/>
          </a:xfrm>
          <a:prstGeom prst="actionButtonHom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420470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E20284-BDDB-4FD7-8840-584800FF5508}"/>
              </a:ext>
            </a:extLst>
          </p:cNvPr>
          <p:cNvSpPr>
            <a:spLocks noGrp="1"/>
          </p:cNvSpPr>
          <p:nvPr>
            <p:ph type="title"/>
          </p:nvPr>
        </p:nvSpPr>
        <p:spPr>
          <a:xfrm>
            <a:off x="838200" y="248444"/>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תקיפת המודלים המוצלחים</a:t>
            </a:r>
          </a:p>
        </p:txBody>
      </p:sp>
      <p:sp>
        <p:nvSpPr>
          <p:cNvPr id="3" name="מציין מיקום תוכן 2">
            <a:extLst>
              <a:ext uri="{FF2B5EF4-FFF2-40B4-BE49-F238E27FC236}">
                <a16:creationId xmlns:a16="http://schemas.microsoft.com/office/drawing/2014/main" id="{1BDCBF1B-2C9B-4E94-B04E-8EA0AF2B0287}"/>
              </a:ext>
            </a:extLst>
          </p:cNvPr>
          <p:cNvSpPr>
            <a:spLocks noGrp="1"/>
          </p:cNvSpPr>
          <p:nvPr>
            <p:ph idx="1"/>
          </p:nvPr>
        </p:nvSpPr>
        <p:spPr>
          <a:xfrm>
            <a:off x="838200" y="1716833"/>
            <a:ext cx="10515600" cy="4572000"/>
          </a:xfrm>
        </p:spPr>
        <p:txBody>
          <a:bodyPr>
            <a:normAutofit fontScale="92500"/>
          </a:bodyPr>
          <a:lstStyle/>
          <a:p>
            <a:pPr algn="just">
              <a:lnSpc>
                <a:spcPct val="150000"/>
              </a:lnSpc>
            </a:pPr>
            <a:r>
              <a:rPr lang="he-IL" dirty="0">
                <a:latin typeface="Gisha" panose="020B0502040204020203" pitchFamily="34" charset="-79"/>
                <a:cs typeface="Gisha" panose="020B0502040204020203" pitchFamily="34" charset="-79"/>
              </a:rPr>
              <a:t>תחילה תקפנו את המודלים הרגילים (ללא הפעלת שום מנגנון הגנה) ובהם אחוזי השגיאה היו גבוהים מאוד כמצופה. (100% ברובם בהתקפת </a:t>
            </a:r>
            <a:r>
              <a:rPr lang="en-US" dirty="0">
                <a:latin typeface="Gisha" panose="020B0502040204020203" pitchFamily="34" charset="-79"/>
                <a:cs typeface="Gisha" panose="020B0502040204020203" pitchFamily="34" charset="-79"/>
              </a:rPr>
              <a:t>CW</a:t>
            </a:r>
            <a:r>
              <a:rPr lang="he-IL" dirty="0">
                <a:latin typeface="Gisha" panose="020B0502040204020203" pitchFamily="34" charset="-79"/>
                <a:cs typeface="Gisha" panose="020B0502040204020203" pitchFamily="34" charset="-79"/>
              </a:rPr>
              <a:t>)</a:t>
            </a:r>
          </a:p>
          <a:p>
            <a:pPr algn="just">
              <a:lnSpc>
                <a:spcPct val="150000"/>
              </a:lnSpc>
            </a:pPr>
            <a:r>
              <a:rPr lang="he-IL" dirty="0">
                <a:latin typeface="Gisha" panose="020B0502040204020203" pitchFamily="34" charset="-79"/>
                <a:cs typeface="Gisha" panose="020B0502040204020203" pitchFamily="34" charset="-79"/>
              </a:rPr>
              <a:t>לאחר מכן, ביצענו תקיפת </a:t>
            </a:r>
            <a:r>
              <a:rPr lang="en-US" u="sng" dirty="0">
                <a:latin typeface="Gisha" panose="020B0502040204020203" pitchFamily="34" charset="-79"/>
                <a:cs typeface="Gisha" panose="020B0502040204020203" pitchFamily="34" charset="-79"/>
              </a:rPr>
              <a:t>grey-box</a:t>
            </a:r>
            <a:r>
              <a:rPr lang="he-IL" dirty="0">
                <a:latin typeface="Gisha" panose="020B0502040204020203" pitchFamily="34" charset="-79"/>
                <a:cs typeface="Gisha" panose="020B0502040204020203" pitchFamily="34" charset="-79"/>
              </a:rPr>
              <a:t> על המודלים שמצפינים בפרמוטציה     וב-</a:t>
            </a:r>
            <a:r>
              <a:rPr lang="en-US" dirty="0">
                <a:latin typeface="Gisha" panose="020B0502040204020203" pitchFamily="34" charset="-79"/>
                <a:cs typeface="Gisha" panose="020B0502040204020203" pitchFamily="34" charset="-79"/>
              </a:rPr>
              <a:t>CTR</a:t>
            </a:r>
            <a:r>
              <a:rPr lang="he-IL" dirty="0">
                <a:latin typeface="Gisha" panose="020B0502040204020203" pitchFamily="34" charset="-79"/>
                <a:cs typeface="Gisha" panose="020B0502040204020203" pitchFamily="34" charset="-79"/>
              </a:rPr>
              <a:t>. כלומר, התוקף יודע את הארכיטקטורה של המערכת (וגם יודע ומשתמש באותו </a:t>
            </a:r>
            <a:r>
              <a:rPr lang="en-US" dirty="0">
                <a:latin typeface="Gisha" panose="020B0502040204020203" pitchFamily="34" charset="-79"/>
                <a:cs typeface="Gisha" panose="020B0502040204020203" pitchFamily="34" charset="-79"/>
              </a:rPr>
              <a:t>DATA</a:t>
            </a:r>
            <a:r>
              <a:rPr lang="he-IL" dirty="0">
                <a:latin typeface="Gisha" panose="020B0502040204020203" pitchFamily="34" charset="-79"/>
                <a:cs typeface="Gisha" panose="020B0502040204020203" pitchFamily="34" charset="-79"/>
              </a:rPr>
              <a:t> כמו של המערכת האמיתית), אבל לא יודע את הפרמטרים שלה. התוקף בונה "מודל מעבדה" ותוקף אותו, דהיינו יוצר לו תמונות זדוניות. תמונות אלה נבדקות על המודל המוגן.</a:t>
            </a:r>
          </a:p>
        </p:txBody>
      </p:sp>
    </p:spTree>
    <p:extLst>
      <p:ext uri="{BB962C8B-B14F-4D97-AF65-F5344CB8AC3E}">
        <p14:creationId xmlns:p14="http://schemas.microsoft.com/office/powerpoint/2010/main" val="2925423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E20284-BDDB-4FD7-8840-584800FF5508}"/>
              </a:ext>
            </a:extLst>
          </p:cNvPr>
          <p:cNvSpPr>
            <a:spLocks noGrp="1"/>
          </p:cNvSpPr>
          <p:nvPr>
            <p:ph type="title"/>
          </p:nvPr>
        </p:nvSpPr>
        <p:spPr>
          <a:xfrm>
            <a:off x="838200" y="248444"/>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תקיפת המודלים המוצלחים</a:t>
            </a:r>
          </a:p>
        </p:txBody>
      </p:sp>
      <p:sp>
        <p:nvSpPr>
          <p:cNvPr id="3" name="מציין מיקום תוכן 2">
            <a:extLst>
              <a:ext uri="{FF2B5EF4-FFF2-40B4-BE49-F238E27FC236}">
                <a16:creationId xmlns:a16="http://schemas.microsoft.com/office/drawing/2014/main" id="{1BDCBF1B-2C9B-4E94-B04E-8EA0AF2B0287}"/>
              </a:ext>
            </a:extLst>
          </p:cNvPr>
          <p:cNvSpPr>
            <a:spLocks noGrp="1"/>
          </p:cNvSpPr>
          <p:nvPr>
            <p:ph idx="1"/>
          </p:nvPr>
        </p:nvSpPr>
        <p:spPr/>
        <p:txBody>
          <a:bodyPr>
            <a:normAutofit/>
          </a:bodyPr>
          <a:lstStyle/>
          <a:p>
            <a:pPr algn="just">
              <a:lnSpc>
                <a:spcPct val="150000"/>
              </a:lnSpc>
            </a:pPr>
            <a:r>
              <a:rPr lang="he-IL" dirty="0">
                <a:latin typeface="Gisha" panose="020B0502040204020203" pitchFamily="34" charset="-79"/>
                <a:cs typeface="Gisha" panose="020B0502040204020203" pitchFamily="34" charset="-79"/>
              </a:rPr>
              <a:t>בשתי ההתקפות (בעיקר ב</a:t>
            </a:r>
            <a:r>
              <a:rPr lang="en-US" dirty="0">
                <a:latin typeface="Gisha" panose="020B0502040204020203" pitchFamily="34" charset="-79"/>
                <a:cs typeface="Gisha" panose="020B0502040204020203" pitchFamily="34" charset="-79"/>
              </a:rPr>
              <a:t>CW</a:t>
            </a:r>
            <a:r>
              <a:rPr lang="he-IL" dirty="0">
                <a:latin typeface="Gisha" panose="020B0502040204020203" pitchFamily="34" charset="-79"/>
                <a:cs typeface="Gisha" panose="020B0502040204020203" pitchFamily="34" charset="-79"/>
              </a:rPr>
              <a:t> שהיא משמעותית טובה יותר) בשתי מנגנוני ההצפנה דלעיל הגענו לאחוזי שגיאה נמוכים, כלומר ע"י הפעלת המנגנונים הללו הצלחנו להגן נגד תקיפות כנ"ל באופן מספק למדי ב</a:t>
            </a:r>
            <a:r>
              <a:rPr lang="en-US" dirty="0">
                <a:latin typeface="Gisha" panose="020B0502040204020203" pitchFamily="34" charset="-79"/>
                <a:cs typeface="Gisha" panose="020B0502040204020203" pitchFamily="34" charset="-79"/>
              </a:rPr>
              <a:t>setting</a:t>
            </a:r>
            <a:r>
              <a:rPr lang="he-IL" dirty="0">
                <a:latin typeface="Gisha" panose="020B0502040204020203" pitchFamily="34" charset="-79"/>
                <a:cs typeface="Gisha" panose="020B0502040204020203" pitchFamily="34" charset="-79"/>
              </a:rPr>
              <a:t> שבו דיברנו עליו.</a:t>
            </a:r>
          </a:p>
          <a:p>
            <a:pPr algn="just">
              <a:lnSpc>
                <a:spcPct val="150000"/>
              </a:lnSpc>
            </a:pPr>
            <a:r>
              <a:rPr lang="he-IL" dirty="0">
                <a:latin typeface="Gisha" panose="020B0502040204020203" pitchFamily="34" charset="-79"/>
                <a:cs typeface="Gisha" panose="020B0502040204020203" pitchFamily="34" charset="-79"/>
              </a:rPr>
              <a:t>התוצאות (אחוזי שגיאה לפי מודלים וסוג התקיפה ו-</a:t>
            </a:r>
            <a:r>
              <a:rPr lang="en-US" dirty="0">
                <a:latin typeface="Gisha" panose="020B0502040204020203" pitchFamily="34" charset="-79"/>
                <a:cs typeface="Gisha" panose="020B0502040204020203" pitchFamily="34" charset="-79"/>
              </a:rPr>
              <a:t>dataset</a:t>
            </a:r>
            <a:r>
              <a:rPr lang="he-IL" dirty="0">
                <a:latin typeface="Gisha" panose="020B0502040204020203" pitchFamily="34" charset="-79"/>
                <a:cs typeface="Gisha" panose="020B0502040204020203" pitchFamily="34" charset="-79"/>
              </a:rPr>
              <a:t>) נמצאות בטבלה בשקף הבא.</a:t>
            </a:r>
          </a:p>
          <a:p>
            <a:pPr marL="0" indent="0" algn="just">
              <a:lnSpc>
                <a:spcPct val="150000"/>
              </a:lnSpc>
              <a:buNone/>
            </a:pPr>
            <a:endParaRPr lang="he-IL" dirty="0">
              <a:latin typeface="Gisha" panose="020B0502040204020203" pitchFamily="34" charset="-79"/>
              <a:cs typeface="Gisha" panose="020B0502040204020203" pitchFamily="34" charset="-79"/>
            </a:endParaRPr>
          </a:p>
          <a:p>
            <a:pPr marL="0" indent="0" algn="just">
              <a:lnSpc>
                <a:spcPct val="150000"/>
              </a:lnSpc>
              <a:buNone/>
            </a:pPr>
            <a:endParaRPr lang="he-IL" dirty="0">
              <a:latin typeface="Gisha" panose="020B0502040204020203" pitchFamily="34" charset="-79"/>
              <a:cs typeface="Gisha" panose="020B0502040204020203" pitchFamily="34" charset="-79"/>
            </a:endParaRPr>
          </a:p>
          <a:p>
            <a:pPr marL="514350" indent="-514350" algn="just">
              <a:lnSpc>
                <a:spcPct val="150000"/>
              </a:lnSpc>
              <a:buFont typeface="+mj-lt"/>
              <a:buAutoNum type="arabicPeriod"/>
            </a:pPr>
            <a:endParaRPr lang="he-IL" dirty="0"/>
          </a:p>
          <a:p>
            <a:pPr algn="just">
              <a:lnSpc>
                <a:spcPct val="150000"/>
              </a:lnSpc>
            </a:pPr>
            <a:endParaRPr lang="he-IL" dirty="0"/>
          </a:p>
        </p:txBody>
      </p:sp>
    </p:spTree>
    <p:extLst>
      <p:ext uri="{BB962C8B-B14F-4D97-AF65-F5344CB8AC3E}">
        <p14:creationId xmlns:p14="http://schemas.microsoft.com/office/powerpoint/2010/main" val="2348170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E20284-BDDB-4FD7-8840-584800FF5508}"/>
              </a:ext>
            </a:extLst>
          </p:cNvPr>
          <p:cNvSpPr>
            <a:spLocks noGrp="1"/>
          </p:cNvSpPr>
          <p:nvPr>
            <p:ph type="title"/>
          </p:nvPr>
        </p:nvSpPr>
        <p:spPr>
          <a:xfrm>
            <a:off x="838200" y="248444"/>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תקיפת המודלים המוצלחים</a:t>
            </a:r>
          </a:p>
        </p:txBody>
      </p:sp>
      <p:sp>
        <p:nvSpPr>
          <p:cNvPr id="3" name="מציין מיקום תוכן 2">
            <a:extLst>
              <a:ext uri="{FF2B5EF4-FFF2-40B4-BE49-F238E27FC236}">
                <a16:creationId xmlns:a16="http://schemas.microsoft.com/office/drawing/2014/main" id="{1BDCBF1B-2C9B-4E94-B04E-8EA0AF2B0287}"/>
              </a:ext>
            </a:extLst>
          </p:cNvPr>
          <p:cNvSpPr>
            <a:spLocks noGrp="1"/>
          </p:cNvSpPr>
          <p:nvPr>
            <p:ph idx="1"/>
          </p:nvPr>
        </p:nvSpPr>
        <p:spPr/>
        <p:txBody>
          <a:bodyPr>
            <a:normAutofit/>
          </a:bodyPr>
          <a:lstStyle/>
          <a:p>
            <a:pPr marL="0" indent="0">
              <a:buNone/>
            </a:pPr>
            <a:endParaRPr lang="he-IL" dirty="0">
              <a:latin typeface="Gisha" panose="020B0502040204020203" pitchFamily="34" charset="-79"/>
              <a:cs typeface="Gisha" panose="020B0502040204020203" pitchFamily="34" charset="-79"/>
            </a:endParaRPr>
          </a:p>
          <a:p>
            <a:pPr marL="0" indent="0">
              <a:buNone/>
            </a:pPr>
            <a:endParaRPr lang="he-IL" dirty="0">
              <a:latin typeface="Gisha" panose="020B0502040204020203" pitchFamily="34" charset="-79"/>
              <a:cs typeface="Gisha" panose="020B0502040204020203" pitchFamily="34" charset="-79"/>
            </a:endParaRPr>
          </a:p>
          <a:p>
            <a:pPr marL="0" indent="0">
              <a:buNone/>
            </a:pPr>
            <a:endParaRPr lang="he-IL" dirty="0">
              <a:latin typeface="Gisha" panose="020B0502040204020203" pitchFamily="34" charset="-79"/>
              <a:cs typeface="Gisha" panose="020B0502040204020203" pitchFamily="34" charset="-79"/>
            </a:endParaRPr>
          </a:p>
          <a:p>
            <a:pPr marL="514350" indent="-514350">
              <a:buFont typeface="+mj-lt"/>
              <a:buAutoNum type="arabicPeriod"/>
            </a:pPr>
            <a:endParaRPr lang="he-IL" dirty="0"/>
          </a:p>
          <a:p>
            <a:endParaRPr lang="he-IL" dirty="0"/>
          </a:p>
        </p:txBody>
      </p:sp>
      <p:sp>
        <p:nvSpPr>
          <p:cNvPr id="4" name="לחצן פעולה: עבור לדף הבית 3">
            <a:hlinkClick r:id="rId2" action="ppaction://hlinksldjump" highlightClick="1"/>
            <a:extLst>
              <a:ext uri="{FF2B5EF4-FFF2-40B4-BE49-F238E27FC236}">
                <a16:creationId xmlns:a16="http://schemas.microsoft.com/office/drawing/2014/main" id="{75754C57-7084-4F26-8525-30444E27A0D6}"/>
              </a:ext>
            </a:extLst>
          </p:cNvPr>
          <p:cNvSpPr/>
          <p:nvPr/>
        </p:nvSpPr>
        <p:spPr>
          <a:xfrm>
            <a:off x="217170" y="6014244"/>
            <a:ext cx="654367" cy="595312"/>
          </a:xfrm>
          <a:prstGeom prst="actionButtonHom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6" name="table">
            <a:extLst>
              <a:ext uri="{FF2B5EF4-FFF2-40B4-BE49-F238E27FC236}">
                <a16:creationId xmlns:a16="http://schemas.microsoft.com/office/drawing/2014/main" id="{6DF5A6F8-1879-436C-834C-FF7D877E9EDD}"/>
              </a:ext>
            </a:extLst>
          </p:cNvPr>
          <p:cNvPicPr>
            <a:picLocks noChangeAspect="1"/>
          </p:cNvPicPr>
          <p:nvPr/>
        </p:nvPicPr>
        <p:blipFill>
          <a:blip r:embed="rId3"/>
          <a:stretch>
            <a:fillRect/>
          </a:stretch>
        </p:blipFill>
        <p:spPr>
          <a:xfrm>
            <a:off x="2255533" y="1574007"/>
            <a:ext cx="7680934" cy="4854574"/>
          </a:xfrm>
          <a:prstGeom prst="rect">
            <a:avLst/>
          </a:prstGeom>
        </p:spPr>
      </p:pic>
    </p:spTree>
    <p:extLst>
      <p:ext uri="{BB962C8B-B14F-4D97-AF65-F5344CB8AC3E}">
        <p14:creationId xmlns:p14="http://schemas.microsoft.com/office/powerpoint/2010/main" val="2597138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E20284-BDDB-4FD7-8840-584800FF5508}"/>
              </a:ext>
            </a:extLst>
          </p:cNvPr>
          <p:cNvSpPr>
            <a:spLocks noGrp="1"/>
          </p:cNvSpPr>
          <p:nvPr>
            <p:ph type="title"/>
          </p:nvPr>
        </p:nvSpPr>
        <p:spPr>
          <a:xfrm>
            <a:off x="838200" y="248444"/>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בדיקות צדדיות</a:t>
            </a:r>
          </a:p>
        </p:txBody>
      </p:sp>
      <p:sp>
        <p:nvSpPr>
          <p:cNvPr id="3" name="מציין מיקום תוכן 2">
            <a:extLst>
              <a:ext uri="{FF2B5EF4-FFF2-40B4-BE49-F238E27FC236}">
                <a16:creationId xmlns:a16="http://schemas.microsoft.com/office/drawing/2014/main" id="{1BDCBF1B-2C9B-4E94-B04E-8EA0AF2B0287}"/>
              </a:ext>
            </a:extLst>
          </p:cNvPr>
          <p:cNvSpPr>
            <a:spLocks noGrp="1"/>
          </p:cNvSpPr>
          <p:nvPr>
            <p:ph idx="1"/>
          </p:nvPr>
        </p:nvSpPr>
        <p:spPr/>
        <p:txBody>
          <a:bodyPr>
            <a:normAutofit lnSpcReduction="10000"/>
          </a:bodyPr>
          <a:lstStyle/>
          <a:p>
            <a:pPr marL="0" indent="0" algn="just">
              <a:buNone/>
            </a:pPr>
            <a:r>
              <a:rPr lang="he-IL" dirty="0">
                <a:latin typeface="Gisha" panose="020B0502040204020203" pitchFamily="34" charset="-79"/>
                <a:cs typeface="Gisha" panose="020B0502040204020203" pitchFamily="34" charset="-79"/>
              </a:rPr>
              <a:t>כחלק מן הפרויקט, ראינו כי מודל שמעביר את </a:t>
            </a:r>
            <a:r>
              <a:rPr lang="he-IL" dirty="0" err="1">
                <a:latin typeface="Gisha" panose="020B0502040204020203" pitchFamily="34" charset="-79"/>
                <a:cs typeface="Gisha" panose="020B0502040204020203" pitchFamily="34" charset="-79"/>
              </a:rPr>
              <a:t>קלטיו</a:t>
            </a:r>
            <a:r>
              <a:rPr lang="he-IL" dirty="0">
                <a:latin typeface="Gisha" panose="020B0502040204020203" pitchFamily="34" charset="-79"/>
                <a:cs typeface="Gisha" panose="020B0502040204020203" pitchFamily="34" charset="-79"/>
              </a:rPr>
              <a:t> בפרמוטציה </a:t>
            </a:r>
            <a:r>
              <a:rPr lang="he-IL" dirty="0" err="1">
                <a:latin typeface="Gisha" panose="020B0502040204020203" pitchFamily="34" charset="-79"/>
                <a:cs typeface="Gisha" panose="020B0502040204020203" pitchFamily="34" charset="-79"/>
              </a:rPr>
              <a:t>רנדומית</a:t>
            </a:r>
            <a:r>
              <a:rPr lang="he-IL" dirty="0">
                <a:latin typeface="Gisha" panose="020B0502040204020203" pitchFamily="34" charset="-79"/>
                <a:cs typeface="Gisha" panose="020B0502040204020203" pitchFamily="34" charset="-79"/>
              </a:rPr>
              <a:t> מצליח ללמוד בצורה יחסית טובה.</a:t>
            </a:r>
          </a:p>
          <a:p>
            <a:pPr marL="0" indent="0" algn="just">
              <a:buNone/>
            </a:pPr>
            <a:r>
              <a:rPr lang="he-IL" dirty="0">
                <a:latin typeface="Gisha" panose="020B0502040204020203" pitchFamily="34" charset="-79"/>
                <a:cs typeface="Gisha" panose="020B0502040204020203" pitchFamily="34" charset="-79"/>
              </a:rPr>
              <a:t>אבל לכאורה דבר זה מפתיע, שכן פרמוטציה </a:t>
            </a:r>
            <a:r>
              <a:rPr lang="he-IL" dirty="0" err="1">
                <a:latin typeface="Gisha" panose="020B0502040204020203" pitchFamily="34" charset="-79"/>
                <a:cs typeface="Gisha" panose="020B0502040204020203" pitchFamily="34" charset="-79"/>
              </a:rPr>
              <a:t>רנדומית</a:t>
            </a:r>
            <a:r>
              <a:rPr lang="he-IL" dirty="0">
                <a:latin typeface="Gisha" panose="020B0502040204020203" pitchFamily="34" charset="-79"/>
                <a:cs typeface="Gisha" panose="020B0502040204020203" pitchFamily="34" charset="-79"/>
              </a:rPr>
              <a:t> היא דבר שלכאורה היינו מצפים שיגן על המידע ולא לאפשר למידה. (למרות שמשתמשים בכמה תמונות באותו מנגנון הצפנה).</a:t>
            </a:r>
          </a:p>
          <a:p>
            <a:pPr marL="0" indent="0" algn="just">
              <a:buNone/>
            </a:pPr>
            <a:r>
              <a:rPr lang="he-IL" dirty="0">
                <a:latin typeface="Gisha" panose="020B0502040204020203" pitchFamily="34" charset="-79"/>
                <a:cs typeface="Gisha" panose="020B0502040204020203" pitchFamily="34" charset="-79"/>
              </a:rPr>
              <a:t>בעצת המנחה שלנו , מתוך סקרנות פנינו לבדוק האם הסיבה שהמודל מצליח ללמוד היא סיבה מקרית, כלומר מכיוון שהתמונות היו קטנות מדי (28 על 28) ודחוסות מדי, המודל הצליח ללמוד תבניות. </a:t>
            </a:r>
          </a:p>
          <a:p>
            <a:pPr marL="0" indent="0" algn="just">
              <a:buNone/>
            </a:pPr>
            <a:r>
              <a:rPr lang="he-IL" dirty="0">
                <a:latin typeface="Gisha" panose="020B0502040204020203" pitchFamily="34" charset="-79"/>
                <a:cs typeface="Gisha" panose="020B0502040204020203" pitchFamily="34" charset="-79"/>
              </a:rPr>
              <a:t>כלומר אימנו מודלים שמעבירים פרמוטציה אך עובדים על התמונות המקוריות בתוספת ריפוד של פיקסלים לבנים (אפסים) מסביב לתמונה. (סוג המודל היה מודל </a:t>
            </a:r>
            <a:r>
              <a:rPr lang="en-US" dirty="0">
                <a:latin typeface="Gisha" panose="020B0502040204020203" pitchFamily="34" charset="-79"/>
                <a:cs typeface="Gisha" panose="020B0502040204020203" pitchFamily="34" charset="-79"/>
              </a:rPr>
              <a:t>A</a:t>
            </a:r>
            <a:r>
              <a:rPr lang="he-IL" dirty="0">
                <a:latin typeface="Gisha" panose="020B0502040204020203" pitchFamily="34" charset="-79"/>
                <a:cs typeface="Gisha" panose="020B0502040204020203" pitchFamily="34" charset="-79"/>
              </a:rPr>
              <a:t>)</a:t>
            </a:r>
          </a:p>
          <a:p>
            <a:pPr marL="0" indent="0" algn="just">
              <a:buNone/>
            </a:pPr>
            <a:endParaRPr lang="he-IL" dirty="0">
              <a:latin typeface="Gisha" panose="020B0502040204020203" pitchFamily="34" charset="-79"/>
              <a:cs typeface="Gisha" panose="020B0502040204020203" pitchFamily="34" charset="-79"/>
            </a:endParaRPr>
          </a:p>
          <a:p>
            <a:pPr marL="514350" indent="-514350" algn="just">
              <a:buFont typeface="+mj-lt"/>
              <a:buAutoNum type="arabicPeriod"/>
            </a:pPr>
            <a:endParaRPr lang="he-IL" dirty="0"/>
          </a:p>
          <a:p>
            <a:pPr algn="just"/>
            <a:endParaRPr lang="he-IL" dirty="0"/>
          </a:p>
        </p:txBody>
      </p:sp>
    </p:spTree>
    <p:extLst>
      <p:ext uri="{BB962C8B-B14F-4D97-AF65-F5344CB8AC3E}">
        <p14:creationId xmlns:p14="http://schemas.microsoft.com/office/powerpoint/2010/main" val="532095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E20284-BDDB-4FD7-8840-584800FF5508}"/>
              </a:ext>
            </a:extLst>
          </p:cNvPr>
          <p:cNvSpPr>
            <a:spLocks noGrp="1"/>
          </p:cNvSpPr>
          <p:nvPr>
            <p:ph type="title"/>
          </p:nvPr>
        </p:nvSpPr>
        <p:spPr>
          <a:xfrm>
            <a:off x="838200" y="248444"/>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בדיקות צדדיות</a:t>
            </a:r>
          </a:p>
        </p:txBody>
      </p:sp>
      <p:sp>
        <p:nvSpPr>
          <p:cNvPr id="10" name="מציין מיקום תוכן 9">
            <a:extLst>
              <a:ext uri="{FF2B5EF4-FFF2-40B4-BE49-F238E27FC236}">
                <a16:creationId xmlns:a16="http://schemas.microsoft.com/office/drawing/2014/main" id="{3D1E5104-521B-4551-B169-D850B3B5CFFA}"/>
              </a:ext>
            </a:extLst>
          </p:cNvPr>
          <p:cNvSpPr>
            <a:spLocks noGrp="1"/>
          </p:cNvSpPr>
          <p:nvPr>
            <p:ph idx="1"/>
          </p:nvPr>
        </p:nvSpPr>
        <p:spPr>
          <a:xfrm>
            <a:off x="838200" y="2103410"/>
            <a:ext cx="10515600" cy="4351338"/>
          </a:xfrm>
        </p:spPr>
        <p:txBody>
          <a:bodyPr/>
          <a:lstStyle/>
          <a:p>
            <a:pPr marL="0" indent="0">
              <a:buNone/>
            </a:pPr>
            <a:endParaRPr lang="en-US" dirty="0">
              <a:latin typeface="Gisha" panose="020B0502040204020203" pitchFamily="34" charset="-79"/>
              <a:cs typeface="Gisha" panose="020B0502040204020203" pitchFamily="34" charset="-79"/>
            </a:endParaRPr>
          </a:p>
          <a:p>
            <a:pPr marL="0" indent="0">
              <a:buNone/>
            </a:pPr>
            <a:endParaRPr lang="en-US" dirty="0">
              <a:latin typeface="Gisha" panose="020B0502040204020203" pitchFamily="34" charset="-79"/>
              <a:cs typeface="Gisha" panose="020B0502040204020203" pitchFamily="34" charset="-79"/>
            </a:endParaRPr>
          </a:p>
          <a:p>
            <a:pPr marL="0" indent="0">
              <a:buNone/>
            </a:pPr>
            <a:endParaRPr lang="en-US" dirty="0">
              <a:latin typeface="Gisha" panose="020B0502040204020203" pitchFamily="34" charset="-79"/>
              <a:cs typeface="Gisha" panose="020B0502040204020203" pitchFamily="34" charset="-79"/>
            </a:endParaRPr>
          </a:p>
          <a:p>
            <a:pPr marL="0" indent="0">
              <a:buNone/>
            </a:pPr>
            <a:endParaRPr lang="en-US" dirty="0">
              <a:latin typeface="Gisha" panose="020B0502040204020203" pitchFamily="34" charset="-79"/>
              <a:cs typeface="Gisha" panose="020B0502040204020203" pitchFamily="34" charset="-79"/>
            </a:endParaRPr>
          </a:p>
          <a:p>
            <a:pPr marL="0" indent="0">
              <a:buNone/>
            </a:pPr>
            <a:endParaRPr lang="en-US" dirty="0">
              <a:latin typeface="Gisha" panose="020B0502040204020203" pitchFamily="34" charset="-79"/>
              <a:cs typeface="Gisha" panose="020B0502040204020203" pitchFamily="34" charset="-79"/>
            </a:endParaRPr>
          </a:p>
          <a:p>
            <a:pPr marL="0" indent="0">
              <a:buNone/>
            </a:pPr>
            <a:endParaRPr lang="en-US" dirty="0">
              <a:latin typeface="Gisha" panose="020B0502040204020203" pitchFamily="34" charset="-79"/>
              <a:cs typeface="Gisha" panose="020B0502040204020203" pitchFamily="34" charset="-79"/>
            </a:endParaRPr>
          </a:p>
          <a:p>
            <a:pPr marL="0" indent="0">
              <a:buNone/>
            </a:pPr>
            <a:r>
              <a:rPr lang="he-IL" dirty="0">
                <a:latin typeface="Gisha" panose="020B0502040204020203" pitchFamily="34" charset="-79"/>
                <a:cs typeface="Gisha" panose="020B0502040204020203" pitchFamily="34" charset="-79"/>
              </a:rPr>
              <a:t>כפי שניתן לראות אחוזי השגיאה הם יחסית נמוכים, כלומר המודלים מצליחים ללמוד.</a:t>
            </a:r>
          </a:p>
        </p:txBody>
      </p:sp>
      <p:sp>
        <p:nvSpPr>
          <p:cNvPr id="12" name="לחצן פעולה: עבור לדף הבית 11">
            <a:hlinkClick r:id="rId2" action="ppaction://hlinksldjump" highlightClick="1"/>
            <a:extLst>
              <a:ext uri="{FF2B5EF4-FFF2-40B4-BE49-F238E27FC236}">
                <a16:creationId xmlns:a16="http://schemas.microsoft.com/office/drawing/2014/main" id="{854B753E-1F32-4C6D-B476-CEA2D2173A02}"/>
              </a:ext>
            </a:extLst>
          </p:cNvPr>
          <p:cNvSpPr/>
          <p:nvPr/>
        </p:nvSpPr>
        <p:spPr>
          <a:xfrm>
            <a:off x="217170" y="6014244"/>
            <a:ext cx="654367" cy="595312"/>
          </a:xfrm>
          <a:prstGeom prst="actionButtonHom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3" name="Table 2">
            <a:extLst>
              <a:ext uri="{FF2B5EF4-FFF2-40B4-BE49-F238E27FC236}">
                <a16:creationId xmlns:a16="http://schemas.microsoft.com/office/drawing/2014/main" id="{B950143B-8A54-44A4-947A-34C981035A67}"/>
              </a:ext>
            </a:extLst>
          </p:cNvPr>
          <p:cNvGraphicFramePr>
            <a:graphicFrameLocks noGrp="1"/>
          </p:cNvGraphicFramePr>
          <p:nvPr>
            <p:extLst>
              <p:ext uri="{D42A27DB-BD31-4B8C-83A1-F6EECF244321}">
                <p14:modId xmlns:p14="http://schemas.microsoft.com/office/powerpoint/2010/main" val="4280828486"/>
              </p:ext>
            </p:extLst>
          </p:nvPr>
        </p:nvGraphicFramePr>
        <p:xfrm>
          <a:off x="2032000" y="1948602"/>
          <a:ext cx="8127999" cy="25908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792226477"/>
                    </a:ext>
                  </a:extLst>
                </a:gridCol>
                <a:gridCol w="2709333">
                  <a:extLst>
                    <a:ext uri="{9D8B030D-6E8A-4147-A177-3AD203B41FA5}">
                      <a16:colId xmlns:a16="http://schemas.microsoft.com/office/drawing/2014/main" val="3870938163"/>
                    </a:ext>
                  </a:extLst>
                </a:gridCol>
                <a:gridCol w="2709333">
                  <a:extLst>
                    <a:ext uri="{9D8B030D-6E8A-4147-A177-3AD203B41FA5}">
                      <a16:colId xmlns:a16="http://schemas.microsoft.com/office/drawing/2014/main" val="1502139832"/>
                    </a:ext>
                  </a:extLst>
                </a:gridCol>
              </a:tblGrid>
              <a:tr h="0">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image size</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error rate</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9180336"/>
                  </a:ext>
                </a:extLst>
              </a:tr>
              <a:tr h="370840">
                <a:tc rowSpan="3">
                  <a:txBody>
                    <a:bodyPr/>
                    <a:lstStyle/>
                    <a:p>
                      <a:pPr algn="ctr"/>
                      <a:r>
                        <a:rPr lang="en-US" b="1" dirty="0" err="1">
                          <a:solidFill>
                            <a:schemeClr val="tx1"/>
                          </a:solidFill>
                        </a:rPr>
                        <a:t>mnist</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28x28</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3.70</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060802"/>
                  </a:ext>
                </a:extLst>
              </a:tr>
              <a:tr h="370840">
                <a:tc vMerge="1">
                  <a:txBody>
                    <a:bodyPr/>
                    <a:lstStyle/>
                    <a:p>
                      <a:pPr algn="ctr"/>
                      <a:endParaRPr lang="en-US"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40x40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3.40</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7721397"/>
                  </a:ext>
                </a:extLst>
              </a:tr>
              <a:tr h="370840">
                <a:tc vMerge="1">
                  <a:txBody>
                    <a:bodyPr/>
                    <a:lstStyle/>
                    <a:p>
                      <a:pPr algn="ctr"/>
                      <a:endParaRPr lang="en-US"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60x60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3.30</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8128729"/>
                  </a:ext>
                </a:extLst>
              </a:tr>
              <a:tr h="370840">
                <a:tc rowSpan="3">
                  <a:txBody>
                    <a:bodyPr/>
                    <a:lstStyle/>
                    <a:p>
                      <a:pPr algn="ctr"/>
                      <a:r>
                        <a:rPr lang="en-US" b="1" dirty="0">
                          <a:solidFill>
                            <a:schemeClr val="tx1"/>
                          </a:solidFill>
                        </a:rPr>
                        <a:t>fashion</a:t>
                      </a:r>
                      <a:br>
                        <a:rPr lang="en-US" b="1" dirty="0">
                          <a:solidFill>
                            <a:schemeClr val="tx1"/>
                          </a:solidFill>
                        </a:rPr>
                      </a:br>
                      <a:r>
                        <a:rPr lang="en-US" b="1" dirty="0" err="1">
                          <a:solidFill>
                            <a:schemeClr val="tx1"/>
                          </a:solidFill>
                        </a:rPr>
                        <a:t>mnist</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28x28</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12.30</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8825683"/>
                  </a:ext>
                </a:extLst>
              </a:tr>
              <a:tr h="370840">
                <a:tc vMerge="1">
                  <a:txBody>
                    <a:bodyPr/>
                    <a:lstStyle/>
                    <a:p>
                      <a:pPr algn="ctr"/>
                      <a:endParaRPr lang="en-US"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40x40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12.40</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9046173"/>
                  </a:ext>
                </a:extLst>
              </a:tr>
              <a:tr h="370840">
                <a:tc vMerge="1">
                  <a:txBody>
                    <a:bodyPr/>
                    <a:lstStyle/>
                    <a:p>
                      <a:pPr algn="ctr"/>
                      <a:endParaRPr lang="en-US"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60x60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10.80</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7527494"/>
                  </a:ext>
                </a:extLst>
              </a:tr>
            </a:tbl>
          </a:graphicData>
        </a:graphic>
      </p:graphicFrame>
    </p:spTree>
    <p:extLst>
      <p:ext uri="{BB962C8B-B14F-4D97-AF65-F5344CB8AC3E}">
        <p14:creationId xmlns:p14="http://schemas.microsoft.com/office/powerpoint/2010/main" val="2461513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6D93FC6-353A-4A9F-B596-E534E4124A0C}"/>
              </a:ext>
            </a:extLst>
          </p:cNvPr>
          <p:cNvSpPr>
            <a:spLocks noGrp="1"/>
          </p:cNvSpPr>
          <p:nvPr>
            <p:ph type="title"/>
          </p:nvPr>
        </p:nvSpPr>
        <p:spPr>
          <a:xfrm>
            <a:off x="838200" y="346075"/>
            <a:ext cx="10515600" cy="1325563"/>
          </a:xfrm>
        </p:spPr>
        <p:txBody>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מטרה סופית</a:t>
            </a:r>
            <a:endParaRPr lang="he-IL" dirty="0"/>
          </a:p>
        </p:txBody>
      </p:sp>
      <p:sp>
        <p:nvSpPr>
          <p:cNvPr id="3" name="מציין מיקום תוכן 2">
            <a:extLst>
              <a:ext uri="{FF2B5EF4-FFF2-40B4-BE49-F238E27FC236}">
                <a16:creationId xmlns:a16="http://schemas.microsoft.com/office/drawing/2014/main" id="{2CA712E1-C41D-4547-9557-5FAFFEE89547}"/>
              </a:ext>
            </a:extLst>
          </p:cNvPr>
          <p:cNvSpPr>
            <a:spLocks noGrp="1"/>
          </p:cNvSpPr>
          <p:nvPr>
            <p:ph idx="1"/>
          </p:nvPr>
        </p:nvSpPr>
        <p:spPr>
          <a:xfrm>
            <a:off x="838200" y="1825625"/>
            <a:ext cx="10515600" cy="4351338"/>
          </a:xfrm>
        </p:spPr>
        <p:txBody>
          <a:bodyPr/>
          <a:lstStyle/>
          <a:p>
            <a:r>
              <a:rPr lang="he-IL" dirty="0">
                <a:latin typeface="Gisha" panose="020B0502040204020203" pitchFamily="34" charset="-79"/>
                <a:cs typeface="Gisha" panose="020B0502040204020203" pitchFamily="34" charset="-79"/>
              </a:rPr>
              <a:t>יצירת מודלים של </a:t>
            </a:r>
            <a:r>
              <a:rPr lang="en-US" dirty="0">
                <a:latin typeface="Gisha" panose="020B0502040204020203" pitchFamily="34" charset="-79"/>
                <a:cs typeface="Gisha" panose="020B0502040204020203" pitchFamily="34" charset="-79"/>
              </a:rPr>
              <a:t>DNN</a:t>
            </a:r>
            <a:r>
              <a:rPr lang="he-IL" dirty="0">
                <a:latin typeface="Gisha" panose="020B0502040204020203" pitchFamily="34" charset="-79"/>
                <a:cs typeface="Gisha" panose="020B0502040204020203" pitchFamily="34" charset="-79"/>
              </a:rPr>
              <a:t> שיהיו עמידים נגד </a:t>
            </a:r>
            <a:r>
              <a:rPr lang="en-US" dirty="0">
                <a:latin typeface="Gisha" panose="020B0502040204020203" pitchFamily="34" charset="-79"/>
                <a:cs typeface="Gisha" panose="020B0502040204020203" pitchFamily="34" charset="-79"/>
              </a:rPr>
              <a:t>adversarial examples</a:t>
            </a:r>
            <a:r>
              <a:rPr lang="he-IL" dirty="0">
                <a:latin typeface="Gisha" panose="020B0502040204020203" pitchFamily="34" charset="-79"/>
                <a:cs typeface="Gisha" panose="020B0502040204020203" pitchFamily="34" charset="-79"/>
              </a:rPr>
              <a:t>.</a:t>
            </a:r>
          </a:p>
          <a:p>
            <a:r>
              <a:rPr lang="he-IL" dirty="0">
                <a:latin typeface="Gisha" panose="020B0502040204020203" pitchFamily="34" charset="-79"/>
                <a:cs typeface="Gisha" panose="020B0502040204020203" pitchFamily="34" charset="-79"/>
              </a:rPr>
              <a:t>הדרך בה אנחנו עושים זאת היא ע"י הפעלת הטכניקה המוצגת במאמר:</a:t>
            </a:r>
          </a:p>
          <a:p>
            <a:pPr marL="0" indent="0" algn="ctr">
              <a:buNone/>
            </a:pPr>
            <a:r>
              <a:rPr lang="en-US" dirty="0">
                <a:latin typeface="Gisha" panose="020B0502040204020203" pitchFamily="34" charset="-79"/>
                <a:cs typeface="Gisha" panose="020B0502040204020203" pitchFamily="34" charset="-79"/>
                <a:hlinkClick r:id="rId2"/>
              </a:rPr>
              <a:t>Bridging machine learning and cryptography in </a:t>
            </a:r>
            <a:r>
              <a:rPr lang="en-US" dirty="0" err="1">
                <a:latin typeface="Gisha" panose="020B0502040204020203" pitchFamily="34" charset="-79"/>
                <a:cs typeface="Gisha" panose="020B0502040204020203" pitchFamily="34" charset="-79"/>
                <a:hlinkClick r:id="rId2"/>
              </a:rPr>
              <a:t>defence</a:t>
            </a:r>
            <a:r>
              <a:rPr lang="en-US" dirty="0">
                <a:latin typeface="Gisha" panose="020B0502040204020203" pitchFamily="34" charset="-79"/>
                <a:cs typeface="Gisha" panose="020B0502040204020203" pitchFamily="34" charset="-79"/>
                <a:hlinkClick r:id="rId2"/>
              </a:rPr>
              <a:t> against adversarial attack</a:t>
            </a:r>
            <a:endParaRPr lang="he-IL" dirty="0">
              <a:latin typeface="Gisha" panose="020B0502040204020203" pitchFamily="34" charset="-79"/>
              <a:cs typeface="Gisha" panose="020B0502040204020203" pitchFamily="34" charset="-79"/>
            </a:endParaRPr>
          </a:p>
          <a:p>
            <a:pPr marL="0" indent="0">
              <a:buNone/>
            </a:pPr>
            <a:r>
              <a:rPr lang="he-IL" dirty="0">
                <a:latin typeface="Gisha" panose="020B0502040204020203" pitchFamily="34" charset="-79"/>
                <a:cs typeface="Gisha" panose="020B0502040204020203" pitchFamily="34" charset="-79"/>
              </a:rPr>
              <a:t>  כלומר הפעלת הצפנה על התמונות בדרכן ללמידה במודל.</a:t>
            </a:r>
          </a:p>
        </p:txBody>
      </p:sp>
    </p:spTree>
    <p:extLst>
      <p:ext uri="{BB962C8B-B14F-4D97-AF65-F5344CB8AC3E}">
        <p14:creationId xmlns:p14="http://schemas.microsoft.com/office/powerpoint/2010/main" val="292728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E20284-BDDB-4FD7-8840-584800FF5508}"/>
              </a:ext>
            </a:extLst>
          </p:cNvPr>
          <p:cNvSpPr>
            <a:spLocks noGrp="1"/>
          </p:cNvSpPr>
          <p:nvPr>
            <p:ph type="title"/>
          </p:nvPr>
        </p:nvSpPr>
        <p:spPr>
          <a:xfrm>
            <a:off x="838200" y="248444"/>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עבודה עתידית</a:t>
            </a:r>
          </a:p>
        </p:txBody>
      </p:sp>
      <p:sp>
        <p:nvSpPr>
          <p:cNvPr id="3" name="מציין מיקום תוכן 2">
            <a:extLst>
              <a:ext uri="{FF2B5EF4-FFF2-40B4-BE49-F238E27FC236}">
                <a16:creationId xmlns:a16="http://schemas.microsoft.com/office/drawing/2014/main" id="{1BDCBF1B-2C9B-4E94-B04E-8EA0AF2B0287}"/>
              </a:ext>
            </a:extLst>
          </p:cNvPr>
          <p:cNvSpPr>
            <a:spLocks noGrp="1"/>
          </p:cNvSpPr>
          <p:nvPr>
            <p:ph idx="1"/>
          </p:nvPr>
        </p:nvSpPr>
        <p:spPr/>
        <p:txBody>
          <a:bodyPr>
            <a:normAutofit/>
          </a:bodyPr>
          <a:lstStyle/>
          <a:p>
            <a:pPr algn="just"/>
            <a:r>
              <a:rPr lang="he-IL" dirty="0">
                <a:latin typeface="Gisha" panose="020B0502040204020203" pitchFamily="34" charset="-79"/>
                <a:cs typeface="Gisha" panose="020B0502040204020203" pitchFamily="34" charset="-79"/>
              </a:rPr>
              <a:t>נרצה לשפר את אחוזי הדיוק על מודל שמעביר את </a:t>
            </a:r>
            <a:r>
              <a:rPr lang="he-IL" dirty="0" err="1">
                <a:latin typeface="Gisha" panose="020B0502040204020203" pitchFamily="34" charset="-79"/>
                <a:cs typeface="Gisha" panose="020B0502040204020203" pitchFamily="34" charset="-79"/>
              </a:rPr>
              <a:t>הקלטים</a:t>
            </a:r>
            <a:r>
              <a:rPr lang="he-IL" dirty="0">
                <a:latin typeface="Gisha" panose="020B0502040204020203" pitchFamily="34" charset="-79"/>
                <a:cs typeface="Gisha" panose="020B0502040204020203" pitchFamily="34" charset="-79"/>
              </a:rPr>
              <a:t> שלו בהצפנת </a:t>
            </a:r>
            <a:r>
              <a:rPr lang="en-US" dirty="0">
                <a:latin typeface="Gisha" panose="020B0502040204020203" pitchFamily="34" charset="-79"/>
                <a:cs typeface="Gisha" panose="020B0502040204020203" pitchFamily="34" charset="-79"/>
              </a:rPr>
              <a:t>AES-ECB</a:t>
            </a:r>
            <a:r>
              <a:rPr lang="he-IL" dirty="0">
                <a:latin typeface="Gisha" panose="020B0502040204020203" pitchFamily="34" charset="-79"/>
                <a:cs typeface="Gisha" panose="020B0502040204020203" pitchFamily="34" charset="-79"/>
              </a:rPr>
              <a:t>.</a:t>
            </a:r>
          </a:p>
          <a:p>
            <a:pPr algn="just"/>
            <a:r>
              <a:rPr lang="he-IL" dirty="0">
                <a:latin typeface="Gisha" panose="020B0502040204020203" pitchFamily="34" charset="-79"/>
                <a:cs typeface="Gisha" panose="020B0502040204020203" pitchFamily="34" charset="-79"/>
              </a:rPr>
              <a:t>נרצה להמשיך לעבוד על הריפוד שתואר בשלב "בדיקות צדדיות", לנסות לעבוד על גדלים שונים ו/או לחשוב על דרכים אחרות שהתמונה לא תהיה צפופה והפיקסלים יתפזרו.</a:t>
            </a:r>
          </a:p>
          <a:p>
            <a:pPr algn="just"/>
            <a:r>
              <a:rPr lang="he-IL" dirty="0">
                <a:latin typeface="Gisha" panose="020B0502040204020203" pitchFamily="34" charset="-79"/>
                <a:cs typeface="Gisha" panose="020B0502040204020203" pitchFamily="34" charset="-79"/>
              </a:rPr>
              <a:t>נרצה לבדוק את השיטה המוצגת במאמר אותה בחנו, גם עבור </a:t>
            </a:r>
            <a:r>
              <a:rPr lang="en-US" dirty="0">
                <a:latin typeface="Gisha" panose="020B0502040204020203" pitchFamily="34" charset="-79"/>
                <a:cs typeface="Gisha" panose="020B0502040204020203" pitchFamily="34" charset="-79"/>
              </a:rPr>
              <a:t>datasets</a:t>
            </a:r>
            <a:r>
              <a:rPr lang="he-IL" dirty="0">
                <a:latin typeface="Gisha" panose="020B0502040204020203" pitchFamily="34" charset="-79"/>
                <a:cs typeface="Gisha" panose="020B0502040204020203" pitchFamily="34" charset="-79"/>
              </a:rPr>
              <a:t> מורכבים יותר , כמו 10-</a:t>
            </a:r>
            <a:r>
              <a:rPr lang="en-US" dirty="0">
                <a:latin typeface="Gisha" panose="020B0502040204020203" pitchFamily="34" charset="-79"/>
                <a:cs typeface="Gisha" panose="020B0502040204020203" pitchFamily="34" charset="-79"/>
              </a:rPr>
              <a:t>CIFAR</a:t>
            </a:r>
            <a:r>
              <a:rPr lang="he-IL" dirty="0">
                <a:latin typeface="Gisha" panose="020B0502040204020203" pitchFamily="34" charset="-79"/>
                <a:cs typeface="Gisha" panose="020B0502040204020203" pitchFamily="34" charset="-79"/>
              </a:rPr>
              <a:t>.</a:t>
            </a:r>
          </a:p>
          <a:p>
            <a:pPr algn="just"/>
            <a:r>
              <a:rPr lang="he-IL" dirty="0">
                <a:latin typeface="Gisha" panose="020B0502040204020203" pitchFamily="34" charset="-79"/>
                <a:cs typeface="Gisha" panose="020B0502040204020203" pitchFamily="34" charset="-79"/>
              </a:rPr>
              <a:t>ניקולס </a:t>
            </a:r>
            <a:r>
              <a:rPr lang="he-IL" dirty="0" err="1">
                <a:latin typeface="Gisha" panose="020B0502040204020203" pitchFamily="34" charset="-79"/>
                <a:cs typeface="Gisha" panose="020B0502040204020203" pitchFamily="34" charset="-79"/>
              </a:rPr>
              <a:t>קרליני</a:t>
            </a:r>
            <a:r>
              <a:rPr lang="he-IL" dirty="0">
                <a:latin typeface="Gisha" panose="020B0502040204020203" pitchFamily="34" charset="-79"/>
                <a:cs typeface="Gisha" panose="020B0502040204020203" pitchFamily="34" charset="-79"/>
              </a:rPr>
              <a:t> (ה</a:t>
            </a:r>
            <a:r>
              <a:rPr lang="en-US" dirty="0">
                <a:latin typeface="Gisha" panose="020B0502040204020203" pitchFamily="34" charset="-79"/>
                <a:cs typeface="Gisha" panose="020B0502040204020203" pitchFamily="34" charset="-79"/>
              </a:rPr>
              <a:t>C</a:t>
            </a:r>
            <a:r>
              <a:rPr lang="he-IL" dirty="0">
                <a:latin typeface="Gisha" panose="020B0502040204020203" pitchFamily="34" charset="-79"/>
                <a:cs typeface="Gisha" panose="020B0502040204020203" pitchFamily="34" charset="-79"/>
              </a:rPr>
              <a:t> בהתקפת </a:t>
            </a:r>
            <a:r>
              <a:rPr lang="en-US" dirty="0">
                <a:latin typeface="Gisha" panose="020B0502040204020203" pitchFamily="34" charset="-79"/>
                <a:cs typeface="Gisha" panose="020B0502040204020203" pitchFamily="34" charset="-79"/>
              </a:rPr>
              <a:t>CW</a:t>
            </a:r>
            <a:r>
              <a:rPr lang="he-IL" dirty="0">
                <a:latin typeface="Gisha" panose="020B0502040204020203" pitchFamily="34" charset="-79"/>
                <a:cs typeface="Gisha" panose="020B0502040204020203" pitchFamily="34" charset="-79"/>
              </a:rPr>
              <a:t>) מאמין שעדיין נוכל להביס את שיטת ההגנה הזו. (יצרנו עמו קשר כחלק מהפרויקט), נרצה לבחון את מה שהוא הציע.</a:t>
            </a:r>
          </a:p>
          <a:p>
            <a:pPr algn="just"/>
            <a:endParaRPr lang="he-IL" dirty="0"/>
          </a:p>
          <a:p>
            <a:pPr algn="just"/>
            <a:endParaRPr lang="he-IL" dirty="0"/>
          </a:p>
        </p:txBody>
      </p:sp>
      <p:sp>
        <p:nvSpPr>
          <p:cNvPr id="4" name="לחצן פעולה: עבור לדף הבית 3">
            <a:hlinkClick r:id="rId2" action="ppaction://hlinksldjump" highlightClick="1"/>
            <a:extLst>
              <a:ext uri="{FF2B5EF4-FFF2-40B4-BE49-F238E27FC236}">
                <a16:creationId xmlns:a16="http://schemas.microsoft.com/office/drawing/2014/main" id="{A60058F7-6855-483D-9932-7872E2252A40}"/>
              </a:ext>
            </a:extLst>
          </p:cNvPr>
          <p:cNvSpPr/>
          <p:nvPr/>
        </p:nvSpPr>
        <p:spPr>
          <a:xfrm>
            <a:off x="217170" y="6014244"/>
            <a:ext cx="654367" cy="595312"/>
          </a:xfrm>
          <a:prstGeom prst="actionButtonHom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133064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E20284-BDDB-4FD7-8840-584800FF5508}"/>
              </a:ext>
            </a:extLst>
          </p:cNvPr>
          <p:cNvSpPr>
            <a:spLocks noGrp="1"/>
          </p:cNvSpPr>
          <p:nvPr>
            <p:ph type="title"/>
          </p:nvPr>
        </p:nvSpPr>
        <p:spPr>
          <a:xfrm>
            <a:off x="838200" y="248444"/>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סיכום</a:t>
            </a:r>
          </a:p>
        </p:txBody>
      </p:sp>
      <p:sp>
        <p:nvSpPr>
          <p:cNvPr id="3" name="מציין מיקום תוכן 2">
            <a:extLst>
              <a:ext uri="{FF2B5EF4-FFF2-40B4-BE49-F238E27FC236}">
                <a16:creationId xmlns:a16="http://schemas.microsoft.com/office/drawing/2014/main" id="{1BDCBF1B-2C9B-4E94-B04E-8EA0AF2B0287}"/>
              </a:ext>
            </a:extLst>
          </p:cNvPr>
          <p:cNvSpPr>
            <a:spLocks noGrp="1"/>
          </p:cNvSpPr>
          <p:nvPr>
            <p:ph idx="1"/>
          </p:nvPr>
        </p:nvSpPr>
        <p:spPr/>
        <p:txBody>
          <a:bodyPr>
            <a:normAutofit/>
          </a:bodyPr>
          <a:lstStyle/>
          <a:p>
            <a:pPr algn="just"/>
            <a:r>
              <a:rPr lang="he-IL" dirty="0">
                <a:latin typeface="Gisha" panose="020B0502040204020203" pitchFamily="34" charset="-79"/>
                <a:cs typeface="Gisha" panose="020B0502040204020203" pitchFamily="34" charset="-79"/>
              </a:rPr>
              <a:t>הצלחנו לאמן מודלים (מצפינים) שמצליחים בצורה טובה ללמוד ולהגן נגד </a:t>
            </a:r>
            <a:r>
              <a:rPr lang="en-US" dirty="0">
                <a:latin typeface="Gisha" panose="020B0502040204020203" pitchFamily="34" charset="-79"/>
                <a:cs typeface="Gisha" panose="020B0502040204020203" pitchFamily="34" charset="-79"/>
              </a:rPr>
              <a:t>adversarial examples</a:t>
            </a:r>
            <a:r>
              <a:rPr lang="he-IL" dirty="0">
                <a:latin typeface="Gisha" panose="020B0502040204020203" pitchFamily="34" charset="-79"/>
                <a:cs typeface="Gisha" panose="020B0502040204020203" pitchFamily="34" charset="-79"/>
              </a:rPr>
              <a:t>.</a:t>
            </a:r>
          </a:p>
          <a:p>
            <a:pPr algn="just"/>
            <a:r>
              <a:rPr lang="he-IL" dirty="0">
                <a:latin typeface="Gisha" panose="020B0502040204020203" pitchFamily="34" charset="-79"/>
                <a:cs typeface="Gisha" panose="020B0502040204020203" pitchFamily="34" charset="-79"/>
              </a:rPr>
              <a:t>במהלך הפרויקט למדנו על אופי ה</a:t>
            </a:r>
            <a:r>
              <a:rPr lang="en-US" dirty="0">
                <a:latin typeface="Gisha" panose="020B0502040204020203" pitchFamily="34" charset="-79"/>
                <a:cs typeface="Gisha" panose="020B0502040204020203" pitchFamily="34" charset="-79"/>
              </a:rPr>
              <a:t>modes of operation</a:t>
            </a:r>
            <a:r>
              <a:rPr lang="he-IL" dirty="0">
                <a:latin typeface="Gisha" panose="020B0502040204020203" pitchFamily="34" charset="-79"/>
                <a:cs typeface="Gisha" panose="020B0502040204020203" pitchFamily="34" charset="-79"/>
              </a:rPr>
              <a:t> השונים שבהצפנה, ועל ההשלכות שלהם על ההצלחה בלמידה.</a:t>
            </a:r>
          </a:p>
          <a:p>
            <a:pPr algn="just"/>
            <a:r>
              <a:rPr lang="he-IL" dirty="0">
                <a:latin typeface="Gisha" panose="020B0502040204020203" pitchFamily="34" charset="-79"/>
                <a:cs typeface="Gisha" panose="020B0502040204020203" pitchFamily="34" charset="-79"/>
              </a:rPr>
              <a:t>נבדוק בעתיד אפשרויות אחרות להגנה ולהתקפה.</a:t>
            </a:r>
          </a:p>
          <a:p>
            <a:pPr algn="just"/>
            <a:endParaRPr lang="he-IL" dirty="0">
              <a:latin typeface="Gisha" panose="020B0502040204020203" pitchFamily="34" charset="-79"/>
              <a:cs typeface="Gisha" panose="020B0502040204020203" pitchFamily="34" charset="-79"/>
            </a:endParaRPr>
          </a:p>
          <a:p>
            <a:pPr algn="just"/>
            <a:endParaRPr lang="he-IL" dirty="0">
              <a:latin typeface="Gisha" panose="020B0502040204020203" pitchFamily="34" charset="-79"/>
              <a:cs typeface="Gisha" panose="020B0502040204020203" pitchFamily="34" charset="-79"/>
            </a:endParaRPr>
          </a:p>
          <a:p>
            <a:pPr marL="0" indent="0" algn="just">
              <a:buNone/>
            </a:pPr>
            <a:endParaRPr lang="he-IL" dirty="0"/>
          </a:p>
        </p:txBody>
      </p:sp>
    </p:spTree>
    <p:extLst>
      <p:ext uri="{BB962C8B-B14F-4D97-AF65-F5344CB8AC3E}">
        <p14:creationId xmlns:p14="http://schemas.microsoft.com/office/powerpoint/2010/main" val="3527528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B77BA1C-1767-4032-8D40-827F163A14AB}"/>
              </a:ext>
            </a:extLst>
          </p:cNvPr>
          <p:cNvSpPr>
            <a:spLocks noGrp="1"/>
          </p:cNvSpPr>
          <p:nvPr>
            <p:ph type="title"/>
          </p:nvPr>
        </p:nvSpPr>
        <p:spPr/>
        <p:txBody>
          <a:bodyPr/>
          <a:lstStyle/>
          <a:p>
            <a:pPr algn="ctr"/>
            <a:r>
              <a:rPr lang="he-IL" b="1" dirty="0">
                <a:solidFill>
                  <a:schemeClr val="accent1">
                    <a:lumMod val="75000"/>
                  </a:schemeClr>
                </a:solidFill>
                <a:latin typeface="Gisha" panose="020B0502040204020203" pitchFamily="34" charset="-79"/>
                <a:cs typeface="Gisha" panose="020B0502040204020203" pitchFamily="34" charset="-79"/>
              </a:rPr>
              <a:t>דברים נוספים</a:t>
            </a:r>
            <a:endParaRPr lang="he-IL" dirty="0"/>
          </a:p>
        </p:txBody>
      </p:sp>
      <p:sp>
        <p:nvSpPr>
          <p:cNvPr id="3" name="מציין מיקום תוכן 2">
            <a:extLst>
              <a:ext uri="{FF2B5EF4-FFF2-40B4-BE49-F238E27FC236}">
                <a16:creationId xmlns:a16="http://schemas.microsoft.com/office/drawing/2014/main" id="{99D9F0DA-A503-4958-A01E-DE0564434B65}"/>
              </a:ext>
            </a:extLst>
          </p:cNvPr>
          <p:cNvSpPr>
            <a:spLocks noGrp="1"/>
          </p:cNvSpPr>
          <p:nvPr>
            <p:ph idx="1"/>
          </p:nvPr>
        </p:nvSpPr>
        <p:spPr/>
        <p:txBody>
          <a:bodyPr/>
          <a:lstStyle/>
          <a:p>
            <a:r>
              <a:rPr lang="en-US" dirty="0">
                <a:latin typeface="Gisha" panose="020B0502040204020203" pitchFamily="34" charset="-79"/>
                <a:cs typeface="Gisha" panose="020B0502040204020203" pitchFamily="34" charset="-79"/>
              </a:rPr>
              <a:t>white-box</a:t>
            </a:r>
            <a:r>
              <a:rPr lang="he-IL" dirty="0">
                <a:latin typeface="Gisha" panose="020B0502040204020203" pitchFamily="34" charset="-79"/>
                <a:cs typeface="Gisha" panose="020B0502040204020203" pitchFamily="34" charset="-79"/>
              </a:rPr>
              <a:t> מול </a:t>
            </a:r>
            <a:r>
              <a:rPr lang="en-US" dirty="0">
                <a:latin typeface="Gisha" panose="020B0502040204020203" pitchFamily="34" charset="-79"/>
                <a:cs typeface="Gisha" panose="020B0502040204020203" pitchFamily="34" charset="-79"/>
              </a:rPr>
              <a:t>grey-box</a:t>
            </a:r>
            <a:r>
              <a:rPr lang="he-IL" dirty="0">
                <a:latin typeface="Gisha" panose="020B0502040204020203" pitchFamily="34" charset="-79"/>
                <a:cs typeface="Gisha" panose="020B0502040204020203" pitchFamily="34" charset="-79"/>
              </a:rPr>
              <a:t>. מה חשבנו לעומת מה בפועל, ובאגים בדרך.</a:t>
            </a:r>
          </a:p>
          <a:p>
            <a:r>
              <a:rPr lang="he-IL" dirty="0">
                <a:latin typeface="Gisha" panose="020B0502040204020203" pitchFamily="34" charset="-79"/>
                <a:cs typeface="Gisha" panose="020B0502040204020203" pitchFamily="34" charset="-79"/>
              </a:rPr>
              <a:t>אימיילים בינינו לבין אחת מכותבי המאמר. וגם </a:t>
            </a:r>
            <a:r>
              <a:rPr lang="he-IL" dirty="0" err="1">
                <a:latin typeface="Gisha" panose="020B0502040204020203" pitchFamily="34" charset="-79"/>
                <a:cs typeface="Gisha" panose="020B0502040204020203" pitchFamily="34" charset="-79"/>
              </a:rPr>
              <a:t>לקרליני</a:t>
            </a:r>
            <a:r>
              <a:rPr lang="he-IL" dirty="0">
                <a:latin typeface="Gisha" panose="020B0502040204020203" pitchFamily="34" charset="-79"/>
                <a:cs typeface="Gisha" panose="020B0502040204020203" pitchFamily="34" charset="-79"/>
              </a:rPr>
              <a:t>.</a:t>
            </a:r>
          </a:p>
          <a:p>
            <a:r>
              <a:rPr lang="he-IL" dirty="0">
                <a:latin typeface="Gisha" panose="020B0502040204020203" pitchFamily="34" charset="-79"/>
                <a:cs typeface="Gisha" panose="020B0502040204020203" pitchFamily="34" charset="-79"/>
              </a:rPr>
              <a:t>הסבר למה </a:t>
            </a:r>
            <a:r>
              <a:rPr lang="en-US" dirty="0">
                <a:latin typeface="Gisha" panose="020B0502040204020203" pitchFamily="34" charset="-79"/>
                <a:cs typeface="Gisha" panose="020B0502040204020203" pitchFamily="34" charset="-79"/>
              </a:rPr>
              <a:t>CW</a:t>
            </a:r>
            <a:r>
              <a:rPr lang="he-IL" dirty="0">
                <a:latin typeface="Gisha" panose="020B0502040204020203" pitchFamily="34" charset="-79"/>
                <a:cs typeface="Gisha" panose="020B0502040204020203" pitchFamily="34" charset="-79"/>
              </a:rPr>
              <a:t> מצליח לתקוף ב </a:t>
            </a:r>
            <a:r>
              <a:rPr lang="en-US" dirty="0">
                <a:latin typeface="Gisha" panose="020B0502040204020203" pitchFamily="34" charset="-79"/>
                <a:cs typeface="Gisha" panose="020B0502040204020203" pitchFamily="34" charset="-79"/>
              </a:rPr>
              <a:t> white box</a:t>
            </a:r>
            <a:r>
              <a:rPr lang="he-IL" dirty="0">
                <a:latin typeface="Gisha" panose="020B0502040204020203" pitchFamily="34" charset="-79"/>
                <a:cs typeface="Gisha" panose="020B0502040204020203" pitchFamily="34" charset="-79"/>
              </a:rPr>
              <a:t>מודל עם פרמוטציה (שכבה ליניארית) – שקף הבא ביתר פירוט</a:t>
            </a:r>
          </a:p>
        </p:txBody>
      </p:sp>
    </p:spTree>
    <p:extLst>
      <p:ext uri="{BB962C8B-B14F-4D97-AF65-F5344CB8AC3E}">
        <p14:creationId xmlns:p14="http://schemas.microsoft.com/office/powerpoint/2010/main" val="2400662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AA14710-06F9-41FE-B1B6-E9E67967983F}"/>
              </a:ext>
            </a:extLst>
          </p:cNvPr>
          <p:cNvSpPr>
            <a:spLocks noGrp="1"/>
          </p:cNvSpPr>
          <p:nvPr>
            <p:ph type="title"/>
          </p:nvPr>
        </p:nvSpPr>
        <p:spPr/>
        <p:txBody>
          <a:bodyPr/>
          <a:lstStyle/>
          <a:p>
            <a:pPr algn="ctr"/>
            <a:r>
              <a:rPr lang="he-IL" b="1" dirty="0">
                <a:solidFill>
                  <a:schemeClr val="accent1">
                    <a:lumMod val="75000"/>
                  </a:schemeClr>
                </a:solidFill>
                <a:latin typeface="Gisha" panose="020B0502040204020203" pitchFamily="34" charset="-79"/>
                <a:cs typeface="Gisha" panose="020B0502040204020203" pitchFamily="34" charset="-79"/>
              </a:rPr>
              <a:t>דברים נוספים</a:t>
            </a: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86C67BEB-5545-4BD0-8BF6-27E65AC8DE5B}"/>
                  </a:ext>
                </a:extLst>
              </p:cNvPr>
              <p:cNvSpPr>
                <a:spLocks noGrp="1"/>
              </p:cNvSpPr>
              <p:nvPr>
                <p:ph idx="1"/>
              </p:nvPr>
            </p:nvSpPr>
            <p:spPr>
              <a:xfrm>
                <a:off x="838200" y="1415081"/>
                <a:ext cx="10515600" cy="5302960"/>
              </a:xfrm>
            </p:spPr>
            <p:txBody>
              <a:bodyPr>
                <a:normAutofit fontScale="92500" lnSpcReduction="20000"/>
              </a:bodyPr>
              <a:lstStyle/>
              <a:p>
                <a:pPr marL="0" indent="0" algn="just">
                  <a:buNone/>
                </a:pPr>
                <a:r>
                  <a:rPr lang="he-IL" dirty="0">
                    <a:latin typeface="Gisha" panose="020B0502040204020203" pitchFamily="34" charset="-79"/>
                    <a:cs typeface="Gisha" panose="020B0502040204020203" pitchFamily="34" charset="-79"/>
                  </a:rPr>
                  <a:t>ניתן להסתכל על פרמוטציה כשכבה ליניארית –</a:t>
                </a:r>
              </a:p>
              <a:p>
                <a:pPr marL="0" indent="0" algn="just">
                  <a:buNone/>
                </a:pPr>
                <a:r>
                  <a:rPr lang="he-IL" dirty="0">
                    <a:latin typeface="Gisha" panose="020B0502040204020203" pitchFamily="34" charset="-79"/>
                    <a:cs typeface="Gisha" panose="020B0502040204020203" pitchFamily="34" charset="-79"/>
                  </a:rPr>
                  <a:t>מטריצה בגודל 784 על 784 (כי בתמונה יש 784 פיקסלים) כאשר כל שורה מתאימה לתא בודד בתמונה, באופן הבא :</a:t>
                </a:r>
              </a:p>
              <a:p>
                <a:pPr marL="0" indent="0" algn="just">
                  <a:buNone/>
                </a:pPr>
                <a:r>
                  <a:rPr lang="he-IL" dirty="0">
                    <a:latin typeface="Gisha" panose="020B0502040204020203" pitchFamily="34" charset="-79"/>
                    <a:cs typeface="Gisha" panose="020B0502040204020203" pitchFamily="34" charset="-79"/>
                  </a:rPr>
                  <a:t>אם נסתכל במטריצה הזו בעמודה ה-</a:t>
                </a:r>
                <a:r>
                  <a:rPr lang="en-US" dirty="0" err="1">
                    <a:latin typeface="Gisha" panose="020B0502040204020203" pitchFamily="34" charset="-79"/>
                    <a:cs typeface="Gisha" panose="020B0502040204020203" pitchFamily="34" charset="-79"/>
                  </a:rPr>
                  <a:t>i</a:t>
                </a:r>
                <a:r>
                  <a:rPr lang="he-IL" dirty="0">
                    <a:latin typeface="Gisha" panose="020B0502040204020203" pitchFamily="34" charset="-79"/>
                    <a:cs typeface="Gisha" panose="020B0502040204020203" pitchFamily="34" charset="-79"/>
                  </a:rPr>
                  <a:t> אזי אם יש 1 בתא ה</a:t>
                </a:r>
                <a:r>
                  <a:rPr lang="en-US" dirty="0">
                    <a:latin typeface="Gisha" panose="020B0502040204020203" pitchFamily="34" charset="-79"/>
                    <a:cs typeface="Gisha" panose="020B0502040204020203" pitchFamily="34" charset="-79"/>
                  </a:rPr>
                  <a:t> j-</a:t>
                </a:r>
                <a:r>
                  <a:rPr lang="he-IL" dirty="0">
                    <a:latin typeface="Gisha" panose="020B0502040204020203" pitchFamily="34" charset="-79"/>
                    <a:cs typeface="Gisha" panose="020B0502040204020203" pitchFamily="34" charset="-79"/>
                  </a:rPr>
                  <a:t>זה אומר שהפיקסל ה-</a:t>
                </a:r>
                <a:r>
                  <a:rPr lang="en-US" dirty="0">
                    <a:latin typeface="Gisha" panose="020B0502040204020203" pitchFamily="34" charset="-79"/>
                    <a:cs typeface="Gisha" panose="020B0502040204020203" pitchFamily="34" charset="-79"/>
                  </a:rPr>
                  <a:t>j</a:t>
                </a:r>
                <a:r>
                  <a:rPr lang="he-IL" dirty="0">
                    <a:latin typeface="Gisha" panose="020B0502040204020203" pitchFamily="34" charset="-79"/>
                    <a:cs typeface="Gisha" panose="020B0502040204020203" pitchFamily="34" charset="-79"/>
                  </a:rPr>
                  <a:t> מהתמונה המקורית עוברת לתא ה-</a:t>
                </a:r>
                <a:r>
                  <a:rPr lang="en-US" dirty="0" err="1">
                    <a:latin typeface="Gisha" panose="020B0502040204020203" pitchFamily="34" charset="-79"/>
                    <a:cs typeface="Gisha" panose="020B0502040204020203" pitchFamily="34" charset="-79"/>
                  </a:rPr>
                  <a:t>i</a:t>
                </a:r>
                <a:r>
                  <a:rPr lang="he-IL" dirty="0">
                    <a:latin typeface="Gisha" panose="020B0502040204020203" pitchFamily="34" charset="-79"/>
                    <a:cs typeface="Gisha" panose="020B0502040204020203" pitchFamily="34" charset="-79"/>
                  </a:rPr>
                  <a:t> בתמונה החדשה.</a:t>
                </a:r>
              </a:p>
              <a:p>
                <a:pPr marL="0" indent="0" algn="just">
                  <a:buNone/>
                </a:pPr>
                <a:r>
                  <a:rPr lang="he-IL" dirty="0">
                    <a:latin typeface="Gisha" panose="020B0502040204020203" pitchFamily="34" charset="-79"/>
                    <a:cs typeface="Gisha" panose="020B0502040204020203" pitchFamily="34" charset="-79"/>
                  </a:rPr>
                  <a:t>כמו כן בעמודה ה-</a:t>
                </a:r>
                <a:r>
                  <a:rPr lang="en-US" dirty="0" err="1">
                    <a:latin typeface="Gisha" panose="020B0502040204020203" pitchFamily="34" charset="-79"/>
                    <a:cs typeface="Gisha" panose="020B0502040204020203" pitchFamily="34" charset="-79"/>
                  </a:rPr>
                  <a:t>i</a:t>
                </a:r>
                <a:r>
                  <a:rPr lang="he-IL" dirty="0">
                    <a:latin typeface="Gisha" panose="020B0502040204020203" pitchFamily="34" charset="-79"/>
                    <a:cs typeface="Gisha" panose="020B0502040204020203" pitchFamily="34" charset="-79"/>
                  </a:rPr>
                  <a:t> כל השורה היא אפסים מלבד התא המתאים.</a:t>
                </a:r>
              </a:p>
              <a:p>
                <a:pPr marL="0" indent="0" algn="just">
                  <a:buNone/>
                </a:pPr>
                <a:r>
                  <a:rPr lang="he-IL" dirty="0">
                    <a:latin typeface="Gisha" panose="020B0502040204020203" pitchFamily="34" charset="-79"/>
                    <a:cs typeface="Gisha" panose="020B0502040204020203" pitchFamily="34" charset="-79"/>
                  </a:rPr>
                  <a:t>כלומר , כל פיקסל עובר למקום ייחודי.</a:t>
                </a:r>
              </a:p>
              <a:p>
                <a:pPr marL="0" indent="0" algn="just">
                  <a:buNone/>
                </a:pPr>
                <a:r>
                  <a:rPr lang="he-IL" dirty="0">
                    <a:latin typeface="Gisha" panose="020B0502040204020203" pitchFamily="34" charset="-79"/>
                    <a:cs typeface="Gisha" panose="020B0502040204020203" pitchFamily="34" charset="-79"/>
                  </a:rPr>
                  <a:t>ומכיוון שהיא בעצם שכבה ליניארית אזי יש לה </a:t>
                </a:r>
                <a:r>
                  <a:rPr lang="he-IL" dirty="0" err="1">
                    <a:latin typeface="Gisha" panose="020B0502040204020203" pitchFamily="34" charset="-79"/>
                    <a:cs typeface="Gisha" panose="020B0502040204020203" pitchFamily="34" charset="-79"/>
                  </a:rPr>
                  <a:t>גרדיאנט</a:t>
                </a:r>
                <a:r>
                  <a:rPr lang="he-IL" dirty="0">
                    <a:latin typeface="Gisha" panose="020B0502040204020203" pitchFamily="34" charset="-79"/>
                    <a:cs typeface="Gisha" panose="020B0502040204020203" pitchFamily="34" charset="-79"/>
                  </a:rPr>
                  <a:t> מוגדר היטב. ולכן אם התוקף היה חשוף לפרמוטציה (</a:t>
                </a:r>
                <a:r>
                  <a:rPr lang="en-US" dirty="0">
                    <a:latin typeface="Gisha" panose="020B0502040204020203" pitchFamily="34" charset="-79"/>
                    <a:cs typeface="Gisha" panose="020B0502040204020203" pitchFamily="34" charset="-79"/>
                  </a:rPr>
                  <a:t>white-box</a:t>
                </a:r>
                <a:r>
                  <a:rPr lang="he-IL" dirty="0">
                    <a:latin typeface="Gisha" panose="020B0502040204020203" pitchFamily="34" charset="-79"/>
                    <a:cs typeface="Gisha" panose="020B0502040204020203" pitchFamily="34" charset="-79"/>
                  </a:rPr>
                  <a:t>) אזי ברור שההתקפות היו עובדות.</a:t>
                </a:r>
              </a:p>
              <a:p>
                <a:pPr marL="0" indent="0" algn="just">
                  <a:buNone/>
                </a:pPr>
                <a:endParaRPr lang="he-IL" sz="2200" dirty="0">
                  <a:latin typeface="Gisha" panose="020B0502040204020203" pitchFamily="34" charset="-79"/>
                  <a:cs typeface="Gisha" panose="020B0502040204020203" pitchFamily="34" charset="-79"/>
                </a:endParaRPr>
              </a:p>
              <a:p>
                <a:pPr marL="0" indent="0" algn="just">
                  <a:buNone/>
                </a:pPr>
                <a:r>
                  <a:rPr lang="he-IL" dirty="0">
                    <a:latin typeface="Gisha" panose="020B0502040204020203" pitchFamily="34" charset="-79"/>
                    <a:cs typeface="Gisha" panose="020B0502040204020203" pitchFamily="34" charset="-79"/>
                  </a:rPr>
                  <a:t>דוגמה (עבור ממד 4):</a:t>
                </a:r>
              </a:p>
              <a:p>
                <a:pPr marL="0" indent="0" algn="ctr">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𝑎</m:t>
                      </m:r>
                      <m:r>
                        <a:rPr lang="en-US" sz="2600" b="0" i="1" smtClean="0">
                          <a:latin typeface="Cambria Math" panose="02040503050406030204" pitchFamily="18" charset="0"/>
                          <a:ea typeface="Cambria Math" panose="02040503050406030204" pitchFamily="18" charset="0"/>
                        </a:rPr>
                        <m:t>   </m:t>
                      </m:r>
                      <m:r>
                        <a:rPr lang="en-US" sz="2600" b="0" i="1" smtClean="0">
                          <a:latin typeface="Cambria Math" panose="02040503050406030204" pitchFamily="18" charset="0"/>
                          <a:ea typeface="Cambria Math" panose="02040503050406030204" pitchFamily="18" charset="0"/>
                        </a:rPr>
                        <m:t>𝑏</m:t>
                      </m:r>
                      <m:r>
                        <a:rPr lang="en-US" sz="2600" b="0" i="1" smtClean="0">
                          <a:latin typeface="Cambria Math" panose="02040503050406030204" pitchFamily="18" charset="0"/>
                          <a:ea typeface="Cambria Math" panose="02040503050406030204" pitchFamily="18" charset="0"/>
                        </a:rPr>
                        <m:t>   </m:t>
                      </m:r>
                      <m:r>
                        <a:rPr lang="en-US" sz="2600" b="0" i="1" smtClean="0">
                          <a:latin typeface="Cambria Math" panose="02040503050406030204" pitchFamily="18" charset="0"/>
                          <a:ea typeface="Cambria Math" panose="02040503050406030204" pitchFamily="18" charset="0"/>
                        </a:rPr>
                        <m:t>𝑐</m:t>
                      </m:r>
                      <m:r>
                        <a:rPr lang="en-US" sz="2600" b="0" i="1" smtClean="0">
                          <a:latin typeface="Cambria Math" panose="02040503050406030204" pitchFamily="18" charset="0"/>
                          <a:ea typeface="Cambria Math" panose="02040503050406030204" pitchFamily="18" charset="0"/>
                        </a:rPr>
                        <m:t>   </m:t>
                      </m:r>
                      <m:r>
                        <a:rPr lang="en-US" sz="2600" b="0" i="1" smtClean="0">
                          <a:latin typeface="Cambria Math" panose="02040503050406030204" pitchFamily="18" charset="0"/>
                          <a:ea typeface="Cambria Math" panose="02040503050406030204" pitchFamily="18" charset="0"/>
                        </a:rPr>
                        <m:t>𝑑</m:t>
                      </m:r>
                      <m:r>
                        <a:rPr lang="en-US" sz="2600" b="0" i="1" smtClean="0">
                          <a:latin typeface="Cambria Math" panose="02040503050406030204" pitchFamily="18" charset="0"/>
                          <a:ea typeface="Cambria Math" panose="02040503050406030204" pitchFamily="18" charset="0"/>
                        </a:rPr>
                        <m:t>)⋅</m:t>
                      </m:r>
                      <m:d>
                        <m:dPr>
                          <m:ctrlPr>
                            <a:rPr lang="en-US" sz="2600" i="1" smtClean="0">
                              <a:latin typeface="Cambria Math" panose="02040503050406030204" pitchFamily="18" charset="0"/>
                            </a:rPr>
                          </m:ctrlPr>
                        </m:dPr>
                        <m:e>
                          <m:m>
                            <m:mPr>
                              <m:mcs>
                                <m:mc>
                                  <m:mcPr>
                                    <m:count m:val="2"/>
                                    <m:mcJc m:val="center"/>
                                  </m:mcPr>
                                </m:mc>
                              </m:mcs>
                              <m:ctrlPr>
                                <a:rPr lang="en-US" sz="2600" i="1">
                                  <a:latin typeface="Cambria Math" panose="02040503050406030204" pitchFamily="18" charset="0"/>
                                </a:rPr>
                              </m:ctrlPr>
                            </m:mPr>
                            <m:mr>
                              <m:e>
                                <m:m>
                                  <m:mPr>
                                    <m:mcs>
                                      <m:mc>
                                        <m:mcPr>
                                          <m:count m:val="1"/>
                                          <m:mcJc m:val="center"/>
                                        </m:mcPr>
                                      </m:mc>
                                    </m:mcs>
                                    <m:ctrlPr>
                                      <a:rPr lang="en-US" sz="2600" i="1">
                                        <a:latin typeface="Cambria Math" panose="02040503050406030204" pitchFamily="18" charset="0"/>
                                      </a:rPr>
                                    </m:ctrlPr>
                                  </m:mPr>
                                  <m:mr>
                                    <m:e>
                                      <m:m>
                                        <m:mPr>
                                          <m:mcs>
                                            <m:mc>
                                              <m:mcPr>
                                                <m:count m:val="2"/>
                                                <m:mcJc m:val="center"/>
                                              </m:mcPr>
                                            </m:mc>
                                          </m:mcs>
                                          <m:ctrlPr>
                                            <a:rPr lang="en-US" sz="2600" i="1">
                                              <a:latin typeface="Cambria Math" panose="02040503050406030204" pitchFamily="18" charset="0"/>
                                            </a:rPr>
                                          </m:ctrlPr>
                                        </m:mPr>
                                        <m:mr>
                                          <m:e>
                                            <m:r>
                                              <m:rPr>
                                                <m:brk m:alnAt="7"/>
                                              </m:rPr>
                                              <a:rPr lang="en-US" sz="2600" i="1">
                                                <a:latin typeface="Cambria Math" panose="02040503050406030204" pitchFamily="18" charset="0"/>
                                              </a:rPr>
                                              <m:t>0</m:t>
                                            </m:r>
                                          </m:e>
                                          <m:e>
                                            <m:r>
                                              <a:rPr lang="en-US" sz="2600" i="1">
                                                <a:latin typeface="Cambria Math" panose="02040503050406030204" pitchFamily="18" charset="0"/>
                                              </a:rPr>
                                              <m:t>1</m:t>
                                            </m:r>
                                          </m:e>
                                        </m:mr>
                                        <m:mr>
                                          <m:e>
                                            <m:r>
                                              <a:rPr lang="en-US" sz="2600" i="1">
                                                <a:latin typeface="Cambria Math" panose="02040503050406030204" pitchFamily="18" charset="0"/>
                                              </a:rPr>
                                              <m:t>0</m:t>
                                            </m:r>
                                          </m:e>
                                          <m:e>
                                            <m:r>
                                              <a:rPr lang="en-US" sz="2600" i="1">
                                                <a:latin typeface="Cambria Math" panose="02040503050406030204" pitchFamily="18" charset="0"/>
                                              </a:rPr>
                                              <m:t>0</m:t>
                                            </m:r>
                                          </m:e>
                                        </m:mr>
                                      </m:m>
                                    </m:e>
                                  </m:mr>
                                  <m:mr>
                                    <m:e>
                                      <m:m>
                                        <m:mPr>
                                          <m:mcs>
                                            <m:mc>
                                              <m:mcPr>
                                                <m:count m:val="2"/>
                                                <m:mcJc m:val="center"/>
                                              </m:mcPr>
                                            </m:mc>
                                          </m:mcs>
                                          <m:ctrlPr>
                                            <a:rPr lang="en-US" sz="2600" i="1">
                                              <a:latin typeface="Cambria Math" panose="02040503050406030204" pitchFamily="18" charset="0"/>
                                            </a:rPr>
                                          </m:ctrlPr>
                                        </m:mPr>
                                        <m:mr>
                                          <m:e>
                                            <m:r>
                                              <m:rPr>
                                                <m:brk m:alnAt="7"/>
                                              </m:rPr>
                                              <a:rPr lang="en-US" sz="2600" i="1">
                                                <a:latin typeface="Cambria Math" panose="02040503050406030204" pitchFamily="18" charset="0"/>
                                              </a:rPr>
                                              <m:t>1</m:t>
                                            </m:r>
                                          </m:e>
                                          <m:e>
                                            <m:r>
                                              <a:rPr lang="en-US" sz="2600" i="1">
                                                <a:latin typeface="Cambria Math" panose="02040503050406030204" pitchFamily="18" charset="0"/>
                                              </a:rPr>
                                              <m:t>0</m:t>
                                            </m:r>
                                          </m:e>
                                        </m:mr>
                                        <m:mr>
                                          <m:e>
                                            <m:r>
                                              <a:rPr lang="en-US" sz="2600" i="1">
                                                <a:latin typeface="Cambria Math" panose="02040503050406030204" pitchFamily="18" charset="0"/>
                                              </a:rPr>
                                              <m:t>0</m:t>
                                            </m:r>
                                          </m:e>
                                          <m:e>
                                            <m:r>
                                              <a:rPr lang="en-US" sz="2600" i="1">
                                                <a:latin typeface="Cambria Math" panose="02040503050406030204" pitchFamily="18" charset="0"/>
                                              </a:rPr>
                                              <m:t>0</m:t>
                                            </m:r>
                                          </m:e>
                                        </m:mr>
                                      </m:m>
                                    </m:e>
                                  </m:mr>
                                </m:m>
                              </m:e>
                              <m:e>
                                <m:m>
                                  <m:mPr>
                                    <m:mcs>
                                      <m:mc>
                                        <m:mcPr>
                                          <m:count m:val="1"/>
                                          <m:mcJc m:val="center"/>
                                        </m:mcPr>
                                      </m:mc>
                                    </m:mcs>
                                    <m:ctrlPr>
                                      <a:rPr lang="en-US" sz="2600" i="1">
                                        <a:latin typeface="Cambria Math" panose="02040503050406030204" pitchFamily="18" charset="0"/>
                                      </a:rPr>
                                    </m:ctrlPr>
                                  </m:mPr>
                                  <m:mr>
                                    <m:e>
                                      <m:m>
                                        <m:mPr>
                                          <m:mcs>
                                            <m:mc>
                                              <m:mcPr>
                                                <m:count m:val="2"/>
                                                <m:mcJc m:val="center"/>
                                              </m:mcPr>
                                            </m:mc>
                                          </m:mcs>
                                          <m:ctrlPr>
                                            <a:rPr lang="en-US" sz="2600" i="1">
                                              <a:latin typeface="Cambria Math" panose="02040503050406030204" pitchFamily="18" charset="0"/>
                                            </a:rPr>
                                          </m:ctrlPr>
                                        </m:mPr>
                                        <m:mr>
                                          <m:e>
                                            <m:r>
                                              <m:rPr>
                                                <m:brk m:alnAt="7"/>
                                              </m:rPr>
                                              <a:rPr lang="en-US" sz="2600" i="1">
                                                <a:latin typeface="Cambria Math" panose="02040503050406030204" pitchFamily="18" charset="0"/>
                                              </a:rPr>
                                              <m:t>0</m:t>
                                            </m:r>
                                          </m:e>
                                          <m:e>
                                            <m:r>
                                              <a:rPr lang="en-US" sz="2600" i="1">
                                                <a:latin typeface="Cambria Math" panose="02040503050406030204" pitchFamily="18" charset="0"/>
                                              </a:rPr>
                                              <m:t>0</m:t>
                                            </m:r>
                                          </m:e>
                                        </m:mr>
                                        <m:mr>
                                          <m:e>
                                            <m:r>
                                              <a:rPr lang="en-US" sz="2600" i="1">
                                                <a:latin typeface="Cambria Math" panose="02040503050406030204" pitchFamily="18" charset="0"/>
                                              </a:rPr>
                                              <m:t>0</m:t>
                                            </m:r>
                                          </m:e>
                                          <m:e>
                                            <m:r>
                                              <a:rPr lang="en-US" sz="2600" i="1">
                                                <a:latin typeface="Cambria Math" panose="02040503050406030204" pitchFamily="18" charset="0"/>
                                              </a:rPr>
                                              <m:t>1</m:t>
                                            </m:r>
                                          </m:e>
                                        </m:mr>
                                      </m:m>
                                    </m:e>
                                  </m:mr>
                                  <m:mr>
                                    <m:e>
                                      <m:m>
                                        <m:mPr>
                                          <m:mcs>
                                            <m:mc>
                                              <m:mcPr>
                                                <m:count m:val="2"/>
                                                <m:mcJc m:val="center"/>
                                              </m:mcPr>
                                            </m:mc>
                                          </m:mcs>
                                          <m:ctrlPr>
                                            <a:rPr lang="en-US" sz="2600" i="1">
                                              <a:latin typeface="Cambria Math" panose="02040503050406030204" pitchFamily="18" charset="0"/>
                                            </a:rPr>
                                          </m:ctrlPr>
                                        </m:mPr>
                                        <m:mr>
                                          <m:e>
                                            <m:r>
                                              <m:rPr>
                                                <m:brk m:alnAt="7"/>
                                              </m:rPr>
                                              <a:rPr lang="en-US" sz="2600" i="1">
                                                <a:latin typeface="Cambria Math" panose="02040503050406030204" pitchFamily="18" charset="0"/>
                                              </a:rPr>
                                              <m:t>0</m:t>
                                            </m:r>
                                          </m:e>
                                          <m:e>
                                            <m:r>
                                              <a:rPr lang="en-US" sz="2600" i="1">
                                                <a:latin typeface="Cambria Math" panose="02040503050406030204" pitchFamily="18" charset="0"/>
                                              </a:rPr>
                                              <m:t>0</m:t>
                                            </m:r>
                                          </m:e>
                                        </m:mr>
                                        <m:mr>
                                          <m:e>
                                            <m:r>
                                              <a:rPr lang="en-US" sz="2600" i="1">
                                                <a:latin typeface="Cambria Math" panose="02040503050406030204" pitchFamily="18" charset="0"/>
                                              </a:rPr>
                                              <m:t>1</m:t>
                                            </m:r>
                                          </m:e>
                                          <m:e>
                                            <m:r>
                                              <a:rPr lang="en-US" sz="2600" i="1">
                                                <a:latin typeface="Cambria Math" panose="02040503050406030204" pitchFamily="18" charset="0"/>
                                              </a:rPr>
                                              <m:t>0</m:t>
                                            </m:r>
                                          </m:e>
                                        </m:mr>
                                      </m:m>
                                    </m:e>
                                  </m:mr>
                                </m:m>
                              </m:e>
                            </m:mr>
                          </m:m>
                        </m:e>
                      </m:d>
                      <m:r>
                        <a:rPr lang="en-US" sz="2600" b="0" i="1" smtClean="0">
                          <a:latin typeface="Cambria Math" panose="02040503050406030204" pitchFamily="18" charset="0"/>
                        </a:rPr>
                        <m:t>=</m:t>
                      </m:r>
                      <m:r>
                        <a:rPr lang="en-US" sz="2600" i="1" dirty="0" smtClean="0">
                          <a:latin typeface="Cambria Math" panose="02040503050406030204" pitchFamily="18" charset="0"/>
                        </a:rPr>
                        <m:t>(</m:t>
                      </m:r>
                      <m:r>
                        <a:rPr lang="en-US" sz="2600" b="0" i="1" dirty="0" smtClean="0">
                          <a:latin typeface="Cambria Math" panose="02040503050406030204" pitchFamily="18" charset="0"/>
                        </a:rPr>
                        <m:t>𝑐</m:t>
                      </m:r>
                      <m:r>
                        <a:rPr lang="en-US" sz="2600" b="0" i="1" dirty="0" smtClean="0">
                          <a:latin typeface="Cambria Math" panose="02040503050406030204" pitchFamily="18" charset="0"/>
                        </a:rPr>
                        <m:t>   </m:t>
                      </m:r>
                      <m:r>
                        <a:rPr lang="en-US" sz="2600" b="0" i="1" dirty="0" smtClean="0">
                          <a:latin typeface="Cambria Math" panose="02040503050406030204" pitchFamily="18" charset="0"/>
                        </a:rPr>
                        <m:t>𝑎</m:t>
                      </m:r>
                      <m:r>
                        <a:rPr lang="en-US" sz="2600" b="0" i="1" dirty="0" smtClean="0">
                          <a:latin typeface="Cambria Math" panose="02040503050406030204" pitchFamily="18" charset="0"/>
                        </a:rPr>
                        <m:t>   </m:t>
                      </m:r>
                      <m:r>
                        <a:rPr lang="en-US" sz="2600" b="0" i="1" dirty="0" smtClean="0">
                          <a:latin typeface="Cambria Math" panose="02040503050406030204" pitchFamily="18" charset="0"/>
                        </a:rPr>
                        <m:t>𝑑</m:t>
                      </m:r>
                      <m:r>
                        <a:rPr lang="en-US" sz="2600" b="0" i="1" dirty="0" smtClean="0">
                          <a:latin typeface="Cambria Math" panose="02040503050406030204" pitchFamily="18" charset="0"/>
                        </a:rPr>
                        <m:t>   </m:t>
                      </m:r>
                      <m:r>
                        <a:rPr lang="en-US" sz="2600" b="0" i="1" dirty="0" smtClean="0">
                          <a:latin typeface="Cambria Math" panose="02040503050406030204" pitchFamily="18" charset="0"/>
                        </a:rPr>
                        <m:t>𝑏</m:t>
                      </m:r>
                      <m:r>
                        <a:rPr lang="en-US" sz="2600" i="1" dirty="0">
                          <a:latin typeface="Cambria Math" panose="02040503050406030204" pitchFamily="18" charset="0"/>
                        </a:rPr>
                        <m:t>)</m:t>
                      </m:r>
                    </m:oMath>
                  </m:oMathPara>
                </a14:m>
                <a:endParaRPr lang="he-IL" sz="2600" dirty="0"/>
              </a:p>
            </p:txBody>
          </p:sp>
        </mc:Choice>
        <mc:Fallback xmlns="">
          <p:sp>
            <p:nvSpPr>
              <p:cNvPr id="3" name="מציין מיקום תוכן 2">
                <a:extLst>
                  <a:ext uri="{FF2B5EF4-FFF2-40B4-BE49-F238E27FC236}">
                    <a16:creationId xmlns:a16="http://schemas.microsoft.com/office/drawing/2014/main" id="{86C67BEB-5545-4BD0-8BF6-27E65AC8DE5B}"/>
                  </a:ext>
                </a:extLst>
              </p:cNvPr>
              <p:cNvSpPr>
                <a:spLocks noGrp="1" noRot="1" noChangeAspect="1" noMove="1" noResize="1" noEditPoints="1" noAdjustHandles="1" noChangeArrowheads="1" noChangeShapeType="1" noTextEdit="1"/>
              </p:cNvSpPr>
              <p:nvPr>
                <p:ph idx="1"/>
              </p:nvPr>
            </p:nvSpPr>
            <p:spPr>
              <a:xfrm>
                <a:off x="838200" y="1415081"/>
                <a:ext cx="10515600" cy="5302960"/>
              </a:xfrm>
              <a:blipFill>
                <a:blip r:embed="rId2"/>
                <a:stretch>
                  <a:fillRect l="-1971" t="-3103" r="-986"/>
                </a:stretch>
              </a:blipFill>
            </p:spPr>
            <p:txBody>
              <a:bodyPr/>
              <a:lstStyle/>
              <a:p>
                <a:r>
                  <a:rPr lang="en-US">
                    <a:noFill/>
                  </a:rPr>
                  <a:t> </a:t>
                </a:r>
              </a:p>
            </p:txBody>
          </p:sp>
        </mc:Fallback>
      </mc:AlternateContent>
    </p:spTree>
    <p:extLst>
      <p:ext uri="{BB962C8B-B14F-4D97-AF65-F5344CB8AC3E}">
        <p14:creationId xmlns:p14="http://schemas.microsoft.com/office/powerpoint/2010/main" val="1332111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BF7DE0-2B9A-4C49-AAEC-60060FB63D0B}"/>
              </a:ext>
            </a:extLst>
          </p:cNvPr>
          <p:cNvSpPr>
            <a:spLocks noGrp="1"/>
          </p:cNvSpPr>
          <p:nvPr>
            <p:ph type="title"/>
          </p:nvPr>
        </p:nvSpPr>
        <p:spPr/>
        <p:txBody>
          <a:bodyPr>
            <a:normAutofit/>
          </a:bodyPr>
          <a:lstStyle/>
          <a:p>
            <a:pPr algn="ctr"/>
            <a:r>
              <a:rPr lang="en-US" sz="5400" b="1" dirty="0">
                <a:solidFill>
                  <a:schemeClr val="accent1">
                    <a:lumMod val="75000"/>
                  </a:schemeClr>
                </a:solidFill>
                <a:latin typeface="Gisha" panose="020B0502040204020203" pitchFamily="34" charset="-79"/>
                <a:cs typeface="Gisha" panose="020B0502040204020203" pitchFamily="34" charset="-79"/>
              </a:rPr>
              <a:t>Adversarial</a:t>
            </a:r>
            <a:r>
              <a:rPr lang="en-US" sz="5400" b="1" dirty="0">
                <a:latin typeface="Gisha" panose="020B0502040204020203" pitchFamily="34" charset="-79"/>
                <a:cs typeface="Gisha" panose="020B0502040204020203" pitchFamily="34" charset="-79"/>
              </a:rPr>
              <a:t> </a:t>
            </a:r>
            <a:r>
              <a:rPr lang="en-US" sz="5400" b="1" dirty="0">
                <a:solidFill>
                  <a:schemeClr val="accent1">
                    <a:lumMod val="75000"/>
                  </a:schemeClr>
                </a:solidFill>
                <a:latin typeface="Gisha" panose="020B0502040204020203" pitchFamily="34" charset="-79"/>
                <a:cs typeface="Gisha" panose="020B0502040204020203" pitchFamily="34" charset="-79"/>
              </a:rPr>
              <a:t>example</a:t>
            </a:r>
            <a:endParaRPr lang="he-IL" sz="5400" b="1" dirty="0">
              <a:solidFill>
                <a:schemeClr val="accent1">
                  <a:lumMod val="75000"/>
                </a:schemeClr>
              </a:solidFill>
              <a:latin typeface="Gisha" panose="020B0502040204020203" pitchFamily="34" charset="-79"/>
              <a:cs typeface="Gisha" panose="020B0502040204020203" pitchFamily="34" charset="-79"/>
            </a:endParaRPr>
          </a:p>
        </p:txBody>
      </p:sp>
      <p:pic>
        <p:nvPicPr>
          <p:cNvPr id="5" name="מציין מיקום תוכן 4" descr="תמונה שמכילה צילום מסך&#10;&#10;התיאור נוצר באופן אוטומטי">
            <a:extLst>
              <a:ext uri="{FF2B5EF4-FFF2-40B4-BE49-F238E27FC236}">
                <a16:creationId xmlns:a16="http://schemas.microsoft.com/office/drawing/2014/main" id="{DDC8A65C-82FE-47D7-876F-9C52A95E29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7264" y="1690688"/>
            <a:ext cx="8897471" cy="3625422"/>
          </a:xfrm>
        </p:spPr>
      </p:pic>
    </p:spTree>
    <p:extLst>
      <p:ext uri="{BB962C8B-B14F-4D97-AF65-F5344CB8AC3E}">
        <p14:creationId xmlns:p14="http://schemas.microsoft.com/office/powerpoint/2010/main" val="105682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DF0C246-F5FF-478C-8E94-52F4BC5CB553}"/>
              </a:ext>
            </a:extLst>
          </p:cNvPr>
          <p:cNvSpPr>
            <a:spLocks noGrp="1"/>
          </p:cNvSpPr>
          <p:nvPr>
            <p:ph type="title"/>
          </p:nvPr>
        </p:nvSpPr>
        <p:spPr/>
        <p:txBody>
          <a:bodyP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שלבי </a:t>
            </a:r>
            <a:r>
              <a:rPr lang="he-IL" sz="5400" b="1" dirty="0" err="1">
                <a:solidFill>
                  <a:schemeClr val="accent1">
                    <a:lumMod val="75000"/>
                  </a:schemeClr>
                </a:solidFill>
                <a:latin typeface="Gisha" panose="020B0502040204020203" pitchFamily="34" charset="-79"/>
                <a:cs typeface="Gisha" panose="020B0502040204020203" pitchFamily="34" charset="-79"/>
              </a:rPr>
              <a:t>הפרוייקט</a:t>
            </a:r>
            <a:endParaRPr lang="he-IL" sz="5400" dirty="0"/>
          </a:p>
        </p:txBody>
      </p:sp>
      <p:sp>
        <p:nvSpPr>
          <p:cNvPr id="4" name="מלבן 3">
            <a:hlinkClick r:id="rId2" action="ppaction://hlinksldjump"/>
            <a:extLst>
              <a:ext uri="{FF2B5EF4-FFF2-40B4-BE49-F238E27FC236}">
                <a16:creationId xmlns:a16="http://schemas.microsoft.com/office/drawing/2014/main" id="{4C5F54A4-B994-4AF8-A21A-53B81384357D}"/>
              </a:ext>
            </a:extLst>
          </p:cNvPr>
          <p:cNvSpPr/>
          <p:nvPr/>
        </p:nvSpPr>
        <p:spPr>
          <a:xfrm>
            <a:off x="8382000" y="1872455"/>
            <a:ext cx="2352675" cy="132556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a:solidFill>
                  <a:schemeClr val="tx1"/>
                </a:solidFill>
                <a:latin typeface="Gisha" panose="020B0502040204020203" pitchFamily="34" charset="-79"/>
                <a:cs typeface="Gisha" panose="020B0502040204020203" pitchFamily="34" charset="-79"/>
              </a:rPr>
              <a:t>יצירת המודלים הרגילים ואימונם</a:t>
            </a:r>
          </a:p>
        </p:txBody>
      </p:sp>
      <p:sp>
        <p:nvSpPr>
          <p:cNvPr id="5" name="מלבן 4">
            <a:hlinkClick r:id="rId3" action="ppaction://hlinksldjump"/>
            <a:extLst>
              <a:ext uri="{FF2B5EF4-FFF2-40B4-BE49-F238E27FC236}">
                <a16:creationId xmlns:a16="http://schemas.microsoft.com/office/drawing/2014/main" id="{8E608EA9-1857-42C1-B1C0-2D09B773A280}"/>
              </a:ext>
            </a:extLst>
          </p:cNvPr>
          <p:cNvSpPr/>
          <p:nvPr/>
        </p:nvSpPr>
        <p:spPr>
          <a:xfrm>
            <a:off x="1371600" y="1871662"/>
            <a:ext cx="2352675" cy="132556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he-IL" sz="2400" dirty="0">
                <a:solidFill>
                  <a:schemeClr val="tx1"/>
                </a:solidFill>
                <a:latin typeface="Gisha" panose="020B0502040204020203" pitchFamily="34" charset="-79"/>
                <a:cs typeface="Gisha" panose="020B0502040204020203" pitchFamily="34" charset="-79"/>
              </a:rPr>
              <a:t>זריקת המודלים שכשלו בלמידה</a:t>
            </a:r>
          </a:p>
        </p:txBody>
      </p:sp>
      <p:sp>
        <p:nvSpPr>
          <p:cNvPr id="8" name="מלבן 7">
            <a:hlinkClick r:id="rId4" action="ppaction://hlinksldjump"/>
            <a:extLst>
              <a:ext uri="{FF2B5EF4-FFF2-40B4-BE49-F238E27FC236}">
                <a16:creationId xmlns:a16="http://schemas.microsoft.com/office/drawing/2014/main" id="{9DFDDCD9-2B88-4660-92D9-D3164B617D70}"/>
              </a:ext>
            </a:extLst>
          </p:cNvPr>
          <p:cNvSpPr/>
          <p:nvPr/>
        </p:nvSpPr>
        <p:spPr>
          <a:xfrm>
            <a:off x="4919662" y="1871662"/>
            <a:ext cx="2352675" cy="132556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a:solidFill>
                  <a:schemeClr val="tx1"/>
                </a:solidFill>
                <a:latin typeface="Gisha" panose="020B0502040204020203" pitchFamily="34" charset="-79"/>
                <a:cs typeface="Gisha" panose="020B0502040204020203" pitchFamily="34" charset="-79"/>
              </a:rPr>
              <a:t>יצירת מודלים מצפינים ואימונם</a:t>
            </a:r>
            <a:endParaRPr lang="he-IL" sz="2400" dirty="0">
              <a:solidFill>
                <a:schemeClr val="tx1"/>
              </a:solidFill>
              <a:latin typeface="Gisha" panose="020B0502040204020203" pitchFamily="34" charset="-79"/>
              <a:cs typeface="Gisha" panose="020B0502040204020203" pitchFamily="34" charset="-79"/>
            </a:endParaRPr>
          </a:p>
        </p:txBody>
      </p:sp>
      <p:sp>
        <p:nvSpPr>
          <p:cNvPr id="9" name="מלבן 8">
            <a:hlinkClick r:id="rId5" action="ppaction://hlinksldjump"/>
            <a:extLst>
              <a:ext uri="{FF2B5EF4-FFF2-40B4-BE49-F238E27FC236}">
                <a16:creationId xmlns:a16="http://schemas.microsoft.com/office/drawing/2014/main" id="{DFAE86EB-AD35-4D7C-B720-6FF251634EAD}"/>
              </a:ext>
            </a:extLst>
          </p:cNvPr>
          <p:cNvSpPr/>
          <p:nvPr/>
        </p:nvSpPr>
        <p:spPr>
          <a:xfrm>
            <a:off x="8382000" y="4358480"/>
            <a:ext cx="2352675" cy="132556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he-IL" sz="2400" dirty="0">
                <a:solidFill>
                  <a:schemeClr val="tx1"/>
                </a:solidFill>
                <a:latin typeface="Gisha" panose="020B0502040204020203" pitchFamily="34" charset="-79"/>
                <a:cs typeface="Gisha" panose="020B0502040204020203" pitchFamily="34" charset="-79"/>
              </a:rPr>
              <a:t>תקיפת המודלים המוצלחים</a:t>
            </a:r>
          </a:p>
        </p:txBody>
      </p:sp>
      <p:sp>
        <p:nvSpPr>
          <p:cNvPr id="10" name="מלבן 9">
            <a:hlinkClick r:id="rId6" action="ppaction://hlinksldjump"/>
            <a:extLst>
              <a:ext uri="{FF2B5EF4-FFF2-40B4-BE49-F238E27FC236}">
                <a16:creationId xmlns:a16="http://schemas.microsoft.com/office/drawing/2014/main" id="{9142DAB1-B37F-44C8-8F73-EBE4592B046D}"/>
              </a:ext>
            </a:extLst>
          </p:cNvPr>
          <p:cNvSpPr/>
          <p:nvPr/>
        </p:nvSpPr>
        <p:spPr>
          <a:xfrm>
            <a:off x="1371600" y="4357687"/>
            <a:ext cx="2352675" cy="132556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he-IL" sz="2400" dirty="0">
                <a:solidFill>
                  <a:schemeClr val="tx1"/>
                </a:solidFill>
                <a:latin typeface="Gisha" panose="020B0502040204020203" pitchFamily="34" charset="-79"/>
                <a:cs typeface="Gisha" panose="020B0502040204020203" pitchFamily="34" charset="-79"/>
              </a:rPr>
              <a:t>עבודה עתידית</a:t>
            </a:r>
          </a:p>
        </p:txBody>
      </p:sp>
      <p:sp>
        <p:nvSpPr>
          <p:cNvPr id="11" name="מלבן 10">
            <a:hlinkClick r:id="rId7" action="ppaction://hlinksldjump"/>
            <a:extLst>
              <a:ext uri="{FF2B5EF4-FFF2-40B4-BE49-F238E27FC236}">
                <a16:creationId xmlns:a16="http://schemas.microsoft.com/office/drawing/2014/main" id="{AE75F1C3-3654-4E39-9C4E-0DAFA5A842D8}"/>
              </a:ext>
            </a:extLst>
          </p:cNvPr>
          <p:cNvSpPr/>
          <p:nvPr/>
        </p:nvSpPr>
        <p:spPr>
          <a:xfrm>
            <a:off x="4919662" y="4357687"/>
            <a:ext cx="2352675" cy="132556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he-IL" sz="2400" dirty="0">
                <a:solidFill>
                  <a:schemeClr val="tx1"/>
                </a:solidFill>
                <a:latin typeface="Gisha" panose="020B0502040204020203" pitchFamily="34" charset="-79"/>
                <a:cs typeface="Gisha" panose="020B0502040204020203" pitchFamily="34" charset="-79"/>
              </a:rPr>
              <a:t>בדיקות צדדיות</a:t>
            </a:r>
          </a:p>
        </p:txBody>
      </p:sp>
    </p:spTree>
    <p:extLst>
      <p:ext uri="{BB962C8B-B14F-4D97-AF65-F5344CB8AC3E}">
        <p14:creationId xmlns:p14="http://schemas.microsoft.com/office/powerpoint/2010/main" val="169782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E20284-BDDB-4FD7-8840-584800FF5508}"/>
              </a:ext>
            </a:extLst>
          </p:cNvPr>
          <p:cNvSpPr>
            <a:spLocks noGrp="1"/>
          </p:cNvSpPr>
          <p:nvPr>
            <p:ph type="title"/>
          </p:nvPr>
        </p:nvSpPr>
        <p:spPr>
          <a:xfrm>
            <a:off x="838200" y="248444"/>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יצירת המודלים הרגילים ואימונם</a:t>
            </a:r>
          </a:p>
        </p:txBody>
      </p:sp>
      <p:sp>
        <p:nvSpPr>
          <p:cNvPr id="3" name="מציין מיקום תוכן 2">
            <a:extLst>
              <a:ext uri="{FF2B5EF4-FFF2-40B4-BE49-F238E27FC236}">
                <a16:creationId xmlns:a16="http://schemas.microsoft.com/office/drawing/2014/main" id="{1BDCBF1B-2C9B-4E94-B04E-8EA0AF2B0287}"/>
              </a:ext>
            </a:extLst>
          </p:cNvPr>
          <p:cNvSpPr>
            <a:spLocks noGrp="1"/>
          </p:cNvSpPr>
          <p:nvPr>
            <p:ph idx="1"/>
          </p:nvPr>
        </p:nvSpPr>
        <p:spPr/>
        <p:txBody>
          <a:bodyPr/>
          <a:lstStyle/>
          <a:p>
            <a:r>
              <a:rPr lang="he-IL" dirty="0">
                <a:latin typeface="Gisha" panose="020B0502040204020203" pitchFamily="34" charset="-79"/>
                <a:cs typeface="Gisha" panose="020B0502040204020203" pitchFamily="34" charset="-79"/>
              </a:rPr>
              <a:t>יצירת המודלים של </a:t>
            </a:r>
            <a:r>
              <a:rPr lang="en-US" dirty="0">
                <a:latin typeface="Gisha" panose="020B0502040204020203" pitchFamily="34" charset="-79"/>
                <a:cs typeface="Gisha" panose="020B0502040204020203" pitchFamily="34" charset="-79"/>
              </a:rPr>
              <a:t>DNN</a:t>
            </a:r>
            <a:r>
              <a:rPr lang="he-IL" dirty="0">
                <a:latin typeface="Gisha" panose="020B0502040204020203" pitchFamily="34" charset="-79"/>
                <a:cs typeface="Gisha" panose="020B0502040204020203" pitchFamily="34" charset="-79"/>
              </a:rPr>
              <a:t> על ה-</a:t>
            </a:r>
            <a:r>
              <a:rPr lang="en-US" dirty="0">
                <a:latin typeface="Gisha" panose="020B0502040204020203" pitchFamily="34" charset="-79"/>
                <a:cs typeface="Gisha" panose="020B0502040204020203" pitchFamily="34" charset="-79"/>
              </a:rPr>
              <a:t>datasets</a:t>
            </a:r>
            <a:r>
              <a:rPr lang="he-IL" dirty="0">
                <a:latin typeface="Gisha" panose="020B0502040204020203" pitchFamily="34" charset="-79"/>
                <a:cs typeface="Gisha" panose="020B0502040204020203" pitchFamily="34" charset="-79"/>
              </a:rPr>
              <a:t>: </a:t>
            </a:r>
            <a:r>
              <a:rPr lang="en-US" dirty="0" err="1">
                <a:latin typeface="Gisha" panose="020B0502040204020203" pitchFamily="34" charset="-79"/>
                <a:cs typeface="Gisha" panose="020B0502040204020203" pitchFamily="34" charset="-79"/>
              </a:rPr>
              <a:t>mnist</a:t>
            </a:r>
            <a:r>
              <a:rPr lang="en-US" dirty="0">
                <a:latin typeface="Gisha" panose="020B0502040204020203" pitchFamily="34" charset="-79"/>
                <a:cs typeface="Gisha" panose="020B0502040204020203" pitchFamily="34" charset="-79"/>
              </a:rPr>
              <a:t> , fashion-</a:t>
            </a:r>
            <a:r>
              <a:rPr lang="en-US" dirty="0" err="1">
                <a:latin typeface="Gisha" panose="020B0502040204020203" pitchFamily="34" charset="-79"/>
                <a:cs typeface="Gisha" panose="020B0502040204020203" pitchFamily="34" charset="-79"/>
              </a:rPr>
              <a:t>mnist</a:t>
            </a:r>
            <a:r>
              <a:rPr lang="he-IL" dirty="0">
                <a:latin typeface="Gisha" panose="020B0502040204020203" pitchFamily="34" charset="-79"/>
                <a:cs typeface="Gisha" panose="020B0502040204020203" pitchFamily="34" charset="-79"/>
              </a:rPr>
              <a:t> (כמתואר במאמר).</a:t>
            </a:r>
          </a:p>
          <a:p>
            <a:r>
              <a:rPr lang="he-IL" dirty="0">
                <a:latin typeface="Gisha" panose="020B0502040204020203" pitchFamily="34" charset="-79"/>
                <a:cs typeface="Gisha" panose="020B0502040204020203" pitchFamily="34" charset="-79"/>
              </a:rPr>
              <a:t>בעמודה הימנית מודל שיותקף </a:t>
            </a:r>
          </a:p>
          <a:p>
            <a:pPr marL="0" indent="0">
              <a:buNone/>
            </a:pPr>
            <a:r>
              <a:rPr lang="he-IL" dirty="0">
                <a:latin typeface="Gisha" panose="020B0502040204020203" pitchFamily="34" charset="-79"/>
                <a:cs typeface="Gisha" panose="020B0502040204020203" pitchFamily="34" charset="-79"/>
              </a:rPr>
              <a:t>  בתקיפת </a:t>
            </a:r>
            <a:r>
              <a:rPr lang="en-US" dirty="0">
                <a:latin typeface="Gisha" panose="020B0502040204020203" pitchFamily="34" charset="-79"/>
                <a:cs typeface="Gisha" panose="020B0502040204020203" pitchFamily="34" charset="-79"/>
              </a:rPr>
              <a:t>CW</a:t>
            </a:r>
            <a:r>
              <a:rPr lang="he-IL" dirty="0">
                <a:latin typeface="Gisha" panose="020B0502040204020203" pitchFamily="34" charset="-79"/>
                <a:cs typeface="Gisha" panose="020B0502040204020203" pitchFamily="34" charset="-79"/>
              </a:rPr>
              <a:t> (נקרא לו מודל </a:t>
            </a:r>
            <a:r>
              <a:rPr lang="en-US" dirty="0">
                <a:latin typeface="Gisha" panose="020B0502040204020203" pitchFamily="34" charset="-79"/>
                <a:cs typeface="Gisha" panose="020B0502040204020203" pitchFamily="34" charset="-79"/>
              </a:rPr>
              <a:t>A</a:t>
            </a:r>
            <a:r>
              <a:rPr lang="he-IL" dirty="0">
                <a:latin typeface="Gisha" panose="020B0502040204020203" pitchFamily="34" charset="-79"/>
                <a:cs typeface="Gisha" panose="020B0502040204020203" pitchFamily="34" charset="-79"/>
              </a:rPr>
              <a:t>).</a:t>
            </a:r>
          </a:p>
          <a:p>
            <a:r>
              <a:rPr lang="he-IL" dirty="0">
                <a:latin typeface="Gisha" panose="020B0502040204020203" pitchFamily="34" charset="-79"/>
                <a:cs typeface="Gisha" panose="020B0502040204020203" pitchFamily="34" charset="-79"/>
              </a:rPr>
              <a:t>בעמודה השמאלית מודל שיותקף </a:t>
            </a:r>
          </a:p>
          <a:p>
            <a:pPr marL="0" indent="0">
              <a:buNone/>
            </a:pPr>
            <a:r>
              <a:rPr lang="he-IL" dirty="0">
                <a:latin typeface="Gisha" panose="020B0502040204020203" pitchFamily="34" charset="-79"/>
                <a:cs typeface="Gisha" panose="020B0502040204020203" pitchFamily="34" charset="-79"/>
              </a:rPr>
              <a:t>  בתקיפת </a:t>
            </a:r>
            <a:r>
              <a:rPr lang="en-US" dirty="0">
                <a:latin typeface="Gisha" panose="020B0502040204020203" pitchFamily="34" charset="-79"/>
                <a:cs typeface="Gisha" panose="020B0502040204020203" pitchFamily="34" charset="-79"/>
              </a:rPr>
              <a:t>FGSM</a:t>
            </a:r>
            <a:r>
              <a:rPr lang="he-IL" dirty="0">
                <a:latin typeface="Gisha" panose="020B0502040204020203" pitchFamily="34" charset="-79"/>
                <a:cs typeface="Gisha" panose="020B0502040204020203" pitchFamily="34" charset="-79"/>
              </a:rPr>
              <a:t> (נקרא לו מודל </a:t>
            </a:r>
            <a:r>
              <a:rPr lang="en-US" dirty="0">
                <a:latin typeface="Gisha" panose="020B0502040204020203" pitchFamily="34" charset="-79"/>
                <a:cs typeface="Gisha" panose="020B0502040204020203" pitchFamily="34" charset="-79"/>
              </a:rPr>
              <a:t>B</a:t>
            </a:r>
            <a:r>
              <a:rPr lang="he-IL">
                <a:latin typeface="Gisha" panose="020B0502040204020203" pitchFamily="34" charset="-79"/>
                <a:cs typeface="Gisha" panose="020B0502040204020203" pitchFamily="34" charset="-79"/>
              </a:rPr>
              <a:t>).</a:t>
            </a:r>
            <a:endParaRPr lang="he-IL" dirty="0">
              <a:latin typeface="Gisha" panose="020B0502040204020203" pitchFamily="34" charset="-79"/>
              <a:cs typeface="Gisha" panose="020B0502040204020203" pitchFamily="34" charset="-79"/>
            </a:endParaRPr>
          </a:p>
          <a:p>
            <a:pPr marL="0" indent="0">
              <a:buNone/>
            </a:pPr>
            <a:endParaRPr lang="he-IL" dirty="0">
              <a:latin typeface="Gisha" panose="020B0502040204020203" pitchFamily="34" charset="-79"/>
              <a:cs typeface="Gisha" panose="020B0502040204020203" pitchFamily="34" charset="-79"/>
            </a:endParaRPr>
          </a:p>
          <a:p>
            <a:pPr marL="514350" indent="-514350">
              <a:buFont typeface="+mj-lt"/>
              <a:buAutoNum type="arabicPeriod"/>
            </a:pPr>
            <a:endParaRPr lang="he-IL" dirty="0"/>
          </a:p>
          <a:p>
            <a:endParaRPr lang="he-IL" dirty="0"/>
          </a:p>
        </p:txBody>
      </p:sp>
      <p:pic>
        <p:nvPicPr>
          <p:cNvPr id="6" name="תמונה 5">
            <a:hlinkClick r:id="rId2" action="ppaction://hlinksldjump"/>
            <a:extLst>
              <a:ext uri="{FF2B5EF4-FFF2-40B4-BE49-F238E27FC236}">
                <a16:creationId xmlns:a16="http://schemas.microsoft.com/office/drawing/2014/main" id="{091549FD-8D81-4E80-913A-B86ECA004988}"/>
              </a:ext>
            </a:extLst>
          </p:cNvPr>
          <p:cNvPicPr>
            <a:picLocks noChangeAspect="1"/>
          </p:cNvPicPr>
          <p:nvPr/>
        </p:nvPicPr>
        <p:blipFill>
          <a:blip r:embed="rId3"/>
          <a:stretch>
            <a:fillRect/>
          </a:stretch>
        </p:blipFill>
        <p:spPr>
          <a:xfrm>
            <a:off x="1179877" y="3029770"/>
            <a:ext cx="4672283" cy="2984474"/>
          </a:xfrm>
          <a:prstGeom prst="rect">
            <a:avLst/>
          </a:prstGeom>
        </p:spPr>
      </p:pic>
    </p:spTree>
    <p:extLst>
      <p:ext uri="{BB962C8B-B14F-4D97-AF65-F5344CB8AC3E}">
        <p14:creationId xmlns:p14="http://schemas.microsoft.com/office/powerpoint/2010/main" val="4111065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לחצן פעולה: עבור לדף הבית 2">
            <a:hlinkClick r:id="rId2" action="ppaction://hlinksldjump" highlightClick="1"/>
            <a:extLst>
              <a:ext uri="{FF2B5EF4-FFF2-40B4-BE49-F238E27FC236}">
                <a16:creationId xmlns:a16="http://schemas.microsoft.com/office/drawing/2014/main" id="{3318690A-A833-4E4A-9994-CE82092F00F9}"/>
              </a:ext>
            </a:extLst>
          </p:cNvPr>
          <p:cNvSpPr/>
          <p:nvPr/>
        </p:nvSpPr>
        <p:spPr>
          <a:xfrm>
            <a:off x="217170" y="6014244"/>
            <a:ext cx="654367" cy="595312"/>
          </a:xfrm>
          <a:prstGeom prst="actionButtonHom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מציין מיקום תוכן 2">
            <a:extLst>
              <a:ext uri="{FF2B5EF4-FFF2-40B4-BE49-F238E27FC236}">
                <a16:creationId xmlns:a16="http://schemas.microsoft.com/office/drawing/2014/main" id="{D63C8BB2-A062-4EE0-880B-B9CB2E618B19}"/>
              </a:ext>
            </a:extLst>
          </p:cNvPr>
          <p:cNvSpPr>
            <a:spLocks noGrp="1"/>
          </p:cNvSpPr>
          <p:nvPr>
            <p:ph idx="1"/>
          </p:nvPr>
        </p:nvSpPr>
        <p:spPr>
          <a:xfrm>
            <a:off x="1084849" y="1801368"/>
            <a:ext cx="10515600" cy="4351338"/>
          </a:xfrm>
        </p:spPr>
        <p:txBody>
          <a:bodyPr/>
          <a:lstStyle/>
          <a:p>
            <a:pPr marL="0" indent="0" algn="just">
              <a:buNone/>
            </a:pPr>
            <a:r>
              <a:rPr lang="he-IL" dirty="0">
                <a:latin typeface="Gisha" panose="020B0502040204020203" pitchFamily="34" charset="-79"/>
                <a:cs typeface="Gisha" panose="020B0502040204020203" pitchFamily="34" charset="-79"/>
              </a:rPr>
              <a:t>ניתן לראות כאן את אחוזי השגיאה הנמוכים , הן המוצגים במאמר והן אלו שאנחנו הגענו אליהם , בנוסף ניתן לראות שהאחוזים דומים . (ומראים על דיוק גבוה כמצופה)</a:t>
            </a:r>
          </a:p>
        </p:txBody>
      </p:sp>
      <p:sp>
        <p:nvSpPr>
          <p:cNvPr id="9" name="כותרת 1">
            <a:extLst>
              <a:ext uri="{FF2B5EF4-FFF2-40B4-BE49-F238E27FC236}">
                <a16:creationId xmlns:a16="http://schemas.microsoft.com/office/drawing/2014/main" id="{CF500297-3393-49EF-9212-D52647245B15}"/>
              </a:ext>
            </a:extLst>
          </p:cNvPr>
          <p:cNvSpPr>
            <a:spLocks noGrp="1"/>
          </p:cNvSpPr>
          <p:nvPr>
            <p:ph type="title"/>
          </p:nvPr>
        </p:nvSpPr>
        <p:spPr>
          <a:xfrm>
            <a:off x="838200" y="248444"/>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יצירת המודלים הרגילים ואימונם</a:t>
            </a:r>
          </a:p>
        </p:txBody>
      </p:sp>
      <p:graphicFrame>
        <p:nvGraphicFramePr>
          <p:cNvPr id="2" name="Table 1">
            <a:extLst>
              <a:ext uri="{FF2B5EF4-FFF2-40B4-BE49-F238E27FC236}">
                <a16:creationId xmlns:a16="http://schemas.microsoft.com/office/drawing/2014/main" id="{CA361AA3-FB5E-47B2-B639-34C868874D5B}"/>
              </a:ext>
            </a:extLst>
          </p:cNvPr>
          <p:cNvGraphicFramePr>
            <a:graphicFrameLocks noGrp="1"/>
          </p:cNvGraphicFramePr>
          <p:nvPr>
            <p:extLst>
              <p:ext uri="{D42A27DB-BD31-4B8C-83A1-F6EECF244321}">
                <p14:modId xmlns:p14="http://schemas.microsoft.com/office/powerpoint/2010/main" val="2509407207"/>
              </p:ext>
            </p:extLst>
          </p:nvPr>
        </p:nvGraphicFramePr>
        <p:xfrm>
          <a:off x="1534831" y="3846480"/>
          <a:ext cx="4680000" cy="148336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1932561554"/>
                    </a:ext>
                  </a:extLst>
                </a:gridCol>
                <a:gridCol w="1080000">
                  <a:extLst>
                    <a:ext uri="{9D8B030D-6E8A-4147-A177-3AD203B41FA5}">
                      <a16:colId xmlns:a16="http://schemas.microsoft.com/office/drawing/2014/main" val="4066417397"/>
                    </a:ext>
                  </a:extLst>
                </a:gridCol>
                <a:gridCol w="1800000">
                  <a:extLst>
                    <a:ext uri="{9D8B030D-6E8A-4147-A177-3AD203B41FA5}">
                      <a16:colId xmlns:a16="http://schemas.microsoft.com/office/drawing/2014/main" val="84606347"/>
                    </a:ext>
                  </a:extLst>
                </a:gridCol>
              </a:tblGrid>
              <a:tr h="370840">
                <a:tc gridSpan="3">
                  <a:txBody>
                    <a:bodyPr/>
                    <a:lstStyle/>
                    <a:p>
                      <a:pPr algn="ctr"/>
                      <a:r>
                        <a:rPr lang="he-IL" b="0" dirty="0">
                          <a:solidFill>
                            <a:schemeClr val="tx1"/>
                          </a:solidFill>
                        </a:rPr>
                        <a:t>אחוזי שגיאה של המאמר</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3688999"/>
                  </a:ext>
                </a:extLst>
              </a:tr>
              <a:tr h="370840">
                <a:tc>
                  <a:txBody>
                    <a:bodyPr/>
                    <a:lstStyle/>
                    <a:p>
                      <a:pPr algn="ctr"/>
                      <a:endParaRPr lang="en-US" b="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err="1"/>
                        <a:t>mnist</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err="1"/>
                        <a:t>fashion_mnist</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6844263"/>
                  </a:ext>
                </a:extLst>
              </a:tr>
              <a:tr h="370840">
                <a:tc>
                  <a:txBody>
                    <a:bodyPr/>
                    <a:lstStyle/>
                    <a:p>
                      <a:pPr algn="ctr"/>
                      <a:r>
                        <a:rPr lang="en-US" b="0" dirty="0"/>
                        <a:t>Model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he-IL" b="0" dirty="0"/>
                        <a:t>1.00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he-IL" b="0" dirty="0"/>
                        <a:t>7.50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1409644"/>
                  </a:ext>
                </a:extLst>
              </a:tr>
              <a:tr h="370840">
                <a:tc>
                  <a:txBody>
                    <a:bodyPr/>
                    <a:lstStyle/>
                    <a:p>
                      <a:pPr algn="ctr"/>
                      <a:r>
                        <a:rPr lang="en-US" b="0" dirty="0"/>
                        <a:t>Model 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he-IL" b="0" dirty="0"/>
                        <a:t>1.00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he-IL" b="0" dirty="0"/>
                        <a:t>8.60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8021010"/>
                  </a:ext>
                </a:extLst>
              </a:tr>
            </a:tbl>
          </a:graphicData>
        </a:graphic>
      </p:graphicFrame>
      <p:graphicFrame>
        <p:nvGraphicFramePr>
          <p:cNvPr id="10" name="Table 9">
            <a:extLst>
              <a:ext uri="{FF2B5EF4-FFF2-40B4-BE49-F238E27FC236}">
                <a16:creationId xmlns:a16="http://schemas.microsoft.com/office/drawing/2014/main" id="{77175D88-32DE-401A-BF18-343BA98A347A}"/>
              </a:ext>
            </a:extLst>
          </p:cNvPr>
          <p:cNvGraphicFramePr>
            <a:graphicFrameLocks noGrp="1"/>
          </p:cNvGraphicFramePr>
          <p:nvPr>
            <p:extLst>
              <p:ext uri="{D42A27DB-BD31-4B8C-83A1-F6EECF244321}">
                <p14:modId xmlns:p14="http://schemas.microsoft.com/office/powerpoint/2010/main" val="1785707567"/>
              </p:ext>
            </p:extLst>
          </p:nvPr>
        </p:nvGraphicFramePr>
        <p:xfrm>
          <a:off x="6619275" y="3845112"/>
          <a:ext cx="4680000" cy="148336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1932561554"/>
                    </a:ext>
                  </a:extLst>
                </a:gridCol>
                <a:gridCol w="1080000">
                  <a:extLst>
                    <a:ext uri="{9D8B030D-6E8A-4147-A177-3AD203B41FA5}">
                      <a16:colId xmlns:a16="http://schemas.microsoft.com/office/drawing/2014/main" val="4066417397"/>
                    </a:ext>
                  </a:extLst>
                </a:gridCol>
                <a:gridCol w="1800000">
                  <a:extLst>
                    <a:ext uri="{9D8B030D-6E8A-4147-A177-3AD203B41FA5}">
                      <a16:colId xmlns:a16="http://schemas.microsoft.com/office/drawing/2014/main" val="84606347"/>
                    </a:ext>
                  </a:extLst>
                </a:gridCol>
              </a:tblGrid>
              <a:tr h="370840">
                <a:tc gridSpan="3">
                  <a:txBody>
                    <a:bodyPr/>
                    <a:lstStyle/>
                    <a:p>
                      <a:pPr algn="ctr"/>
                      <a:r>
                        <a:rPr lang="he-IL" b="0" dirty="0">
                          <a:solidFill>
                            <a:schemeClr val="tx1"/>
                          </a:solidFill>
                        </a:rPr>
                        <a:t>אחוזי שגיאה שלנו</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3688999"/>
                  </a:ext>
                </a:extLst>
              </a:tr>
              <a:tr h="370840">
                <a:tc>
                  <a:txBody>
                    <a:bodyPr/>
                    <a:lstStyle/>
                    <a:p>
                      <a:pPr algn="ctr"/>
                      <a:endParaRPr lang="en-US" b="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err="1"/>
                        <a:t>mnist</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err="1"/>
                        <a:t>fashion_mnist</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6844263"/>
                  </a:ext>
                </a:extLst>
              </a:tr>
              <a:tr h="370840">
                <a:tc>
                  <a:txBody>
                    <a:bodyPr/>
                    <a:lstStyle/>
                    <a:p>
                      <a:pPr algn="ctr"/>
                      <a:r>
                        <a:rPr lang="en-US" b="0" dirty="0"/>
                        <a:t>Model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he-IL" b="0" dirty="0"/>
                        <a:t>1.50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he-IL" b="0" dirty="0"/>
                        <a:t>8.30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1409644"/>
                  </a:ext>
                </a:extLst>
              </a:tr>
              <a:tr h="370840">
                <a:tc>
                  <a:txBody>
                    <a:bodyPr/>
                    <a:lstStyle/>
                    <a:p>
                      <a:pPr algn="ctr"/>
                      <a:r>
                        <a:rPr lang="en-US" b="0" dirty="0"/>
                        <a:t>Model 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he-IL" b="0" dirty="0"/>
                        <a:t>2.10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he-IL" b="0" dirty="0"/>
                        <a:t>9.50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8021010"/>
                  </a:ext>
                </a:extLst>
              </a:tr>
            </a:tbl>
          </a:graphicData>
        </a:graphic>
      </p:graphicFrame>
    </p:spTree>
    <p:extLst>
      <p:ext uri="{BB962C8B-B14F-4D97-AF65-F5344CB8AC3E}">
        <p14:creationId xmlns:p14="http://schemas.microsoft.com/office/powerpoint/2010/main" val="3272964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E20284-BDDB-4FD7-8840-584800FF5508}"/>
              </a:ext>
            </a:extLst>
          </p:cNvPr>
          <p:cNvSpPr>
            <a:spLocks noGrp="1"/>
          </p:cNvSpPr>
          <p:nvPr>
            <p:ph type="title"/>
          </p:nvPr>
        </p:nvSpPr>
        <p:spPr>
          <a:xfrm>
            <a:off x="838200" y="248444"/>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יצירת מודלים מצפינים ואימונם</a:t>
            </a:r>
          </a:p>
        </p:txBody>
      </p:sp>
      <p:sp>
        <p:nvSpPr>
          <p:cNvPr id="3" name="מציין מיקום תוכן 2">
            <a:extLst>
              <a:ext uri="{FF2B5EF4-FFF2-40B4-BE49-F238E27FC236}">
                <a16:creationId xmlns:a16="http://schemas.microsoft.com/office/drawing/2014/main" id="{1BDCBF1B-2C9B-4E94-B04E-8EA0AF2B0287}"/>
              </a:ext>
            </a:extLst>
          </p:cNvPr>
          <p:cNvSpPr>
            <a:spLocks noGrp="1"/>
          </p:cNvSpPr>
          <p:nvPr>
            <p:ph idx="1"/>
          </p:nvPr>
        </p:nvSpPr>
        <p:spPr/>
        <p:txBody>
          <a:bodyPr>
            <a:normAutofit/>
          </a:bodyPr>
          <a:lstStyle/>
          <a:p>
            <a:pPr marL="0" indent="0" algn="just">
              <a:buNone/>
            </a:pPr>
            <a:r>
              <a:rPr lang="he-IL" dirty="0">
                <a:latin typeface="Gisha" panose="020B0502040204020203" pitchFamily="34" charset="-79"/>
                <a:cs typeface="Gisha" panose="020B0502040204020203" pitchFamily="34" charset="-79"/>
              </a:rPr>
              <a:t>יצרנו עבור כל סוג מודל (</a:t>
            </a:r>
            <a:r>
              <a:rPr lang="en-US" dirty="0">
                <a:latin typeface="Gisha" panose="020B0502040204020203" pitchFamily="34" charset="-79"/>
                <a:cs typeface="Gisha" panose="020B0502040204020203" pitchFamily="34" charset="-79"/>
              </a:rPr>
              <a:t>B</a:t>
            </a:r>
            <a:r>
              <a:rPr lang="he-IL" dirty="0">
                <a:latin typeface="Gisha" panose="020B0502040204020203" pitchFamily="34" charset="-79"/>
                <a:cs typeface="Gisha" panose="020B0502040204020203" pitchFamily="34" charset="-79"/>
              </a:rPr>
              <a:t>,</a:t>
            </a:r>
            <a:r>
              <a:rPr lang="en-US" dirty="0">
                <a:latin typeface="Gisha" panose="020B0502040204020203" pitchFamily="34" charset="-79"/>
                <a:cs typeface="Gisha" panose="020B0502040204020203" pitchFamily="34" charset="-79"/>
              </a:rPr>
              <a:t>A</a:t>
            </a:r>
            <a:r>
              <a:rPr lang="he-IL" dirty="0">
                <a:latin typeface="Gisha" panose="020B0502040204020203" pitchFamily="34" charset="-79"/>
                <a:cs typeface="Gisha" panose="020B0502040204020203" pitchFamily="34" charset="-79"/>
              </a:rPr>
              <a:t>) ועבור ה</a:t>
            </a:r>
            <a:r>
              <a:rPr lang="en-US" dirty="0">
                <a:latin typeface="Gisha" panose="020B0502040204020203" pitchFamily="34" charset="-79"/>
                <a:cs typeface="Gisha" panose="020B0502040204020203" pitchFamily="34" charset="-79"/>
              </a:rPr>
              <a:t>datasets</a:t>
            </a:r>
            <a:r>
              <a:rPr lang="he-IL" dirty="0">
                <a:latin typeface="Gisha" panose="020B0502040204020203" pitchFamily="34" charset="-79"/>
                <a:cs typeface="Gisha" panose="020B0502040204020203" pitchFamily="34" charset="-79"/>
              </a:rPr>
              <a:t> : </a:t>
            </a:r>
            <a:r>
              <a:rPr lang="en-US" dirty="0" err="1">
                <a:latin typeface="Gisha" panose="020B0502040204020203" pitchFamily="34" charset="-79"/>
                <a:cs typeface="Gisha" panose="020B0502040204020203" pitchFamily="34" charset="-79"/>
              </a:rPr>
              <a:t>mnist,fashion-mnist</a:t>
            </a:r>
            <a:r>
              <a:rPr lang="he-IL" dirty="0">
                <a:latin typeface="Gisha" panose="020B0502040204020203" pitchFamily="34" charset="-79"/>
                <a:cs typeface="Gisha" panose="020B0502040204020203" pitchFamily="34" charset="-79"/>
              </a:rPr>
              <a:t> </a:t>
            </a:r>
            <a:r>
              <a:rPr lang="he-IL" dirty="0" err="1">
                <a:latin typeface="Gisha" panose="020B0502040204020203" pitchFamily="34" charset="-79"/>
                <a:cs typeface="Gisha" panose="020B0502040204020203" pitchFamily="34" charset="-79"/>
              </a:rPr>
              <a:t>גירסה</a:t>
            </a:r>
            <a:r>
              <a:rPr lang="he-IL" dirty="0">
                <a:latin typeface="Gisha" panose="020B0502040204020203" pitchFamily="34" charset="-79"/>
                <a:cs typeface="Gisha" panose="020B0502040204020203" pitchFamily="34" charset="-79"/>
              </a:rPr>
              <a:t> של מודל המעביר את </a:t>
            </a:r>
            <a:r>
              <a:rPr lang="he-IL" dirty="0" err="1">
                <a:latin typeface="Gisha" panose="020B0502040204020203" pitchFamily="34" charset="-79"/>
                <a:cs typeface="Gisha" panose="020B0502040204020203" pitchFamily="34" charset="-79"/>
              </a:rPr>
              <a:t>הקלטים</a:t>
            </a:r>
            <a:r>
              <a:rPr lang="he-IL" dirty="0">
                <a:latin typeface="Gisha" panose="020B0502040204020203" pitchFamily="34" charset="-79"/>
                <a:cs typeface="Gisha" panose="020B0502040204020203" pitchFamily="34" charset="-79"/>
              </a:rPr>
              <a:t> (תמונות) במנגנון הצפנה .</a:t>
            </a:r>
          </a:p>
          <a:p>
            <a:pPr marL="0" indent="0" algn="just">
              <a:buNone/>
            </a:pPr>
            <a:endParaRPr lang="he-IL" dirty="0">
              <a:latin typeface="Gisha" panose="020B0502040204020203" pitchFamily="34" charset="-79"/>
              <a:cs typeface="Gisha" panose="020B0502040204020203" pitchFamily="34" charset="-79"/>
            </a:endParaRPr>
          </a:p>
          <a:p>
            <a:pPr marL="0" indent="0" algn="just">
              <a:buNone/>
            </a:pPr>
            <a:endParaRPr lang="he-IL" dirty="0">
              <a:latin typeface="Gisha" panose="020B0502040204020203" pitchFamily="34" charset="-79"/>
              <a:cs typeface="Gisha" panose="020B0502040204020203" pitchFamily="34" charset="-79"/>
            </a:endParaRPr>
          </a:p>
          <a:p>
            <a:pPr marL="0" indent="0" algn="just">
              <a:buNone/>
            </a:pPr>
            <a:endParaRPr lang="he-IL" dirty="0">
              <a:latin typeface="Gisha" panose="020B0502040204020203" pitchFamily="34" charset="-79"/>
              <a:cs typeface="Gisha" panose="020B0502040204020203" pitchFamily="34" charset="-79"/>
            </a:endParaRPr>
          </a:p>
          <a:p>
            <a:pPr marL="514350" indent="-514350" algn="just">
              <a:buFont typeface="+mj-lt"/>
              <a:buAutoNum type="arabicPeriod"/>
            </a:pPr>
            <a:endParaRPr lang="he-IL" dirty="0"/>
          </a:p>
          <a:p>
            <a:pPr algn="just"/>
            <a:endParaRPr lang="he-IL" dirty="0"/>
          </a:p>
        </p:txBody>
      </p:sp>
      <p:pic>
        <p:nvPicPr>
          <p:cNvPr id="8" name="תמונה 7" descr="תמונה שמכילה אובייקט&#10;&#10;התיאור נוצר באופן אוטומטי">
            <a:extLst>
              <a:ext uri="{FF2B5EF4-FFF2-40B4-BE49-F238E27FC236}">
                <a16:creationId xmlns:a16="http://schemas.microsoft.com/office/drawing/2014/main" id="{88A5BC27-971D-4691-A90D-C28962B6A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13753"/>
            <a:ext cx="10515600" cy="3927457"/>
          </a:xfrm>
          <a:prstGeom prst="rect">
            <a:avLst/>
          </a:prstGeom>
        </p:spPr>
      </p:pic>
    </p:spTree>
    <p:extLst>
      <p:ext uri="{BB962C8B-B14F-4D97-AF65-F5344CB8AC3E}">
        <p14:creationId xmlns:p14="http://schemas.microsoft.com/office/powerpoint/2010/main" val="1487262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E20284-BDDB-4FD7-8840-584800FF5508}"/>
              </a:ext>
            </a:extLst>
          </p:cNvPr>
          <p:cNvSpPr>
            <a:spLocks noGrp="1"/>
          </p:cNvSpPr>
          <p:nvPr>
            <p:ph type="title"/>
          </p:nvPr>
        </p:nvSpPr>
        <p:spPr>
          <a:xfrm>
            <a:off x="838200" y="248444"/>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יצירת מודלים מצפינים ואימונם</a:t>
            </a:r>
          </a:p>
        </p:txBody>
      </p:sp>
      <p:sp>
        <p:nvSpPr>
          <p:cNvPr id="3" name="מציין מיקום תוכן 2">
            <a:extLst>
              <a:ext uri="{FF2B5EF4-FFF2-40B4-BE49-F238E27FC236}">
                <a16:creationId xmlns:a16="http://schemas.microsoft.com/office/drawing/2014/main" id="{1BDCBF1B-2C9B-4E94-B04E-8EA0AF2B0287}"/>
              </a:ext>
            </a:extLst>
          </p:cNvPr>
          <p:cNvSpPr>
            <a:spLocks noGrp="1"/>
          </p:cNvSpPr>
          <p:nvPr>
            <p:ph idx="1"/>
          </p:nvPr>
        </p:nvSpPr>
        <p:spPr/>
        <p:txBody>
          <a:bodyPr>
            <a:normAutofit/>
          </a:bodyPr>
          <a:lstStyle/>
          <a:p>
            <a:pPr marL="0" indent="0">
              <a:buNone/>
            </a:pPr>
            <a:r>
              <a:rPr lang="he-IL" dirty="0">
                <a:latin typeface="Gisha" panose="020B0502040204020203" pitchFamily="34" charset="-79"/>
                <a:cs typeface="Gisha" panose="020B0502040204020203" pitchFamily="34" charset="-79"/>
              </a:rPr>
              <a:t>עשינו זאת עבור </a:t>
            </a:r>
            <a:r>
              <a:rPr lang="he-IL" dirty="0" err="1">
                <a:latin typeface="Gisha" panose="020B0502040204020203" pitchFamily="34" charset="-79"/>
                <a:cs typeface="Gisha" panose="020B0502040204020203" pitchFamily="34" charset="-79"/>
              </a:rPr>
              <a:t>ההצפנות</a:t>
            </a:r>
            <a:r>
              <a:rPr lang="he-IL" dirty="0">
                <a:latin typeface="Gisha" panose="020B0502040204020203" pitchFamily="34" charset="-79"/>
                <a:cs typeface="Gisha" panose="020B0502040204020203" pitchFamily="34" charset="-79"/>
              </a:rPr>
              <a:t> הבאות :</a:t>
            </a:r>
          </a:p>
          <a:p>
            <a:r>
              <a:rPr lang="he-IL" dirty="0">
                <a:latin typeface="Gisha" panose="020B0502040204020203" pitchFamily="34" charset="-79"/>
                <a:cs typeface="Gisha" panose="020B0502040204020203" pitchFamily="34" charset="-79"/>
              </a:rPr>
              <a:t>פרמוטציה </a:t>
            </a:r>
            <a:r>
              <a:rPr lang="he-IL" dirty="0" err="1">
                <a:latin typeface="Gisha" panose="020B0502040204020203" pitchFamily="34" charset="-79"/>
                <a:cs typeface="Gisha" panose="020B0502040204020203" pitchFamily="34" charset="-79"/>
              </a:rPr>
              <a:t>רנדומית</a:t>
            </a:r>
            <a:r>
              <a:rPr lang="he-IL" dirty="0">
                <a:latin typeface="Gisha" panose="020B0502040204020203" pitchFamily="34" charset="-79"/>
                <a:cs typeface="Gisha" panose="020B0502040204020203" pitchFamily="34" charset="-79"/>
              </a:rPr>
              <a:t> על הפיקסלים של התמונה .</a:t>
            </a:r>
          </a:p>
          <a:p>
            <a:r>
              <a:rPr lang="he-IL" dirty="0">
                <a:latin typeface="Gisha" panose="020B0502040204020203" pitchFamily="34" charset="-79"/>
                <a:cs typeface="Gisha" panose="020B0502040204020203" pitchFamily="34" charset="-79"/>
              </a:rPr>
              <a:t> </a:t>
            </a:r>
            <a:r>
              <a:rPr lang="en-US" dirty="0">
                <a:latin typeface="Gisha" panose="020B0502040204020203" pitchFamily="34" charset="-79"/>
                <a:cs typeface="Gisha" panose="020B0502040204020203" pitchFamily="34" charset="-79"/>
              </a:rPr>
              <a:t>AES in ECB,CBC,CTR mode of operation</a:t>
            </a:r>
            <a:r>
              <a:rPr lang="he-IL" dirty="0">
                <a:latin typeface="Gisha" panose="020B0502040204020203" pitchFamily="34" charset="-79"/>
                <a:cs typeface="Gisha" panose="020B0502040204020203" pitchFamily="34" charset="-79"/>
              </a:rPr>
              <a:t> . (לא מופיע במאמר)</a:t>
            </a:r>
          </a:p>
          <a:p>
            <a:pPr marL="0" indent="0">
              <a:buNone/>
            </a:pPr>
            <a:endParaRPr lang="he-IL" dirty="0">
              <a:latin typeface="Gisha" panose="020B0502040204020203" pitchFamily="34" charset="-79"/>
              <a:cs typeface="Gisha" panose="020B0502040204020203" pitchFamily="34" charset="-79"/>
            </a:endParaRPr>
          </a:p>
          <a:p>
            <a:pPr marL="0" indent="0">
              <a:buNone/>
            </a:pPr>
            <a:r>
              <a:rPr lang="he-IL" dirty="0">
                <a:latin typeface="Gisha" panose="020B0502040204020203" pitchFamily="34" charset="-79"/>
                <a:cs typeface="Gisha" panose="020B0502040204020203" pitchFamily="34" charset="-79"/>
              </a:rPr>
              <a:t>כאשר לכל תמונה משתמשים </a:t>
            </a:r>
            <a:r>
              <a:rPr lang="he-IL" b="1" dirty="0">
                <a:latin typeface="Gisha" panose="020B0502040204020203" pitchFamily="34" charset="-79"/>
                <a:cs typeface="Gisha" panose="020B0502040204020203" pitchFamily="34" charset="-79"/>
              </a:rPr>
              <a:t>באותו מפתח או אותה פרמוטציה </a:t>
            </a:r>
            <a:r>
              <a:rPr lang="he-IL" dirty="0">
                <a:latin typeface="Gisha" panose="020B0502040204020203" pitchFamily="34" charset="-79"/>
                <a:cs typeface="Gisha" panose="020B0502040204020203" pitchFamily="34" charset="-79"/>
              </a:rPr>
              <a:t>(אחרת אין טעם לנסות לאמן את המודל בכלל)</a:t>
            </a:r>
            <a:endParaRPr lang="he-IL" b="1" dirty="0">
              <a:latin typeface="Gisha" panose="020B0502040204020203" pitchFamily="34" charset="-79"/>
              <a:cs typeface="Gisha" panose="020B0502040204020203" pitchFamily="34" charset="-79"/>
            </a:endParaRPr>
          </a:p>
          <a:p>
            <a:pPr marL="0" indent="0">
              <a:buNone/>
            </a:pPr>
            <a:endParaRPr lang="he-IL" dirty="0">
              <a:latin typeface="Gisha" panose="020B0502040204020203" pitchFamily="34" charset="-79"/>
              <a:cs typeface="Gisha" panose="020B0502040204020203" pitchFamily="34" charset="-79"/>
            </a:endParaRPr>
          </a:p>
          <a:p>
            <a:pPr marL="0" indent="0">
              <a:buNone/>
            </a:pPr>
            <a:endParaRPr lang="he-IL" dirty="0">
              <a:latin typeface="Gisha" panose="020B0502040204020203" pitchFamily="34" charset="-79"/>
              <a:cs typeface="Gisha" panose="020B0502040204020203" pitchFamily="34" charset="-79"/>
            </a:endParaRPr>
          </a:p>
          <a:p>
            <a:pPr marL="514350" indent="-514350">
              <a:buFont typeface="+mj-lt"/>
              <a:buAutoNum type="arabicPeriod"/>
            </a:pPr>
            <a:endParaRPr lang="he-IL" dirty="0"/>
          </a:p>
          <a:p>
            <a:endParaRPr lang="he-IL" dirty="0"/>
          </a:p>
        </p:txBody>
      </p:sp>
    </p:spTree>
    <p:extLst>
      <p:ext uri="{BB962C8B-B14F-4D97-AF65-F5344CB8AC3E}">
        <p14:creationId xmlns:p14="http://schemas.microsoft.com/office/powerpoint/2010/main" val="292062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E20284-BDDB-4FD7-8840-584800FF5508}"/>
              </a:ext>
            </a:extLst>
          </p:cNvPr>
          <p:cNvSpPr>
            <a:spLocks noGrp="1"/>
          </p:cNvSpPr>
          <p:nvPr>
            <p:ph type="title"/>
          </p:nvPr>
        </p:nvSpPr>
        <p:spPr>
          <a:xfrm>
            <a:off x="838200" y="248444"/>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יצירת מודלים מצפינים ואימונם</a:t>
            </a:r>
          </a:p>
        </p:txBody>
      </p:sp>
      <p:pic>
        <p:nvPicPr>
          <p:cNvPr id="14" name="תמונה 13">
            <a:extLst>
              <a:ext uri="{FF2B5EF4-FFF2-40B4-BE49-F238E27FC236}">
                <a16:creationId xmlns:a16="http://schemas.microsoft.com/office/drawing/2014/main" id="{5387E82D-BECC-43E2-9C8C-4AB66898D759}"/>
              </a:ext>
            </a:extLst>
          </p:cNvPr>
          <p:cNvPicPr>
            <a:picLocks noChangeAspect="1"/>
          </p:cNvPicPr>
          <p:nvPr/>
        </p:nvPicPr>
        <p:blipFill>
          <a:blip r:embed="rId2"/>
          <a:stretch>
            <a:fillRect/>
          </a:stretch>
        </p:blipFill>
        <p:spPr>
          <a:xfrm>
            <a:off x="0" y="2347786"/>
            <a:ext cx="12192000" cy="3329747"/>
          </a:xfrm>
          <a:prstGeom prst="rect">
            <a:avLst/>
          </a:prstGeom>
        </p:spPr>
      </p:pic>
      <p:sp>
        <p:nvSpPr>
          <p:cNvPr id="15" name="תיבת טקסט 14">
            <a:extLst>
              <a:ext uri="{FF2B5EF4-FFF2-40B4-BE49-F238E27FC236}">
                <a16:creationId xmlns:a16="http://schemas.microsoft.com/office/drawing/2014/main" id="{DC036115-EC13-4BEE-801B-F1138FBDD169}"/>
              </a:ext>
            </a:extLst>
          </p:cNvPr>
          <p:cNvSpPr txBox="1"/>
          <p:nvPr/>
        </p:nvSpPr>
        <p:spPr>
          <a:xfrm>
            <a:off x="750651" y="1421171"/>
            <a:ext cx="10603149" cy="523220"/>
          </a:xfrm>
          <a:prstGeom prst="rect">
            <a:avLst/>
          </a:prstGeom>
          <a:noFill/>
        </p:spPr>
        <p:txBody>
          <a:bodyPr wrap="square" rtlCol="1">
            <a:spAutoFit/>
          </a:bodyPr>
          <a:lstStyle/>
          <a:p>
            <a:r>
              <a:rPr lang="he-IL" sz="2800" dirty="0">
                <a:latin typeface="Gisha" panose="020B0502040204020203" pitchFamily="34" charset="-79"/>
                <a:cs typeface="Gisha" panose="020B0502040204020203" pitchFamily="34" charset="-79"/>
              </a:rPr>
              <a:t>ניתן לראות דוגמאות </a:t>
            </a:r>
            <a:r>
              <a:rPr lang="he-IL" sz="2800" dirty="0" err="1">
                <a:latin typeface="Gisha" panose="020B0502040204020203" pitchFamily="34" charset="-79"/>
                <a:cs typeface="Gisha" panose="020B0502040204020203" pitchFamily="34" charset="-79"/>
              </a:rPr>
              <a:t>להצפנות</a:t>
            </a:r>
            <a:r>
              <a:rPr lang="he-IL" sz="2800" dirty="0">
                <a:latin typeface="Gisha" panose="020B0502040204020203" pitchFamily="34" charset="-79"/>
                <a:cs typeface="Gisha" panose="020B0502040204020203" pitchFamily="34" charset="-79"/>
              </a:rPr>
              <a:t> שונות על תמונות מתוך </a:t>
            </a:r>
            <a:r>
              <a:rPr lang="en-US" sz="2800" dirty="0">
                <a:latin typeface="Gisha" panose="020B0502040204020203" pitchFamily="34" charset="-79"/>
                <a:cs typeface="Gisha" panose="020B0502040204020203" pitchFamily="34" charset="-79"/>
              </a:rPr>
              <a:t>Mnist</a:t>
            </a:r>
            <a:r>
              <a:rPr lang="he-IL" sz="2800" dirty="0">
                <a:latin typeface="Gisha" panose="020B0502040204020203" pitchFamily="34" charset="-79"/>
                <a:cs typeface="Gisha" panose="020B0502040204020203" pitchFamily="34" charset="-79"/>
              </a:rPr>
              <a:t> :</a:t>
            </a:r>
          </a:p>
        </p:txBody>
      </p:sp>
    </p:spTree>
    <p:extLst>
      <p:ext uri="{BB962C8B-B14F-4D97-AF65-F5344CB8AC3E}">
        <p14:creationId xmlns:p14="http://schemas.microsoft.com/office/powerpoint/2010/main" val="1076328811"/>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1283</TotalTime>
  <Words>1216</Words>
  <Application>Microsoft Office PowerPoint</Application>
  <PresentationFormat>Widescreen</PresentationFormat>
  <Paragraphs>194</Paragraphs>
  <Slides>23</Slides>
  <Notes>0</Notes>
  <HiddenSlides>18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Cambria Math</vt:lpstr>
      <vt:lpstr>Gisha</vt:lpstr>
      <vt:lpstr>ערכת נושא Office</vt:lpstr>
      <vt:lpstr>DEFENSE AGAINST ADVERSARIAL EXAMPLES</vt:lpstr>
      <vt:lpstr>מטרה סופית</vt:lpstr>
      <vt:lpstr>Adversarial example</vt:lpstr>
      <vt:lpstr>שלבי הפרוייקט</vt:lpstr>
      <vt:lpstr>יצירת המודלים הרגילים ואימונם</vt:lpstr>
      <vt:lpstr>יצירת המודלים הרגילים ואימונם</vt:lpstr>
      <vt:lpstr>יצירת מודלים מצפינים ואימונם</vt:lpstr>
      <vt:lpstr>יצירת מודלים מצפינים ואימונם</vt:lpstr>
      <vt:lpstr>יצירת מודלים מצפינים ואימונם</vt:lpstr>
      <vt:lpstr>יצירת מודלים מצפינים ואימונם</vt:lpstr>
      <vt:lpstr>זריקת המודלים שכשלו בלמידה</vt:lpstr>
      <vt:lpstr>זריקת המודלים שכשלו בלמידה</vt:lpstr>
      <vt:lpstr>זריקת המודלים שכשלו בלמידה</vt:lpstr>
      <vt:lpstr>זריקת המודלים שכשלו בלמידה</vt:lpstr>
      <vt:lpstr>תקיפת המודלים המוצלחים</vt:lpstr>
      <vt:lpstr>תקיפת המודלים המוצלחים</vt:lpstr>
      <vt:lpstr>תקיפת המודלים המוצלחים</vt:lpstr>
      <vt:lpstr>בדיקות צדדיות</vt:lpstr>
      <vt:lpstr>בדיקות צדדיות</vt:lpstr>
      <vt:lpstr>עבודה עתידית</vt:lpstr>
      <vt:lpstr>סיכום</vt:lpstr>
      <vt:lpstr>דברים נוספים</vt:lpstr>
      <vt:lpstr>דברים נוספים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DEFENCE AGAINST ADVERSARIAL EXAMPLES</dc:title>
  <dc:creator>Yishay Asher</dc:creator>
  <cp:lastModifiedBy>Sim Gutfreund</cp:lastModifiedBy>
  <cp:revision>153</cp:revision>
  <dcterms:created xsi:type="dcterms:W3CDTF">2019-05-27T09:30:58Z</dcterms:created>
  <dcterms:modified xsi:type="dcterms:W3CDTF">2019-06-19T20:44:00Z</dcterms:modified>
</cp:coreProperties>
</file>