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466" y="-2923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hyperlink" Target="https://arxiv.org/pdf/1809.01715.pdf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u frame">
            <a:extLst>
              <a:ext uri="{FF2B5EF4-FFF2-40B4-BE49-F238E27FC236}">
                <a16:creationId xmlns:a16="http://schemas.microsoft.com/office/drawing/2014/main" id="{EB464702-8EF6-44EC-81DE-05D51CFE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4" y="638"/>
            <a:ext cx="32400762" cy="43200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058EA77-FB11-4A9B-84FB-10DEB68EB2F0}"/>
              </a:ext>
            </a:extLst>
          </p:cNvPr>
          <p:cNvGrpSpPr>
            <a:grpSpLocks noChangeAspect="1"/>
          </p:cNvGrpSpPr>
          <p:nvPr/>
        </p:nvGrpSpPr>
        <p:grpSpPr>
          <a:xfrm>
            <a:off x="322139" y="24369365"/>
            <a:ext cx="14823838" cy="5400000"/>
            <a:chOff x="11002127" y="17994589"/>
            <a:chExt cx="10759440" cy="391942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83F4D8F-C0FC-4880-B20B-91ED8A9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2127" y="17994589"/>
              <a:ext cx="10759440" cy="364236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FA7D3-F8A1-43D0-94A1-382EABC6FA7B}"/>
                </a:ext>
              </a:extLst>
            </p:cNvPr>
            <p:cNvSpPr txBox="1"/>
            <p:nvPr/>
          </p:nvSpPr>
          <p:spPr>
            <a:xfrm>
              <a:off x="12267724" y="21470995"/>
              <a:ext cx="8229600" cy="44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2:</a:t>
              </a:r>
              <a:r>
                <a:rPr lang="en-US" sz="3000" dirty="0"/>
                <a:t> architecture for securing models</a:t>
              </a:r>
              <a:endParaRPr lang="en-US" sz="30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1514877-7A55-49CB-A4FB-A2AE2DEDCE5F}"/>
              </a:ext>
            </a:extLst>
          </p:cNvPr>
          <p:cNvGrpSpPr>
            <a:grpSpLocks noChangeAspect="1"/>
          </p:cNvGrpSpPr>
          <p:nvPr/>
        </p:nvGrpSpPr>
        <p:grpSpPr>
          <a:xfrm>
            <a:off x="18804899" y="21018124"/>
            <a:ext cx="12600000" cy="9767047"/>
            <a:chOff x="22097789" y="24786452"/>
            <a:chExt cx="10058400" cy="779764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96D2D3E-80C1-478A-ABCC-63E9EA54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789" y="24786452"/>
              <a:ext cx="10058400" cy="7039819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23012189" y="32030100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Table 1: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table containing all the results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81B82C-BA83-4C8D-8F17-1B0665DBDAD1}"/>
              </a:ext>
            </a:extLst>
          </p:cNvPr>
          <p:cNvGrpSpPr/>
          <p:nvPr/>
        </p:nvGrpSpPr>
        <p:grpSpPr>
          <a:xfrm>
            <a:off x="19335240" y="13068714"/>
            <a:ext cx="11574288" cy="4389130"/>
            <a:chOff x="18931929" y="13914720"/>
            <a:chExt cx="11574288" cy="43891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852AF6-16C2-4267-95BD-5D35C1F3C071}"/>
                </a:ext>
              </a:extLst>
            </p:cNvPr>
            <p:cNvGrpSpPr/>
            <p:nvPr/>
          </p:nvGrpSpPr>
          <p:grpSpPr>
            <a:xfrm>
              <a:off x="18931929" y="13914720"/>
              <a:ext cx="11574288" cy="4389130"/>
              <a:chOff x="18931929" y="13914720"/>
              <a:chExt cx="11574288" cy="4389130"/>
            </a:xfrm>
          </p:grpSpPr>
          <p:pic>
            <p:nvPicPr>
              <p:cNvPr id="83" name="Picture 8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A2908E3-7247-4725-8E43-49AB065CB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31929" y="13914721"/>
                <a:ext cx="5852172" cy="4389129"/>
              </a:xfrm>
              <a:prstGeom prst="rect">
                <a:avLst/>
              </a:prstGeom>
            </p:spPr>
          </p:pic>
          <p:pic>
            <p:nvPicPr>
              <p:cNvPr id="84" name="Picture 8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990B65E-456D-4494-9154-DB49D9FAD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54045" y="13914720"/>
                <a:ext cx="5852172" cy="4389129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20DA71-9439-428E-ACE0-C0136A19093E}"/>
                </a:ext>
              </a:extLst>
            </p:cNvPr>
            <p:cNvSpPr txBox="1"/>
            <p:nvPr/>
          </p:nvSpPr>
          <p:spPr>
            <a:xfrm>
              <a:off x="20539245" y="17438181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and FGSM attack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BFDD73-DA09-4DE4-A1B4-6995342975E6}"/>
              </a:ext>
            </a:extLst>
          </p:cNvPr>
          <p:cNvGrpSpPr>
            <a:grpSpLocks/>
          </p:cNvGrpSpPr>
          <p:nvPr/>
        </p:nvGrpSpPr>
        <p:grpSpPr>
          <a:xfrm>
            <a:off x="478505" y="21089806"/>
            <a:ext cx="13680000" cy="3283704"/>
            <a:chOff x="0" y="1"/>
            <a:chExt cx="2936623" cy="926166"/>
          </a:xfrm>
        </p:grpSpPr>
        <p:sp>
          <p:nvSpPr>
            <p:cNvPr id="6" name="תיבת טקסט 18">
              <a:extLst>
                <a:ext uri="{FF2B5EF4-FFF2-40B4-BE49-F238E27FC236}">
                  <a16:creationId xmlns:a16="http://schemas.microsoft.com/office/drawing/2014/main" id="{11E2C8DF-6C7E-459A-8C80-AD77732EC608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pproach:</a:t>
              </a: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training models on encrypted images</a:t>
              </a:r>
            </a:p>
            <a:p>
              <a:pPr marL="0" marR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24">
              <a:extLst>
                <a:ext uri="{FF2B5EF4-FFF2-40B4-BE49-F238E27FC236}">
                  <a16:creationId xmlns:a16="http://schemas.microsoft.com/office/drawing/2014/main" id="{E7602CC7-07A0-4B8E-A4F2-960346B7391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5316CA-6379-432F-8040-8D83D75DBCFE}"/>
              </a:ext>
            </a:extLst>
          </p:cNvPr>
          <p:cNvGrpSpPr/>
          <p:nvPr/>
        </p:nvGrpSpPr>
        <p:grpSpPr>
          <a:xfrm>
            <a:off x="18268749" y="9312956"/>
            <a:ext cx="13680000" cy="3622181"/>
            <a:chOff x="0" y="1"/>
            <a:chExt cx="2936623" cy="1021633"/>
          </a:xfrm>
        </p:grpSpPr>
        <p:sp>
          <p:nvSpPr>
            <p:cNvPr id="9" name="תיבת טקסט 18">
              <a:extLst>
                <a:ext uri="{FF2B5EF4-FFF2-40B4-BE49-F238E27FC236}">
                  <a16:creationId xmlns:a16="http://schemas.microsoft.com/office/drawing/2014/main" id="{45167B33-E44C-4186-BA84-A09525555F4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0" name="Text Box 24">
              <a:extLst>
                <a:ext uri="{FF2B5EF4-FFF2-40B4-BE49-F238E27FC236}">
                  <a16:creationId xmlns:a16="http://schemas.microsoft.com/office/drawing/2014/main" id="{456083E0-3CAC-482B-89C7-9686DAF563B6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4F9E6A-B506-4CE4-A234-F78DBA10937A}"/>
              </a:ext>
            </a:extLst>
          </p:cNvPr>
          <p:cNvGrpSpPr/>
          <p:nvPr/>
        </p:nvGrpSpPr>
        <p:grpSpPr>
          <a:xfrm>
            <a:off x="501567" y="30429721"/>
            <a:ext cx="13680000" cy="1921353"/>
            <a:chOff x="0" y="1"/>
            <a:chExt cx="2936623" cy="541916"/>
          </a:xfrm>
        </p:grpSpPr>
        <p:sp>
          <p:nvSpPr>
            <p:cNvPr id="12" name="תיבת טקסט 18">
              <a:extLst>
                <a:ext uri="{FF2B5EF4-FFF2-40B4-BE49-F238E27FC236}">
                  <a16:creationId xmlns:a16="http://schemas.microsoft.com/office/drawing/2014/main" id="{29FA4AFD-D496-4473-8EA2-27AA68B75EA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D069242E-43D3-4F1C-BC28-93F8D44AD17E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marR="0" lvl="0" indent="-74295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685AB-470C-43ED-AC69-E7CE5BB8BBFE}"/>
              </a:ext>
            </a:extLst>
          </p:cNvPr>
          <p:cNvGrpSpPr/>
          <p:nvPr/>
        </p:nvGrpSpPr>
        <p:grpSpPr>
          <a:xfrm>
            <a:off x="10780327" y="6765680"/>
            <a:ext cx="10800000" cy="2155202"/>
            <a:chOff x="0" y="1"/>
            <a:chExt cx="2936623" cy="607873"/>
          </a:xfrm>
        </p:grpSpPr>
        <p:sp>
          <p:nvSpPr>
            <p:cNvPr id="15" name="תיבת טקסט 18">
              <a:extLst>
                <a:ext uri="{FF2B5EF4-FFF2-40B4-BE49-F238E27FC236}">
                  <a16:creationId xmlns:a16="http://schemas.microsoft.com/office/drawing/2014/main" id="{625E3163-6D63-4A11-870F-78EE2AC6C3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6863EBA4-EF1A-499F-9596-0FDE99AE3906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3FEC8C-E59C-41BB-BFDA-63741A91EE96}"/>
              </a:ext>
            </a:extLst>
          </p:cNvPr>
          <p:cNvGrpSpPr/>
          <p:nvPr/>
        </p:nvGrpSpPr>
        <p:grpSpPr>
          <a:xfrm>
            <a:off x="10801856" y="38128967"/>
            <a:ext cx="10800000" cy="2817303"/>
            <a:chOff x="0" y="1"/>
            <a:chExt cx="2936623" cy="794618"/>
          </a:xfrm>
        </p:grpSpPr>
        <p:sp>
          <p:nvSpPr>
            <p:cNvPr id="18" name="תיבת טקסט 18">
              <a:extLst>
                <a:ext uri="{FF2B5EF4-FFF2-40B4-BE49-F238E27FC236}">
                  <a16:creationId xmlns:a16="http://schemas.microsoft.com/office/drawing/2014/main" id="{11733FDC-977C-4894-B1C3-8D2DF2B21B2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defenses, 	(we contacted him)</a:t>
              </a:r>
            </a:p>
            <a:p>
              <a:pPr marL="457200" lvl="0" indent="-457200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6C8FC5F1-6DE6-474A-809C-406894D8681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names">
            <a:extLst>
              <a:ext uri="{FF2B5EF4-FFF2-40B4-BE49-F238E27FC236}">
                <a16:creationId xmlns:a16="http://schemas.microsoft.com/office/drawing/2014/main" id="{E31C91E7-763E-4CE0-AE68-8ECAEAE2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2011" y="3951352"/>
            <a:ext cx="9516632" cy="24006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spcBef>
                <a:spcPts val="0"/>
              </a:spcBef>
              <a:spcAft>
                <a:spcPts val="0"/>
              </a:spcAft>
            </a:pPr>
            <a:r>
              <a:rPr lang="en-US" sz="5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FB64525-1228-4A75-8932-4E1ACCC84E7D}"/>
              </a:ext>
            </a:extLst>
          </p:cNvPr>
          <p:cNvSpPr txBox="1"/>
          <p:nvPr/>
        </p:nvSpPr>
        <p:spPr>
          <a:xfrm>
            <a:off x="11727002" y="2553286"/>
            <a:ext cx="8906650" cy="16476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4A929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10AFD28-6F37-4262-92F8-79AEE079D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" y="4551361"/>
            <a:ext cx="9169074" cy="419687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99953DC-4A14-40CF-92F0-BCC5BCE6543C}"/>
              </a:ext>
            </a:extLst>
          </p:cNvPr>
          <p:cNvGrpSpPr/>
          <p:nvPr/>
        </p:nvGrpSpPr>
        <p:grpSpPr>
          <a:xfrm>
            <a:off x="478505" y="18361027"/>
            <a:ext cx="13680000" cy="1921353"/>
            <a:chOff x="0" y="1"/>
            <a:chExt cx="2936623" cy="541916"/>
          </a:xfrm>
        </p:grpSpPr>
        <p:sp>
          <p:nvSpPr>
            <p:cNvPr id="24" name="תיבת טקסט 18">
              <a:extLst>
                <a:ext uri="{FF2B5EF4-FFF2-40B4-BE49-F238E27FC236}">
                  <a16:creationId xmlns:a16="http://schemas.microsoft.com/office/drawing/2014/main" id="{FB60CA16-1334-4B45-A873-85139D3D8A7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endParaRPr lang="en-US" sz="3500" dirty="0"/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8F8F3380-FD3D-43F1-BABE-84B3BB16DA4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18293866" y="18118036"/>
            <a:ext cx="13680000" cy="2502021"/>
            <a:chOff x="0" y="1"/>
            <a:chExt cx="2936623" cy="705693"/>
          </a:xfrm>
        </p:grpSpPr>
        <p:sp>
          <p:nvSpPr>
            <p:cNvPr id="27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632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good.</a:t>
              </a:r>
            </a:p>
            <a:p>
              <a:pPr lvl="0"/>
              <a:r>
                <a:rPr lang="en-US" sz="3500" dirty="0"/>
                <a:t>See table 1 for the detailed results.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DAD8B8D-BD13-475B-BD37-0837446299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" t="5497" r="6981" b="7881"/>
          <a:stretch/>
        </p:blipFill>
        <p:spPr>
          <a:xfrm>
            <a:off x="27446288" y="40348818"/>
            <a:ext cx="4953000" cy="2858050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9AB95EE0-B0D7-476C-9AFC-F27DE4BA8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442" y="41442673"/>
            <a:ext cx="3971925" cy="1152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00F6E-3226-4B98-9BEA-5C5E9F3FCA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33" y="41563478"/>
            <a:ext cx="3686175" cy="1238250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5CFF3253-5155-4EF1-82F5-8ED05044D2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43" y="40801530"/>
            <a:ext cx="2343150" cy="19526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F86FB20-3B2F-4D4F-AED1-287B66222999}"/>
              </a:ext>
            </a:extLst>
          </p:cNvPr>
          <p:cNvSpPr txBox="1"/>
          <p:nvPr/>
        </p:nvSpPr>
        <p:spPr>
          <a:xfrm>
            <a:off x="30127482" y="0"/>
            <a:ext cx="2271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F72870-8CB5-4FAC-98A8-956E0DD27AB8}"/>
              </a:ext>
            </a:extLst>
          </p:cNvPr>
          <p:cNvGrpSpPr/>
          <p:nvPr/>
        </p:nvGrpSpPr>
        <p:grpSpPr>
          <a:xfrm>
            <a:off x="507601" y="9313658"/>
            <a:ext cx="13680000" cy="4705857"/>
            <a:chOff x="0" y="1"/>
            <a:chExt cx="2936623" cy="1327283"/>
          </a:xfrm>
        </p:grpSpPr>
        <p:sp>
          <p:nvSpPr>
            <p:cNvPr id="42" name="תיבת טקסט 18">
              <a:extLst>
                <a:ext uri="{FF2B5EF4-FFF2-40B4-BE49-F238E27FC236}">
                  <a16:creationId xmlns:a16="http://schemas.microsoft.com/office/drawing/2014/main" id="{B1E00C83-719F-4AD1-B51E-D29AE9D370D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00" indent="-457200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u="sng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12"/>
                </a:rPr>
                <a:t>Bridging machine learning and cryptography in </a:t>
              </a:r>
              <a:r>
                <a:rPr lang="en-US" sz="3500" u="sng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12"/>
                </a:rPr>
                <a:t>defence</a:t>
              </a:r>
              <a:r>
                <a:rPr lang="en-US" sz="3500" u="sng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12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0ECAC82C-BCA7-4C67-8209-EE4E98F3C07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D7DE05-2EEE-4E41-A4A0-33A37DC1C761}"/>
              </a:ext>
            </a:extLst>
          </p:cNvPr>
          <p:cNvGrpSpPr/>
          <p:nvPr/>
        </p:nvGrpSpPr>
        <p:grpSpPr>
          <a:xfrm>
            <a:off x="2430560" y="13993454"/>
            <a:ext cx="8738886" cy="3925489"/>
            <a:chOff x="10468898" y="9534868"/>
            <a:chExt cx="8738886" cy="3925489"/>
          </a:xfrm>
        </p:grpSpPr>
        <p:pic>
          <p:nvPicPr>
            <p:cNvPr id="38" name="Picture 37" descr="A picture containing animal, mammal&#10;&#10;Description automatically generated">
              <a:extLst>
                <a:ext uri="{FF2B5EF4-FFF2-40B4-BE49-F238E27FC236}">
                  <a16:creationId xmlns:a16="http://schemas.microsoft.com/office/drawing/2014/main" id="{FCA315CC-D12F-4979-BB29-E36310FBF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7" t="8383" r="9738" b="10816"/>
            <a:stretch/>
          </p:blipFill>
          <p:spPr>
            <a:xfrm>
              <a:off x="10468898" y="9534868"/>
              <a:ext cx="8738886" cy="3464390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D5FA7C-76CF-48B8-8564-000535542AB2}"/>
                </a:ext>
              </a:extLst>
            </p:cNvPr>
            <p:cNvSpPr txBox="1"/>
            <p:nvPr/>
          </p:nvSpPr>
          <p:spPr>
            <a:xfrm>
              <a:off x="10723541" y="12906359"/>
              <a:ext cx="82296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1:</a:t>
              </a:r>
              <a:r>
                <a:rPr lang="en-US" sz="3000" dirty="0"/>
                <a:t> example of an adversarial example</a:t>
              </a:r>
              <a:endParaRPr lang="en-US" sz="3000" b="1" dirty="0"/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1014655" y="32662331"/>
            <a:ext cx="12600000" cy="4809897"/>
            <a:chOff x="10360762" y="23839323"/>
            <a:chExt cx="11775842" cy="4495285"/>
          </a:xfrm>
        </p:grpSpPr>
        <p:grpSp>
          <p:nvGrpSpPr>
            <p:cNvPr id="71" name="Group 70"/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4ED838A-64AB-48D2-8E80-0C822A9BD5F5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0B6B916-47D4-47D7-8707-42B3D2DF57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79" name="Picture 78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32D2C511-A387-4025-86EA-DB5B0181F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CD72D629-02A7-45B8-A561-8916419CA9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851CCF99-BF61-4C42-B20B-EE71645C9F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637C6D92-7606-4F84-8C01-1A37926C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impossible to distinguish between various classes but a DNN model classifies quite well, as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4050F8D-7522-4453-A178-2ACCC1521BC9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BC7705-6EA4-49D9-A532-D244300FA6C8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C48DBD-CFA5-4ADE-94C9-D1A3CF3159C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8FC610-7774-4120-8684-A1FE83E28CF6}"/>
              </a:ext>
            </a:extLst>
          </p:cNvPr>
          <p:cNvGrpSpPr/>
          <p:nvPr/>
        </p:nvGrpSpPr>
        <p:grpSpPr>
          <a:xfrm>
            <a:off x="18268749" y="31396841"/>
            <a:ext cx="13680000" cy="2007642"/>
            <a:chOff x="0" y="1"/>
            <a:chExt cx="2936623" cy="566254"/>
          </a:xfrm>
        </p:grpSpPr>
        <p:sp>
          <p:nvSpPr>
            <p:cNvPr id="90" name="תיבת טקסט 18">
              <a:extLst>
                <a:ext uri="{FF2B5EF4-FFF2-40B4-BE49-F238E27FC236}">
                  <a16:creationId xmlns:a16="http://schemas.microsoft.com/office/drawing/2014/main" id="{3C9C691E-1F66-45AE-A815-E534472C188B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237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In order to check the efficiency of training models on permutated data, we trained models on images with greater dimensions. 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91" name="Text Box 24">
              <a:extLst>
                <a:ext uri="{FF2B5EF4-FFF2-40B4-BE49-F238E27FC236}">
                  <a16:creationId xmlns:a16="http://schemas.microsoft.com/office/drawing/2014/main" id="{DDCE71D6-B80A-48A4-B7E6-F9BD6BB1729A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Efficiency of Permutation</a:t>
              </a:r>
              <a:endParaRPr lang="en-US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1310999" y="33573659"/>
            <a:ext cx="8229600" cy="4672061"/>
            <a:chOff x="12055337" y="36868133"/>
            <a:chExt cx="8229600" cy="4672061"/>
          </a:xfrm>
        </p:grpSpPr>
        <p:pic>
          <p:nvPicPr>
            <p:cNvPr id="1026" name="Picture 2" descr="C:\Users\steveg\Desktop\padding_accuracies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736" y="36868133"/>
              <a:ext cx="5935182" cy="3507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D11102-FED3-4699-B8AB-02B061BBA364}"/>
                </a:ext>
              </a:extLst>
            </p:cNvPr>
            <p:cNvSpPr txBox="1"/>
            <p:nvPr/>
          </p:nvSpPr>
          <p:spPr>
            <a:xfrm>
              <a:off x="12055337" y="40524531"/>
              <a:ext cx="8229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Table 2: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results for training permutated data, various image dimensions</a:t>
              </a:r>
            </a:p>
          </p:txBody>
        </p:sp>
      </p:grpSp>
      <p:sp>
        <p:nvSpPr>
          <p:cNvPr id="94" name="Footer Placeholder 9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" name="Date Placeholder 9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7A0CEFF-D6B3-428A-ABA9-65F13F2D64F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87" y="15211255"/>
            <a:ext cx="12600000" cy="12600000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38202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367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31</cp:revision>
  <dcterms:created xsi:type="dcterms:W3CDTF">2019-05-26T20:24:05Z</dcterms:created>
  <dcterms:modified xsi:type="dcterms:W3CDTF">2019-05-28T20:58:13Z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44e098fb-7845-459a-96c6-9a04a674b315</vt:lpwstr>
  </property>
  <property fmtid="{D5CDD505-2E9C-101B-9397-08002B2CF9AE}" pid="4" name="Classification">
    <vt:lpwstr>NoClassification</vt:lpwstr>
  </property>
  <property fmtid="{D5CDD505-2E9C-101B-9397-08002B2CF9AE}" pid="5" name="ClassificationDisplay">
    <vt:lpwstr>[No Classification] 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PolicyID">
    <vt:lpwstr/>
  </property>
  <property fmtid="{D5CDD505-2E9C-101B-9397-08002B2CF9AE}" pid="9" name="DomainID">
    <vt:lpwstr/>
  </property>
  <property fmtid="{D5CDD505-2E9C-101B-9397-08002B2CF9AE}" pid="10" name="HText">
    <vt:lpwstr/>
  </property>
  <property fmtid="{D5CDD505-2E9C-101B-9397-08002B2CF9AE}" pid="11" name="FText">
    <vt:lpwstr/>
  </property>
  <property fmtid="{D5CDD505-2E9C-101B-9397-08002B2CF9AE}" pid="12" name="WMark">
    <vt:lpwstr/>
  </property>
  <property fmtid="{D5CDD505-2E9C-101B-9397-08002B2CF9AE}" pid="13" name="Set">
    <vt:lpwstr>Ky4oOiM=</vt:lpwstr>
  </property>
  <property fmtid="{D5CDD505-2E9C-101B-9397-08002B2CF9AE}" pid="14" name="Version">
    <vt:lpwstr>Xw==</vt:lpwstr>
  </property>
</Properties>
</file>