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1" r:id="rId2"/>
    <p:sldId id="280" r:id="rId3"/>
    <p:sldId id="259" r:id="rId4"/>
    <p:sldId id="263" r:id="rId5"/>
    <p:sldId id="266" r:id="rId6"/>
    <p:sldId id="281" r:id="rId7"/>
    <p:sldId id="288" r:id="rId8"/>
    <p:sldId id="275" r:id="rId9"/>
    <p:sldId id="284" r:id="rId10"/>
    <p:sldId id="290" r:id="rId11"/>
    <p:sldId id="283" r:id="rId12"/>
    <p:sldId id="285" r:id="rId13"/>
    <p:sldId id="302" r:id="rId14"/>
    <p:sldId id="309" r:id="rId15"/>
    <p:sldId id="297" r:id="rId16"/>
    <p:sldId id="308" r:id="rId17"/>
    <p:sldId id="299" r:id="rId18"/>
    <p:sldId id="306" r:id="rId19"/>
    <p:sldId id="307" r:id="rId20"/>
    <p:sldId id="310" r:id="rId21"/>
    <p:sldId id="311" r:id="rId22"/>
    <p:sldId id="305" r:id="rId23"/>
    <p:sldId id="303" r:id="rId24"/>
    <p:sldId id="287" r:id="rId25"/>
    <p:sldId id="286" r:id="rId26"/>
    <p:sldId id="291" r:id="rId27"/>
    <p:sldId id="295" r:id="rId28"/>
    <p:sldId id="298" r:id="rId29"/>
    <p:sldId id="293" r:id="rId30"/>
    <p:sldId id="312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EB6"/>
    <a:srgbClr val="64C3EA"/>
    <a:srgbClr val="7C4285"/>
    <a:srgbClr val="4472C4"/>
    <a:srgbClr val="0033A0"/>
    <a:srgbClr val="41A9A2"/>
    <a:srgbClr val="728199"/>
    <a:srgbClr val="B15C13"/>
    <a:srgbClr val="0C720F"/>
    <a:srgbClr val="031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99BC-0C9F-42D9-97A3-457A6F7AAD5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D14EF-E77C-4AD5-806E-11E406C4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B25E3-4AAC-40BF-9D5D-492E633DAA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D14EF-E77C-4AD5-806E-11E406C44F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ECD4-5866-4D06-80D9-1DB506B31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502B2-BDF8-4A25-B527-B714FCCA7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724C-7597-4907-8FFF-5F8370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4DE4-0ADC-4579-981B-13C58F0E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3AACE-73A1-4E64-B0B5-764D741E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59D4-AA20-414E-AD76-31545168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140-C6BC-459C-A3B3-F52785D2E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1BBBF-4299-4726-AD28-EFE0B475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D3DD-A846-4224-BBFB-F370A8FE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453F0-9EA2-47C8-A886-760624E6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9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AA3AB-9D0B-49E7-9701-CC8D4C320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7AA7-9A91-443D-B83D-E376F603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E35F-8F97-4C67-97C1-20F827A2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AA18-899B-416E-945E-321CA5D2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6530-C06B-4D01-9C9F-6433D2DA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BA02-53C5-4BF1-8A5C-705C2128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0943-5B44-4D48-AD77-74B2D5C3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DFB4-A47A-4681-ABBD-380D4EB2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7BD3-1385-4501-B897-CA6EB730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2B66-1022-49A7-B401-D10C0625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2721-1DA2-4643-B9F9-A39E82B8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1E94-3BAB-4B7C-B3AE-7E47ED27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FD6C-39E4-4F15-A57A-5CFBDC5F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BE98-0BA3-46D6-94A3-C5E60251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0C7D9-AE11-41E1-9175-1A4441A2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672F-DB0E-4257-9D6F-598C71C6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D831-685E-45E5-80FE-75BCC3228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43DE2-0EDF-42AA-A0AD-D71B9AFE8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092BD-04E3-4A09-B244-AF07954B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F33B-B39D-4525-9E45-EA8E3925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F44F0-549D-4289-8A67-0CB0F281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2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FAD1-A2B0-431B-A8C4-C20E7168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20C4F-8A27-4766-B117-C136B0429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EFF97-32D6-4BBA-A449-438ACB3B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0A41A-2276-40A2-B033-F2323F3A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7B3C2-45F3-493C-A88A-6722FE693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DE999-97F3-4EFE-9BBB-C11AE757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9698A-3557-49B7-8D3F-66799426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B3C2F-9024-442A-930E-6F672C78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6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AECD-A6D6-4A58-ADEF-7C0A9D16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41D5C-8D14-4998-B14C-DCD1FA07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73E23-2F0E-48F5-A76D-A95069B2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3E3-C0C1-45E7-9226-F04E22C9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4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B9380-4015-4274-B293-5D450D56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F70AC-36B1-4724-BCBF-95B6C7F1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EC6C2-F3E2-431C-823D-41CB1F40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6956-33AB-49BA-B501-AAD1980E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C0D6-59EA-46FA-8C7D-A4CFC0CD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82BAE-27FE-4EC4-8D97-FB83D1CB0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24D4-B21D-498F-B018-AF5206A7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7572-CF89-4A34-90A0-ECC26E01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8ACD-0C34-4B08-AF00-66E6F54C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2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22F8-DB95-469C-B48A-3ECFD73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1B4DD-E692-49CE-ABFC-ECD828228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F2CAA-0203-43DF-B181-B02E37AC7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9650-438E-4D6B-BB2F-A59FDF59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6F3BF-D148-4904-9986-824C6B26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15E2C-553B-4B4F-8E39-35A663FE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3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19E57-C25B-48A8-A5DB-5CFDA44E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C1C6-039A-43F1-8D3A-D307A7BE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B14E-A18A-4949-85CE-C994F311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7C3A-3B58-4587-8B27-C9F2D30FA67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71A7-25F8-407B-819F-BBCBAD685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80C9-0915-4F7E-AB67-79E2C13A8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EE67-8FA9-4F23-9CCD-D825A8B6D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9A79B471-339B-4D75-BAF1-9B50D255A56E}"/>
              </a:ext>
            </a:extLst>
          </p:cNvPr>
          <p:cNvSpPr txBox="1">
            <a:spLocks/>
          </p:cNvSpPr>
          <p:nvPr/>
        </p:nvSpPr>
        <p:spPr>
          <a:xfrm>
            <a:off x="3839963" y="2803528"/>
            <a:ext cx="4277565" cy="888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96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96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</a:p>
        </p:txBody>
      </p:sp>
      <p:pic>
        <p:nvPicPr>
          <p:cNvPr id="10" name="Picture 9" descr="underline_base">
            <a:extLst>
              <a:ext uri="{FF2B5EF4-FFF2-40B4-BE49-F238E27FC236}">
                <a16:creationId xmlns:a16="http://schemas.microsoft.com/office/drawing/2014/main" id="{535670AF-7C3C-4D3C-8DD1-31E102375F5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76444" y="1955213"/>
            <a:ext cx="6004606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underline_base">
            <a:extLst>
              <a:ext uri="{FF2B5EF4-FFF2-40B4-BE49-F238E27FC236}">
                <a16:creationId xmlns:a16="http://schemas.microsoft.com/office/drawing/2014/main" id="{0E593DA7-6791-4EF1-A8FC-929A84B4A08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76443" y="3374534"/>
            <a:ext cx="6004606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7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731FB2-0B4E-4884-B771-01BCA443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6" y="-634"/>
            <a:ext cx="10515600" cy="77435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LTE Direct device-to-device communications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F6D8D8-E334-4AFE-94FD-B70B8DDBEC62}"/>
              </a:ext>
            </a:extLst>
          </p:cNvPr>
          <p:cNvSpPr/>
          <p:nvPr/>
        </p:nvSpPr>
        <p:spPr>
          <a:xfrm>
            <a:off x="380010" y="1679560"/>
            <a:ext cx="4357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5ABEB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Centralized (Mode 1)</a:t>
            </a: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eNodeB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allocates control and data resources to transmit devices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A55E09-47BA-488C-95DC-A171E0B67744}"/>
              </a:ext>
            </a:extLst>
          </p:cNvPr>
          <p:cNvSpPr/>
          <p:nvPr/>
        </p:nvSpPr>
        <p:spPr>
          <a:xfrm>
            <a:off x="6096000" y="1715342"/>
            <a:ext cx="5092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Distributed (Mode 2)</a:t>
            </a: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Transmit device selects RB from resource pools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AED1C-F3D9-4A45-B135-1F24E6C6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44"/>
          <a:stretch/>
        </p:blipFill>
        <p:spPr>
          <a:xfrm>
            <a:off x="4209230" y="2673752"/>
            <a:ext cx="3138762" cy="320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65984A-09C8-45CC-B9D9-C28D7CFAE014}"/>
              </a:ext>
            </a:extLst>
          </p:cNvPr>
          <p:cNvSpPr/>
          <p:nvPr/>
        </p:nvSpPr>
        <p:spPr>
          <a:xfrm>
            <a:off x="6096000" y="3022425"/>
            <a:ext cx="3538195" cy="774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CFAA7EC0-66E3-4F2B-920B-8A3D8FBAECCD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2" name="Picture 11" descr="underline_base">
            <a:extLst>
              <a:ext uri="{FF2B5EF4-FFF2-40B4-BE49-F238E27FC236}">
                <a16:creationId xmlns:a16="http://schemas.microsoft.com/office/drawing/2014/main" id="{2D501BF4-2616-47D2-B5F3-05AC70FCFBFA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underline_base">
            <a:extLst>
              <a:ext uri="{FF2B5EF4-FFF2-40B4-BE49-F238E27FC236}">
                <a16:creationId xmlns:a16="http://schemas.microsoft.com/office/drawing/2014/main" id="{ACF8AB62-C8D2-456B-9E1C-911192BCB53E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652812-5DDD-45F4-B6FD-96DE429F3E13}"/>
              </a:ext>
            </a:extLst>
          </p:cNvPr>
          <p:cNvSpPr/>
          <p:nvPr/>
        </p:nvSpPr>
        <p:spPr>
          <a:xfrm>
            <a:off x="6457136" y="3786752"/>
            <a:ext cx="374194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00872-7FF0-4640-B299-235BC81B3DD1}"/>
              </a:ext>
            </a:extLst>
          </p:cNvPr>
          <p:cNvSpPr/>
          <p:nvPr/>
        </p:nvSpPr>
        <p:spPr>
          <a:xfrm>
            <a:off x="6582159" y="3429000"/>
            <a:ext cx="3394155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F1ED1-81AD-4AE7-BF74-D72C783B71FC}"/>
              </a:ext>
            </a:extLst>
          </p:cNvPr>
          <p:cNvSpPr/>
          <p:nvPr/>
        </p:nvSpPr>
        <p:spPr>
          <a:xfrm>
            <a:off x="522038" y="654797"/>
            <a:ext cx="6060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Introduced in Release 12 for public safety use cases 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47814BD-0FD3-424C-9DE0-413AB420160E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10 - 30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7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0593-ED08-4E91-B828-317E07FE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6" y="-634"/>
            <a:ext cx="10515600" cy="77435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C-V2X employs two complementary transmission modes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ADE45-2187-4FE3-9E3B-0A0CBE92C3E5}"/>
              </a:ext>
            </a:extLst>
          </p:cNvPr>
          <p:cNvSpPr/>
          <p:nvPr/>
        </p:nvSpPr>
        <p:spPr>
          <a:xfrm>
            <a:off x="746355" y="988591"/>
            <a:ext cx="49052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Microsoft Sans Serif" panose="020B0604020202020204" pitchFamily="34" charset="0"/>
            </a:endParaRPr>
          </a:p>
          <a:p>
            <a:pPr marR="24790" algn="ctr"/>
            <a:r>
              <a:rPr lang="en-US" sz="2400" b="1" dirty="0">
                <a:solidFill>
                  <a:srgbClr val="41A9A2"/>
                </a:solidFill>
                <a:latin typeface="Microsoft Sans Serif" panose="020B0604020202020204" pitchFamily="34" charset="0"/>
              </a:rPr>
              <a:t>Network communications (mod3)</a:t>
            </a:r>
          </a:p>
          <a:p>
            <a:pPr marR="24790" algn="ctr"/>
            <a:endParaRPr lang="en-US" sz="2400" b="1" dirty="0">
              <a:solidFill>
                <a:srgbClr val="41A9A2"/>
              </a:solidFill>
              <a:latin typeface="Microsoft Sans Serif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127C50-E1ED-4199-A305-107D550C9C20}"/>
              </a:ext>
            </a:extLst>
          </p:cNvPr>
          <p:cNvCxnSpPr/>
          <p:nvPr/>
        </p:nvCxnSpPr>
        <p:spPr>
          <a:xfrm>
            <a:off x="5913120" y="1565861"/>
            <a:ext cx="0" cy="44069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9643D9-1AAF-45E8-ABB8-4D4077EBFA0E}"/>
              </a:ext>
            </a:extLst>
          </p:cNvPr>
          <p:cNvSpPr txBox="1"/>
          <p:nvPr/>
        </p:nvSpPr>
        <p:spPr>
          <a:xfrm>
            <a:off x="1151014" y="3611312"/>
            <a:ext cx="4285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Network controlled (Centralized) scheduling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646ADA-A137-4698-8A4A-C03E66148530}"/>
              </a:ext>
            </a:extLst>
          </p:cNvPr>
          <p:cNvSpPr/>
          <p:nvPr/>
        </p:nvSpPr>
        <p:spPr>
          <a:xfrm>
            <a:off x="6717177" y="1050146"/>
            <a:ext cx="46608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Microsoft Sans Serif" panose="020B0604020202020204" pitchFamily="34" charset="0"/>
            </a:endParaRPr>
          </a:p>
          <a:p>
            <a:pPr marR="119500"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Direct communications (mod4)</a:t>
            </a:r>
          </a:p>
          <a:p>
            <a:pPr marR="119500"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1B044-A50E-485B-B6E2-075D8E940BAD}"/>
              </a:ext>
            </a:extLst>
          </p:cNvPr>
          <p:cNvSpPr/>
          <p:nvPr/>
        </p:nvSpPr>
        <p:spPr>
          <a:xfrm>
            <a:off x="7334427" y="3675744"/>
            <a:ext cx="3089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Autonomous (distributed) scheduling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344F5D-583F-426E-81CA-90FFFAD02E1C}"/>
              </a:ext>
            </a:extLst>
          </p:cNvPr>
          <p:cNvSpPr/>
          <p:nvPr/>
        </p:nvSpPr>
        <p:spPr>
          <a:xfrm>
            <a:off x="6229497" y="4231392"/>
            <a:ext cx="58807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Building upon LTE Direct device-to-device design with enhancements for high speeds, high density, improved synchronization and low latency</a:t>
            </a:r>
          </a:p>
          <a:p>
            <a:endParaRPr lang="en-US" sz="16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Clr>
                <a:srgbClr val="41A9A2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Latency-sensitive use cases, e.g. V2V safety   </a:t>
            </a:r>
          </a:p>
          <a:p>
            <a:pPr>
              <a:buClr>
                <a:srgbClr val="41A9A2"/>
              </a:buClr>
            </a:pPr>
            <a:endParaRPr lang="en-US" sz="16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Clr>
                <a:srgbClr val="41A9A2"/>
              </a:buClr>
              <a:buFont typeface="Wingdings" panose="05000000000000000000" pitchFamily="2" charset="2"/>
              <a:buChar char="Ø"/>
            </a:pPr>
            <a:r>
              <a:rPr lang="en-US" dirty="0"/>
              <a:t>Operates both in-and out-of-coverage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049FF-4061-46F3-A957-9569AE7F4BF8}"/>
              </a:ext>
            </a:extLst>
          </p:cNvPr>
          <p:cNvSpPr/>
          <p:nvPr/>
        </p:nvSpPr>
        <p:spPr>
          <a:xfrm>
            <a:off x="144140" y="4187318"/>
            <a:ext cx="57054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LTE Broadcast to broadcast messages from a V2X server to vehicles and beyond. Vehicles can send messages to server via unicast.</a:t>
            </a:r>
          </a:p>
          <a:p>
            <a:endParaRPr lang="en-US" sz="16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latency tolerant use cases, e.g. V2N situational awareness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9738D7-E807-4204-8CEC-7C7F61E8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77" y="1882753"/>
            <a:ext cx="4323809" cy="17904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9C6C8C-7BF9-49B4-A882-E050E46F0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5" y="1849407"/>
            <a:ext cx="4695238" cy="1761905"/>
          </a:xfrm>
          <a:prstGeom prst="rect">
            <a:avLst/>
          </a:prstGeom>
        </p:spPr>
      </p:pic>
      <p:sp>
        <p:nvSpPr>
          <p:cNvPr id="32" name="Title 4">
            <a:extLst>
              <a:ext uri="{FF2B5EF4-FFF2-40B4-BE49-F238E27FC236}">
                <a16:creationId xmlns:a16="http://schemas.microsoft.com/office/drawing/2014/main" id="{4D44593E-4FE4-48AE-B18E-A82329FA5F6F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3" name="Picture 32" descr="underline_base">
            <a:extLst>
              <a:ext uri="{FF2B5EF4-FFF2-40B4-BE49-F238E27FC236}">
                <a16:creationId xmlns:a16="http://schemas.microsoft.com/office/drawing/2014/main" id="{83023630-9227-48A6-A129-1DBD2EDDD96D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underline_base">
            <a:extLst>
              <a:ext uri="{FF2B5EF4-FFF2-40B4-BE49-F238E27FC236}">
                <a16:creationId xmlns:a16="http://schemas.microsoft.com/office/drawing/2014/main" id="{C24BD131-532D-430C-BD01-46318034E44C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9DD08E52-4865-42E7-833C-BEAD96B27615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11 - 30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2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65321E-2206-4064-BC6E-3D719471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012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C-V2X designed for both in-coverage and out-of-coverage 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197691-244D-402D-BB9C-9364D2020B13}"/>
              </a:ext>
            </a:extLst>
          </p:cNvPr>
          <p:cNvCxnSpPr/>
          <p:nvPr/>
        </p:nvCxnSpPr>
        <p:spPr>
          <a:xfrm>
            <a:off x="5913120" y="1565861"/>
            <a:ext cx="0" cy="44069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52F295B-C930-4EE0-BBF9-703E03201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1" y="1909879"/>
            <a:ext cx="5447619" cy="32380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996F26-393B-49CB-97D2-059428943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8" y="2360305"/>
            <a:ext cx="4228571" cy="25047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B540712-60AB-4762-95B9-8DA7BCFA4EE9}"/>
              </a:ext>
            </a:extLst>
          </p:cNvPr>
          <p:cNvSpPr/>
          <p:nvPr/>
        </p:nvSpPr>
        <p:spPr>
          <a:xfrm>
            <a:off x="1851120" y="1277993"/>
            <a:ext cx="199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Out-of-coverage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E9CF1-44D8-4D73-B855-25CB4CDB74AD}"/>
              </a:ext>
            </a:extLst>
          </p:cNvPr>
          <p:cNvSpPr/>
          <p:nvPr/>
        </p:nvSpPr>
        <p:spPr>
          <a:xfrm>
            <a:off x="8161378" y="1277993"/>
            <a:ext cx="151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In-coverage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69094-B1C2-45AA-8D84-70C75E8DF789}"/>
              </a:ext>
            </a:extLst>
          </p:cNvPr>
          <p:cNvSpPr/>
          <p:nvPr/>
        </p:nvSpPr>
        <p:spPr>
          <a:xfrm>
            <a:off x="-313427" y="470767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Direct communications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(via PC5 interface)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FB0D3DF6-A1E7-4519-9395-1802E9482A44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22" name="Picture 21" descr="underline_base">
            <a:extLst>
              <a:ext uri="{FF2B5EF4-FFF2-40B4-BE49-F238E27FC236}">
                <a16:creationId xmlns:a16="http://schemas.microsoft.com/office/drawing/2014/main" id="{ABC407F1-C85A-4EAA-B5D7-4CF4124C38D9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underline_base">
            <a:extLst>
              <a:ext uri="{FF2B5EF4-FFF2-40B4-BE49-F238E27FC236}">
                <a16:creationId xmlns:a16="http://schemas.microsoft.com/office/drawing/2014/main" id="{76B51F79-B357-43E9-9786-1812F9CAF7A2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BDC192-C08D-4DE7-8795-83F0376B2AFC}"/>
              </a:ext>
            </a:extLst>
          </p:cNvPr>
          <p:cNvSpPr/>
          <p:nvPr/>
        </p:nvSpPr>
        <p:spPr>
          <a:xfrm>
            <a:off x="11422966" y="4468527"/>
            <a:ext cx="45719" cy="239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0C127E76-2905-4A33-8F6D-B880946B3BE0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12 - 30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9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A4BB-2A7B-450B-B3D2-A3C8D32F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42203"/>
            <a:ext cx="12146280" cy="6810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the two scenarios of V2X communications through PC5-based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D2FF9-BAEE-49C9-BD79-859FEDF6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2" r="16633"/>
          <a:stretch/>
        </p:blipFill>
        <p:spPr>
          <a:xfrm>
            <a:off x="6115710" y="758922"/>
            <a:ext cx="5205046" cy="3838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6950B5-BFEA-406B-A43B-2712CE01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7" y="940613"/>
            <a:ext cx="6457950" cy="3314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8C6A87-8702-449B-80FF-50E0D304A0A3}"/>
              </a:ext>
            </a:extLst>
          </p:cNvPr>
          <p:cNvSpPr/>
          <p:nvPr/>
        </p:nvSpPr>
        <p:spPr>
          <a:xfrm>
            <a:off x="1580272" y="4561814"/>
            <a:ext cx="42062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vehicle UEs communicate independently from the network PC5 Mode 4 scheduling and interference management of traffic is supported based on distributed algorithms between vehicles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7750B6-037C-41B6-8DFE-F793920850BB}"/>
              </a:ext>
            </a:extLst>
          </p:cNvPr>
          <p:cNvSpPr/>
          <p:nvPr/>
        </p:nvSpPr>
        <p:spPr>
          <a:xfrm>
            <a:off x="7229477" y="4579763"/>
            <a:ext cx="4018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PC5 Mode 3 scheduling and interference management of V2V traffic is assisted via the base station (</a:t>
            </a:r>
            <a:r>
              <a:rPr lang="en-US" dirty="0" err="1"/>
              <a:t>eNB</a:t>
            </a:r>
            <a:r>
              <a:rPr lang="en-US" dirty="0"/>
              <a:t>) by control </a:t>
            </a:r>
            <a:r>
              <a:rPr lang="en-US" dirty="0" err="1"/>
              <a:t>signalling</a:t>
            </a:r>
            <a:r>
              <a:rPr lang="en-US" dirty="0"/>
              <a:t> over the </a:t>
            </a:r>
            <a:r>
              <a:rPr lang="en-US" dirty="0" err="1"/>
              <a:t>Uu</a:t>
            </a:r>
            <a:r>
              <a:rPr lang="en-US" dirty="0"/>
              <a:t>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B2EA1-D773-4A97-85C7-D9D2DCAA224A}"/>
              </a:ext>
            </a:extLst>
          </p:cNvPr>
          <p:cNvSpPr/>
          <p:nvPr/>
        </p:nvSpPr>
        <p:spPr>
          <a:xfrm>
            <a:off x="1153551" y="4118683"/>
            <a:ext cx="1195754" cy="295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5A9585-59E5-483A-8F46-B86207C1BEB1}"/>
              </a:ext>
            </a:extLst>
          </p:cNvPr>
          <p:cNvSpPr/>
          <p:nvPr/>
        </p:nvSpPr>
        <p:spPr>
          <a:xfrm>
            <a:off x="6684828" y="4185870"/>
            <a:ext cx="1195754" cy="295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908D9CC2-C5F6-402C-9E9B-ACB2BBC75D4F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" name="Picture 9" descr="underline_base">
            <a:extLst>
              <a:ext uri="{FF2B5EF4-FFF2-40B4-BE49-F238E27FC236}">
                <a16:creationId xmlns:a16="http://schemas.microsoft.com/office/drawing/2014/main" id="{61D97461-41B1-4D80-8F51-B980C06663A4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underline_base">
            <a:extLst>
              <a:ext uri="{FF2B5EF4-FFF2-40B4-BE49-F238E27FC236}">
                <a16:creationId xmlns:a16="http://schemas.microsoft.com/office/drawing/2014/main" id="{53297A11-39C2-4D80-8A7E-0C882614A56B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06DF9B62-DE77-4E3D-82B4-F4591BCD47DB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13 - 30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5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210-B346-4759-9BA7-B1756563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474"/>
            <a:ext cx="11353800" cy="90289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The scheduling algorithms proposed(Mode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5DF7-D2A3-4477-99D4-C4A1E37D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28" y="1361390"/>
            <a:ext cx="10739511" cy="4351338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exploit the proximity of nearby vehicles and organize vehicles into clusters (cluster-based)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vehicles individually and use the distance between vehicles to allocate radio resources using different heuristic algorithms (location-based)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E831965-EA7B-45BB-B490-13FD19720D83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underline_base">
            <a:extLst>
              <a:ext uri="{FF2B5EF4-FFF2-40B4-BE49-F238E27FC236}">
                <a16:creationId xmlns:a16="http://schemas.microsoft.com/office/drawing/2014/main" id="{9C535A24-4D47-4BCC-9B84-F09386ADF1D3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underline_base">
            <a:extLst>
              <a:ext uri="{FF2B5EF4-FFF2-40B4-BE49-F238E27FC236}">
                <a16:creationId xmlns:a16="http://schemas.microsoft.com/office/drawing/2014/main" id="{AFA76126-F819-4E2D-8772-D9A67BA62178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A57E8147-8B9B-4A10-B2AF-A955646773C0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14 - 30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2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4C84-CEBB-4C7C-A402-1E7267C4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89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autonomous resource selection algorithms(Mode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163A6-CD2F-406B-98A9-01B41CDE1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8" y="953427"/>
            <a:ext cx="10515600" cy="485624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random selection algorithm</a:t>
            </a:r>
          </a:p>
          <a:p>
            <a:pPr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energy sensing algorithm</a:t>
            </a:r>
          </a:p>
          <a:p>
            <a:pPr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geography-based (geo-based) selection </a:t>
            </a:r>
            <a:r>
              <a:rPr lang="en-US" dirty="0" smtClean="0"/>
              <a:t>algorithm</a:t>
            </a:r>
          </a:p>
          <a:p>
            <a:pPr lvl="1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Fine geo knowledge selection algorithm</a:t>
            </a:r>
          </a:p>
          <a:p>
            <a:pPr lvl="1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Coarse geo knowledge selection algorithm</a:t>
            </a:r>
          </a:p>
          <a:p>
            <a:pPr marL="457200" lvl="1" indent="0">
              <a:lnSpc>
                <a:spcPct val="200000"/>
              </a:lnSpc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186D3DA-E6DB-40B3-9380-9C343E9E7EEA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15 - 20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637538-DC01-406D-8BBD-F4A0B2D33256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 descr="underline_base">
            <a:extLst>
              <a:ext uri="{FF2B5EF4-FFF2-40B4-BE49-F238E27FC236}">
                <a16:creationId xmlns:a16="http://schemas.microsoft.com/office/drawing/2014/main" id="{B2EB2EFE-0B82-4D76-BB84-FFF9CBB265FF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underline_base">
            <a:extLst>
              <a:ext uri="{FF2B5EF4-FFF2-40B4-BE49-F238E27FC236}">
                <a16:creationId xmlns:a16="http://schemas.microsoft.com/office/drawing/2014/main" id="{CF24BF92-F885-464F-BF63-BDADE6B9B588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9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AFFE-46C9-49B7-B111-CDB40D4F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312"/>
            <a:ext cx="11245948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Some of the key areas of enhancements were added to the D2D feature in order to support V2V communications: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909A-E173-4191-B216-41A89DD4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51" y="137994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1 from D2D was enhanced to mode 3 for V2X, similarly, mode 2 from D2D was enhanced to mode 4 for V2X.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reference symbols to handle high Doppler associated with relative vehicle speeds up to 500km/h were introduced.</a:t>
            </a:r>
          </a:p>
          <a:p>
            <a:pPr>
              <a:buFontTx/>
              <a:buChar char="-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arrangement of scheduling assignments and resource allocation to allow reduced latency and better performance in high vehicle densities was developed.</a:t>
            </a:r>
          </a:p>
          <a:p>
            <a:pPr>
              <a:buFontTx/>
              <a:buChar char="-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with semi-persistent transmission based mechanism for the unmanaged or off coverage mode (mode 4) was incorporated, in order to sense congestion on resources and estimate future congestion on those resources.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Enhancements were included to use GNSS for time synchronization in the off coverage scenario.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C965385-1E3F-47FA-8170-6DA507E62540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underline_base">
            <a:extLst>
              <a:ext uri="{FF2B5EF4-FFF2-40B4-BE49-F238E27FC236}">
                <a16:creationId xmlns:a16="http://schemas.microsoft.com/office/drawing/2014/main" id="{240E0194-A8C3-4C73-BFFD-C5E25BB395D4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underline_base">
            <a:extLst>
              <a:ext uri="{FF2B5EF4-FFF2-40B4-BE49-F238E27FC236}">
                <a16:creationId xmlns:a16="http://schemas.microsoft.com/office/drawing/2014/main" id="{B869E39F-1FA1-4A5C-B4B7-457485E6F46F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F1EB6A6A-E958-414C-B38B-9D1D9CF196F0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16 - 30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8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E424-D43D-41B3-AD40-8BEB826E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0" y="98474"/>
            <a:ext cx="10515600" cy="42266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Interfaces and Entities in D2D in 5G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5428E-406B-452A-9C46-DE6F2F23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410" y="2468350"/>
            <a:ext cx="5892970" cy="2990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5AC506-382C-43B5-8874-1449A99A2C1A}"/>
              </a:ext>
            </a:extLst>
          </p:cNvPr>
          <p:cNvSpPr/>
          <p:nvPr/>
        </p:nvSpPr>
        <p:spPr>
          <a:xfrm>
            <a:off x="383419" y="952681"/>
            <a:ext cx="6096000" cy="2476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PC5-Direct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Ue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-to-UE Interface</a:t>
            </a:r>
          </a:p>
          <a:p>
            <a:pPr marL="285750" indent="-2857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PC3-Interface between UE and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ProSe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Server</a:t>
            </a:r>
          </a:p>
          <a:p>
            <a:pPr marL="285750" indent="-2857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PC4-Interface between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ProSe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server and EPC</a:t>
            </a:r>
          </a:p>
          <a:p>
            <a:pPr marL="285750" indent="-2857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-Interface between EUTRAN and EPC</a:t>
            </a:r>
          </a:p>
          <a:p>
            <a:pPr marL="285750" indent="-2857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Uu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-Interface between UE and EUTRAN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364E5396-49B8-4B47-ACA2-2C3377033DD5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 descr="underline_base">
            <a:extLst>
              <a:ext uri="{FF2B5EF4-FFF2-40B4-BE49-F238E27FC236}">
                <a16:creationId xmlns:a16="http://schemas.microsoft.com/office/drawing/2014/main" id="{DDF907F7-9FDD-4AF5-9E76-0DA3205C9C18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nderline_base">
            <a:extLst>
              <a:ext uri="{FF2B5EF4-FFF2-40B4-BE49-F238E27FC236}">
                <a16:creationId xmlns:a16="http://schemas.microsoft.com/office/drawing/2014/main" id="{F1A7F0D1-332C-4B5F-B074-19AA56696484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F63C753-26D0-48E5-9211-47758D21A94F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17 - 30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2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3AF7C6-CD60-4964-9715-C4D07784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789" y="1266520"/>
            <a:ext cx="4468404" cy="37055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3FE668-9A34-461A-A453-3CE37A7C250C}"/>
              </a:ext>
            </a:extLst>
          </p:cNvPr>
          <p:cNvSpPr/>
          <p:nvPr/>
        </p:nvSpPr>
        <p:spPr>
          <a:xfrm>
            <a:off x="-1" y="0"/>
            <a:ext cx="10189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Dedicated different Layer for PC5 Communication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76A73-D4B5-4B4E-961D-2CB5764FCB99}"/>
              </a:ext>
            </a:extLst>
          </p:cNvPr>
          <p:cNvSpPr/>
          <p:nvPr/>
        </p:nvSpPr>
        <p:spPr>
          <a:xfrm>
            <a:off x="8428542" y="5265205"/>
            <a:ext cx="3522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(Red Control and Blue Data Channels) </a:t>
            </a:r>
            <a:endParaRPr lang="en-US" sz="1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EE8A730-BC91-43BF-87C5-2BEF27FA1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37742"/>
              </p:ext>
            </p:extLst>
          </p:nvPr>
        </p:nvGraphicFramePr>
        <p:xfrm>
          <a:off x="374657" y="525519"/>
          <a:ext cx="7545452" cy="582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86363">
                  <a:extLst>
                    <a:ext uri="{9D8B030D-6E8A-4147-A177-3AD203B41FA5}">
                      <a16:colId xmlns:a16="http://schemas.microsoft.com/office/drawing/2014/main" val="3349297601"/>
                    </a:ext>
                  </a:extLst>
                </a:gridCol>
                <a:gridCol w="1886363">
                  <a:extLst>
                    <a:ext uri="{9D8B030D-6E8A-4147-A177-3AD203B41FA5}">
                      <a16:colId xmlns:a16="http://schemas.microsoft.com/office/drawing/2014/main" val="2815276313"/>
                    </a:ext>
                  </a:extLst>
                </a:gridCol>
                <a:gridCol w="1886363">
                  <a:extLst>
                    <a:ext uri="{9D8B030D-6E8A-4147-A177-3AD203B41FA5}">
                      <a16:colId xmlns:a16="http://schemas.microsoft.com/office/drawing/2014/main" val="3300511411"/>
                    </a:ext>
                  </a:extLst>
                </a:gridCol>
                <a:gridCol w="1886363">
                  <a:extLst>
                    <a:ext uri="{9D8B030D-6E8A-4147-A177-3AD203B41FA5}">
                      <a16:colId xmlns:a16="http://schemas.microsoft.com/office/drawing/2014/main" val="3591614198"/>
                    </a:ext>
                  </a:extLst>
                </a:gridCol>
              </a:tblGrid>
              <a:tr h="1718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baseline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RLC Layer</a:t>
                      </a:r>
                      <a:endParaRPr lang="en-US" sz="1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Arial Rounded MT Bold" panose="020F0704030504030204" pitchFamily="34" charset="0"/>
                      </a:endParaRPr>
                    </a:p>
                    <a:p>
                      <a:pPr algn="ctr"/>
                      <a:endParaRPr lang="en-US" sz="1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STCH: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4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j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Sidelink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 Traffic Channel(Data)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j-cs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SBCCH:</a:t>
                      </a:r>
                    </a:p>
                    <a:p>
                      <a:pPr algn="ctr"/>
                      <a:endParaRPr lang="fa-IR" sz="14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j-cs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Sidelink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 Broadcast Control Channel(Control Channel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for Direct Discovery in D2D)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2219508"/>
                  </a:ext>
                </a:extLst>
              </a:tr>
              <a:tr h="833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cap="none" spc="0" baseline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MAC Layer</a:t>
                      </a:r>
                      <a:endParaRPr lang="en-US" sz="1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Arial Rounded MT Bold" panose="020F0704030504030204" pitchFamily="34" charset="0"/>
                      </a:endParaRPr>
                    </a:p>
                    <a:p>
                      <a:pPr algn="ctr"/>
                      <a:endParaRPr lang="en-US" sz="1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j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SLSCH: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400" b="0" i="0" u="none" strike="noStrike" kern="12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j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Sidelink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 Shared Channel(Data)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kern="12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j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SLBCH: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400" b="0" i="0" u="none" strike="noStrike" kern="12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j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Sidelink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 Broadcast Channel(Control)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82113"/>
                  </a:ext>
                </a:extLst>
              </a:tr>
              <a:tr h="1586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gradFill>
                            <a:gsLst>
                              <a:gs pos="0">
                                <a:schemeClr val="accent5">
                                  <a:lumMod val="50000"/>
                                </a:schemeClr>
                              </a:gs>
                              <a:gs pos="50000">
                                <a:schemeClr val="accent5"/>
                              </a:gs>
                              <a:gs pos="100000">
                                <a:schemeClr val="accent5">
                                  <a:lumMod val="60000"/>
                                  <a:lumOff val="40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Arial Rounded MT Bold" panose="020F0704030504030204" pitchFamily="34" charset="0"/>
                        </a:rPr>
                        <a:t>Physical Layer</a:t>
                      </a:r>
                    </a:p>
                    <a:p>
                      <a:pPr algn="ctr"/>
                      <a:endParaRPr lang="en-US" sz="16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PSCCH: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4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j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Physical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Sidelink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 Control Channel(Control Channel)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j-cs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PSBCH:</a:t>
                      </a:r>
                    </a:p>
                    <a:p>
                      <a:pPr algn="ctr"/>
                      <a:endParaRPr lang="fa-IR" sz="14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j-cs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Physical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Sidelink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 Broadcast Channel(Control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Channel used in Direct Discovery in D2D)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PSSCH:</a:t>
                      </a:r>
                    </a:p>
                    <a:p>
                      <a:pPr algn="ctr"/>
                      <a:endParaRPr lang="fa-IR" sz="1400" b="0" i="0" u="none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ea typeface="+mn-ea"/>
                        <a:cs typeface="+mj-cs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Physical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Sidelink</a:t>
                      </a:r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 Shared Control Channel(Data</a:t>
                      </a:r>
                    </a:p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Rounded MT Bold" panose="020F0704030504030204" pitchFamily="34" charset="0"/>
                          <a:ea typeface="+mn-ea"/>
                          <a:cs typeface="+mj-cs"/>
                        </a:rPr>
                        <a:t>Channel)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 Rounded MT Bold" panose="020F0704030504030204" pitchFamily="34" charset="0"/>
                        <a:cs typeface="+mj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024778"/>
                  </a:ext>
                </a:extLst>
              </a:tr>
            </a:tbl>
          </a:graphicData>
        </a:graphic>
      </p:graphicFrame>
      <p:sp>
        <p:nvSpPr>
          <p:cNvPr id="10" name="Title 4">
            <a:extLst>
              <a:ext uri="{FF2B5EF4-FFF2-40B4-BE49-F238E27FC236}">
                <a16:creationId xmlns:a16="http://schemas.microsoft.com/office/drawing/2014/main" id="{67A7B223-011E-4ED3-B5A4-AC5116555260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1" name="Picture 10" descr="underline_base">
            <a:extLst>
              <a:ext uri="{FF2B5EF4-FFF2-40B4-BE49-F238E27FC236}">
                <a16:creationId xmlns:a16="http://schemas.microsoft.com/office/drawing/2014/main" id="{C925D15A-A06D-4701-8E10-E9BE2074E119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underline_base">
            <a:extLst>
              <a:ext uri="{FF2B5EF4-FFF2-40B4-BE49-F238E27FC236}">
                <a16:creationId xmlns:a16="http://schemas.microsoft.com/office/drawing/2014/main" id="{D845ACB8-936F-4046-BE45-375AC0505FC8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C05CD381-936B-4AA7-94AA-F667D4BC797B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18 - 30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5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53086-CB32-4A99-B85C-30D637C2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882" y="1098362"/>
            <a:ext cx="2695136" cy="4379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67E0FE-B8BB-438A-8E6A-B414B0EA81FA}"/>
              </a:ext>
            </a:extLst>
          </p:cNvPr>
          <p:cNvSpPr/>
          <p:nvPr/>
        </p:nvSpPr>
        <p:spPr>
          <a:xfrm>
            <a:off x="268460" y="1098362"/>
            <a:ext cx="8107680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Sidelink</a:t>
            </a:r>
            <a:r>
              <a:rPr lang="en-US" sz="2000" dirty="0"/>
              <a:t> </a:t>
            </a:r>
            <a:r>
              <a:rPr lang="en-US" sz="2000" dirty="0" err="1"/>
              <a:t>Chennel</a:t>
            </a:r>
            <a:r>
              <a:rPr lang="en-US" sz="2000" dirty="0"/>
              <a:t> will be accommodating both Cellular Traffic as well as D2D communication Traffic with exclusively reserved PRBs in each and every channel.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r>
              <a:rPr lang="en-US" sz="2000" dirty="0"/>
              <a:t> we can see that some of PRBs (Physical Resource Blocks) are reserved for Cellular Traffic and some are reserved for D2D communication using PC5 Interface 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r>
              <a:rPr lang="en-US" sz="2000" dirty="0"/>
              <a:t>The PRBs reservation is necessary since the UE Device has to cater for both the kind of Traffic </a:t>
            </a:r>
            <a:r>
              <a:rPr lang="en-US" sz="2000" dirty="0" err="1"/>
              <a:t>i.e</a:t>
            </a:r>
            <a:r>
              <a:rPr lang="en-US" sz="2000" dirty="0"/>
              <a:t> Cellular as well as D2D Communication using PC5 Interface.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This is done to avoid the conflict between Cellular and D2D Networks.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5DB608-C067-4C69-94F5-5FCA9C606322}"/>
              </a:ext>
            </a:extLst>
          </p:cNvPr>
          <p:cNvSpPr/>
          <p:nvPr/>
        </p:nvSpPr>
        <p:spPr>
          <a:xfrm>
            <a:off x="166467" y="108560"/>
            <a:ext cx="11859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PRBs reserved as per Cellular and D2D traffic for PUCCH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A4DB507-D90F-45DC-8BAD-45947F9B7655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 descr="underline_base">
            <a:extLst>
              <a:ext uri="{FF2B5EF4-FFF2-40B4-BE49-F238E27FC236}">
                <a16:creationId xmlns:a16="http://schemas.microsoft.com/office/drawing/2014/main" id="{4B0F1F3E-498D-46EB-A0D6-E156530906E1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underline_base">
            <a:extLst>
              <a:ext uri="{FF2B5EF4-FFF2-40B4-BE49-F238E27FC236}">
                <a16:creationId xmlns:a16="http://schemas.microsoft.com/office/drawing/2014/main" id="{D356BDD5-BBE2-4B66-A713-283D8F3ED8A1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C9742AE9-51CC-44C1-BA1A-B706F7E36DA3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19 - 30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3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 connected vehicle does not only talk to other cars: it will also  communicate with the road - Ferrovial's blog">
            <a:extLst>
              <a:ext uri="{FF2B5EF4-FFF2-40B4-BE49-F238E27FC236}">
                <a16:creationId xmlns:a16="http://schemas.microsoft.com/office/drawing/2014/main" id="{2483BF04-5FF4-43F1-8936-ADF748D86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03A4CF-16F6-4D23-9631-82E91DDB98FF}"/>
              </a:ext>
            </a:extLst>
          </p:cNvPr>
          <p:cNvSpPr/>
          <p:nvPr/>
        </p:nvSpPr>
        <p:spPr>
          <a:xfrm>
            <a:off x="0" y="1368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500C15-FE27-483A-A8C9-BD58782E0E86}"/>
              </a:ext>
            </a:extLst>
          </p:cNvPr>
          <p:cNvSpPr/>
          <p:nvPr/>
        </p:nvSpPr>
        <p:spPr>
          <a:xfrm>
            <a:off x="1140348" y="522584"/>
            <a:ext cx="843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ITS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92FBF0-76BB-40A2-A650-8D2492F43DCE}"/>
              </a:ext>
            </a:extLst>
          </p:cNvPr>
          <p:cNvSpPr/>
          <p:nvPr/>
        </p:nvSpPr>
        <p:spPr>
          <a:xfrm>
            <a:off x="1507023" y="1067113"/>
            <a:ext cx="38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intelligent transportation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ADAC4-9134-4CB5-BC9F-D365434B8BD2}"/>
              </a:ext>
            </a:extLst>
          </p:cNvPr>
          <p:cNvSpPr/>
          <p:nvPr/>
        </p:nvSpPr>
        <p:spPr>
          <a:xfrm>
            <a:off x="5499" y="4941151"/>
            <a:ext cx="12192000" cy="1356359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0">
                <a:schemeClr val="accent2">
                  <a:lumMod val="0"/>
                  <a:alpha val="53000"/>
                </a:schemeClr>
              </a:gs>
              <a:gs pos="100000">
                <a:schemeClr val="accent3">
                  <a:lumMod val="30000"/>
                  <a:lumOff val="70000"/>
                  <a:alpha val="23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6E0336-233A-4D35-892E-A8651310D3C2}"/>
              </a:ext>
            </a:extLst>
          </p:cNvPr>
          <p:cNvSpPr/>
          <p:nvPr/>
        </p:nvSpPr>
        <p:spPr>
          <a:xfrm>
            <a:off x="746648" y="1618131"/>
            <a:ext cx="4645633" cy="91440"/>
          </a:xfrm>
          <a:prstGeom prst="roundRect">
            <a:avLst/>
          </a:prstGeom>
          <a:solidFill>
            <a:srgbClr val="41A9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D7C91D-A1B1-4A63-B04E-509B6519ABCD}"/>
              </a:ext>
            </a:extLst>
          </p:cNvPr>
          <p:cNvSpPr/>
          <p:nvPr/>
        </p:nvSpPr>
        <p:spPr>
          <a:xfrm>
            <a:off x="996739" y="5126359"/>
            <a:ext cx="1941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effective and reliable traffic monitoring control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254BBF-E07C-4034-A387-6EF51883C2FE}"/>
              </a:ext>
            </a:extLst>
          </p:cNvPr>
          <p:cNvSpPr/>
          <p:nvPr/>
        </p:nvSpPr>
        <p:spPr>
          <a:xfrm>
            <a:off x="3934489" y="5250745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management  to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avoid  road  accidents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6CC89-0EDA-4658-A9B2-5A52A7C9EB0B}"/>
              </a:ext>
            </a:extLst>
          </p:cNvPr>
          <p:cNvSpPr/>
          <p:nvPr/>
        </p:nvSpPr>
        <p:spPr>
          <a:xfrm>
            <a:off x="9110642" y="5225355"/>
            <a:ext cx="1646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improve  traffic efficiency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E0A2F14D-0558-4CF6-AE6C-3243862A613C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21" name="Picture 20" descr="underline_base">
            <a:extLst>
              <a:ext uri="{FF2B5EF4-FFF2-40B4-BE49-F238E27FC236}">
                <a16:creationId xmlns:a16="http://schemas.microsoft.com/office/drawing/2014/main" id="{421300CC-12BD-4CAC-B696-460EE16603BA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underline_base">
            <a:extLst>
              <a:ext uri="{FF2B5EF4-FFF2-40B4-BE49-F238E27FC236}">
                <a16:creationId xmlns:a16="http://schemas.microsoft.com/office/drawing/2014/main" id="{AD970A1C-53EA-4456-976F-1B421B9A977A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0DBED0-6BCE-4EF2-933D-342D3BC1359C}"/>
              </a:ext>
            </a:extLst>
          </p:cNvPr>
          <p:cNvSpPr/>
          <p:nvPr/>
        </p:nvSpPr>
        <p:spPr>
          <a:xfrm rot="5400000" flipV="1">
            <a:off x="3572396" y="5573610"/>
            <a:ext cx="914400" cy="914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4C7653-015D-4445-8468-B253B846D1A2}"/>
              </a:ext>
            </a:extLst>
          </p:cNvPr>
          <p:cNvSpPr/>
          <p:nvPr/>
        </p:nvSpPr>
        <p:spPr>
          <a:xfrm rot="5400000" flipV="1">
            <a:off x="7889268" y="5599011"/>
            <a:ext cx="914400" cy="914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AA07FF5E-6A11-4217-B820-82C374C78E7F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2 - 30</a:t>
            </a:r>
            <a:endParaRPr lang="en-US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6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A602-91E7-4E2E-B810-F6246A13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40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High-level Software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2465A-DAC6-468E-8514-F2C0A404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67" y="605407"/>
            <a:ext cx="8538723" cy="5668645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6B2D0F1B-B93F-49A3-AFB6-C70B8C4FFB54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 descr="underline_base">
            <a:extLst>
              <a:ext uri="{FF2B5EF4-FFF2-40B4-BE49-F238E27FC236}">
                <a16:creationId xmlns:a16="http://schemas.microsoft.com/office/drawing/2014/main" id="{F2B84B9B-F2F6-4293-B77A-93058CCD9619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nderline_base">
            <a:extLst>
              <a:ext uri="{FF2B5EF4-FFF2-40B4-BE49-F238E27FC236}">
                <a16:creationId xmlns:a16="http://schemas.microsoft.com/office/drawing/2014/main" id="{736128CC-C3B5-4DC6-B1A2-E48ADC46BC2A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28049F9-6FD9-47BD-A42A-0F029524D8A1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20 - 30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0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86E5-0C6B-4E28-9A22-6142E9D3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900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High-level Software Architecture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BEC5-5689-4321-8DC3-50DC4763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04" y="1253331"/>
            <a:ext cx="10515600" cy="4351338"/>
          </a:xfrm>
        </p:spPr>
        <p:txBody>
          <a:bodyPr>
            <a:normAutofit fontScale="92500"/>
          </a:bodyPr>
          <a:lstStyle/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PC5-D: </a:t>
            </a:r>
            <a:r>
              <a:rPr lang="en-US" sz="2400" dirty="0"/>
              <a:t>The discovery plane of PC5 interface is needed for direct discovery. Discovery allows a UE to discover other UEs that are in proximity. The </a:t>
            </a:r>
            <a:r>
              <a:rPr lang="en-US" sz="2400" dirty="0" err="1"/>
              <a:t>ProSe</a:t>
            </a:r>
            <a:r>
              <a:rPr lang="en-US" sz="2400" dirty="0"/>
              <a:t> Protocol interacts directly with the MAC layer</a:t>
            </a:r>
            <a:endParaRPr lang="fa-IR" sz="2400" dirty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fa-IR" sz="2400" dirty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PC5-S: The PC5 signaling protocol stack is used for control plane signaling over the PC5 interface to establish, maintain, and release a secure direct link between two UEs. </a:t>
            </a:r>
            <a:endParaRPr lang="fa-IR" sz="2400" dirty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fa-IR" sz="2400" dirty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PC5-U: The user plane PC5 interface is used to send traffic directly between two UEs. </a:t>
            </a:r>
            <a:endParaRPr lang="fa-IR" sz="2400" dirty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fa-IR" sz="2400" dirty="0"/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PC3: The control plane PC3 interface is used for service authorization between the UE and the </a:t>
            </a:r>
            <a:r>
              <a:rPr lang="en-US" sz="2400" dirty="0" err="1"/>
              <a:t>ProSe</a:t>
            </a:r>
            <a:r>
              <a:rPr lang="en-US" sz="2400" dirty="0"/>
              <a:t> Function when the UE is connected to the network (i.e., on-network).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168B23D-D699-44B0-8E2F-231C52C917BD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underline_base">
            <a:extLst>
              <a:ext uri="{FF2B5EF4-FFF2-40B4-BE49-F238E27FC236}">
                <a16:creationId xmlns:a16="http://schemas.microsoft.com/office/drawing/2014/main" id="{89CED371-2E16-44CC-A661-EF897EB6421D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underline_base">
            <a:extLst>
              <a:ext uri="{FF2B5EF4-FFF2-40B4-BE49-F238E27FC236}">
                <a16:creationId xmlns:a16="http://schemas.microsoft.com/office/drawing/2014/main" id="{FA1C567D-208F-49C4-B95D-0CA623AE0217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D42E805F-62A6-4A70-B611-1AD87E5B8B0D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21 - 30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3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A51FDC-F9A8-4655-9A30-ADE867F0B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58"/>
          <a:stretch/>
        </p:blipFill>
        <p:spPr>
          <a:xfrm>
            <a:off x="1252026" y="2561795"/>
            <a:ext cx="8035218" cy="2794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FCD3B6-2967-40F4-8FB5-16D4404EF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83" r="5013"/>
          <a:stretch/>
        </p:blipFill>
        <p:spPr>
          <a:xfrm>
            <a:off x="1252026" y="1009968"/>
            <a:ext cx="7512946" cy="1036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95FE8F-4FCA-40EF-8C10-38CE91680077}"/>
              </a:ext>
            </a:extLst>
          </p:cNvPr>
          <p:cNvSpPr txBox="1"/>
          <p:nvPr/>
        </p:nvSpPr>
        <p:spPr>
          <a:xfrm>
            <a:off x="1758462" y="2063921"/>
            <a:ext cx="17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Frequency bands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DDC37-A27F-43FC-AD84-74CCD9D7A0FF}"/>
              </a:ext>
            </a:extLst>
          </p:cNvPr>
          <p:cNvSpPr txBox="1"/>
          <p:nvPr/>
        </p:nvSpPr>
        <p:spPr>
          <a:xfrm>
            <a:off x="1724240" y="5300032"/>
            <a:ext cx="23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Performance indicators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F8E0315-5812-4C74-BF7D-95070F4DB78E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 descr="underline_base">
            <a:extLst>
              <a:ext uri="{FF2B5EF4-FFF2-40B4-BE49-F238E27FC236}">
                <a16:creationId xmlns:a16="http://schemas.microsoft.com/office/drawing/2014/main" id="{35DCB733-7D9A-4F60-8680-5EE3830DD401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underline_base">
            <a:extLst>
              <a:ext uri="{FF2B5EF4-FFF2-40B4-BE49-F238E27FC236}">
                <a16:creationId xmlns:a16="http://schemas.microsoft.com/office/drawing/2014/main" id="{307E1E6A-5955-44B5-A0D5-0B8A7F642A81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825B8B47-183B-4D71-83E9-C6D4CB8E9B44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22 - 30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7BF606-0CA5-47DD-A445-FDA8D6F6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-53048"/>
            <a:ext cx="11724249" cy="73408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Pc5 - Interface</a:t>
            </a:r>
          </a:p>
        </p:txBody>
      </p:sp>
    </p:spTree>
    <p:extLst>
      <p:ext uri="{BB962C8B-B14F-4D97-AF65-F5344CB8AC3E}">
        <p14:creationId xmlns:p14="http://schemas.microsoft.com/office/powerpoint/2010/main" val="4134602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6013-0C21-4C97-AD65-AE975679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-53048"/>
            <a:ext cx="11724249" cy="73408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examples of use cases that combine PC5 and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Uu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98CE-837F-4F9C-B833-781E9058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8" y="1009698"/>
            <a:ext cx="10515600" cy="52504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sharing between vehicles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sharing for automated driving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Cooperative lane change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Cooperative collision avoidance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Cooperative driving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Hazard warning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 collision warning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Intersection collision warning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Truck platooning</a:t>
            </a:r>
          </a:p>
          <a:p>
            <a:pPr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of security certificates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AD884-0806-4EC2-A83F-B0D4956A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38" y="2895403"/>
            <a:ext cx="7924804" cy="21971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A69E8A-D07E-4B0D-AF3E-803624067C00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 descr="underline_base">
            <a:extLst>
              <a:ext uri="{FF2B5EF4-FFF2-40B4-BE49-F238E27FC236}">
                <a16:creationId xmlns:a16="http://schemas.microsoft.com/office/drawing/2014/main" id="{1F70AFBD-8929-4759-987A-14978FE0A078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underline_base">
            <a:extLst>
              <a:ext uri="{FF2B5EF4-FFF2-40B4-BE49-F238E27FC236}">
                <a16:creationId xmlns:a16="http://schemas.microsoft.com/office/drawing/2014/main" id="{49A3DC70-87BC-4044-83BC-ADDA588204A1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3AD21F21-FC81-4887-96FA-69772907B511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23 - 30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84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D442-E784-45CD-8F17-0F314F7F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476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Evolve from LTE-V2X to NR-V2X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97153-01F4-4CAB-BB0E-E4AFB08F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4" y="970964"/>
            <a:ext cx="10164583" cy="491607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401D2F-AD78-4137-8A1C-8EF767765A58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 descr="underline_base">
            <a:extLst>
              <a:ext uri="{FF2B5EF4-FFF2-40B4-BE49-F238E27FC236}">
                <a16:creationId xmlns:a16="http://schemas.microsoft.com/office/drawing/2014/main" id="{FEFD5958-9111-412C-9121-4A317C58B342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underline_base">
            <a:extLst>
              <a:ext uri="{FF2B5EF4-FFF2-40B4-BE49-F238E27FC236}">
                <a16:creationId xmlns:a16="http://schemas.microsoft.com/office/drawing/2014/main" id="{8AFFD2F9-D49D-405B-B682-20B4EE162246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E902A39D-4AC5-4618-9C59-67708276C81B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24 - 30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52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F587-930F-4B83-BCD5-DE347B44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98474"/>
            <a:ext cx="10515600" cy="48086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5G-V2X, high level and more complexity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2C459-6C5F-473C-A36E-F5F29AEB07CC}"/>
              </a:ext>
            </a:extLst>
          </p:cNvPr>
          <p:cNvSpPr/>
          <p:nvPr/>
        </p:nvSpPr>
        <p:spPr>
          <a:xfrm>
            <a:off x="473612" y="686193"/>
            <a:ext cx="10400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5G Stage, vehicle networking evolution to cooperative, final to support Full Automatous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27E0-97B1-4C9B-805C-EE751BA38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5" y="1777877"/>
            <a:ext cx="4448175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DE568-90E2-470B-A5CF-69D13020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435" y="3816374"/>
            <a:ext cx="4295775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93869-EE41-4127-B94D-234FF69C7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552" y="1701677"/>
            <a:ext cx="4257675" cy="1971675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F1A4470B-46DD-4B0A-9749-D039123255BF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25 - 30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6D6F495-BEBA-41BB-96B9-74D678877C91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1" name="Picture 10" descr="underline_base">
            <a:extLst>
              <a:ext uri="{FF2B5EF4-FFF2-40B4-BE49-F238E27FC236}">
                <a16:creationId xmlns:a16="http://schemas.microsoft.com/office/drawing/2014/main" id="{2E3BA2C8-9448-4DFA-BDE3-8E083026FCC6}"/>
              </a:ext>
            </a:extLst>
          </p:cNvPr>
          <p:cNvPicPr>
            <a:picLocks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underline_base">
            <a:extLst>
              <a:ext uri="{FF2B5EF4-FFF2-40B4-BE49-F238E27FC236}">
                <a16:creationId xmlns:a16="http://schemas.microsoft.com/office/drawing/2014/main" id="{AAA6E7B6-0ECD-4341-9384-1303D9823BC7}"/>
              </a:ext>
            </a:extLst>
          </p:cNvPr>
          <p:cNvPicPr>
            <a:picLocks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534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04EDFCE-6008-47E6-9EF5-415C30DF3DE8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underline_base">
            <a:extLst>
              <a:ext uri="{FF2B5EF4-FFF2-40B4-BE49-F238E27FC236}">
                <a16:creationId xmlns:a16="http://schemas.microsoft.com/office/drawing/2014/main" id="{010D0C87-EB67-4579-8077-44B6F67C38BE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underline_base">
            <a:extLst>
              <a:ext uri="{FF2B5EF4-FFF2-40B4-BE49-F238E27FC236}">
                <a16:creationId xmlns:a16="http://schemas.microsoft.com/office/drawing/2014/main" id="{28EEDC67-94A5-45AE-A79C-7D7C0269A7D9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FE423-C87C-4E46-958C-291579F70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6" y="1257764"/>
            <a:ext cx="4430790" cy="43424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92FCA24-5029-47E5-9779-A97402CE6B3A}"/>
              </a:ext>
            </a:extLst>
          </p:cNvPr>
          <p:cNvSpPr/>
          <p:nvPr/>
        </p:nvSpPr>
        <p:spPr>
          <a:xfrm>
            <a:off x="3179298" y="928468"/>
            <a:ext cx="3038622" cy="1083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4CE3D2-3991-44FB-BBC4-4845BD715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172" y="1470074"/>
            <a:ext cx="895350" cy="619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D6CABB-B08E-4EE1-9D5E-CE5998E497A7}"/>
              </a:ext>
            </a:extLst>
          </p:cNvPr>
          <p:cNvSpPr/>
          <p:nvPr/>
        </p:nvSpPr>
        <p:spPr>
          <a:xfrm>
            <a:off x="3280059" y="2414768"/>
            <a:ext cx="323557" cy="356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E2853B-4D8D-4386-8DFB-3CAC0A693598}"/>
              </a:ext>
            </a:extLst>
          </p:cNvPr>
          <p:cNvSpPr/>
          <p:nvPr/>
        </p:nvSpPr>
        <p:spPr>
          <a:xfrm>
            <a:off x="7848846" y="3367691"/>
            <a:ext cx="3115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V2I allows RSUs to monitor traffic, e.g. traffic signals, tolls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5C87-2DB7-47E5-A583-24A153C3F4C0}"/>
              </a:ext>
            </a:extLst>
          </p:cNvPr>
          <p:cNvSpPr/>
          <p:nvPr/>
        </p:nvSpPr>
        <p:spPr>
          <a:xfrm>
            <a:off x="7848846" y="1916123"/>
            <a:ext cx="3038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RSUs can be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eNodeBs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or standalone roadside devices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A29281-B8CE-48ED-A796-8AE2E6AFEEF3}"/>
              </a:ext>
            </a:extLst>
          </p:cNvPr>
          <p:cNvSpPr/>
          <p:nvPr/>
        </p:nvSpPr>
        <p:spPr>
          <a:xfrm>
            <a:off x="7848846" y="2602317"/>
            <a:ext cx="3115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RSUs can connect to network for cloud services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2DF1E-416A-42A6-A475-E52253286F6D}"/>
              </a:ext>
            </a:extLst>
          </p:cNvPr>
          <p:cNvSpPr/>
          <p:nvPr/>
        </p:nvSpPr>
        <p:spPr>
          <a:xfrm>
            <a:off x="7791436" y="4786612"/>
            <a:ext cx="3038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V2V mostly for safety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2D2601-3A3B-46D4-AC9E-AF53DC26CCC7}"/>
              </a:ext>
            </a:extLst>
          </p:cNvPr>
          <p:cNvSpPr/>
          <p:nvPr/>
        </p:nvSpPr>
        <p:spPr>
          <a:xfrm>
            <a:off x="3418056" y="4786612"/>
            <a:ext cx="1257922" cy="948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8235F6-079C-4D60-B815-8AD1E62E4280}"/>
              </a:ext>
            </a:extLst>
          </p:cNvPr>
          <p:cNvSpPr/>
          <p:nvPr/>
        </p:nvSpPr>
        <p:spPr>
          <a:xfrm>
            <a:off x="195725" y="2684476"/>
            <a:ext cx="342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V2N provides over-the-top cloud 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034B01-8340-4177-8C18-AD096ECEEE49}"/>
              </a:ext>
            </a:extLst>
          </p:cNvPr>
          <p:cNvSpPr/>
          <p:nvPr/>
        </p:nvSpPr>
        <p:spPr>
          <a:xfrm>
            <a:off x="181657" y="3957348"/>
            <a:ext cx="36386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Most use cases use a combination of interfaces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F08CA6-01A2-4553-95EC-A1B43C0C8A61}"/>
              </a:ext>
            </a:extLst>
          </p:cNvPr>
          <p:cNvSpPr/>
          <p:nvPr/>
        </p:nvSpPr>
        <p:spPr>
          <a:xfrm>
            <a:off x="2811336" y="532951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Uu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Interface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PC5 Interface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532BDF-9DE5-45F4-8A64-8D8D5C6FB3C0}"/>
              </a:ext>
            </a:extLst>
          </p:cNvPr>
          <p:cNvCxnSpPr>
            <a:cxnSpLocks/>
          </p:cNvCxnSpPr>
          <p:nvPr/>
        </p:nvCxnSpPr>
        <p:spPr>
          <a:xfrm>
            <a:off x="2083886" y="5982607"/>
            <a:ext cx="659992" cy="1"/>
          </a:xfrm>
          <a:prstGeom prst="line">
            <a:avLst/>
          </a:prstGeom>
          <a:ln w="38100">
            <a:solidFill>
              <a:srgbClr val="7C4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E330C9-FCDB-4408-8D53-869F985822B9}"/>
              </a:ext>
            </a:extLst>
          </p:cNvPr>
          <p:cNvCxnSpPr>
            <a:cxnSpLocks/>
          </p:cNvCxnSpPr>
          <p:nvPr/>
        </p:nvCxnSpPr>
        <p:spPr>
          <a:xfrm>
            <a:off x="2083886" y="5561869"/>
            <a:ext cx="659992" cy="1"/>
          </a:xfrm>
          <a:prstGeom prst="line">
            <a:avLst/>
          </a:prstGeom>
          <a:ln w="38100">
            <a:solidFill>
              <a:srgbClr val="64C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D68C7D0-88B3-46A6-AE12-D06E72E77AF4}"/>
              </a:ext>
            </a:extLst>
          </p:cNvPr>
          <p:cNvSpPr/>
          <p:nvPr/>
        </p:nvSpPr>
        <p:spPr>
          <a:xfrm>
            <a:off x="5388295" y="2872115"/>
            <a:ext cx="32355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9F6C47-840E-4F32-B339-B2D6C4C75C0E}"/>
              </a:ext>
            </a:extLst>
          </p:cNvPr>
          <p:cNvSpPr/>
          <p:nvPr/>
        </p:nvSpPr>
        <p:spPr>
          <a:xfrm flipH="1">
            <a:off x="4374847" y="3287159"/>
            <a:ext cx="492716" cy="422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B8F73-74CC-42DA-AA35-15B4D3C9D62C}"/>
              </a:ext>
            </a:extLst>
          </p:cNvPr>
          <p:cNvSpPr/>
          <p:nvPr/>
        </p:nvSpPr>
        <p:spPr>
          <a:xfrm>
            <a:off x="6196391" y="3678617"/>
            <a:ext cx="491559" cy="422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46EE94-1627-4C8A-81D0-AEEEF55245C9}"/>
              </a:ext>
            </a:extLst>
          </p:cNvPr>
          <p:cNvSpPr/>
          <p:nvPr/>
        </p:nvSpPr>
        <p:spPr>
          <a:xfrm flipH="1">
            <a:off x="5686989" y="4417255"/>
            <a:ext cx="457400" cy="393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1856C9-C48C-494B-96FB-58FDB38DA670}"/>
              </a:ext>
            </a:extLst>
          </p:cNvPr>
          <p:cNvSpPr/>
          <p:nvPr/>
        </p:nvSpPr>
        <p:spPr>
          <a:xfrm>
            <a:off x="5250040" y="3086612"/>
            <a:ext cx="710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V2I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Uu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7C843D-3DE5-462B-A774-94DF7A53B2B2}"/>
              </a:ext>
            </a:extLst>
          </p:cNvPr>
          <p:cNvSpPr/>
          <p:nvPr/>
        </p:nvSpPr>
        <p:spPr>
          <a:xfrm>
            <a:off x="4450727" y="3408987"/>
            <a:ext cx="710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V2N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Uu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82AB77-1219-43CC-9FB5-BCBEC0362643}"/>
              </a:ext>
            </a:extLst>
          </p:cNvPr>
          <p:cNvSpPr/>
          <p:nvPr/>
        </p:nvSpPr>
        <p:spPr>
          <a:xfrm>
            <a:off x="6084219" y="3521579"/>
            <a:ext cx="879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V2I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(PC5)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368CF3-CA98-437F-9930-B06B71FEBC5B}"/>
              </a:ext>
            </a:extLst>
          </p:cNvPr>
          <p:cNvSpPr/>
          <p:nvPr/>
        </p:nvSpPr>
        <p:spPr>
          <a:xfrm>
            <a:off x="5615511" y="4391435"/>
            <a:ext cx="879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V2V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(PC5)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753C88-43D2-43EE-82B6-CC3A85F62094}"/>
              </a:ext>
            </a:extLst>
          </p:cNvPr>
          <p:cNvSpPr/>
          <p:nvPr/>
        </p:nvSpPr>
        <p:spPr>
          <a:xfrm>
            <a:off x="4865640" y="155809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App Server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e.g. traffic management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DF98CB-E666-48D8-AC1E-50B64C2D3CD6}"/>
              </a:ext>
            </a:extLst>
          </p:cNvPr>
          <p:cNvSpPr/>
          <p:nvPr/>
        </p:nvSpPr>
        <p:spPr>
          <a:xfrm>
            <a:off x="53171" y="86923"/>
            <a:ext cx="10393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Delivering advanced services to vehicles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67D57E-CD10-4EA6-B3D9-B356F2510728}"/>
              </a:ext>
            </a:extLst>
          </p:cNvPr>
          <p:cNvSpPr/>
          <p:nvPr/>
        </p:nvSpPr>
        <p:spPr>
          <a:xfrm>
            <a:off x="473777" y="643595"/>
            <a:ext cx="9375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Opening up new opportunities and diverse business models for MNOs </a:t>
            </a:r>
          </a:p>
        </p:txBody>
      </p:sp>
      <p:sp>
        <p:nvSpPr>
          <p:cNvPr id="36" name="Title 4">
            <a:extLst>
              <a:ext uri="{FF2B5EF4-FFF2-40B4-BE49-F238E27FC236}">
                <a16:creationId xmlns:a16="http://schemas.microsoft.com/office/drawing/2014/main" id="{9A054126-C94A-4D44-BA59-1AECF4D2191F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26 - 30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5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41828D-0A16-4B3D-96FB-8F1C6C5F607F}"/>
              </a:ext>
            </a:extLst>
          </p:cNvPr>
          <p:cNvSpPr/>
          <p:nvPr/>
        </p:nvSpPr>
        <p:spPr>
          <a:xfrm>
            <a:off x="617067" y="680350"/>
            <a:ext cx="105273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New OFDM-based 5G air interface scalable to an extreme variation of requirements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B364F-E7AC-49D7-A610-FDA957F9A163}"/>
              </a:ext>
            </a:extLst>
          </p:cNvPr>
          <p:cNvSpPr/>
          <p:nvPr/>
        </p:nvSpPr>
        <p:spPr>
          <a:xfrm>
            <a:off x="164839" y="85710"/>
            <a:ext cx="9755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5G will bring new capabilities for the connected vehicle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3370E-496A-4342-8E30-CC8ED6CA04DB}"/>
              </a:ext>
            </a:extLst>
          </p:cNvPr>
          <p:cNvSpPr/>
          <p:nvPr/>
        </p:nvSpPr>
        <p:spPr>
          <a:xfrm>
            <a:off x="8610784" y="1629051"/>
            <a:ext cx="34372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Microsoft Sans Serif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Extreme throughput</a:t>
            </a:r>
          </a:p>
          <a:p>
            <a:endParaRPr lang="en-US" dirty="0">
              <a:latin typeface="Microsoft Sans Serif" panose="020B0604020202020204" pitchFamily="34" charset="0"/>
            </a:endParaRPr>
          </a:p>
          <a:p>
            <a:endParaRPr lang="en-US" dirty="0">
              <a:latin typeface="Microsoft Sans Serif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F3A989-0328-460D-BB64-FE195550418D}"/>
              </a:ext>
            </a:extLst>
          </p:cNvPr>
          <p:cNvSpPr/>
          <p:nvPr/>
        </p:nvSpPr>
        <p:spPr>
          <a:xfrm>
            <a:off x="8739041" y="3880730"/>
            <a:ext cx="3067050" cy="817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High reliability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E1DA78-8CEE-475B-B70C-4A25F6219AFB}"/>
              </a:ext>
            </a:extLst>
          </p:cNvPr>
          <p:cNvSpPr/>
          <p:nvPr/>
        </p:nvSpPr>
        <p:spPr>
          <a:xfrm>
            <a:off x="4548285" y="1830771"/>
            <a:ext cx="38177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1ms end-to-end latency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250D4-CDAC-4538-88C9-C30419C3BC6F}"/>
              </a:ext>
            </a:extLst>
          </p:cNvPr>
          <p:cNvSpPr/>
          <p:nvPr/>
        </p:nvSpPr>
        <p:spPr>
          <a:xfrm>
            <a:off x="4629736" y="3906746"/>
            <a:ext cx="3324665" cy="71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High availability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C9BC66-A13D-481F-8F87-FAD3D2B3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7" y="2194063"/>
            <a:ext cx="3067050" cy="31337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41499D-0C16-4963-A3A8-09B6288718EE}"/>
              </a:ext>
            </a:extLst>
          </p:cNvPr>
          <p:cNvSpPr/>
          <p:nvPr/>
        </p:nvSpPr>
        <p:spPr>
          <a:xfrm>
            <a:off x="3141931" y="3981823"/>
            <a:ext cx="650631" cy="1879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9180D-4C0E-4200-B724-8FF55EC43EA2}"/>
              </a:ext>
            </a:extLst>
          </p:cNvPr>
          <p:cNvSpPr/>
          <p:nvPr/>
        </p:nvSpPr>
        <p:spPr>
          <a:xfrm rot="5400000">
            <a:off x="1710248" y="3873025"/>
            <a:ext cx="650631" cy="27862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9C3BC8-A4AA-4A04-BDDE-AC5249D8D37E}"/>
              </a:ext>
            </a:extLst>
          </p:cNvPr>
          <p:cNvSpPr/>
          <p:nvPr/>
        </p:nvSpPr>
        <p:spPr>
          <a:xfrm>
            <a:off x="3141931" y="4046972"/>
            <a:ext cx="174230" cy="117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527CB40-60FF-4AFF-AADA-3A6589483612}"/>
              </a:ext>
            </a:extLst>
          </p:cNvPr>
          <p:cNvSpPr/>
          <p:nvPr/>
        </p:nvSpPr>
        <p:spPr>
          <a:xfrm rot="1678929">
            <a:off x="3052500" y="3918100"/>
            <a:ext cx="286772" cy="257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D044A67-B7E7-42F3-ABAF-44DCF78549F4}"/>
              </a:ext>
            </a:extLst>
          </p:cNvPr>
          <p:cNvSpPr/>
          <p:nvPr/>
        </p:nvSpPr>
        <p:spPr>
          <a:xfrm rot="3595199">
            <a:off x="3078238" y="3956998"/>
            <a:ext cx="241045" cy="29701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59D58A-37E7-417A-878A-3E27357B6FBF}"/>
              </a:ext>
            </a:extLst>
          </p:cNvPr>
          <p:cNvCxnSpPr>
            <a:cxnSpLocks/>
          </p:cNvCxnSpPr>
          <p:nvPr/>
        </p:nvCxnSpPr>
        <p:spPr>
          <a:xfrm>
            <a:off x="4360985" y="1334536"/>
            <a:ext cx="7445107" cy="14067"/>
          </a:xfrm>
          <a:prstGeom prst="line">
            <a:avLst/>
          </a:prstGeom>
          <a:ln w="95250">
            <a:solidFill>
              <a:srgbClr val="41A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0A82FC-0E30-4138-BB3E-14476D0B473E}"/>
              </a:ext>
            </a:extLst>
          </p:cNvPr>
          <p:cNvCxnSpPr>
            <a:cxnSpLocks/>
          </p:cNvCxnSpPr>
          <p:nvPr/>
        </p:nvCxnSpPr>
        <p:spPr>
          <a:xfrm>
            <a:off x="4360984" y="6179789"/>
            <a:ext cx="7445107" cy="14067"/>
          </a:xfrm>
          <a:prstGeom prst="line">
            <a:avLst/>
          </a:prstGeom>
          <a:ln w="95250">
            <a:solidFill>
              <a:srgbClr val="41A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4">
            <a:extLst>
              <a:ext uri="{FF2B5EF4-FFF2-40B4-BE49-F238E27FC236}">
                <a16:creationId xmlns:a16="http://schemas.microsoft.com/office/drawing/2014/main" id="{962DACB1-6CB3-437E-A2B3-AA2CFC08D849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23" name="Picture 22" descr="underline_base">
            <a:extLst>
              <a:ext uri="{FF2B5EF4-FFF2-40B4-BE49-F238E27FC236}">
                <a16:creationId xmlns:a16="http://schemas.microsoft.com/office/drawing/2014/main" id="{A408C250-7FB3-41E3-9622-6E3DF20C92D0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underline_base">
            <a:extLst>
              <a:ext uri="{FF2B5EF4-FFF2-40B4-BE49-F238E27FC236}">
                <a16:creationId xmlns:a16="http://schemas.microsoft.com/office/drawing/2014/main" id="{068EBC6C-18CB-4251-939B-65F44CDD8877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4">
            <a:extLst>
              <a:ext uri="{FF2B5EF4-FFF2-40B4-BE49-F238E27FC236}">
                <a16:creationId xmlns:a16="http://schemas.microsoft.com/office/drawing/2014/main" id="{CC1474A2-4C90-41A5-BA7E-AA7EF624BF50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27 - 30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50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22FA866-D92D-45FA-B9E8-1F70C2E6E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18" y="1018661"/>
            <a:ext cx="6156960" cy="46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75923A-A5BF-445A-896D-636F58ECB9D3}"/>
              </a:ext>
            </a:extLst>
          </p:cNvPr>
          <p:cNvSpPr/>
          <p:nvPr/>
        </p:nvSpPr>
        <p:spPr>
          <a:xfrm>
            <a:off x="403272" y="2505278"/>
            <a:ext cx="4928383" cy="222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 Rounded MT Bold" panose="020F0704030504030204" pitchFamily="34" charset="0"/>
              </a:rPr>
              <a:t>the large number of CAV technologies that are in the ‘Trough of Disillusionment’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Arial Rounded MT Bold" panose="020F0704030504030204" pitchFamily="34" charset="0"/>
              </a:rPr>
              <a:t> This is where the hard work often begins to bring a technology to market.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6FACBF1-D5C6-4B2D-B1BF-67CC3722030D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28 - 30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EC9B1F-6D4F-4491-B24A-ACE560728B6D}"/>
              </a:ext>
            </a:extLst>
          </p:cNvPr>
          <p:cNvSpPr/>
          <p:nvPr/>
        </p:nvSpPr>
        <p:spPr>
          <a:xfrm>
            <a:off x="164839" y="85710"/>
            <a:ext cx="2149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Hype Cycle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28596FE-9E6D-4238-BB54-75AB65DE62B6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 descr="underline_base">
            <a:extLst>
              <a:ext uri="{FF2B5EF4-FFF2-40B4-BE49-F238E27FC236}">
                <a16:creationId xmlns:a16="http://schemas.microsoft.com/office/drawing/2014/main" id="{4D723091-A486-4566-BEFD-5F96F0F15AA9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underline_base">
            <a:extLst>
              <a:ext uri="{FF2B5EF4-FFF2-40B4-BE49-F238E27FC236}">
                <a16:creationId xmlns:a16="http://schemas.microsoft.com/office/drawing/2014/main" id="{E471CB24-8BB2-4091-8B62-7A3AD916D072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705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2DDE58-A3ED-4EEA-BB1C-CD0C3DED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97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9F6B3A-BEAE-42D0-B652-E08599F6085B}"/>
              </a:ext>
            </a:extLst>
          </p:cNvPr>
          <p:cNvSpPr/>
          <p:nvPr/>
        </p:nvSpPr>
        <p:spPr>
          <a:xfrm>
            <a:off x="0" y="0"/>
            <a:ext cx="12192000" cy="7019778"/>
          </a:xfrm>
          <a:prstGeom prst="rect">
            <a:avLst/>
          </a:prstGeom>
          <a:solidFill>
            <a:schemeClr val="bg2">
              <a:lumMod val="1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621C4A-6168-4F85-8A2A-EC8D2043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3" y="602342"/>
            <a:ext cx="10515600" cy="46486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The Roadmap for Deployment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E065F0-AB82-4091-9316-E4BB4194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763" y="1916673"/>
            <a:ext cx="6040901" cy="46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Australia – Improving Road Safety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A4674-78BB-4DF2-A30F-A3F7D23AB19E}"/>
              </a:ext>
            </a:extLst>
          </p:cNvPr>
          <p:cNvSpPr/>
          <p:nvPr/>
        </p:nvSpPr>
        <p:spPr>
          <a:xfrm>
            <a:off x="5665763" y="2982323"/>
            <a:ext cx="32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China Leads the 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E6627-3C40-4399-B914-BC1A4AE6FBEF}"/>
              </a:ext>
            </a:extLst>
          </p:cNvPr>
          <p:cNvSpPr/>
          <p:nvPr/>
        </p:nvSpPr>
        <p:spPr>
          <a:xfrm>
            <a:off x="5729981" y="4151131"/>
            <a:ext cx="4723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U.S. – Growing Momentum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98DBC0-83A5-414C-9E48-A8D246DCAADA}"/>
              </a:ext>
            </a:extLst>
          </p:cNvPr>
          <p:cNvSpPr/>
          <p:nvPr/>
        </p:nvSpPr>
        <p:spPr>
          <a:xfrm>
            <a:off x="5741810" y="5319939"/>
            <a:ext cx="4721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Europe – Widespread Support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F4ED47-AB03-4FAF-B53E-B2FAC2CCC2DF}"/>
              </a:ext>
            </a:extLst>
          </p:cNvPr>
          <p:cNvCxnSpPr/>
          <p:nvPr/>
        </p:nvCxnSpPr>
        <p:spPr>
          <a:xfrm>
            <a:off x="407963" y="1294227"/>
            <a:ext cx="4691575" cy="0"/>
          </a:xfrm>
          <a:prstGeom prst="line">
            <a:avLst/>
          </a:prstGeom>
          <a:ln w="95250">
            <a:solidFill>
              <a:srgbClr val="41A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4">
            <a:extLst>
              <a:ext uri="{FF2B5EF4-FFF2-40B4-BE49-F238E27FC236}">
                <a16:creationId xmlns:a16="http://schemas.microsoft.com/office/drawing/2014/main" id="{F2E02C00-E911-4483-A335-B5E985AD9878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4" name="Picture 13" descr="underline_base">
            <a:extLst>
              <a:ext uri="{FF2B5EF4-FFF2-40B4-BE49-F238E27FC236}">
                <a16:creationId xmlns:a16="http://schemas.microsoft.com/office/drawing/2014/main" id="{38591460-6319-410E-B361-F18587CA5047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underline_base">
            <a:extLst>
              <a:ext uri="{FF2B5EF4-FFF2-40B4-BE49-F238E27FC236}">
                <a16:creationId xmlns:a16="http://schemas.microsoft.com/office/drawing/2014/main" id="{30044BDB-7A2A-4D29-8D6D-BE65F8D53911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4">
            <a:extLst>
              <a:ext uri="{FF2B5EF4-FFF2-40B4-BE49-F238E27FC236}">
                <a16:creationId xmlns:a16="http://schemas.microsoft.com/office/drawing/2014/main" id="{F460767B-7AF1-48E6-A2BF-202A913C0F74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29 - 30</a:t>
            </a:r>
            <a:endParaRPr lang="en-US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8CDB6-0A5C-46D5-ABE2-94A84E52916D}"/>
              </a:ext>
            </a:extLst>
          </p:cNvPr>
          <p:cNvSpPr/>
          <p:nvPr/>
        </p:nvSpPr>
        <p:spPr>
          <a:xfrm>
            <a:off x="1257111" y="1916673"/>
            <a:ext cx="2202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https://zenzic.io/</a:t>
            </a:r>
          </a:p>
        </p:txBody>
      </p:sp>
    </p:spTree>
    <p:extLst>
      <p:ext uri="{BB962C8B-B14F-4D97-AF65-F5344CB8AC3E}">
        <p14:creationId xmlns:p14="http://schemas.microsoft.com/office/powerpoint/2010/main" val="95839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BB289FA-14FC-4946-912B-9F5A9D26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752" y="0"/>
            <a:ext cx="8685753" cy="687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62486B-0E19-4A31-819F-70C40C6EA9F4}"/>
              </a:ext>
            </a:extLst>
          </p:cNvPr>
          <p:cNvSpPr/>
          <p:nvPr/>
        </p:nvSpPr>
        <p:spPr>
          <a:xfrm>
            <a:off x="8687461" y="4496977"/>
            <a:ext cx="2391508" cy="1055076"/>
          </a:xfrm>
          <a:prstGeom prst="roundRect">
            <a:avLst/>
          </a:prstGeom>
          <a:solidFill>
            <a:schemeClr val="lt1">
              <a:alpha val="76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90000"/>
                </a:solidFill>
              </a:rPr>
              <a:t>Vehicle-to-Infrastructure(V2I)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e.g. traffic signal timing /priority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68A521-6A98-4028-9741-DB2FB233049E}"/>
              </a:ext>
            </a:extLst>
          </p:cNvPr>
          <p:cNvSpPr/>
          <p:nvPr/>
        </p:nvSpPr>
        <p:spPr>
          <a:xfrm>
            <a:off x="9298751" y="2236764"/>
            <a:ext cx="2391508" cy="1055076"/>
          </a:xfrm>
          <a:prstGeom prst="roundRect">
            <a:avLst/>
          </a:prstGeom>
          <a:solidFill>
            <a:schemeClr val="lt1">
              <a:alpha val="76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Vehicle-to-Pedestrian(V2P)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e.g. safety alerts to pedestrians, bicyclists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FEBD87-E1A1-4E5E-A260-4C6AF403EF6A}"/>
              </a:ext>
            </a:extLst>
          </p:cNvPr>
          <p:cNvSpPr/>
          <p:nvPr/>
        </p:nvSpPr>
        <p:spPr>
          <a:xfrm>
            <a:off x="3607191" y="2919633"/>
            <a:ext cx="3598983" cy="744414"/>
          </a:xfrm>
          <a:prstGeom prst="roundRect">
            <a:avLst/>
          </a:prstGeom>
          <a:solidFill>
            <a:schemeClr val="lt1">
              <a:alpha val="76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Vehicle-to-Vehicle (V2V)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e.g. collision avoidance safety systems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9D4F0D-3724-4752-B47E-E377BDC03270}"/>
              </a:ext>
            </a:extLst>
          </p:cNvPr>
          <p:cNvSpPr/>
          <p:nvPr/>
        </p:nvSpPr>
        <p:spPr>
          <a:xfrm>
            <a:off x="5258978" y="766688"/>
            <a:ext cx="2391508" cy="1055076"/>
          </a:xfrm>
          <a:prstGeom prst="roundRect">
            <a:avLst/>
          </a:prstGeom>
          <a:solidFill>
            <a:schemeClr val="lt1">
              <a:alpha val="76000"/>
            </a:schemeClr>
          </a:solidFill>
          <a:ln>
            <a:solidFill>
              <a:srgbClr val="EB8B0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EB8B0B"/>
                </a:solidFill>
              </a:rPr>
              <a:t>Vehicle-to-Network (V2N)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e.g. real-time traffic / routing, cloud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3139E-AEC2-4DD3-9677-54430B89C86F}"/>
              </a:ext>
            </a:extLst>
          </p:cNvPr>
          <p:cNvSpPr/>
          <p:nvPr/>
        </p:nvSpPr>
        <p:spPr>
          <a:xfrm>
            <a:off x="-170382" y="400330"/>
            <a:ext cx="3777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Engravers MT" panose="02090707080505020304" pitchFamily="18" charset="0"/>
              </a:rPr>
              <a:t> </a:t>
            </a:r>
            <a:r>
              <a:rPr lang="en-US" sz="2400" b="1" i="0" dirty="0" smtClean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vehicle </a:t>
            </a:r>
            <a:r>
              <a:rPr lang="en-US" sz="2400" b="1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– to - </a:t>
            </a:r>
            <a:r>
              <a:rPr lang="en-US" sz="2400" b="1" i="0" dirty="0" smtClean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everything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93C40-02C4-443E-98B8-7ADC8E278E47}"/>
              </a:ext>
            </a:extLst>
          </p:cNvPr>
          <p:cNvSpPr/>
          <p:nvPr/>
        </p:nvSpPr>
        <p:spPr>
          <a:xfrm>
            <a:off x="172358" y="2024964"/>
            <a:ext cx="3173994" cy="2307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V2X communications 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   save lives,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    reduce congestion,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    lessen the negative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     impact of transportation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     on our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environmen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5492CA49-5487-4ED1-ADC5-58DC017F9AAF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3 - 30</a:t>
            </a:r>
            <a:endParaRPr lang="en-US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5FE35715-4A5A-45A6-AE84-BE9BFAD8B80C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6" name="Picture 15" descr="underline_base">
            <a:extLst>
              <a:ext uri="{FF2B5EF4-FFF2-40B4-BE49-F238E27FC236}">
                <a16:creationId xmlns:a16="http://schemas.microsoft.com/office/drawing/2014/main" id="{D80ECA05-36A1-4D14-8A25-E83D87439C21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underline_base">
            <a:extLst>
              <a:ext uri="{FF2B5EF4-FFF2-40B4-BE49-F238E27FC236}">
                <a16:creationId xmlns:a16="http://schemas.microsoft.com/office/drawing/2014/main" id="{61FCBF7D-F01E-4A58-AA78-10A3D4743B76}"/>
              </a:ext>
            </a:extLst>
          </p:cNvPr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7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26FACBF1-D5C6-4B2D-B1BF-67CC3722030D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 Rounded MT Bold" panose="020F0704030504030204" pitchFamily="34" charset="0"/>
              </a:rPr>
              <a:t>30 </a:t>
            </a:r>
            <a:r>
              <a:rPr lang="en-US" sz="2000" dirty="0">
                <a:latin typeface="Arial Rounded MT Bold" panose="020F0704030504030204" pitchFamily="34" charset="0"/>
              </a:rPr>
              <a:t>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C9B1F-6D4F-4491-B24A-ACE560728B6D}"/>
              </a:ext>
            </a:extLst>
          </p:cNvPr>
          <p:cNvSpPr/>
          <p:nvPr/>
        </p:nvSpPr>
        <p:spPr>
          <a:xfrm>
            <a:off x="164839" y="85710"/>
            <a:ext cx="217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28596FE-9E6D-4238-BB54-75AB65DE62B6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" name="Picture 9" descr="underline_base">
            <a:extLst>
              <a:ext uri="{FF2B5EF4-FFF2-40B4-BE49-F238E27FC236}">
                <a16:creationId xmlns:a16="http://schemas.microsoft.com/office/drawing/2014/main" id="{4D723091-A486-4566-BEFD-5F96F0F15AA9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underline_base">
            <a:extLst>
              <a:ext uri="{FF2B5EF4-FFF2-40B4-BE49-F238E27FC236}">
                <a16:creationId xmlns:a16="http://schemas.microsoft.com/office/drawing/2014/main" id="{E471CB24-8BB2-4091-8B62-7A3AD916D072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24375" y="797502"/>
            <a:ext cx="10801010" cy="135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Kenney, J.B., 2011. Dedicated short-range communications (DSRC) standards in the United States. Proceedings of the IEEE, 99(7), pp.1162-1182.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Hu, J., Chen, S., Zhao, L., Li, Y., Fang, J., Li, B. and Shi, Y., 2017. Link level performance comparison between LTE V2X and DSRC. Journal of Communications and Information Networks, 2(2), pp.101-112.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665" y="2714514"/>
            <a:ext cx="1080101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X. and Ding, Y., 2018. A dynamic geo-based resource selection algorithm for LTE-V2V communications. EURASIP Journal on Wireless Communications and Networking, 2018(1), p.186.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666" y="2046639"/>
            <a:ext cx="1080101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Sempere-García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Sepulcre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and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Gozalvez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J., 2020. LTE-V2X Mode 3 scheduling based on adaptive spatial reuse of radio resources. </a:t>
            </a:r>
            <a:r>
              <a:rPr lang="en-US" sz="16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 Hoc Networks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p.102351.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280" y="3383032"/>
            <a:ext cx="10871200" cy="3107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[5] 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Molina-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Masegosa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, R.,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Gozalvez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, J. and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Sepulcre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, M., 2018, December. Configuration of the c-v2x mode 4 </a:t>
            </a:r>
            <a:r>
              <a:rPr lang="en-US" sz="1600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sidelink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pc5 interface for vehicular communication. In 2018 14th International Conference on Mobile Ad-Hoc and Sensor Networks (MSN) (pp. 43-48). IEEE</a:t>
            </a:r>
            <a:r>
              <a:rPr lang="en-US" sz="1600" dirty="0" smtClean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.</a:t>
            </a:r>
          </a:p>
          <a:p>
            <a:pPr algn="justLow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[6]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Dinan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 E, </a:t>
            </a:r>
            <a:r>
              <a:rPr lang="en-US" sz="1600" dirty="0" err="1" smtClean="0">
                <a:latin typeface="Times New Roman" panose="02020603050405020304" pitchFamily="18" charset="0"/>
                <a:cs typeface="+mj-cs"/>
              </a:rPr>
              <a:t>Kyungmin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 Park, 2018. Everything-to-Vehicle and Control Traffic Communications(V2X). </a:t>
            </a:r>
            <a:r>
              <a:rPr lang="en-US" sz="1600" dirty="0" err="1">
                <a:latin typeface="Times New Roman" panose="02020603050405020304" pitchFamily="18" charset="0"/>
                <a:cs typeface="+mj-cs"/>
              </a:rPr>
              <a:t>Ofinno</a:t>
            </a:r>
            <a:r>
              <a:rPr lang="en-US" sz="1600" dirty="0">
                <a:latin typeface="Times New Roman" panose="02020603050405020304" pitchFamily="18" charset="0"/>
                <a:cs typeface="+mj-cs"/>
              </a:rPr>
              <a:t> Technologies 2018 </a:t>
            </a:r>
            <a:r>
              <a:rPr lang="en-US" sz="1600" dirty="0" smtClean="0">
                <a:latin typeface="Times New Roman" panose="02020603050405020304" pitchFamily="18" charset="0"/>
                <a:cs typeface="+mj-cs"/>
              </a:rPr>
              <a:t>January</a:t>
            </a:r>
            <a:endParaRPr lang="fa-IR" sz="1600" dirty="0" smtClean="0">
              <a:latin typeface="Times New Roman" panose="02020603050405020304" pitchFamily="18" charset="0"/>
              <a:cs typeface="+mj-cs"/>
            </a:endParaRPr>
          </a:p>
          <a:p>
            <a:pPr algn="justLow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 EURECOM, 2018.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Sidelink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Procedures in OAI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Applications)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lnSpc>
                <a:spcPct val="120000"/>
              </a:lnSpc>
              <a:spcBef>
                <a:spcPts val="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Zhang, X., Shang, Y., Li, X. and Fang, J., 2016, September. Research on overlay D2D resource scheduling algorithms for V2V broadcast service. In 2016 IEEE 84th Vehicular Technology Conference (VTC-Fall) (pp. 1-5). IEEE.</a:t>
            </a:r>
          </a:p>
          <a:p>
            <a:pPr algn="justLow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3306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73DF-E40B-4A6D-A5AC-B23959A6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0" y="1852162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DE42E1-6E54-4DB9-8494-76A91E86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3657600"/>
            <a:ext cx="4953000" cy="15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Mail: simakarami1996@gmail.com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56471F-037C-4137-9A41-65486ECBA1FB}"/>
              </a:ext>
            </a:extLst>
          </p:cNvPr>
          <p:cNvCxnSpPr>
            <a:cxnSpLocks/>
          </p:cNvCxnSpPr>
          <p:nvPr/>
        </p:nvCxnSpPr>
        <p:spPr>
          <a:xfrm>
            <a:off x="6324600" y="3429000"/>
            <a:ext cx="5410200" cy="0"/>
          </a:xfrm>
          <a:prstGeom prst="line">
            <a:avLst/>
          </a:prstGeom>
          <a:ln w="952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A28F31-6E68-4894-BABF-CC326507AEBF}"/>
              </a:ext>
            </a:extLst>
          </p:cNvPr>
          <p:cNvCxnSpPr>
            <a:cxnSpLocks/>
          </p:cNvCxnSpPr>
          <p:nvPr/>
        </p:nvCxnSpPr>
        <p:spPr>
          <a:xfrm>
            <a:off x="457200" y="3429000"/>
            <a:ext cx="5334000" cy="0"/>
          </a:xfrm>
          <a:prstGeom prst="line">
            <a:avLst/>
          </a:prstGeom>
          <a:ln w="952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9600" y="3581400"/>
            <a:ext cx="5187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https://www.linkedin.com/in/simakarami/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4248090"/>
            <a:ext cx="4092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https://github.com/SimaKaramii</a:t>
            </a:r>
          </a:p>
        </p:txBody>
      </p:sp>
    </p:spTree>
    <p:extLst>
      <p:ext uri="{BB962C8B-B14F-4D97-AF65-F5344CB8AC3E}">
        <p14:creationId xmlns:p14="http://schemas.microsoft.com/office/powerpoint/2010/main" val="666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FF21-56CC-425E-98B6-88B5F150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00"/>
            <a:ext cx="10515600" cy="6223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V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2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X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communication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E9DC51-D119-4F05-85DE-3C266AFEA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3" r="12331"/>
          <a:stretch/>
        </p:blipFill>
        <p:spPr>
          <a:xfrm>
            <a:off x="7924800" y="3029966"/>
            <a:ext cx="4069530" cy="27028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EFC36D-483D-42A8-AE2D-691F58122B82}"/>
              </a:ext>
            </a:extLst>
          </p:cNvPr>
          <p:cNvSpPr/>
          <p:nvPr/>
        </p:nvSpPr>
        <p:spPr>
          <a:xfrm>
            <a:off x="330200" y="954201"/>
            <a:ext cx="7594600" cy="318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WLAN-based</a:t>
            </a:r>
          </a:p>
          <a:p>
            <a:pPr>
              <a:lnSpc>
                <a:spcPct val="30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         </a:t>
            </a:r>
            <a:r>
              <a:rPr lang="en-US" sz="1600" dirty="0">
                <a:latin typeface="Arial Rounded MT Bold" panose="020F0704030504030204" pitchFamily="34" charset="0"/>
              </a:rPr>
              <a:t>Dedicated</a:t>
            </a:r>
            <a:r>
              <a:rPr lang="en-US" sz="1600" dirty="0"/>
              <a:t> </a:t>
            </a:r>
            <a:r>
              <a:rPr lang="en-US" sz="1600" dirty="0">
                <a:latin typeface="Arial Rounded MT Bold" panose="020F0704030504030204" pitchFamily="34" charset="0"/>
              </a:rPr>
              <a:t>short-range communications (DSRC) technology 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cellular-based</a:t>
            </a:r>
          </a:p>
          <a:p>
            <a:pPr>
              <a:lnSpc>
                <a:spcPct val="300000"/>
              </a:lnSpc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             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cellular vehicle-to-everything (C-V2X)  communication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79E87872-8B48-4512-840C-503475CB90BD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1" name="Picture 10" descr="underline_base">
            <a:extLst>
              <a:ext uri="{FF2B5EF4-FFF2-40B4-BE49-F238E27FC236}">
                <a16:creationId xmlns:a16="http://schemas.microsoft.com/office/drawing/2014/main" id="{69B549EC-A9CB-4193-B145-D30BF87E8C11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underline_base">
            <a:extLst>
              <a:ext uri="{FF2B5EF4-FFF2-40B4-BE49-F238E27FC236}">
                <a16:creationId xmlns:a16="http://schemas.microsoft.com/office/drawing/2014/main" id="{2D35D3F2-E8A2-4999-9542-CA5DE23DF599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5049859C-B92A-4076-A293-2C554A01BD57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4 - 30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1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CEE4C4-A54E-4DD0-8AE2-66CE7E2A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00"/>
            <a:ext cx="10515600" cy="6223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DSRC</a:t>
            </a:r>
          </a:p>
        </p:txBody>
      </p:sp>
      <p:pic>
        <p:nvPicPr>
          <p:cNvPr id="4098" name="Picture 2" descr="Diagram of the dedicated short-range communications (DSRC) network sniffer and data connection.">
            <a:extLst>
              <a:ext uri="{FF2B5EF4-FFF2-40B4-BE49-F238E27FC236}">
                <a16:creationId xmlns:a16="http://schemas.microsoft.com/office/drawing/2014/main" id="{5819E296-F579-4981-972D-E8D0D8697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032000"/>
            <a:ext cx="55245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5FB4D2-A0A1-4A4C-B08F-DEAD0B130A13}"/>
              </a:ext>
            </a:extLst>
          </p:cNvPr>
          <p:cNvSpPr/>
          <p:nvPr/>
        </p:nvSpPr>
        <p:spPr>
          <a:xfrm>
            <a:off x="625475" y="635000"/>
            <a:ext cx="7816850" cy="4655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fa-I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IEEE 802.11p protocol 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DSRC operates at 5.9 GHz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</a:t>
            </a:r>
            <a:r>
              <a:rPr lang="ru-R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range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1000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Vehicle speeds up to 100 mph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Low latency: 50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ms</a:t>
            </a:r>
            <a:endParaRPr lang="fa-IR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V2I / V2V communication environments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provides very high data transfer rates and minimal latency</a:t>
            </a:r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Rate – 6 to 27 Mbps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Channels – 7 Licensed Channels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68BD6D4C-AAAF-4D9F-92C6-1CA4F94F7BB9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9" name="Picture 18" descr="underline_base">
            <a:extLst>
              <a:ext uri="{FF2B5EF4-FFF2-40B4-BE49-F238E27FC236}">
                <a16:creationId xmlns:a16="http://schemas.microsoft.com/office/drawing/2014/main" id="{EB1708D8-734F-43D5-964C-ED55853367CB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underline_base">
            <a:extLst>
              <a:ext uri="{FF2B5EF4-FFF2-40B4-BE49-F238E27FC236}">
                <a16:creationId xmlns:a16="http://schemas.microsoft.com/office/drawing/2014/main" id="{E10829F6-314D-4F56-ADAB-5DB596A5AA91}"/>
              </a:ext>
            </a:extLst>
          </p:cNvPr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230D5159-1F9B-4859-8838-0DAE65D3EEA5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5 - 30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4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27AE6C-35D9-4AE0-8F84-B1BB5AFE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00"/>
            <a:ext cx="10515600" cy="6223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DSRC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Band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6E05A-D716-4F68-B7FE-DB6D0F61CCC9}"/>
              </a:ext>
            </a:extLst>
          </p:cNvPr>
          <p:cNvSpPr txBox="1"/>
          <p:nvPr/>
        </p:nvSpPr>
        <p:spPr>
          <a:xfrm rot="16200000">
            <a:off x="10867742" y="3520323"/>
            <a:ext cx="205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5.925 GHz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B18721-B2D3-4CF8-B493-79E06D52B0DF}"/>
              </a:ext>
            </a:extLst>
          </p:cNvPr>
          <p:cNvSpPr/>
          <p:nvPr/>
        </p:nvSpPr>
        <p:spPr>
          <a:xfrm>
            <a:off x="498831" y="610495"/>
            <a:ext cx="7787330" cy="388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zh-C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channel 172,174,176,178,180,182,184</a:t>
            </a:r>
          </a:p>
          <a:p>
            <a:pPr marL="285750" indent="-2857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zh-C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Seven channels, 10 MHz each</a:t>
            </a:r>
          </a:p>
          <a:p>
            <a:pPr marL="285750" indent="-2857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zh-C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 MHz channel reserved for future use</a:t>
            </a:r>
          </a:p>
          <a:p>
            <a:pPr marL="285750" indent="-2857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 172 is reserved exclusively for critical public safety communications</a:t>
            </a:r>
          </a:p>
          <a:p>
            <a:pPr marL="285750" indent="-2857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184 is reserved for high-power public safety use cases</a:t>
            </a:r>
          </a:p>
          <a:p>
            <a:pPr marL="285750" indent="-285750">
              <a:lnSpc>
                <a:spcPct val="20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 The remaining channels can be used for non-safety applications.</a:t>
            </a:r>
            <a:endParaRPr lang="en-US" altLang="zh-C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200000"/>
              </a:lnSpc>
              <a:buClr>
                <a:schemeClr val="accent2">
                  <a:lumMod val="75000"/>
                </a:schemeClr>
              </a:buClr>
            </a:pPr>
            <a:endParaRPr lang="en-US" altLang="zh-C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FF9A43-0A7E-4A5C-B5A0-73FE5368D9B7}"/>
              </a:ext>
            </a:extLst>
          </p:cNvPr>
          <p:cNvGrpSpPr/>
          <p:nvPr/>
        </p:nvGrpSpPr>
        <p:grpSpPr>
          <a:xfrm>
            <a:off x="3802687" y="4666095"/>
            <a:ext cx="1179619" cy="1213484"/>
            <a:chOff x="831188" y="584272"/>
            <a:chExt cx="1179619" cy="121348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CFB48F-3B20-404C-8F0F-646CD0FE09CD}"/>
                </a:ext>
              </a:extLst>
            </p:cNvPr>
            <p:cNvSpPr/>
            <p:nvPr/>
          </p:nvSpPr>
          <p:spPr>
            <a:xfrm>
              <a:off x="831188" y="584272"/>
              <a:ext cx="1179619" cy="12134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98FB17-FDBC-4841-B5CE-85C68140DCFA}"/>
                </a:ext>
              </a:extLst>
            </p:cNvPr>
            <p:cNvSpPr txBox="1"/>
            <p:nvPr/>
          </p:nvSpPr>
          <p:spPr>
            <a:xfrm>
              <a:off x="831188" y="584272"/>
              <a:ext cx="1179619" cy="1213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Arial Rounded MT Bold" panose="020F0704030504030204" pitchFamily="34" charset="0"/>
                </a:rPr>
                <a:t>CH 172 service</a:t>
              </a:r>
            </a:p>
            <a:p>
              <a:pPr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Arial Rounded MT Bold" panose="020F0704030504030204" pitchFamily="34" charset="0"/>
                </a:rPr>
                <a:t>(safety only)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37997A-024E-4E48-BD63-056E00506D4D}"/>
              </a:ext>
            </a:extLst>
          </p:cNvPr>
          <p:cNvGrpSpPr/>
          <p:nvPr/>
        </p:nvGrpSpPr>
        <p:grpSpPr>
          <a:xfrm>
            <a:off x="2980032" y="4658984"/>
            <a:ext cx="820071" cy="1213484"/>
            <a:chOff x="8533" y="577161"/>
            <a:chExt cx="820071" cy="121348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E026FA-72FA-4A6F-8BD5-1B929359530C}"/>
                </a:ext>
              </a:extLst>
            </p:cNvPr>
            <p:cNvSpPr/>
            <p:nvPr/>
          </p:nvSpPr>
          <p:spPr>
            <a:xfrm>
              <a:off x="8533" y="577161"/>
              <a:ext cx="820071" cy="12134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65991C-608B-41CD-9BA5-C2E9DD4CDF30}"/>
                </a:ext>
              </a:extLst>
            </p:cNvPr>
            <p:cNvSpPr txBox="1"/>
            <p:nvPr/>
          </p:nvSpPr>
          <p:spPr>
            <a:xfrm>
              <a:off x="8533" y="577161"/>
              <a:ext cx="820071" cy="1213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8CC239-DBBA-47DC-BFFF-825144659411}"/>
              </a:ext>
            </a:extLst>
          </p:cNvPr>
          <p:cNvGrpSpPr/>
          <p:nvPr/>
        </p:nvGrpSpPr>
        <p:grpSpPr>
          <a:xfrm>
            <a:off x="4986277" y="4669687"/>
            <a:ext cx="1179619" cy="1213484"/>
            <a:chOff x="2002078" y="587864"/>
            <a:chExt cx="1179619" cy="121348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3D0514-0F4A-4A48-9029-657F96C2FB18}"/>
                </a:ext>
              </a:extLst>
            </p:cNvPr>
            <p:cNvSpPr/>
            <p:nvPr/>
          </p:nvSpPr>
          <p:spPr>
            <a:xfrm>
              <a:off x="2002078" y="587864"/>
              <a:ext cx="1179619" cy="12134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15B34A-93B4-4F7D-8751-B4E9463DC625}"/>
                </a:ext>
              </a:extLst>
            </p:cNvPr>
            <p:cNvSpPr txBox="1"/>
            <p:nvPr/>
          </p:nvSpPr>
          <p:spPr>
            <a:xfrm>
              <a:off x="2002078" y="587864"/>
              <a:ext cx="1179619" cy="1213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Arial Rounded MT Bold" panose="020F0704030504030204" pitchFamily="34" charset="0"/>
                </a:rPr>
                <a:t>CH 174 safety &amp; service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4F674E-4447-4D36-98E0-C6FA143D6053}"/>
              </a:ext>
            </a:extLst>
          </p:cNvPr>
          <p:cNvGrpSpPr/>
          <p:nvPr/>
        </p:nvGrpSpPr>
        <p:grpSpPr>
          <a:xfrm>
            <a:off x="6165896" y="4669687"/>
            <a:ext cx="1179619" cy="1213484"/>
            <a:chOff x="3181697" y="587864"/>
            <a:chExt cx="1179619" cy="121348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B1D2EBA-BA33-45E7-9D3D-2CCE721BE6E5}"/>
                </a:ext>
              </a:extLst>
            </p:cNvPr>
            <p:cNvSpPr/>
            <p:nvPr/>
          </p:nvSpPr>
          <p:spPr>
            <a:xfrm>
              <a:off x="3181697" y="587864"/>
              <a:ext cx="1179619" cy="12134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D627FC-6BFA-46D3-A15C-20B3C7275F2C}"/>
                </a:ext>
              </a:extLst>
            </p:cNvPr>
            <p:cNvSpPr txBox="1"/>
            <p:nvPr/>
          </p:nvSpPr>
          <p:spPr>
            <a:xfrm>
              <a:off x="3181697" y="587864"/>
              <a:ext cx="1179619" cy="1213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Arial Rounded MT Bold" panose="020F0704030504030204" pitchFamily="34" charset="0"/>
                </a:rPr>
                <a:t>CH 176</a:t>
              </a:r>
            </a:p>
            <a:p>
              <a:pPr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Arial Rounded MT Bold" panose="020F0704030504030204" pitchFamily="34" charset="0"/>
                </a:rPr>
                <a:t>safety &amp; service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A7C022-187B-442D-9207-0A73FF6C4022}"/>
              </a:ext>
            </a:extLst>
          </p:cNvPr>
          <p:cNvGrpSpPr/>
          <p:nvPr/>
        </p:nvGrpSpPr>
        <p:grpSpPr>
          <a:xfrm>
            <a:off x="7332816" y="4669687"/>
            <a:ext cx="1179619" cy="1213484"/>
            <a:chOff x="4361317" y="587864"/>
            <a:chExt cx="1179619" cy="121348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088C99-0C19-4054-8F04-41DE3128F550}"/>
                </a:ext>
              </a:extLst>
            </p:cNvPr>
            <p:cNvSpPr/>
            <p:nvPr/>
          </p:nvSpPr>
          <p:spPr>
            <a:xfrm>
              <a:off x="4361317" y="587864"/>
              <a:ext cx="1179619" cy="121348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B989DA-7F99-4A36-AD1E-9F9922AE6774}"/>
                </a:ext>
              </a:extLst>
            </p:cNvPr>
            <p:cNvSpPr txBox="1"/>
            <p:nvPr/>
          </p:nvSpPr>
          <p:spPr>
            <a:xfrm>
              <a:off x="4361317" y="587864"/>
              <a:ext cx="1179619" cy="1213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Arial Rounded MT Bold" panose="020F0704030504030204" pitchFamily="34" charset="0"/>
                </a:rPr>
                <a:t>CH 178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Arial Rounded MT Bold" panose="020F0704030504030204" pitchFamily="34" charset="0"/>
                </a:rPr>
                <a:t>Control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A14F63-3BDC-4AAB-BB7D-E6A7B61D35F4}"/>
              </a:ext>
            </a:extLst>
          </p:cNvPr>
          <p:cNvGrpSpPr/>
          <p:nvPr/>
        </p:nvGrpSpPr>
        <p:grpSpPr>
          <a:xfrm>
            <a:off x="8512435" y="4669687"/>
            <a:ext cx="1179619" cy="1213484"/>
            <a:chOff x="5540936" y="587864"/>
            <a:chExt cx="1179619" cy="121348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0629D6-C11B-4D59-850C-3B8680881172}"/>
                </a:ext>
              </a:extLst>
            </p:cNvPr>
            <p:cNvSpPr/>
            <p:nvPr/>
          </p:nvSpPr>
          <p:spPr>
            <a:xfrm>
              <a:off x="5540936" y="587864"/>
              <a:ext cx="1179619" cy="12134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F9D5F0-B582-4B07-A478-6C3F8E3113CC}"/>
                </a:ext>
              </a:extLst>
            </p:cNvPr>
            <p:cNvSpPr txBox="1"/>
            <p:nvPr/>
          </p:nvSpPr>
          <p:spPr>
            <a:xfrm>
              <a:off x="5540936" y="587864"/>
              <a:ext cx="1179619" cy="1213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Arial Rounded MT Bold" panose="020F0704030504030204" pitchFamily="34" charset="0"/>
                </a:rPr>
                <a:t>CH 180</a:t>
              </a:r>
            </a:p>
            <a:p>
              <a:pPr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latin typeface="Arial Rounded MT Bold" panose="020F0704030504030204" pitchFamily="34" charset="0"/>
                </a:rPr>
                <a:t>safety &amp; service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A3606E-9F17-453D-857D-ED4940EF2991}"/>
              </a:ext>
            </a:extLst>
          </p:cNvPr>
          <p:cNvGrpSpPr/>
          <p:nvPr/>
        </p:nvGrpSpPr>
        <p:grpSpPr>
          <a:xfrm>
            <a:off x="9692054" y="4669687"/>
            <a:ext cx="1179619" cy="1213484"/>
            <a:chOff x="6720555" y="587864"/>
            <a:chExt cx="1179619" cy="121348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8592DB-3BDC-4F14-B82D-8E6F0D32E31C}"/>
                </a:ext>
              </a:extLst>
            </p:cNvPr>
            <p:cNvSpPr/>
            <p:nvPr/>
          </p:nvSpPr>
          <p:spPr>
            <a:xfrm>
              <a:off x="6720555" y="587864"/>
              <a:ext cx="1179619" cy="12134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1FD33E-181A-4C4E-8CE5-FB7F659A9A38}"/>
                </a:ext>
              </a:extLst>
            </p:cNvPr>
            <p:cNvSpPr txBox="1"/>
            <p:nvPr/>
          </p:nvSpPr>
          <p:spPr>
            <a:xfrm>
              <a:off x="6720555" y="587864"/>
              <a:ext cx="1179619" cy="1213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Arial Rounded MT Bold" panose="020F0704030504030204" pitchFamily="34" charset="0"/>
                </a:rPr>
                <a:t>CH 182</a:t>
              </a:r>
            </a:p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Arial Rounded MT Bold" panose="020F0704030504030204" pitchFamily="34" charset="0"/>
                </a:rPr>
                <a:t>safety &amp; service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CCA9F0-9040-4B2B-9690-EEE1B82610E7}"/>
              </a:ext>
            </a:extLst>
          </p:cNvPr>
          <p:cNvGrpSpPr/>
          <p:nvPr/>
        </p:nvGrpSpPr>
        <p:grpSpPr>
          <a:xfrm>
            <a:off x="10871674" y="4669687"/>
            <a:ext cx="1179619" cy="1213484"/>
            <a:chOff x="7900175" y="587864"/>
            <a:chExt cx="1179619" cy="121348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73EC14-5AFF-4E67-B0D8-9EDF40FD957F}"/>
                </a:ext>
              </a:extLst>
            </p:cNvPr>
            <p:cNvSpPr/>
            <p:nvPr/>
          </p:nvSpPr>
          <p:spPr>
            <a:xfrm>
              <a:off x="7900175" y="587864"/>
              <a:ext cx="1179619" cy="12134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5CD4AE-F94C-4447-90F8-36B95B3781CF}"/>
                </a:ext>
              </a:extLst>
            </p:cNvPr>
            <p:cNvSpPr txBox="1"/>
            <p:nvPr/>
          </p:nvSpPr>
          <p:spPr>
            <a:xfrm>
              <a:off x="7900175" y="587864"/>
              <a:ext cx="1179619" cy="12134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Arial Rounded MT Bold" panose="020F0704030504030204" pitchFamily="34" charset="0"/>
                </a:rPr>
                <a:t>CH 184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Arial Rounded MT Bold" panose="020F0704030504030204" pitchFamily="34" charset="0"/>
                </a:rPr>
                <a:t>Service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Arial Rounded MT Bold" panose="020F0704030504030204" pitchFamily="34" charset="0"/>
                </a:rPr>
                <a:t>(high-power </a:t>
              </a:r>
              <a:r>
                <a:rPr lang="en-US" sz="1200" kern="1200" dirty="0">
                  <a:latin typeface="Arial Rounded MT Bold" panose="020F0704030504030204" pitchFamily="34" charset="0"/>
                </a:rPr>
                <a:t>)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A228C7D-ED39-4C43-841A-DF4DECA40B64}"/>
              </a:ext>
            </a:extLst>
          </p:cNvPr>
          <p:cNvSpPr/>
          <p:nvPr/>
        </p:nvSpPr>
        <p:spPr>
          <a:xfrm rot="5400000">
            <a:off x="2820881" y="5025782"/>
            <a:ext cx="1141426" cy="555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 Rounded MT Bold" panose="020F0704030504030204" pitchFamily="34" charset="0"/>
              </a:rPr>
              <a:t>Reserved </a:t>
            </a: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 Rounded MT Bold" panose="020F0704030504030204" pitchFamily="34" charset="0"/>
              </a:rPr>
              <a:t>5MHz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4AC0EC-813B-44AC-A170-2B0DF9485468}"/>
              </a:ext>
            </a:extLst>
          </p:cNvPr>
          <p:cNvCxnSpPr/>
          <p:nvPr/>
        </p:nvCxnSpPr>
        <p:spPr>
          <a:xfrm>
            <a:off x="12051293" y="4297130"/>
            <a:ext cx="0" cy="72370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610654-1B68-4468-ADF0-59A4B8E3BB27}"/>
              </a:ext>
            </a:extLst>
          </p:cNvPr>
          <p:cNvCxnSpPr/>
          <p:nvPr/>
        </p:nvCxnSpPr>
        <p:spPr>
          <a:xfrm>
            <a:off x="3001880" y="4297131"/>
            <a:ext cx="0" cy="72370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49C74C-B665-4CE2-92BC-4A93CCFF7035}"/>
              </a:ext>
            </a:extLst>
          </p:cNvPr>
          <p:cNvSpPr txBox="1"/>
          <p:nvPr/>
        </p:nvSpPr>
        <p:spPr>
          <a:xfrm rot="16200000">
            <a:off x="2072875" y="3568389"/>
            <a:ext cx="205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5.875 GHz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BB4164-E0C4-438D-86D9-D2426E2FE90B}"/>
              </a:ext>
            </a:extLst>
          </p:cNvPr>
          <p:cNvSpPr/>
          <p:nvPr/>
        </p:nvSpPr>
        <p:spPr>
          <a:xfrm>
            <a:off x="4970653" y="4192165"/>
            <a:ext cx="2350510" cy="4949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CH 175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B3553A-B34D-4FE5-8A19-D02AF59657B5}"/>
              </a:ext>
            </a:extLst>
          </p:cNvPr>
          <p:cNvSpPr/>
          <p:nvPr/>
        </p:nvSpPr>
        <p:spPr>
          <a:xfrm>
            <a:off x="8527436" y="4189818"/>
            <a:ext cx="2350510" cy="4949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CH 181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D3C6A3-7ABB-4E2D-BCEA-31C38D1E96A0}"/>
              </a:ext>
            </a:extLst>
          </p:cNvPr>
          <p:cNvSpPr/>
          <p:nvPr/>
        </p:nvSpPr>
        <p:spPr>
          <a:xfrm>
            <a:off x="7107700" y="5834245"/>
            <a:ext cx="4647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DSRC channel arrangement in the United States</a:t>
            </a:r>
          </a:p>
        </p:txBody>
      </p:sp>
      <p:sp>
        <p:nvSpPr>
          <p:cNvPr id="51" name="Title 4">
            <a:extLst>
              <a:ext uri="{FF2B5EF4-FFF2-40B4-BE49-F238E27FC236}">
                <a16:creationId xmlns:a16="http://schemas.microsoft.com/office/drawing/2014/main" id="{422CCFC5-0ED2-4FF3-98CA-F2992EAD9EAE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2" name="Picture 51" descr="underline_base">
            <a:extLst>
              <a:ext uri="{FF2B5EF4-FFF2-40B4-BE49-F238E27FC236}">
                <a16:creationId xmlns:a16="http://schemas.microsoft.com/office/drawing/2014/main" id="{3BCAE1E9-12D8-4FC0-8807-8FAAFEF03382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74551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2" descr="underline_base">
            <a:extLst>
              <a:ext uri="{FF2B5EF4-FFF2-40B4-BE49-F238E27FC236}">
                <a16:creationId xmlns:a16="http://schemas.microsoft.com/office/drawing/2014/main" id="{ED23AE15-3475-4972-9DE1-C8FA94D0E10B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itle 4">
            <a:extLst>
              <a:ext uri="{FF2B5EF4-FFF2-40B4-BE49-F238E27FC236}">
                <a16:creationId xmlns:a16="http://schemas.microsoft.com/office/drawing/2014/main" id="{CBB13EE6-589A-4F4D-9178-61FC88F6EA44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6 - 30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8906A07-8629-461A-BFBD-090DCF499833}"/>
              </a:ext>
            </a:extLst>
          </p:cNvPr>
          <p:cNvSpPr/>
          <p:nvPr/>
        </p:nvSpPr>
        <p:spPr>
          <a:xfrm>
            <a:off x="1671709" y="3156985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1990</a:t>
            </a:r>
            <a:endParaRPr lang="en-US" sz="12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E3CD93-2531-4DDD-829A-1779C293E595}"/>
              </a:ext>
            </a:extLst>
          </p:cNvPr>
          <p:cNvSpPr/>
          <p:nvPr/>
        </p:nvSpPr>
        <p:spPr>
          <a:xfrm>
            <a:off x="4217962" y="3156985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2004</a:t>
            </a:r>
            <a:endParaRPr lang="en-US" sz="12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889EFE-1C2F-42D5-B20D-36D003E1CFE2}"/>
              </a:ext>
            </a:extLst>
          </p:cNvPr>
          <p:cNvSpPr/>
          <p:nvPr/>
        </p:nvSpPr>
        <p:spPr>
          <a:xfrm>
            <a:off x="6781164" y="3156984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2018</a:t>
            </a:r>
            <a:endParaRPr lang="en-US" sz="12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CBE4FF-F612-42D9-B384-892B63BF99E5}"/>
              </a:ext>
            </a:extLst>
          </p:cNvPr>
          <p:cNvSpPr/>
          <p:nvPr/>
        </p:nvSpPr>
        <p:spPr>
          <a:xfrm>
            <a:off x="9327417" y="3156983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2019</a:t>
            </a:r>
            <a:endParaRPr lang="en-US" sz="1200" b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9033B-2B78-47FB-9E7C-DC658D25B961}"/>
              </a:ext>
            </a:extLst>
          </p:cNvPr>
          <p:cNvSpPr txBox="1"/>
          <p:nvPr/>
        </p:nvSpPr>
        <p:spPr>
          <a:xfrm>
            <a:off x="2262335" y="1910490"/>
            <a:ext cx="2740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FCC allocated DSRC spectrum in the 5.9 GHz band to be used for 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455C9-4EEF-44CB-AEEC-DA7D599031E2}"/>
              </a:ext>
            </a:extLst>
          </p:cNvPr>
          <p:cNvSpPr txBox="1"/>
          <p:nvPr/>
        </p:nvSpPr>
        <p:spPr>
          <a:xfrm>
            <a:off x="4792003" y="4486882"/>
            <a:ext cx="233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Formation of IEEE802.11p Task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26503-8E91-44BB-B80C-947662C3D213}"/>
              </a:ext>
            </a:extLst>
          </p:cNvPr>
          <p:cNvSpPr txBox="1"/>
          <p:nvPr/>
        </p:nvSpPr>
        <p:spPr>
          <a:xfrm>
            <a:off x="7489945" y="1910488"/>
            <a:ext cx="2879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Formation of Study group of IEEE802.11 Next Generation V2X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D927C-6B65-42A6-AF63-92C093371EE5}"/>
              </a:ext>
            </a:extLst>
          </p:cNvPr>
          <p:cNvSpPr txBox="1"/>
          <p:nvPr/>
        </p:nvSpPr>
        <p:spPr>
          <a:xfrm>
            <a:off x="9901458" y="4444763"/>
            <a:ext cx="233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Formation of IEEE802.11bd Task group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915986-934D-4914-9FA9-F47FB353B0E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586108" y="3614185"/>
            <a:ext cx="16459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EEED6A-DCB0-4578-AC38-BB4B62E78B95}"/>
              </a:ext>
            </a:extLst>
          </p:cNvPr>
          <p:cNvCxnSpPr>
            <a:cxnSpLocks/>
          </p:cNvCxnSpPr>
          <p:nvPr/>
        </p:nvCxnSpPr>
        <p:spPr>
          <a:xfrm>
            <a:off x="1125416" y="3539722"/>
            <a:ext cx="5462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B54385F-8948-406A-8ED7-750201ABF7B4}"/>
              </a:ext>
            </a:extLst>
          </p:cNvPr>
          <p:cNvSpPr/>
          <p:nvPr/>
        </p:nvSpPr>
        <p:spPr>
          <a:xfrm>
            <a:off x="2010027" y="2566555"/>
            <a:ext cx="233682" cy="2578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43DAE3-F8FE-41E8-989D-4B01EBF0C1A2}"/>
              </a:ext>
            </a:extLst>
          </p:cNvPr>
          <p:cNvSpPr/>
          <p:nvPr/>
        </p:nvSpPr>
        <p:spPr>
          <a:xfrm>
            <a:off x="9667776" y="4388413"/>
            <a:ext cx="233682" cy="2578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FFE712-E9BB-4EBD-9F5E-61743A19D5A5}"/>
              </a:ext>
            </a:extLst>
          </p:cNvPr>
          <p:cNvSpPr/>
          <p:nvPr/>
        </p:nvSpPr>
        <p:spPr>
          <a:xfrm>
            <a:off x="7121523" y="2566555"/>
            <a:ext cx="233682" cy="2578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792144-4A5D-4CF8-8E21-2EB33734B8D6}"/>
              </a:ext>
            </a:extLst>
          </p:cNvPr>
          <p:cNvSpPr/>
          <p:nvPr/>
        </p:nvSpPr>
        <p:spPr>
          <a:xfrm>
            <a:off x="4558321" y="4444763"/>
            <a:ext cx="233682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17C62-201A-49B1-8D96-D6C32913E8DC}"/>
              </a:ext>
            </a:extLst>
          </p:cNvPr>
          <p:cNvCxnSpPr>
            <a:stCxn id="26" idx="4"/>
            <a:endCxn id="5" idx="0"/>
          </p:cNvCxnSpPr>
          <p:nvPr/>
        </p:nvCxnSpPr>
        <p:spPr>
          <a:xfrm>
            <a:off x="2126868" y="2824396"/>
            <a:ext cx="2041" cy="3325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A88DF-260F-429B-BDA8-B95F0AA6ADF3}"/>
              </a:ext>
            </a:extLst>
          </p:cNvPr>
          <p:cNvCxnSpPr>
            <a:stCxn id="7" idx="0"/>
            <a:endCxn id="28" idx="4"/>
          </p:cNvCxnSpPr>
          <p:nvPr/>
        </p:nvCxnSpPr>
        <p:spPr>
          <a:xfrm flipV="1">
            <a:off x="7238364" y="2824396"/>
            <a:ext cx="0" cy="332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9135DD-0488-4B80-88C9-2767F0F7D62E}"/>
              </a:ext>
            </a:extLst>
          </p:cNvPr>
          <p:cNvCxnSpPr>
            <a:stCxn id="27" idx="0"/>
            <a:endCxn id="8" idx="4"/>
          </p:cNvCxnSpPr>
          <p:nvPr/>
        </p:nvCxnSpPr>
        <p:spPr>
          <a:xfrm flipV="1">
            <a:off x="9784617" y="4071383"/>
            <a:ext cx="0" cy="317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FE2C55-A649-4F9B-BE53-870CFCD0751E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132362" y="3614184"/>
            <a:ext cx="1648802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F005A1-D43E-4EDF-94DD-FF7A9994951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7695563" y="3614183"/>
            <a:ext cx="1645920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16928-7559-4208-8254-38A9A8101EB2}"/>
              </a:ext>
            </a:extLst>
          </p:cNvPr>
          <p:cNvCxnSpPr>
            <a:stCxn id="29" idx="0"/>
            <a:endCxn id="6" idx="4"/>
          </p:cNvCxnSpPr>
          <p:nvPr/>
        </p:nvCxnSpPr>
        <p:spPr>
          <a:xfrm flipV="1">
            <a:off x="4675162" y="4071385"/>
            <a:ext cx="0" cy="3733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6126B82-00F6-4616-BEC0-9D4485E6836F}"/>
              </a:ext>
            </a:extLst>
          </p:cNvPr>
          <p:cNvSpPr/>
          <p:nvPr/>
        </p:nvSpPr>
        <p:spPr>
          <a:xfrm>
            <a:off x="90149" y="107238"/>
            <a:ext cx="634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V2X technological evolution (DSRC)</a:t>
            </a:r>
          </a:p>
        </p:txBody>
      </p:sp>
      <p:sp>
        <p:nvSpPr>
          <p:cNvPr id="50" name="Title 4">
            <a:extLst>
              <a:ext uri="{FF2B5EF4-FFF2-40B4-BE49-F238E27FC236}">
                <a16:creationId xmlns:a16="http://schemas.microsoft.com/office/drawing/2014/main" id="{22AF3133-058F-466B-822D-88CCF6373051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1" name="Picture 50" descr="underline_base">
            <a:extLst>
              <a:ext uri="{FF2B5EF4-FFF2-40B4-BE49-F238E27FC236}">
                <a16:creationId xmlns:a16="http://schemas.microsoft.com/office/drawing/2014/main" id="{ACEDD1F5-C73C-4B2E-AE73-E134C09CF986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1" descr="underline_base">
            <a:extLst>
              <a:ext uri="{FF2B5EF4-FFF2-40B4-BE49-F238E27FC236}">
                <a16:creationId xmlns:a16="http://schemas.microsoft.com/office/drawing/2014/main" id="{3A14EBCD-A1D3-48E4-A805-9B923FE4B5D8}"/>
              </a:ext>
            </a:extLst>
          </p:cNvPr>
          <p:cNvPicPr>
            <a:picLocks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4">
            <a:extLst>
              <a:ext uri="{FF2B5EF4-FFF2-40B4-BE49-F238E27FC236}">
                <a16:creationId xmlns:a16="http://schemas.microsoft.com/office/drawing/2014/main" id="{C9479498-FB14-4296-B414-2ED4F30AE3A3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7 - 30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0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5B4CD5-ABC6-4A9B-8042-BE57C49F91F1}"/>
              </a:ext>
            </a:extLst>
          </p:cNvPr>
          <p:cNvSpPr/>
          <p:nvPr/>
        </p:nvSpPr>
        <p:spPr>
          <a:xfrm>
            <a:off x="0" y="86704"/>
            <a:ext cx="9795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Paving the path to more autonomous driving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3C1E6-B142-4A44-AFC6-421C5BF0CE5B}"/>
              </a:ext>
            </a:extLst>
          </p:cNvPr>
          <p:cNvSpPr/>
          <p:nvPr/>
        </p:nvSpPr>
        <p:spPr>
          <a:xfrm>
            <a:off x="8786856" y="3673564"/>
            <a:ext cx="247959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Microsoft Sans Serif" panose="020B0604020202020204" pitchFamily="34" charset="0"/>
            </a:endParaRPr>
          </a:p>
          <a:p>
            <a:pPr algn="ctr"/>
            <a:r>
              <a:rPr lang="en-US" sz="2000" dirty="0">
                <a:solidFill>
                  <a:srgbClr val="B15C1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</a:t>
            </a:r>
          </a:p>
          <a:p>
            <a:pPr algn="ctr"/>
            <a:r>
              <a:rPr lang="en-US" sz="2000" dirty="0">
                <a:solidFill>
                  <a:srgbClr val="B15C13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vehicle data</a:t>
            </a:r>
          </a:p>
          <a:p>
            <a:pPr algn="ctr"/>
            <a:endParaRPr lang="en-US" sz="2000" dirty="0">
              <a:solidFill>
                <a:srgbClr val="B15C13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sharing simple status data today to a fully coordinated driving experience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35220-B652-4EC4-B83C-8EBF47B1F089}"/>
              </a:ext>
            </a:extLst>
          </p:cNvPr>
          <p:cNvSpPr/>
          <p:nvPr/>
        </p:nvSpPr>
        <p:spPr>
          <a:xfrm>
            <a:off x="450839" y="3858230"/>
            <a:ext cx="293076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33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Increasing safety</a:t>
            </a:r>
          </a:p>
          <a:p>
            <a:pPr algn="ctr"/>
            <a:r>
              <a:rPr lang="en-US" sz="2000" dirty="0">
                <a:solidFill>
                  <a:srgbClr val="0033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requirements </a:t>
            </a:r>
          </a:p>
          <a:p>
            <a:pPr algn="ctr"/>
            <a:endParaRPr lang="en-US" sz="2000" dirty="0">
              <a:solidFill>
                <a:srgbClr val="031E85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Active safety use cases need to account for faster moving vehicles and denser traffic conditions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9FE6B0-EBB8-42CF-8131-BCA5202E8212}"/>
              </a:ext>
            </a:extLst>
          </p:cNvPr>
          <p:cNvSpPr/>
          <p:nvPr/>
        </p:nvSpPr>
        <p:spPr>
          <a:xfrm>
            <a:off x="4334937" y="3858230"/>
            <a:ext cx="27763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C720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Expanding</a:t>
            </a:r>
          </a:p>
          <a:p>
            <a:pPr algn="ctr"/>
            <a:r>
              <a:rPr lang="en-US" sz="2000" dirty="0">
                <a:solidFill>
                  <a:srgbClr val="0C720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use cases</a:t>
            </a:r>
          </a:p>
          <a:p>
            <a:pPr algn="ctr"/>
            <a:endParaRPr lang="en-US" sz="2000" dirty="0">
              <a:solidFill>
                <a:srgbClr val="0C720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situational awareness, traffic management, and connected cloud services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1F60AD-E2A2-4ABE-9E17-1CDAAACF4FA4}"/>
              </a:ext>
            </a:extLst>
          </p:cNvPr>
          <p:cNvSpPr/>
          <p:nvPr/>
        </p:nvSpPr>
        <p:spPr>
          <a:xfrm>
            <a:off x="655299" y="686128"/>
            <a:ext cx="585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Requires continued V2X technology evolution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8C5D0B-CF3C-4FCE-BF20-292EE87CC3CE}"/>
              </a:ext>
            </a:extLst>
          </p:cNvPr>
          <p:cNvCxnSpPr>
            <a:cxnSpLocks/>
          </p:cNvCxnSpPr>
          <p:nvPr/>
        </p:nvCxnSpPr>
        <p:spPr>
          <a:xfrm>
            <a:off x="1439005" y="4652568"/>
            <a:ext cx="954436" cy="0"/>
          </a:xfrm>
          <a:prstGeom prst="line">
            <a:avLst/>
          </a:prstGeom>
          <a:ln w="76200">
            <a:solidFill>
              <a:srgbClr val="031E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81694A-C8B9-4483-8DFC-3B34D7DEFE47}"/>
              </a:ext>
            </a:extLst>
          </p:cNvPr>
          <p:cNvCxnSpPr>
            <a:cxnSpLocks/>
          </p:cNvCxnSpPr>
          <p:nvPr/>
        </p:nvCxnSpPr>
        <p:spPr>
          <a:xfrm>
            <a:off x="5293559" y="4652568"/>
            <a:ext cx="954436" cy="0"/>
          </a:xfrm>
          <a:prstGeom prst="line">
            <a:avLst/>
          </a:prstGeom>
          <a:ln w="76200">
            <a:solidFill>
              <a:srgbClr val="0C72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64FE49-1FB8-4735-B458-0833404EC2F2}"/>
              </a:ext>
            </a:extLst>
          </p:cNvPr>
          <p:cNvCxnSpPr>
            <a:cxnSpLocks/>
          </p:cNvCxnSpPr>
          <p:nvPr/>
        </p:nvCxnSpPr>
        <p:spPr>
          <a:xfrm>
            <a:off x="9584206" y="4652568"/>
            <a:ext cx="954436" cy="0"/>
          </a:xfrm>
          <a:prstGeom prst="line">
            <a:avLst/>
          </a:prstGeom>
          <a:ln w="76200">
            <a:solidFill>
              <a:srgbClr val="B15C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B48A9FC-C448-4025-93B9-30A5DC3D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56" y="1616421"/>
            <a:ext cx="2345652" cy="205714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9F3A7DB-7F38-45CE-945B-51F30AB4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1" y="1805061"/>
            <a:ext cx="2714286" cy="196190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B8257B4-535E-4F41-B16A-995CEF9C0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0" y="1867754"/>
            <a:ext cx="2552381" cy="1990476"/>
          </a:xfrm>
          <a:prstGeom prst="rect">
            <a:avLst/>
          </a:prstGeom>
        </p:spPr>
      </p:pic>
      <p:sp>
        <p:nvSpPr>
          <p:cNvPr id="50" name="Title 4">
            <a:extLst>
              <a:ext uri="{FF2B5EF4-FFF2-40B4-BE49-F238E27FC236}">
                <a16:creationId xmlns:a16="http://schemas.microsoft.com/office/drawing/2014/main" id="{6472FECD-C28F-4A83-9724-6D6262C91EB3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1" name="Picture 50" descr="underline_base">
            <a:extLst>
              <a:ext uri="{FF2B5EF4-FFF2-40B4-BE49-F238E27FC236}">
                <a16:creationId xmlns:a16="http://schemas.microsoft.com/office/drawing/2014/main" id="{AAEFCBF3-1757-4C19-A1C0-19D90C339BB3}"/>
              </a:ext>
            </a:extLst>
          </p:cNvPr>
          <p:cNvPicPr>
            <a:picLocks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1" descr="underline_base">
            <a:extLst>
              <a:ext uri="{FF2B5EF4-FFF2-40B4-BE49-F238E27FC236}">
                <a16:creationId xmlns:a16="http://schemas.microsoft.com/office/drawing/2014/main" id="{5A3AF5F8-06EF-473E-9B11-1D35D6EE5345}"/>
              </a:ext>
            </a:extLst>
          </p:cNvPr>
          <p:cNvPicPr>
            <a:picLocks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4">
            <a:extLst>
              <a:ext uri="{FF2B5EF4-FFF2-40B4-BE49-F238E27FC236}">
                <a16:creationId xmlns:a16="http://schemas.microsoft.com/office/drawing/2014/main" id="{0885D312-D8FB-4775-8D0D-5A8B32098702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8 - 30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4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7215-45CD-4D76-A177-899EC25C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7" y="-3101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 C-V2X is Changing Driving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DDBFF-C46E-4276-A3C7-7A98A196F1FA}"/>
              </a:ext>
            </a:extLst>
          </p:cNvPr>
          <p:cNvSpPr/>
          <p:nvPr/>
        </p:nvSpPr>
        <p:spPr>
          <a:xfrm>
            <a:off x="493128" y="2706273"/>
            <a:ext cx="197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Collision avoidance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E4DFA-F335-4882-B657-1155A7225B0C}"/>
              </a:ext>
            </a:extLst>
          </p:cNvPr>
          <p:cNvSpPr/>
          <p:nvPr/>
        </p:nvSpPr>
        <p:spPr>
          <a:xfrm>
            <a:off x="3012227" y="2741110"/>
            <a:ext cx="3188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Platooning/Cooperative driving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3F3A88-CA59-4665-BF7C-9722CB67ACDC}"/>
              </a:ext>
            </a:extLst>
          </p:cNvPr>
          <p:cNvSpPr/>
          <p:nvPr/>
        </p:nvSpPr>
        <p:spPr>
          <a:xfrm>
            <a:off x="3793145" y="5261682"/>
            <a:ext cx="1626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Queue warning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BDFCA5-8113-4BE4-8D3E-69A0B45AF506}"/>
              </a:ext>
            </a:extLst>
          </p:cNvPr>
          <p:cNvSpPr/>
          <p:nvPr/>
        </p:nvSpPr>
        <p:spPr>
          <a:xfrm>
            <a:off x="461794" y="5257562"/>
            <a:ext cx="2395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Hazards ahead warning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E9507-F846-49C3-8BFD-83A182150EC6}"/>
              </a:ext>
            </a:extLst>
          </p:cNvPr>
          <p:cNvSpPr/>
          <p:nvPr/>
        </p:nvSpPr>
        <p:spPr>
          <a:xfrm>
            <a:off x="6355439" y="5281291"/>
            <a:ext cx="247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Emergency vehicle alert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9A7762-7BFD-4752-8CDF-0503485D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6" y="1691537"/>
            <a:ext cx="2287353" cy="781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ACC63C-B603-41A8-8840-1E8349A7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74" y="1392043"/>
            <a:ext cx="2190750" cy="1304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82D3B6-2172-44E9-81A5-124004C5B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64" y="3938533"/>
            <a:ext cx="1978875" cy="1076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4F2E12-D5CD-4EDF-B922-9ECD24A79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703" y="4149500"/>
            <a:ext cx="3067050" cy="904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222D0F-DE81-45F3-BEC1-155F97C03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5105" y="1479386"/>
            <a:ext cx="1533525" cy="1095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C736B1-8228-4D69-9DAC-D877F2080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567" y="4149500"/>
            <a:ext cx="1206600" cy="906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796C8E5-29E5-4F87-B71B-15752E5D52B7}"/>
              </a:ext>
            </a:extLst>
          </p:cNvPr>
          <p:cNvSpPr/>
          <p:nvPr/>
        </p:nvSpPr>
        <p:spPr>
          <a:xfrm>
            <a:off x="6825105" y="2747869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Pedestrian safety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68D01F-07FE-42BD-AD37-7C642BCD058C}"/>
              </a:ext>
            </a:extLst>
          </p:cNvPr>
          <p:cNvSpPr/>
          <p:nvPr/>
        </p:nvSpPr>
        <p:spPr>
          <a:xfrm>
            <a:off x="8913192" y="5257562"/>
            <a:ext cx="323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Increasingly autonomous driving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6C16074-7E14-4470-BFC1-654EB3A9D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8648" y="3938533"/>
            <a:ext cx="1905000" cy="10477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CB092E1-E6A2-44F5-BCD4-B58189D32073}"/>
              </a:ext>
            </a:extLst>
          </p:cNvPr>
          <p:cNvSpPr txBox="1"/>
          <p:nvPr/>
        </p:nvSpPr>
        <p:spPr>
          <a:xfrm>
            <a:off x="8913192" y="2741110"/>
            <a:ext cx="305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Connected Automated Parking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6418F5D-25B1-44C3-B24D-73DCCC790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2011" y="1318246"/>
            <a:ext cx="1438275" cy="1304925"/>
          </a:xfrm>
          <a:prstGeom prst="rect">
            <a:avLst/>
          </a:prstGeom>
        </p:spPr>
      </p:pic>
      <p:sp>
        <p:nvSpPr>
          <p:cNvPr id="28" name="Title 4">
            <a:extLst>
              <a:ext uri="{FF2B5EF4-FFF2-40B4-BE49-F238E27FC236}">
                <a16:creationId xmlns:a16="http://schemas.microsoft.com/office/drawing/2014/main" id="{432211F3-2290-4E84-917C-805C22695ADF}"/>
              </a:ext>
            </a:extLst>
          </p:cNvPr>
          <p:cNvSpPr txBox="1">
            <a:spLocks/>
          </p:cNvSpPr>
          <p:nvPr/>
        </p:nvSpPr>
        <p:spPr>
          <a:xfrm>
            <a:off x="5304322" y="620357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V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X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29" name="Picture 28" descr="underline_base">
            <a:extLst>
              <a:ext uri="{FF2B5EF4-FFF2-40B4-BE49-F238E27FC236}">
                <a16:creationId xmlns:a16="http://schemas.microsoft.com/office/drawing/2014/main" id="{1D4DBEDD-B86C-4EC6-805D-87870D3CC089}"/>
              </a:ext>
            </a:extLst>
          </p:cNvPr>
          <p:cNvPicPr>
            <a:picLocks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344528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underline_base">
            <a:extLst>
              <a:ext uri="{FF2B5EF4-FFF2-40B4-BE49-F238E27FC236}">
                <a16:creationId xmlns:a16="http://schemas.microsoft.com/office/drawing/2014/main" id="{7C57E06B-40C5-4369-80D6-40054C02A66E}"/>
              </a:ext>
            </a:extLst>
          </p:cNvPr>
          <p:cNvPicPr>
            <a:picLocks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1" y="6748436"/>
            <a:ext cx="1046816" cy="9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itle 4">
            <a:extLst>
              <a:ext uri="{FF2B5EF4-FFF2-40B4-BE49-F238E27FC236}">
                <a16:creationId xmlns:a16="http://schemas.microsoft.com/office/drawing/2014/main" id="{633BBF06-E0A6-4F0F-9BBE-802DCAD66E68}"/>
              </a:ext>
            </a:extLst>
          </p:cNvPr>
          <p:cNvSpPr txBox="1">
            <a:spLocks/>
          </p:cNvSpPr>
          <p:nvPr/>
        </p:nvSpPr>
        <p:spPr>
          <a:xfrm>
            <a:off x="11127145" y="6284037"/>
            <a:ext cx="1152814" cy="57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Rounded MT Bold" panose="020F0704030504030204" pitchFamily="34" charset="0"/>
              </a:rPr>
              <a:t>9 - 30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9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1853</Words>
  <Application>Microsoft Office PowerPoint</Application>
  <PresentationFormat>Widescreen</PresentationFormat>
  <Paragraphs>334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Algerian</vt:lpstr>
      <vt:lpstr>Arial</vt:lpstr>
      <vt:lpstr>Arial Rounded MT Bold</vt:lpstr>
      <vt:lpstr>Arial Unicode MS</vt:lpstr>
      <vt:lpstr>Calibri</vt:lpstr>
      <vt:lpstr>Calibri Light</vt:lpstr>
      <vt:lpstr>等线 Light</vt:lpstr>
      <vt:lpstr>Engravers MT</vt:lpstr>
      <vt:lpstr>Microsoft Sans Serif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V2X communication </vt:lpstr>
      <vt:lpstr>DSRC</vt:lpstr>
      <vt:lpstr>DSRC Band</vt:lpstr>
      <vt:lpstr>PowerPoint Presentation</vt:lpstr>
      <vt:lpstr>PowerPoint Presentation</vt:lpstr>
      <vt:lpstr>How C-V2X is Changing Driving</vt:lpstr>
      <vt:lpstr>LTE Direct device-to-device communications</vt:lpstr>
      <vt:lpstr>C-V2X employs two complementary transmission modes</vt:lpstr>
      <vt:lpstr>C-V2X designed for both in-coverage and out-of-coverage </vt:lpstr>
      <vt:lpstr>the two scenarios of V2X communications through PC5-based interface</vt:lpstr>
      <vt:lpstr>The scheduling algorithms proposed(Mode 3)</vt:lpstr>
      <vt:lpstr>autonomous resource selection algorithms(Mode 4)</vt:lpstr>
      <vt:lpstr>Some of the key areas of enhancements were added to the D2D feature in order to support V2V communications:</vt:lpstr>
      <vt:lpstr>Interfaces and Entities in D2D in 5G</vt:lpstr>
      <vt:lpstr>PowerPoint Presentation</vt:lpstr>
      <vt:lpstr>PowerPoint Presentation</vt:lpstr>
      <vt:lpstr>High-level Software Architecture</vt:lpstr>
      <vt:lpstr>High-level Software Architecture</vt:lpstr>
      <vt:lpstr>Pc5 - Interface</vt:lpstr>
      <vt:lpstr>examples of use cases that combine PC5 and Uu connectivity</vt:lpstr>
      <vt:lpstr>Evolve from LTE-V2X to NR-V2X</vt:lpstr>
      <vt:lpstr>5G-V2X, high level and more complexity applications</vt:lpstr>
      <vt:lpstr>PowerPoint Presentation</vt:lpstr>
      <vt:lpstr>PowerPoint Presentation</vt:lpstr>
      <vt:lpstr>PowerPoint Presentation</vt:lpstr>
      <vt:lpstr>The Roadmap for Deployment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D!akov RePack</dc:creator>
  <cp:lastModifiedBy>zaribar rayaneh</cp:lastModifiedBy>
  <cp:revision>173</cp:revision>
  <dcterms:created xsi:type="dcterms:W3CDTF">2020-12-20T07:02:02Z</dcterms:created>
  <dcterms:modified xsi:type="dcterms:W3CDTF">2024-01-08T07:19:48Z</dcterms:modified>
</cp:coreProperties>
</file>