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95" r:id="rId5"/>
    <p:sldId id="279" r:id="rId6"/>
    <p:sldId id="259" r:id="rId7"/>
    <p:sldId id="280" r:id="rId8"/>
    <p:sldId id="260" r:id="rId9"/>
    <p:sldId id="281" r:id="rId10"/>
    <p:sldId id="261" r:id="rId11"/>
    <p:sldId id="282" r:id="rId12"/>
    <p:sldId id="262" r:id="rId13"/>
    <p:sldId id="283" r:id="rId14"/>
    <p:sldId id="263" r:id="rId15"/>
    <p:sldId id="284" r:id="rId16"/>
    <p:sldId id="264" r:id="rId17"/>
    <p:sldId id="285" r:id="rId18"/>
    <p:sldId id="265" r:id="rId19"/>
    <p:sldId id="286" r:id="rId20"/>
    <p:sldId id="266" r:id="rId21"/>
    <p:sldId id="287" r:id="rId22"/>
    <p:sldId id="267" r:id="rId23"/>
    <p:sldId id="288" r:id="rId24"/>
    <p:sldId id="268" r:id="rId25"/>
    <p:sldId id="289" r:id="rId26"/>
    <p:sldId id="269" r:id="rId27"/>
    <p:sldId id="290" r:id="rId28"/>
    <p:sldId id="270" r:id="rId29"/>
    <p:sldId id="291" r:id="rId30"/>
    <p:sldId id="271" r:id="rId31"/>
    <p:sldId id="292" r:id="rId32"/>
    <p:sldId id="272" r:id="rId33"/>
    <p:sldId id="294" r:id="rId34"/>
    <p:sldId id="276" r:id="rId35"/>
    <p:sldId id="277" r:id="rId36"/>
    <p:sldId id="278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652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94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1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7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acoder/alx-project-nexus" TargetMode="External"/><Relationship Id="rId2" Type="http://schemas.openxmlformats.org/officeDocument/2006/relationships/hyperlink" Target="https://simanga5.pythonanywhere.com/swag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anga5.pythonanywhere.com/api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721519"/>
            <a:ext cx="6400801" cy="243601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ALX Project Nexus: E-Commerce Backend</a:t>
            </a:r>
            <a:r>
              <a:rPr lang="en-ZA" dirty="0"/>
              <a:t>	</a:t>
            </a:r>
            <a:br>
              <a:rPr lang="en-ZA" dirty="0"/>
            </a:br>
            <a:r>
              <a:rPr lang="en-ZA" dirty="0"/>
              <a:t>				by Simanga </a:t>
            </a:r>
            <a:r>
              <a:rPr lang="en-ZA" dirty="0" err="1"/>
              <a:t>mchunu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258" y="78582"/>
            <a:ext cx="8209360" cy="464343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Features Implemented:</a:t>
            </a:r>
          </a:p>
          <a:p>
            <a:pPr lvl="0"/>
            <a:r>
              <a:rPr b="1" dirty="0"/>
              <a:t>User Registration</a:t>
            </a:r>
            <a:r>
              <a:rPr dirty="0"/>
              <a:t>: Automatic JWT token generation</a:t>
            </a:r>
          </a:p>
          <a:p>
            <a:pPr lvl="0"/>
            <a:r>
              <a:rPr b="1" dirty="0"/>
              <a:t>Login/Logout</a:t>
            </a:r>
            <a:r>
              <a:rPr dirty="0"/>
              <a:t>: Secure credential validation</a:t>
            </a:r>
          </a:p>
          <a:p>
            <a:pPr lvl="0"/>
            <a:r>
              <a:rPr b="1" dirty="0"/>
              <a:t>Token Management</a:t>
            </a:r>
            <a:r>
              <a:rPr dirty="0"/>
              <a:t>: Access (1hr) + Refresh (7 days) tokens</a:t>
            </a:r>
          </a:p>
          <a:p>
            <a:pPr lvl="0"/>
            <a:r>
              <a:rPr b="1" dirty="0"/>
              <a:t>Role-Based Access</a:t>
            </a:r>
            <a:r>
              <a:rPr dirty="0"/>
              <a:t>: Sellers vs. Buyers permissions</a:t>
            </a:r>
          </a:p>
          <a:p>
            <a:pPr lvl="0"/>
            <a:r>
              <a:rPr b="1" dirty="0"/>
              <a:t>Profile Management</a:t>
            </a:r>
            <a:r>
              <a:rPr dirty="0"/>
              <a:t>: User data updates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Security Best Practices:</a:t>
            </a:r>
          </a:p>
          <a:p>
            <a:pPr lvl="0"/>
            <a:r>
              <a:rPr dirty="0"/>
              <a:t>Password validation and hashing</a:t>
            </a:r>
          </a:p>
          <a:p>
            <a:pPr lvl="0"/>
            <a:r>
              <a:rPr dirty="0"/>
              <a:t>JWT token blacklisting on logout</a:t>
            </a:r>
          </a:p>
          <a:p>
            <a:pPr lvl="0"/>
            <a:r>
              <a:rPr dirty="0"/>
              <a:t>Permission-based endpoint access</a:t>
            </a:r>
          </a:p>
          <a:p>
            <a:pPr lvl="0"/>
            <a:r>
              <a:rPr dirty="0"/>
              <a:t>Input validation and sanitization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API Endpoints: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/auth/register/    # User registration
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/auth/login/       # User authentication
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/auth/refresh/     # Token refresh
GET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/auth/profile/     # Profile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6600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🛍️ E-Commerce Core Features</a:t>
            </a:r>
          </a:p>
        </p:txBody>
      </p:sp>
    </p:spTree>
    <p:extLst>
      <p:ext uri="{BB962C8B-B14F-4D97-AF65-F5344CB8AC3E}">
        <p14:creationId xmlns:p14="http://schemas.microsoft.com/office/powerpoint/2010/main" val="148069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7166372" cy="4193381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Product Management:</a:t>
            </a:r>
          </a:p>
          <a:p>
            <a:pPr lvl="0"/>
            <a:r>
              <a:rPr b="1" dirty="0"/>
              <a:t>CRUD Operations</a:t>
            </a:r>
            <a:r>
              <a:rPr dirty="0"/>
              <a:t>: Create, Read, Update, Delete products</a:t>
            </a:r>
          </a:p>
          <a:p>
            <a:pPr lvl="0"/>
            <a:r>
              <a:rPr b="1" dirty="0"/>
              <a:t>Advanced Search</a:t>
            </a:r>
            <a:r>
              <a:rPr dirty="0"/>
              <a:t>: Name, description, SKU search</a:t>
            </a:r>
          </a:p>
          <a:p>
            <a:pPr lvl="0"/>
            <a:r>
              <a:rPr b="1" dirty="0"/>
              <a:t>Rich Metadata</a:t>
            </a:r>
            <a:r>
              <a:rPr dirty="0"/>
              <a:t>: Pricing, inventory, specifications</a:t>
            </a:r>
          </a:p>
          <a:p>
            <a:pPr lvl="0"/>
            <a:r>
              <a:rPr b="1" dirty="0"/>
              <a:t>Category Association</a:t>
            </a:r>
            <a:r>
              <a:rPr dirty="0"/>
              <a:t>: Many-to-many relationships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Category System:</a:t>
            </a:r>
          </a:p>
          <a:p>
            <a:pPr lvl="0"/>
            <a:r>
              <a:rPr b="1" dirty="0"/>
              <a:t>Hierarchical Structure</a:t>
            </a:r>
            <a:r>
              <a:rPr dirty="0"/>
              <a:t>: Parent-child categories</a:t>
            </a:r>
          </a:p>
          <a:p>
            <a:pPr lvl="0"/>
            <a:r>
              <a:rPr b="1" dirty="0"/>
              <a:t>Dynamic Management</a:t>
            </a:r>
            <a:r>
              <a:rPr dirty="0"/>
              <a:t>: Create, update, organize</a:t>
            </a:r>
          </a:p>
          <a:p>
            <a:pPr lvl="0"/>
            <a:r>
              <a:rPr b="1" dirty="0"/>
              <a:t>Product Associations</a:t>
            </a:r>
            <a:r>
              <a:rPr dirty="0"/>
              <a:t>: Flexible categorization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Key Features:</a:t>
            </a:r>
          </a:p>
          <a:p>
            <a:pPr lvl="0"/>
            <a:r>
              <a:rPr dirty="0"/>
              <a:t>Auto-generated slugs and SKUs</a:t>
            </a:r>
          </a:p>
          <a:p>
            <a:pPr lvl="0"/>
            <a:r>
              <a:rPr dirty="0"/>
              <a:t>View count analytics</a:t>
            </a:r>
          </a:p>
          <a:p>
            <a:pPr lvl="0"/>
            <a:r>
              <a:rPr dirty="0"/>
              <a:t>Stock management</a:t>
            </a:r>
          </a:p>
          <a:p>
            <a:pPr lvl="0"/>
            <a:r>
              <a:rPr dirty="0"/>
              <a:t>Featured products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3874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🔍 Advanced Filtering &amp; Search</a:t>
            </a:r>
          </a:p>
        </p:txBody>
      </p:sp>
    </p:spTree>
    <p:extLst>
      <p:ext uri="{BB962C8B-B14F-4D97-AF65-F5344CB8AC3E}">
        <p14:creationId xmlns:p14="http://schemas.microsoft.com/office/powerpoint/2010/main" val="361331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250032"/>
            <a:ext cx="8686800" cy="4750593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Product Filtering Options: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Price Range:     ?</a:t>
            </a:r>
            <a:r>
              <a:rPr dirty="0" err="1">
                <a:latin typeface="Courier"/>
              </a:rPr>
              <a:t>min_price</a:t>
            </a:r>
            <a:r>
              <a:rPr dirty="0">
                <a:latin typeface="Courier"/>
              </a:rPr>
              <a:t>=100&amp;max_price=500
Category:        ?category=1&amp;category_name=electronics  
Stock Status:    ?</a:t>
            </a:r>
            <a:r>
              <a:rPr dirty="0" err="1">
                <a:latin typeface="Courier"/>
              </a:rPr>
              <a:t>in_stock</a:t>
            </a:r>
            <a:r>
              <a:rPr dirty="0">
                <a:latin typeface="Courier"/>
              </a:rPr>
              <a:t>=</a:t>
            </a:r>
            <a:r>
              <a:rPr dirty="0" err="1">
                <a:latin typeface="Courier"/>
              </a:rPr>
              <a:t>true&amp;low_stock</a:t>
            </a:r>
            <a:r>
              <a:rPr dirty="0">
                <a:latin typeface="Courier"/>
              </a:rPr>
              <a:t>=true
Seller:          ?seller=username
Featured:        ?</a:t>
            </a:r>
            <a:r>
              <a:rPr dirty="0" err="1">
                <a:latin typeface="Courier"/>
              </a:rPr>
              <a:t>is_featured</a:t>
            </a:r>
            <a:r>
              <a:rPr dirty="0">
                <a:latin typeface="Courier"/>
              </a:rPr>
              <a:t>=true
Date Range:      ?</a:t>
            </a:r>
            <a:r>
              <a:rPr dirty="0" err="1">
                <a:latin typeface="Courier"/>
              </a:rPr>
              <a:t>created_after</a:t>
            </a:r>
            <a:r>
              <a:rPr dirty="0">
                <a:latin typeface="Courier"/>
              </a:rPr>
              <a:t>=2024-01-01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Search Capabilities: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Text Search:     ?search=</a:t>
            </a:r>
            <a:r>
              <a:rPr dirty="0" err="1">
                <a:latin typeface="Courier"/>
              </a:rPr>
              <a:t>iphone</a:t>
            </a:r>
            <a:r>
              <a:rPr dirty="0">
                <a:latin typeface="Courier"/>
              </a:rPr>
              <a:t>
Multi-field:     Searches name, description, SKU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Sorting Options: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By Price:        ?ordering=price (ascending)
By Price:        ?ordering=-price (descending)  
By Date:         ?ordering=</a:t>
            </a:r>
            <a:r>
              <a:rPr dirty="0" err="1">
                <a:latin typeface="Courier"/>
              </a:rPr>
              <a:t>created_at</a:t>
            </a:r>
            <a:r>
              <a:rPr dirty="0">
                <a:latin typeface="Courier"/>
              </a:rPr>
              <a:t>
By Name:         ?ordering=name
By Popularity:   ?ordering=</a:t>
            </a:r>
            <a:r>
              <a:rPr dirty="0" err="1">
                <a:latin typeface="Courier"/>
              </a:rPr>
              <a:t>view_count</a:t>
            </a:r>
            <a:endParaRPr dirty="0">
              <a:latin typeface="Courier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Combined Filtering: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/products/?search=</a:t>
            </a:r>
            <a:r>
              <a:rPr dirty="0" err="1">
                <a:latin typeface="Courier"/>
              </a:rPr>
              <a:t>phone&amp;min_price</a:t>
            </a:r>
            <a:r>
              <a:rPr dirty="0">
                <a:latin typeface="Courier"/>
              </a:rPr>
              <a:t>=1000&amp;in_stock=</a:t>
            </a:r>
            <a:r>
              <a:rPr dirty="0" err="1">
                <a:latin typeface="Courier"/>
              </a:rPr>
              <a:t>true&amp;ordering</a:t>
            </a:r>
            <a:r>
              <a:rPr dirty="0">
                <a:latin typeface="Courier"/>
              </a:rPr>
              <a:t>=-price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959" y="2235199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📊 Database Design Excellence</a:t>
            </a:r>
          </a:p>
        </p:txBody>
      </p:sp>
    </p:spTree>
    <p:extLst>
      <p:ext uri="{BB962C8B-B14F-4D97-AF65-F5344CB8AC3E}">
        <p14:creationId xmlns:p14="http://schemas.microsoft.com/office/powerpoint/2010/main" val="239958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514350"/>
            <a:ext cx="6866335" cy="422195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Models Architecture: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User Model: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Custom authentication </a:t>
            </a:r>
            <a:r>
              <a:rPr b="1" dirty="0">
                <a:solidFill>
                  <a:srgbClr val="007020"/>
                </a:solidFill>
                <a:latin typeface="Courier"/>
              </a:rPr>
              <a:t>with</a:t>
            </a:r>
            <a:r>
              <a:rPr dirty="0">
                <a:latin typeface="Courier"/>
              </a:rPr>
              <a:t> e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commerce fields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Seller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buyer role management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Profile </a:t>
            </a:r>
            <a:r>
              <a:rPr b="1" dirty="0">
                <a:solidFill>
                  <a:srgbClr val="007020"/>
                </a:solidFill>
                <a:latin typeface="Courier"/>
              </a:rPr>
              <a:t>and</a:t>
            </a:r>
            <a:r>
              <a:rPr dirty="0">
                <a:latin typeface="Courier"/>
              </a:rPr>
              <a:t> address information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Category Model: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Self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referential hierarchical structure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SEO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friendly slugs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Active status management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Product Model: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UUID primary keys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scalability  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Comprehensive product information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Many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to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many category relationships</a:t>
            </a:r>
            <a:br>
              <a:rPr dirty="0"/>
            </a:b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Analytics tracking (view counts)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Performance Optimizations:</a:t>
            </a:r>
          </a:p>
          <a:p>
            <a:pPr lvl="0"/>
            <a:r>
              <a:rPr b="1" dirty="0"/>
              <a:t>Database Indexes</a:t>
            </a:r>
            <a:r>
              <a:rPr dirty="0"/>
              <a:t>: Strategic indexing on frequently queried fields</a:t>
            </a:r>
          </a:p>
          <a:p>
            <a:pPr lvl="0"/>
            <a:r>
              <a:rPr b="1" dirty="0"/>
              <a:t>Query Optimization</a:t>
            </a:r>
            <a:r>
              <a:rPr dirty="0"/>
              <a:t>: </a:t>
            </a:r>
            <a:r>
              <a:rPr dirty="0" err="1"/>
              <a:t>select_related</a:t>
            </a:r>
            <a:r>
              <a:rPr dirty="0"/>
              <a:t>() and </a:t>
            </a:r>
            <a:r>
              <a:rPr dirty="0" err="1"/>
              <a:t>prefetch_related</a:t>
            </a:r>
            <a:r>
              <a:rPr dirty="0"/>
              <a:t>()</a:t>
            </a:r>
          </a:p>
          <a:p>
            <a:pPr lvl="0"/>
            <a:r>
              <a:rPr b="1" dirty="0"/>
              <a:t>Efficient Filtering</a:t>
            </a:r>
            <a:r>
              <a:rPr dirty="0"/>
              <a:t>: Django-filter for complex queries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6600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🚀 API Endpoints Overview</a:t>
            </a:r>
          </a:p>
        </p:txBody>
      </p:sp>
    </p:spTree>
    <p:extLst>
      <p:ext uri="{BB962C8B-B14F-4D97-AF65-F5344CB8AC3E}">
        <p14:creationId xmlns:p14="http://schemas.microsoft.com/office/powerpoint/2010/main" val="97455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514350"/>
            <a:ext cx="6973491" cy="4386263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Authentication Endpoints: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/auth/register/    # User registration with JWT
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/auth/login/       # Authentication &amp; token generation
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/auth/refresh/     # JWT token refresh
GET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/auth/profile/     # User profile management
PATCH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/auth/profile/    # Profile updates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Category Management: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GET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/categories/           # List all categories
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/categories/           # Create category (auth required)
GET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/categories/{slug}/    # Category details
PUT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/categories/{slug}/    # Update category
DELETE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/categories/{slug}/  # Delete category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Product Catalog: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GET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/products/           # List products with filtering
POST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/products/           # Create product (sellers only)
GET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/products/{slug}/    # Product details + analytics
PUT 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/products/{slug}/    # Update product (owner only)
DELETE /</a:t>
            </a:r>
            <a:r>
              <a:rPr dirty="0" err="1">
                <a:latin typeface="Courier"/>
              </a:rPr>
              <a:t>api</a:t>
            </a:r>
            <a:r>
              <a:rPr dirty="0">
                <a:latin typeface="Courier"/>
              </a:rPr>
              <a:t>/products/{slug}/  # Delete product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459" y="2108199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📚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9698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172" y="1879599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Professional REST API 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6944916" cy="423624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Interactive Documentation:</a:t>
            </a:r>
          </a:p>
          <a:p>
            <a:pPr lvl="0"/>
            <a:r>
              <a:rPr b="1" dirty="0"/>
              <a:t>Swagger UI</a:t>
            </a:r>
            <a:r>
              <a:rPr dirty="0"/>
              <a:t>: Available at </a:t>
            </a:r>
            <a:r>
              <a:rPr dirty="0">
                <a:latin typeface="Courier"/>
              </a:rPr>
              <a:t>/swagger/</a:t>
            </a:r>
          </a:p>
          <a:p>
            <a:pPr lvl="0"/>
            <a:r>
              <a:rPr b="1" dirty="0" err="1"/>
              <a:t>ReDoc</a:t>
            </a:r>
            <a:r>
              <a:rPr b="1" dirty="0"/>
              <a:t> Interface</a:t>
            </a:r>
            <a:r>
              <a:rPr dirty="0"/>
              <a:t>: Available at </a:t>
            </a:r>
            <a:r>
              <a:rPr dirty="0">
                <a:latin typeface="Courier"/>
              </a:rPr>
              <a:t>/</a:t>
            </a:r>
            <a:r>
              <a:rPr dirty="0" err="1">
                <a:latin typeface="Courier"/>
              </a:rPr>
              <a:t>redoc</a:t>
            </a:r>
            <a:r>
              <a:rPr dirty="0">
                <a:latin typeface="Courier"/>
              </a:rPr>
              <a:t>/</a:t>
            </a:r>
          </a:p>
          <a:p>
            <a:pPr lvl="0"/>
            <a:r>
              <a:rPr b="1" dirty="0"/>
              <a:t>API Explorer</a:t>
            </a:r>
            <a:r>
              <a:rPr dirty="0"/>
              <a:t>: Test endpoints directly in browser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Documentation Features:</a:t>
            </a:r>
          </a:p>
          <a:p>
            <a:pPr lvl="0"/>
            <a:r>
              <a:rPr b="1" dirty="0"/>
              <a:t>Detailed Descriptions</a:t>
            </a:r>
            <a:r>
              <a:rPr dirty="0"/>
              <a:t>: Every endpoint explained</a:t>
            </a:r>
          </a:p>
          <a:p>
            <a:pPr lvl="0"/>
            <a:r>
              <a:rPr b="1" dirty="0"/>
              <a:t>Request/Response Examples</a:t>
            </a:r>
            <a:r>
              <a:rPr dirty="0"/>
              <a:t>: Sample data provided</a:t>
            </a:r>
          </a:p>
          <a:p>
            <a:pPr lvl="0"/>
            <a:r>
              <a:rPr b="1" dirty="0"/>
              <a:t>Authentication Guide</a:t>
            </a:r>
            <a:r>
              <a:rPr dirty="0"/>
              <a:t>: JWT token usage</a:t>
            </a:r>
          </a:p>
          <a:p>
            <a:pPr lvl="0"/>
            <a:r>
              <a:rPr b="1" dirty="0"/>
              <a:t>Filtering Examples</a:t>
            </a:r>
            <a:r>
              <a:rPr dirty="0"/>
              <a:t>: Query parameter demonstrations</a:t>
            </a:r>
          </a:p>
          <a:p>
            <a:pPr lvl="0"/>
            <a:r>
              <a:rPr b="1" dirty="0"/>
              <a:t>Error Responses</a:t>
            </a:r>
            <a:r>
              <a:rPr dirty="0"/>
              <a:t>: Comprehensive error handling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Professional Standards:</a:t>
            </a:r>
          </a:p>
          <a:p>
            <a:pPr lvl="0"/>
            <a:r>
              <a:rPr dirty="0" err="1"/>
              <a:t>OpenAPI</a:t>
            </a:r>
            <a:r>
              <a:rPr dirty="0"/>
              <a:t> 3.0 specification compliance</a:t>
            </a:r>
          </a:p>
          <a:p>
            <a:pPr lvl="0"/>
            <a:r>
              <a:rPr dirty="0"/>
              <a:t>Consistent response formatting</a:t>
            </a:r>
          </a:p>
          <a:p>
            <a:pPr lvl="0"/>
            <a:r>
              <a:rPr dirty="0"/>
              <a:t>Proper HTTP status codes</a:t>
            </a:r>
          </a:p>
          <a:p>
            <a:pPr lvl="0"/>
            <a:r>
              <a:rPr dirty="0"/>
              <a:t>Clear error messages with details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06600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🧪 Testing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316694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528" y="303609"/>
            <a:ext cx="6673454" cy="4536281"/>
          </a:xfrm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Test Coverage:</a:t>
            </a:r>
          </a:p>
          <a:p>
            <a:pPr lvl="0"/>
            <a:r>
              <a:rPr b="1" dirty="0"/>
              <a:t>17 Comprehensive Tests</a:t>
            </a:r>
            <a:r>
              <a:rPr dirty="0"/>
              <a:t>: All major functionality covered</a:t>
            </a:r>
          </a:p>
          <a:p>
            <a:pPr lvl="0"/>
            <a:r>
              <a:rPr b="1" dirty="0"/>
              <a:t>Authentication Tests</a:t>
            </a:r>
            <a:r>
              <a:rPr dirty="0"/>
              <a:t>: Registration, login, permissions</a:t>
            </a:r>
          </a:p>
          <a:p>
            <a:pPr lvl="0"/>
            <a:r>
              <a:rPr b="1" dirty="0"/>
              <a:t>Product Tests</a:t>
            </a:r>
            <a:r>
              <a:rPr dirty="0"/>
              <a:t>: CRUD, filtering, search, sorting</a:t>
            </a:r>
          </a:p>
          <a:p>
            <a:pPr lvl="0"/>
            <a:r>
              <a:rPr b="1" dirty="0"/>
              <a:t>Category Tests</a:t>
            </a:r>
            <a:r>
              <a:rPr dirty="0"/>
              <a:t>: Management and public access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Test Categories: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Authentication Tests (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 tests):</a:t>
            </a:r>
            <a:br>
              <a:rPr dirty="0"/>
            </a:br>
            <a:r>
              <a:rPr dirty="0">
                <a:latin typeface="Courier"/>
              </a:rPr>
              <a:t>✅ User registration success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failure scenarios</a:t>
            </a:r>
            <a:br>
              <a:rPr dirty="0"/>
            </a:br>
            <a:r>
              <a:rPr dirty="0">
                <a:latin typeface="Courier"/>
              </a:rPr>
              <a:t>✅ Login </a:t>
            </a:r>
            <a:r>
              <a:rPr b="1" dirty="0">
                <a:solidFill>
                  <a:srgbClr val="007020"/>
                </a:solidFill>
                <a:latin typeface="Courier"/>
              </a:rPr>
              <a:t>with</a:t>
            </a:r>
            <a:r>
              <a:rPr dirty="0">
                <a:latin typeface="Courier"/>
              </a:rPr>
              <a:t> username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email</a:t>
            </a:r>
            <a:br>
              <a:rPr dirty="0"/>
            </a:br>
            <a:r>
              <a:rPr dirty="0">
                <a:latin typeface="Courier"/>
              </a:rPr>
              <a:t>✅ Profile management </a:t>
            </a:r>
            <a:r>
              <a:rPr b="1" dirty="0">
                <a:solidFill>
                  <a:srgbClr val="007020"/>
                </a:solidFill>
                <a:latin typeface="Courier"/>
              </a:rPr>
              <a:t>and</a:t>
            </a:r>
            <a:r>
              <a:rPr dirty="0">
                <a:latin typeface="Courier"/>
              </a:rPr>
              <a:t> updates</a:t>
            </a:r>
            <a:br>
              <a:rPr dirty="0"/>
            </a:br>
            <a:r>
              <a:rPr dirty="0">
                <a:latin typeface="Courier"/>
              </a:rPr>
              <a:t>✅ Token authentication </a:t>
            </a:r>
            <a:r>
              <a:rPr b="1" dirty="0">
                <a:solidFill>
                  <a:srgbClr val="007020"/>
                </a:solidFill>
                <a:latin typeface="Courier"/>
              </a:rPr>
              <a:t>and</a:t>
            </a:r>
            <a:r>
              <a:rPr dirty="0">
                <a:latin typeface="Courier"/>
              </a:rPr>
              <a:t> refresh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Product Tests (</a:t>
            </a:r>
            <a:r>
              <a:rPr dirty="0">
                <a:solidFill>
                  <a:srgbClr val="40A070"/>
                </a:solidFill>
                <a:latin typeface="Courier"/>
              </a:rPr>
              <a:t>7</a:t>
            </a:r>
            <a:r>
              <a:rPr dirty="0">
                <a:latin typeface="Courier"/>
              </a:rPr>
              <a:t> tests):  </a:t>
            </a:r>
            <a:br>
              <a:rPr dirty="0"/>
            </a:br>
            <a:r>
              <a:rPr dirty="0">
                <a:latin typeface="Courier"/>
              </a:rPr>
              <a:t>✅ Public product listing</a:t>
            </a:r>
            <a:br>
              <a:rPr dirty="0"/>
            </a:br>
            <a:r>
              <a:rPr dirty="0">
                <a:latin typeface="Courier"/>
              </a:rPr>
              <a:t>✅ Seller product creation</a:t>
            </a:r>
            <a:br>
              <a:rPr dirty="0"/>
            </a:br>
            <a:r>
              <a:rPr dirty="0">
                <a:latin typeface="Courier"/>
              </a:rPr>
              <a:t>✅ Permission enforcement</a:t>
            </a:r>
            <a:br>
              <a:rPr dirty="0"/>
            </a:br>
            <a:r>
              <a:rPr dirty="0">
                <a:latin typeface="Courier"/>
              </a:rPr>
              <a:t>✅ Search </a:t>
            </a:r>
            <a:r>
              <a:rPr b="1" dirty="0">
                <a:solidFill>
                  <a:srgbClr val="007020"/>
                </a:solidFill>
                <a:latin typeface="Courier"/>
              </a:rPr>
              <a:t>and</a:t>
            </a:r>
            <a:r>
              <a:rPr dirty="0">
                <a:latin typeface="Courier"/>
              </a:rPr>
              <a:t> filtering functionality</a:t>
            </a:r>
            <a:br>
              <a:rPr dirty="0"/>
            </a:br>
            <a:r>
              <a:rPr dirty="0">
                <a:latin typeface="Courier"/>
              </a:rPr>
              <a:t>✅ Price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based sorting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Category Tests 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 tests):</a:t>
            </a:r>
            <a:br>
              <a:rPr dirty="0"/>
            </a:br>
            <a:r>
              <a:rPr dirty="0">
                <a:latin typeface="Courier"/>
              </a:rPr>
              <a:t>✅ Public category access  </a:t>
            </a:r>
            <a:br>
              <a:rPr dirty="0"/>
            </a:br>
            <a:r>
              <a:rPr dirty="0">
                <a:latin typeface="Courier"/>
              </a:rPr>
              <a:t>✅ Authenticated category creation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Quality Metrics:</a:t>
            </a:r>
          </a:p>
          <a:p>
            <a:pPr lvl="0"/>
            <a:r>
              <a:rPr b="1" dirty="0"/>
              <a:t>100% Test Pass Rate</a:t>
            </a:r>
            <a:r>
              <a:rPr dirty="0"/>
              <a:t>: All 17 tests passing</a:t>
            </a:r>
          </a:p>
          <a:p>
            <a:pPr lvl="0"/>
            <a:r>
              <a:rPr b="1" dirty="0"/>
              <a:t>Clean Code</a:t>
            </a:r>
            <a:r>
              <a:rPr dirty="0"/>
              <a:t>: Pythonic, readable, maintainable</a:t>
            </a:r>
          </a:p>
          <a:p>
            <a:pPr lvl="0"/>
            <a:r>
              <a:rPr b="1" dirty="0"/>
              <a:t>Error Handling</a:t>
            </a:r>
            <a:r>
              <a:rPr dirty="0"/>
              <a:t>: Comprehensive validation and error responses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43855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⚡ Performance &amp; Scalability</a:t>
            </a:r>
          </a:p>
        </p:txBody>
      </p:sp>
    </p:spTree>
    <p:extLst>
      <p:ext uri="{BB962C8B-B14F-4D97-AF65-F5344CB8AC3E}">
        <p14:creationId xmlns:p14="http://schemas.microsoft.com/office/powerpoint/2010/main" val="58874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514350"/>
            <a:ext cx="7080647" cy="417194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Database Optimizations:</a:t>
            </a:r>
          </a:p>
          <a:p>
            <a:pPr lvl="0"/>
            <a:r>
              <a:rPr b="1" dirty="0"/>
              <a:t>Strategic Indexing</a:t>
            </a:r>
            <a:r>
              <a:rPr dirty="0"/>
              <a:t>: High-performance queries</a:t>
            </a:r>
          </a:p>
          <a:p>
            <a:pPr lvl="0"/>
            <a:r>
              <a:rPr b="1" dirty="0"/>
              <a:t>Query Optimization</a:t>
            </a:r>
            <a:r>
              <a:rPr dirty="0"/>
              <a:t>: Reduced N+1 queries</a:t>
            </a:r>
          </a:p>
          <a:p>
            <a:pPr lvl="0"/>
            <a:r>
              <a:rPr b="1" dirty="0"/>
              <a:t>Connection Pooling</a:t>
            </a:r>
            <a:r>
              <a:rPr dirty="0"/>
              <a:t>: Efficient database connections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API Performance:</a:t>
            </a:r>
          </a:p>
          <a:p>
            <a:pPr lvl="0"/>
            <a:r>
              <a:rPr b="1" dirty="0"/>
              <a:t>Pagination</a:t>
            </a:r>
            <a:r>
              <a:rPr dirty="0"/>
              <a:t>: Efficient large dataset handling</a:t>
            </a:r>
          </a:p>
          <a:p>
            <a:pPr lvl="0"/>
            <a:r>
              <a:rPr b="1" dirty="0"/>
              <a:t>Filtering</a:t>
            </a:r>
            <a:r>
              <a:rPr dirty="0"/>
              <a:t>: Database-level filtering (not in-memory)</a:t>
            </a:r>
          </a:p>
          <a:p>
            <a:pPr lvl="0"/>
            <a:r>
              <a:rPr b="1" dirty="0"/>
              <a:t>Caching-Ready</a:t>
            </a:r>
            <a:r>
              <a:rPr dirty="0"/>
              <a:t>: Architecture supports Redis integration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Scalability Features:</a:t>
            </a:r>
          </a:p>
          <a:p>
            <a:pPr lvl="0"/>
            <a:r>
              <a:rPr b="1" dirty="0"/>
              <a:t>UUID Primary Keys</a:t>
            </a:r>
            <a:r>
              <a:rPr dirty="0"/>
              <a:t>: Distributed system ready</a:t>
            </a:r>
          </a:p>
          <a:p>
            <a:pPr lvl="0"/>
            <a:r>
              <a:rPr b="1" dirty="0"/>
              <a:t>Stateless Authentication</a:t>
            </a:r>
            <a:r>
              <a:rPr dirty="0"/>
              <a:t>: JWT tokens scale horizontally</a:t>
            </a:r>
          </a:p>
          <a:p>
            <a:pPr lvl="0"/>
            <a:r>
              <a:rPr b="1" dirty="0"/>
              <a:t>Modular Architecture</a:t>
            </a:r>
            <a:r>
              <a:rPr dirty="0"/>
              <a:t>: Easy feature extension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540" y="2235199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🛠️ Development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51536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392906"/>
            <a:ext cx="6673454" cy="4279107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Code Quality:</a:t>
            </a:r>
          </a:p>
          <a:p>
            <a:pPr lvl="0"/>
            <a:r>
              <a:rPr b="1" dirty="0"/>
              <a:t>Clean Architecture</a:t>
            </a:r>
            <a:r>
              <a:rPr dirty="0"/>
              <a:t>: Separation of concerns</a:t>
            </a:r>
          </a:p>
          <a:p>
            <a:pPr lvl="0"/>
            <a:r>
              <a:rPr b="1" dirty="0"/>
              <a:t>Pythonic Code</a:t>
            </a:r>
            <a:r>
              <a:rPr dirty="0"/>
              <a:t>: PEP 8 compliant, readable</a:t>
            </a:r>
          </a:p>
          <a:p>
            <a:pPr lvl="0"/>
            <a:r>
              <a:rPr b="1" dirty="0"/>
              <a:t>Documentation</a:t>
            </a:r>
            <a:r>
              <a:rPr dirty="0"/>
              <a:t>: Comprehensive docstrings</a:t>
            </a:r>
          </a:p>
          <a:p>
            <a:pPr lvl="0"/>
            <a:r>
              <a:rPr b="1" dirty="0"/>
              <a:t>Error Handling</a:t>
            </a:r>
            <a:r>
              <a:rPr dirty="0"/>
              <a:t>: Graceful failure management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Version Control: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Phase 1: Database Models &amp; Admin Interface
Phase 2: JWT Authentication System  
Phase 3: Product &amp; Category APIs
Phase 4: Advanced Filtering &amp; Search
Phase 5: Documentation &amp; Testing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Professional Workflows:</a:t>
            </a:r>
          </a:p>
          <a:p>
            <a:pPr lvl="0"/>
            <a:r>
              <a:rPr b="1" dirty="0"/>
              <a:t>Structured Git Commits</a:t>
            </a:r>
            <a:r>
              <a:rPr dirty="0"/>
              <a:t>: Clear, descriptive messages</a:t>
            </a:r>
          </a:p>
          <a:p>
            <a:pPr lvl="0"/>
            <a:r>
              <a:rPr b="1" dirty="0"/>
              <a:t>Modular Development</a:t>
            </a:r>
            <a:r>
              <a:rPr dirty="0"/>
              <a:t>: Feature-based development phases</a:t>
            </a:r>
            <a:br>
              <a:rPr dirty="0"/>
            </a:br>
            <a:endParaRPr dirty="0"/>
          </a:p>
          <a:p>
            <a:pPr lvl="0"/>
            <a:r>
              <a:rPr b="1" dirty="0"/>
              <a:t>Testing-Driven</a:t>
            </a:r>
            <a:r>
              <a:rPr dirty="0"/>
              <a:t>: Tests written alongside features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572" y="2006600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🌟 Key Achievements</a:t>
            </a:r>
          </a:p>
        </p:txBody>
      </p:sp>
    </p:spTree>
    <p:extLst>
      <p:ext uri="{BB962C8B-B14F-4D97-AF65-F5344CB8AC3E}">
        <p14:creationId xmlns:p14="http://schemas.microsoft.com/office/powerpoint/2010/main" val="224232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264318"/>
            <a:ext cx="6830616" cy="454342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✅ Technical Excellence:</a:t>
            </a:r>
          </a:p>
          <a:p>
            <a:pPr lvl="0"/>
            <a:r>
              <a:rPr b="1" dirty="0"/>
              <a:t>Production-Ready Code</a:t>
            </a:r>
            <a:r>
              <a:rPr dirty="0"/>
              <a:t>: Industry-standard architecture</a:t>
            </a:r>
          </a:p>
          <a:p>
            <a:pPr lvl="0"/>
            <a:r>
              <a:rPr b="1" dirty="0"/>
              <a:t>Comprehensive API</a:t>
            </a:r>
            <a:r>
              <a:rPr dirty="0"/>
              <a:t>: 15+ fully functional endpoints</a:t>
            </a:r>
          </a:p>
          <a:p>
            <a:pPr lvl="0"/>
            <a:r>
              <a:rPr b="1" dirty="0"/>
              <a:t>Advanced Features</a:t>
            </a:r>
            <a:r>
              <a:rPr dirty="0"/>
              <a:t>: Search, filtering, sorting, pagination</a:t>
            </a:r>
          </a:p>
          <a:p>
            <a:pPr lvl="0"/>
            <a:r>
              <a:rPr b="1" dirty="0"/>
              <a:t>Security</a:t>
            </a:r>
            <a:r>
              <a:rPr dirty="0"/>
              <a:t>: JWT authentication with role-based permissions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✅ Professional Standards:</a:t>
            </a:r>
          </a:p>
          <a:p>
            <a:pPr lvl="0"/>
            <a:r>
              <a:rPr b="1" dirty="0"/>
              <a:t>Documentation</a:t>
            </a:r>
            <a:r>
              <a:rPr dirty="0"/>
              <a:t>: Interactive API docs with examples</a:t>
            </a:r>
          </a:p>
          <a:p>
            <a:pPr lvl="0"/>
            <a:r>
              <a:rPr b="1" dirty="0"/>
              <a:t>Testing</a:t>
            </a:r>
            <a:r>
              <a:rPr dirty="0"/>
              <a:t>: 17 comprehensive unit tests</a:t>
            </a:r>
          </a:p>
          <a:p>
            <a:pPr lvl="0"/>
            <a:r>
              <a:rPr b="1" dirty="0"/>
              <a:t>Code Quality</a:t>
            </a:r>
            <a:r>
              <a:rPr dirty="0"/>
              <a:t>: Clean, maintainable, Pythonic code</a:t>
            </a:r>
          </a:p>
          <a:p>
            <a:pPr lvl="0"/>
            <a:r>
              <a:rPr b="1" dirty="0"/>
              <a:t>Best Practices</a:t>
            </a:r>
            <a:r>
              <a:rPr dirty="0"/>
              <a:t>: Following Django and DRF conventions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✅ Real-World Application:</a:t>
            </a:r>
          </a:p>
          <a:p>
            <a:pPr lvl="0"/>
            <a:r>
              <a:rPr b="1" dirty="0"/>
              <a:t>E-Commerce Platform</a:t>
            </a:r>
            <a:r>
              <a:rPr dirty="0"/>
              <a:t>: Complete product catalog system</a:t>
            </a:r>
          </a:p>
          <a:p>
            <a:pPr lvl="0"/>
            <a:r>
              <a:rPr b="1" dirty="0"/>
              <a:t>Multi-User Support</a:t>
            </a:r>
            <a:r>
              <a:rPr dirty="0"/>
              <a:t>: Buyers and sellers with different permissions</a:t>
            </a:r>
            <a:br>
              <a:rPr dirty="0"/>
            </a:br>
            <a:endParaRPr dirty="0"/>
          </a:p>
          <a:p>
            <a:pPr lvl="0"/>
            <a:r>
              <a:rPr b="1" dirty="0"/>
              <a:t>Scalable Design</a:t>
            </a:r>
            <a:r>
              <a:rPr dirty="0"/>
              <a:t>: Ready for production deployment</a:t>
            </a:r>
          </a:p>
          <a:p>
            <a:pPr lvl="0"/>
            <a:r>
              <a:rPr b="1" dirty="0"/>
              <a:t>Analytics Ready</a:t>
            </a:r>
            <a:r>
              <a:rPr dirty="0"/>
              <a:t>: View tracking and user insights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147" y="1922461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🚀 Deployment Ready</a:t>
            </a:r>
          </a:p>
        </p:txBody>
      </p:sp>
    </p:spTree>
    <p:extLst>
      <p:ext uri="{BB962C8B-B14F-4D97-AF65-F5344CB8AC3E}">
        <p14:creationId xmlns:p14="http://schemas.microsoft.com/office/powerpoint/2010/main" val="192909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997" y="1822449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lang="en-ZA" dirty="0"/>
              <a:t>			</a:t>
            </a:r>
            <a:r>
              <a:rPr dirty="0"/>
              <a:t>🎯 Project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514351"/>
            <a:ext cx="6580585" cy="426481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Production Deployment:</a:t>
            </a:r>
          </a:p>
          <a:p>
            <a:pPr lvl="0"/>
            <a:r>
              <a:rPr b="1" dirty="0"/>
              <a:t>Environment Configuration</a:t>
            </a:r>
            <a:r>
              <a:rPr dirty="0"/>
              <a:t>: Development/Production settings</a:t>
            </a:r>
          </a:p>
          <a:p>
            <a:pPr lvl="0"/>
            <a:r>
              <a:rPr b="1" dirty="0"/>
              <a:t>Database Migration</a:t>
            </a:r>
            <a:r>
              <a:rPr dirty="0"/>
              <a:t>: PostgreSQL production setup</a:t>
            </a:r>
          </a:p>
          <a:p>
            <a:pPr lvl="0"/>
            <a:r>
              <a:rPr b="1" dirty="0"/>
              <a:t>Static File Handling</a:t>
            </a:r>
            <a:r>
              <a:rPr dirty="0"/>
              <a:t>: Optimized for deployment</a:t>
            </a:r>
          </a:p>
          <a:p>
            <a:pPr lvl="0"/>
            <a:r>
              <a:rPr b="1" dirty="0"/>
              <a:t>Security Settings</a:t>
            </a:r>
            <a:r>
              <a:rPr dirty="0"/>
              <a:t>: Production-grade security configuration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Hosting Options:</a:t>
            </a:r>
          </a:p>
          <a:p>
            <a:pPr lvl="0"/>
            <a:r>
              <a:rPr b="1" dirty="0"/>
              <a:t>PythonAnywhere</a:t>
            </a:r>
            <a:r>
              <a:rPr dirty="0"/>
              <a:t>: Easy Django deployment</a:t>
            </a:r>
          </a:p>
          <a:p>
            <a:pPr lvl="0"/>
            <a:r>
              <a:rPr b="1" dirty="0"/>
              <a:t>Heroku</a:t>
            </a:r>
            <a:r>
              <a:rPr dirty="0"/>
              <a:t>: Cloud platform deployment</a:t>
            </a:r>
          </a:p>
          <a:p>
            <a:pPr lvl="0"/>
            <a:r>
              <a:rPr b="1" dirty="0" err="1"/>
              <a:t>DigitalOcean</a:t>
            </a:r>
            <a:r>
              <a:rPr b="1" dirty="0"/>
              <a:t>/AWS</a:t>
            </a:r>
            <a:r>
              <a:rPr dirty="0"/>
              <a:t>: VPS and cloud deployment</a:t>
            </a:r>
          </a:p>
          <a:p>
            <a:pPr lvl="0"/>
            <a:r>
              <a:rPr b="1" dirty="0"/>
              <a:t>Docker</a:t>
            </a:r>
            <a:r>
              <a:rPr dirty="0"/>
              <a:t>: Containerized deployment ready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Deployment Checklist:</a:t>
            </a:r>
          </a:p>
          <a:p>
            <a:pPr lvl="0"/>
            <a:r>
              <a:rPr dirty="0"/>
              <a:t>✅ Environment variables configured</a:t>
            </a:r>
          </a:p>
          <a:p>
            <a:pPr lvl="0"/>
            <a:r>
              <a:rPr dirty="0"/>
              <a:t>✅ Database migrations ready</a:t>
            </a:r>
          </a:p>
          <a:p>
            <a:pPr lvl="0"/>
            <a:r>
              <a:rPr dirty="0"/>
              <a:t>✅ Static files collection setup</a:t>
            </a:r>
          </a:p>
          <a:p>
            <a:pPr lvl="0"/>
            <a:r>
              <a:rPr dirty="0"/>
              <a:t>✅ Production settings optimized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484" y="1779586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🎯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350110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1"/>
            <a:ext cx="6502004" cy="392906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Market-Ready Features:</a:t>
            </a:r>
          </a:p>
          <a:p>
            <a:pPr lvl="0"/>
            <a:r>
              <a:rPr b="1" dirty="0"/>
              <a:t>Complete E-Commerce Backend</a:t>
            </a:r>
            <a:r>
              <a:rPr dirty="0"/>
              <a:t>: Ready for frontend integration</a:t>
            </a:r>
          </a:p>
          <a:p>
            <a:pPr lvl="0"/>
            <a:r>
              <a:rPr b="1" dirty="0"/>
              <a:t>Multi-Vendor Support</a:t>
            </a:r>
            <a:r>
              <a:rPr dirty="0"/>
              <a:t>: Sellers can manage their products</a:t>
            </a:r>
          </a:p>
          <a:p>
            <a:pPr lvl="0"/>
            <a:r>
              <a:rPr b="1" dirty="0"/>
              <a:t>Advanced Search</a:t>
            </a:r>
            <a:r>
              <a:rPr dirty="0"/>
              <a:t>: Users can find products efficiently</a:t>
            </a:r>
          </a:p>
          <a:p>
            <a:pPr lvl="0"/>
            <a:r>
              <a:rPr b="1" dirty="0"/>
              <a:t>Analytics Foundation</a:t>
            </a:r>
            <a:r>
              <a:rPr dirty="0"/>
              <a:t>: View tracking for business insights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Competitive Advantages:</a:t>
            </a:r>
          </a:p>
          <a:p>
            <a:pPr lvl="0"/>
            <a:r>
              <a:rPr b="1" dirty="0"/>
              <a:t>Modern Technology Stack</a:t>
            </a:r>
            <a:r>
              <a:rPr dirty="0"/>
              <a:t>: Django REST Framework + PostgreSQL</a:t>
            </a:r>
          </a:p>
          <a:p>
            <a:pPr lvl="0"/>
            <a:r>
              <a:rPr b="1" dirty="0"/>
              <a:t>Scalable Architecture</a:t>
            </a:r>
            <a:r>
              <a:rPr dirty="0"/>
              <a:t>: Handles growth from startup to enterprise</a:t>
            </a:r>
          </a:p>
          <a:p>
            <a:pPr lvl="0"/>
            <a:r>
              <a:rPr b="1" dirty="0"/>
              <a:t>Developer-Friendly</a:t>
            </a:r>
            <a:r>
              <a:rPr dirty="0"/>
              <a:t>: Well-documented APIs for easy integration</a:t>
            </a:r>
          </a:p>
          <a:p>
            <a:pPr lvl="0"/>
            <a:r>
              <a:rPr b="1" dirty="0"/>
              <a:t>Security-First</a:t>
            </a:r>
            <a:r>
              <a:rPr dirty="0"/>
              <a:t>: Industry-standard authentication and permissions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244" y="1778000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🎉 Conclusion</a:t>
            </a:r>
          </a:p>
        </p:txBody>
      </p:sp>
    </p:spTree>
    <p:extLst>
      <p:ext uri="{BB962C8B-B14F-4D97-AF65-F5344CB8AC3E}">
        <p14:creationId xmlns:p14="http://schemas.microsoft.com/office/powerpoint/2010/main" val="580381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400050"/>
            <a:ext cx="6744891" cy="435054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Project Nexus Achievement:</a:t>
            </a:r>
          </a:p>
          <a:p>
            <a:pPr marL="0" lvl="0" indent="0">
              <a:buNone/>
            </a:pPr>
            <a:r>
              <a:rPr dirty="0"/>
              <a:t>This e-commerce backend represents the culmination of professional backend development skills, demonstrating mastery of:</a:t>
            </a:r>
          </a:p>
          <a:p>
            <a:pPr lvl="0"/>
            <a:r>
              <a:rPr b="1" dirty="0"/>
              <a:t>Advanced Django REST Framework</a:t>
            </a:r>
            <a:r>
              <a:rPr dirty="0"/>
              <a:t> implementation</a:t>
            </a:r>
          </a:p>
          <a:p>
            <a:pPr lvl="0"/>
            <a:r>
              <a:rPr b="1" dirty="0"/>
              <a:t>Production-grade database design</a:t>
            </a:r>
            <a:r>
              <a:rPr dirty="0"/>
              <a:t> and optimization</a:t>
            </a:r>
          </a:p>
          <a:p>
            <a:pPr lvl="0"/>
            <a:r>
              <a:rPr b="1" dirty="0"/>
              <a:t>Secure authentication systems</a:t>
            </a:r>
            <a:r>
              <a:rPr dirty="0"/>
              <a:t> with JWT</a:t>
            </a:r>
          </a:p>
          <a:p>
            <a:pPr lvl="0"/>
            <a:r>
              <a:rPr b="1" dirty="0"/>
              <a:t>Comprehensive API documentation</a:t>
            </a:r>
            <a:r>
              <a:rPr dirty="0"/>
              <a:t> and testing</a:t>
            </a:r>
          </a:p>
          <a:p>
            <a:pPr lvl="0"/>
            <a:r>
              <a:rPr b="1" dirty="0"/>
              <a:t>Professional development workflows</a:t>
            </a:r>
            <a:r>
              <a:rPr dirty="0"/>
              <a:t> and best practices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Ready for:</a:t>
            </a:r>
          </a:p>
          <a:p>
            <a:pPr lvl="0"/>
            <a:r>
              <a:rPr b="1" dirty="0"/>
              <a:t>Job Applications</a:t>
            </a:r>
            <a:r>
              <a:rPr dirty="0"/>
              <a:t>: Portfolio-ready project</a:t>
            </a:r>
          </a:p>
          <a:p>
            <a:pPr lvl="0"/>
            <a:r>
              <a:rPr b="1" dirty="0"/>
              <a:t>Production Deployment</a:t>
            </a:r>
            <a:r>
              <a:rPr dirty="0"/>
              <a:t>: Scalable, secure architecture</a:t>
            </a:r>
          </a:p>
          <a:p>
            <a:pPr lvl="0"/>
            <a:r>
              <a:rPr b="1" dirty="0"/>
              <a:t>Team Collaboration</a:t>
            </a:r>
            <a:r>
              <a:rPr dirty="0"/>
              <a:t>: Well-documented, maintainable code</a:t>
            </a:r>
          </a:p>
          <a:p>
            <a:pPr lvl="0"/>
            <a:r>
              <a:rPr b="1" dirty="0"/>
              <a:t>Future Enhancement</a:t>
            </a:r>
            <a:r>
              <a:rPr dirty="0"/>
              <a:t>: Extensible design for growth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The Result:</a:t>
            </a:r>
          </a:p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professional-grade e-commerce backend</a:t>
            </a:r>
            <a:r>
              <a:rPr dirty="0"/>
              <a:t> that showcases advanced technical skills, industry best practices, and real-world application development expertise.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57" y="178593"/>
            <a:ext cx="8229600" cy="4593432"/>
          </a:xfrm>
        </p:spPr>
        <p:txBody>
          <a:bodyPr>
            <a:normAutofit/>
          </a:bodyPr>
          <a:lstStyle/>
          <a:p>
            <a:r>
              <a:rPr lang="en-ZA" b="1" dirty="0"/>
              <a:t>API Documentation: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https://simanga5.pythonanywhere.com/swagger/</a:t>
            </a:r>
            <a:endParaRPr lang="en-ZA" dirty="0"/>
          </a:p>
          <a:p>
            <a:br>
              <a:rPr lang="en-ZA" dirty="0"/>
            </a:br>
            <a:r>
              <a:rPr lang="en-ZA" b="1" dirty="0"/>
              <a:t>GitHub Repository:</a:t>
            </a:r>
            <a:r>
              <a:rPr lang="en-ZA" dirty="0"/>
              <a:t> </a:t>
            </a:r>
            <a:r>
              <a:rPr lang="en-ZA" dirty="0">
                <a:hlinkClick r:id="rId3"/>
              </a:rPr>
              <a:t>https://github.com/Simacoder/alx-project-nexus</a:t>
            </a:r>
            <a:endParaRPr lang="en-ZA" dirty="0"/>
          </a:p>
          <a:p>
            <a:br>
              <a:rPr lang="en-ZA" dirty="0"/>
            </a:br>
            <a:r>
              <a:rPr lang="en-ZA" b="1" dirty="0"/>
              <a:t>Live Demo:</a:t>
            </a:r>
            <a:r>
              <a:rPr lang="en-ZA" dirty="0"/>
              <a:t> </a:t>
            </a:r>
            <a:r>
              <a:rPr lang="en-ZA" dirty="0">
                <a:hlinkClick r:id="rId4"/>
              </a:rPr>
              <a:t>https://simanga5.pythonanywhere.com/api/</a:t>
            </a:r>
            <a:endParaRPr lang="en-ZA" dirty="0"/>
          </a:p>
          <a:p>
            <a:endParaRPr lang="en-ZA" dirty="0"/>
          </a:p>
          <a:p>
            <a:pPr marL="0" lvl="0" indent="0">
              <a:buNone/>
            </a:pPr>
            <a:r>
              <a:rPr b="1" dirty="0"/>
              <a:t>Technologies Used</a:t>
            </a:r>
            <a:endParaRPr lang="en-ZA" b="1" dirty="0"/>
          </a:p>
          <a:p>
            <a:pPr marL="0" lvl="0" indent="0">
              <a:buNone/>
            </a:pPr>
            <a:r>
              <a:rPr dirty="0"/>
              <a:t> - Django 4.2.7 + Django REST Framework</a:t>
            </a:r>
            <a:endParaRPr lang="en-ZA" dirty="0"/>
          </a:p>
          <a:p>
            <a:pPr marL="0" lvl="0" indent="0">
              <a:buNone/>
            </a:pPr>
            <a:r>
              <a:rPr dirty="0"/>
              <a:t> - PostgreSQL with advanced indexing</a:t>
            </a:r>
            <a:endParaRPr lang="en-ZA" dirty="0"/>
          </a:p>
          <a:p>
            <a:pPr marL="0" lvl="0" indent="0">
              <a:buNone/>
            </a:pPr>
            <a:r>
              <a:rPr dirty="0"/>
              <a:t> - JWT Authentication (</a:t>
            </a:r>
            <a:r>
              <a:rPr dirty="0" err="1"/>
              <a:t>SimpleJWT</a:t>
            </a:r>
            <a:r>
              <a:rPr dirty="0"/>
              <a:t>) </a:t>
            </a:r>
            <a:endParaRPr lang="en-ZA" dirty="0"/>
          </a:p>
          <a:p>
            <a:pPr marL="0" lvl="0" indent="0">
              <a:buNone/>
            </a:pPr>
            <a:r>
              <a:rPr dirty="0"/>
              <a:t>- Swagger/</a:t>
            </a:r>
            <a:r>
              <a:rPr dirty="0" err="1"/>
              <a:t>OpenAPI</a:t>
            </a:r>
            <a:r>
              <a:rPr dirty="0"/>
              <a:t> documentation</a:t>
            </a:r>
            <a:endParaRPr lang="en-ZA" dirty="0"/>
          </a:p>
          <a:p>
            <a:pPr marL="0" lvl="0" indent="0">
              <a:buNone/>
            </a:pPr>
            <a:r>
              <a:rPr dirty="0"/>
              <a:t> - Comprehensive unit testing</a:t>
            </a:r>
          </a:p>
          <a:p>
            <a:pPr marL="0" lvl="0" indent="0">
              <a:buNone/>
            </a:pPr>
            <a:r>
              <a:rPr b="1" dirty="0"/>
              <a:t>Thank you for following this journey through Project Nexus!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84" y="735807"/>
            <a:ext cx="6400800" cy="3071812"/>
          </a:xfrm>
        </p:spPr>
        <p:txBody>
          <a:bodyPr/>
          <a:lstStyle/>
          <a:p>
            <a:pPr marL="0" lvl="0" indent="0">
              <a:buNone/>
            </a:pPr>
            <a:r>
              <a:rPr i="1" dirty="0"/>
              <a:t>ALX Project Nexus: E-Commerce Backend - Elevating Software Development Excellence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514350"/>
            <a:ext cx="6816329" cy="4107655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Project:</a:t>
            </a:r>
            <a:r>
              <a:rPr dirty="0"/>
              <a:t> E-Commerce Backend API</a:t>
            </a:r>
            <a:br>
              <a:rPr dirty="0"/>
            </a:br>
            <a:r>
              <a:rPr b="1" dirty="0"/>
              <a:t>Technology:</a:t>
            </a:r>
            <a:r>
              <a:rPr dirty="0"/>
              <a:t> Django REST Framework + PostgreSQL</a:t>
            </a:r>
            <a:br>
              <a:rPr dirty="0"/>
            </a:br>
            <a:r>
              <a:rPr b="1" dirty="0"/>
              <a:t>Architecture:</a:t>
            </a:r>
            <a:r>
              <a:rPr dirty="0"/>
              <a:t> REST API with JWT Authentication</a:t>
            </a:r>
            <a:br>
              <a:rPr dirty="0"/>
            </a:br>
            <a:r>
              <a:rPr b="1" dirty="0"/>
              <a:t>Status:</a:t>
            </a:r>
            <a:r>
              <a:rPr dirty="0"/>
              <a:t> Production-Ready</a:t>
            </a:r>
          </a:p>
          <a:p>
            <a:pPr marL="0" lvl="0" indent="0">
              <a:buNone/>
            </a:pPr>
            <a:r>
              <a:rPr b="1" dirty="0"/>
              <a:t>What We Built:</a:t>
            </a:r>
            <a:r>
              <a:rPr dirty="0"/>
              <a:t> - Complete e-commerce backend system - 15+ REST API endpoints - Advanced filtering &amp; search capabilities - Comprehensive authentication system - Production-ready deployment</a:t>
            </a:r>
          </a:p>
        </p:txBody>
      </p:sp>
    </p:spTree>
    <p:extLst>
      <p:ext uri="{BB962C8B-B14F-4D97-AF65-F5344CB8AC3E}">
        <p14:creationId xmlns:p14="http://schemas.microsoft.com/office/powerpoint/2010/main" val="241666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534" y="2151061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📋 Project Requirements Met</a:t>
            </a:r>
          </a:p>
        </p:txBody>
      </p:sp>
    </p:spTree>
    <p:extLst>
      <p:ext uri="{BB962C8B-B14F-4D97-AF65-F5344CB8AC3E}">
        <p14:creationId xmlns:p14="http://schemas.microsoft.com/office/powerpoint/2010/main" val="100602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330994"/>
            <a:ext cx="6400800" cy="416480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✅ Real-World Applications</a:t>
            </a:r>
          </a:p>
          <a:p>
            <a:pPr lvl="0"/>
            <a:r>
              <a:rPr b="1" dirty="0"/>
              <a:t>E-Commerce Platform</a:t>
            </a:r>
            <a:r>
              <a:rPr dirty="0"/>
              <a:t>: Products, categories, user management</a:t>
            </a:r>
          </a:p>
          <a:p>
            <a:pPr lvl="0"/>
            <a:r>
              <a:rPr b="1" dirty="0"/>
              <a:t>RESTful API</a:t>
            </a:r>
            <a:r>
              <a:rPr dirty="0"/>
              <a:t>: Industry-standard REST endpoints</a:t>
            </a:r>
          </a:p>
          <a:p>
            <a:pPr lvl="0"/>
            <a:r>
              <a:rPr b="1" dirty="0"/>
              <a:t>Scalable Architecture</a:t>
            </a:r>
            <a:r>
              <a:rPr dirty="0"/>
              <a:t>: Ready for production deployment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✅ Professional Workflows</a:t>
            </a:r>
          </a:p>
          <a:p>
            <a:pPr lvl="0"/>
            <a:r>
              <a:rPr b="1" dirty="0"/>
              <a:t>Git Version Control</a:t>
            </a:r>
            <a:r>
              <a:rPr dirty="0"/>
              <a:t>: 5 phases, structured commits</a:t>
            </a:r>
          </a:p>
          <a:p>
            <a:pPr lvl="0"/>
            <a:r>
              <a:rPr b="1" dirty="0"/>
              <a:t>API Documentation</a:t>
            </a:r>
            <a:r>
              <a:rPr dirty="0"/>
              <a:t>: Interactive Swagger/</a:t>
            </a:r>
            <a:r>
              <a:rPr dirty="0" err="1"/>
              <a:t>OpenAPI</a:t>
            </a:r>
            <a:r>
              <a:rPr dirty="0"/>
              <a:t> docs</a:t>
            </a:r>
          </a:p>
          <a:p>
            <a:pPr lvl="0"/>
            <a:r>
              <a:rPr b="1" dirty="0"/>
              <a:t>Testing Suite</a:t>
            </a:r>
            <a:r>
              <a:rPr dirty="0"/>
              <a:t>: 17 comprehensive unit tests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✅ Database Excellence</a:t>
            </a:r>
          </a:p>
          <a:p>
            <a:pPr lvl="0"/>
            <a:r>
              <a:rPr b="1" dirty="0"/>
              <a:t>PostgreSQL</a:t>
            </a:r>
            <a:r>
              <a:rPr dirty="0"/>
              <a:t>: Production-grade database</a:t>
            </a:r>
          </a:p>
          <a:p>
            <a:pPr lvl="0"/>
            <a:r>
              <a:rPr b="1" dirty="0"/>
              <a:t>Optimized Schema</a:t>
            </a:r>
            <a:r>
              <a:rPr dirty="0"/>
              <a:t>: Proper indexing and relationships</a:t>
            </a:r>
          </a:p>
          <a:p>
            <a:pPr lvl="0"/>
            <a:r>
              <a:rPr b="1" dirty="0"/>
              <a:t>Performance</a:t>
            </a:r>
            <a:r>
              <a:rPr dirty="0"/>
              <a:t>: Query optimization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93130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🏗️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944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8" y="514351"/>
            <a:ext cx="7559279" cy="4114798"/>
          </a:xfrm>
        </p:spPr>
        <p:txBody>
          <a:bodyPr>
            <a:normAutofit fontScale="925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┌─────────────────┐    ┌─────────────────┐    ┌─────────────────┐
│   Client Apps   │────│   REST API      │────│   PostgreSQL    │
│  (Web/Mobile)   │    │  Django + DRF   │    │    Database     │
└─────────────────┘    └─────────────────┘    └─────────────────┘
                              │
                       ┌─────────────────┐
                       │   JWT Auth      │
                       │   + Permissions │
                       └─────────────────┘</a:t>
            </a:r>
          </a:p>
          <a:p>
            <a:pPr marL="0" lvl="0" indent="0">
              <a:buNone/>
            </a:pPr>
            <a:r>
              <a:rPr b="1" dirty="0"/>
              <a:t>Key Components:</a:t>
            </a:r>
            <a:r>
              <a:rPr dirty="0"/>
              <a:t> - </a:t>
            </a:r>
            <a:r>
              <a:rPr b="1" dirty="0"/>
              <a:t>Django REST Framework</a:t>
            </a:r>
            <a:r>
              <a:rPr dirty="0"/>
              <a:t>: Robust API development - </a:t>
            </a:r>
            <a:r>
              <a:rPr b="1" dirty="0"/>
              <a:t>JWT Authentication</a:t>
            </a:r>
            <a:r>
              <a:rPr dirty="0"/>
              <a:t>: Stateless, secure tokens - </a:t>
            </a:r>
            <a:r>
              <a:rPr b="1" dirty="0"/>
              <a:t>PostgreSQL</a:t>
            </a:r>
            <a:r>
              <a:rPr dirty="0"/>
              <a:t>: Relational database with ACID compliance - </a:t>
            </a:r>
            <a:r>
              <a:rPr b="1" dirty="0"/>
              <a:t>Advanced Filtering</a:t>
            </a:r>
            <a:r>
              <a:rPr dirty="0"/>
              <a:t>: Search, sort, paginate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78" y="2405856"/>
            <a:ext cx="6400800" cy="11303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🔐 Authentication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39094219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1791</Words>
  <Application>Microsoft Office PowerPoint</Application>
  <PresentationFormat>On-screen Show (16:9)</PresentationFormat>
  <Paragraphs>196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Century Gothic</vt:lpstr>
      <vt:lpstr>Courier</vt:lpstr>
      <vt:lpstr>Wingdings 3</vt:lpstr>
      <vt:lpstr>Slice</vt:lpstr>
      <vt:lpstr>ALX Project Nexus: E-Commerce Backend      by Simanga mchunu</vt:lpstr>
      <vt:lpstr>Professional REST API Development</vt:lpstr>
      <vt:lpstr>   🎯 Project Overview</vt:lpstr>
      <vt:lpstr>PowerPoint Presentation</vt:lpstr>
      <vt:lpstr>📋 Project Requirements Met</vt:lpstr>
      <vt:lpstr>PowerPoint Presentation</vt:lpstr>
      <vt:lpstr>🏗️ System Architecture</vt:lpstr>
      <vt:lpstr>PowerPoint Presentation</vt:lpstr>
      <vt:lpstr>🔐 Authentication System</vt:lpstr>
      <vt:lpstr>PowerPoint Presentation</vt:lpstr>
      <vt:lpstr>🛍️ E-Commerce Core Features</vt:lpstr>
      <vt:lpstr>PowerPoint Presentation</vt:lpstr>
      <vt:lpstr>🔍 Advanced Filtering &amp; Search</vt:lpstr>
      <vt:lpstr>PowerPoint Presentation</vt:lpstr>
      <vt:lpstr>📊 Database Design Excellence</vt:lpstr>
      <vt:lpstr>PowerPoint Presentation</vt:lpstr>
      <vt:lpstr>🚀 API Endpoints Overview</vt:lpstr>
      <vt:lpstr>PowerPoint Presentation</vt:lpstr>
      <vt:lpstr>📚 API Documentation</vt:lpstr>
      <vt:lpstr>PowerPoint Presentation</vt:lpstr>
      <vt:lpstr>🧪 Testing &amp; Quality Assurance</vt:lpstr>
      <vt:lpstr>PowerPoint Presentation</vt:lpstr>
      <vt:lpstr>⚡ Performance &amp; Scalability</vt:lpstr>
      <vt:lpstr>PowerPoint Presentation</vt:lpstr>
      <vt:lpstr>🛠️ Development Best Practices</vt:lpstr>
      <vt:lpstr>PowerPoint Presentation</vt:lpstr>
      <vt:lpstr>🌟 Key Achievements</vt:lpstr>
      <vt:lpstr>PowerPoint Presentation</vt:lpstr>
      <vt:lpstr>🚀 Deployment Ready</vt:lpstr>
      <vt:lpstr>PowerPoint Presentation</vt:lpstr>
      <vt:lpstr>🎯 Business Value</vt:lpstr>
      <vt:lpstr>PowerPoint Presentation</vt:lpstr>
      <vt:lpstr>🎉 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ALX Project Nexus: E-Commerce Backend</dc:title>
  <dc:creator/>
  <cp:keywords/>
  <cp:lastModifiedBy>Simanga Mchunu</cp:lastModifiedBy>
  <cp:revision>3</cp:revision>
  <dcterms:created xsi:type="dcterms:W3CDTF">2025-09-24T10:46:12Z</dcterms:created>
  <dcterms:modified xsi:type="dcterms:W3CDTF">2025-09-26T21:58:50Z</dcterms:modified>
</cp:coreProperties>
</file>