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0" r:id="rId7"/>
  </p:sldIdLst>
  <p:sldSz cx="9144000" cy="5143500" type="screen16x9"/>
  <p:notesSz cx="9144000" cy="5143500"/>
  <p:embeddedFontLst>
    <p:embeddedFont>
      <p:font typeface="FJHHFN+ArialMT" panose="020B0604020202020204" charset="0"/>
      <p:regular r:id="rId9"/>
    </p:embeddedFont>
    <p:embeddedFont>
      <p:font typeface="AAMIWF+ArialMT" panose="020B0604020202020204" charset="0"/>
      <p:regular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DGQPO+TrebuchetMS" panose="020B0604020202020204" charset="0"/>
      <p:regular r:id="rId19"/>
    </p:embeddedFont>
    <p:embeddedFont>
      <p:font typeface="ADMMLG+TrebuchetM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8E2C-822C-4364-BBDC-4D12129F85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12A0-F89C-4CD2-9DBB-B79787CE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4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23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5843" y="186361"/>
            <a:ext cx="9466757" cy="82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What</a:t>
            </a:r>
            <a:r>
              <a:rPr sz="1600" spc="12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 trend in</a:t>
            </a:r>
            <a:r>
              <a:rPr sz="1600" spc="1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 number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of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total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rental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orders</a:t>
            </a:r>
            <a:r>
              <a:rPr sz="1600" spc="12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till</a:t>
            </a:r>
            <a:r>
              <a:rPr sz="1600" spc="2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now for</a:t>
            </a:r>
            <a:r>
              <a:rPr sz="1600" spc="2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each</a:t>
            </a:r>
            <a:r>
              <a:rPr sz="1600" spc="-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category</a:t>
            </a:r>
            <a:r>
              <a:rPr sz="1600" spc="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of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family</a:t>
            </a:r>
          </a:p>
          <a:p>
            <a:pPr marL="1524" marR="0">
              <a:lnSpc>
                <a:spcPts val="1853"/>
              </a:lnSpc>
              <a:spcBef>
                <a:spcPts val="364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movies</a:t>
            </a:r>
            <a:r>
              <a:rPr sz="1600" spc="36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999" y="1166125"/>
            <a:ext cx="3656685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44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600" b="1" spc="16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2" dirty="0">
                <a:solidFill>
                  <a:srgbClr val="FFFFFF"/>
                </a:solidFill>
                <a:latin typeface="Calibri"/>
                <a:cs typeface="Calibri"/>
              </a:rPr>
              <a:t>Rental</a:t>
            </a:r>
            <a:r>
              <a:rPr sz="1600" b="1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1" dirty="0">
                <a:solidFill>
                  <a:srgbClr val="FFFFFF"/>
                </a:solidFill>
                <a:latin typeface="Calibri"/>
                <a:cs typeface="Calibri"/>
              </a:rPr>
              <a:t>Orders</a:t>
            </a:r>
            <a:r>
              <a:rPr sz="1600" b="1" spc="1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b="1" spc="1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6201" y="1224818"/>
            <a:ext cx="316321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graph</a:t>
            </a:r>
            <a:r>
              <a:rPr sz="1200" spc="-1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is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showing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rental</a:t>
            </a:r>
            <a:r>
              <a:rPr sz="1200" spc="-3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orders</a:t>
            </a:r>
            <a:r>
              <a:rPr sz="1200" spc="-3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964" y="1496195"/>
            <a:ext cx="403175" cy="293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1300</a:t>
            </a:r>
          </a:p>
          <a:p>
            <a:pPr marL="0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1200</a:t>
            </a:r>
          </a:p>
          <a:p>
            <a:pPr marL="0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1100</a:t>
            </a:r>
          </a:p>
          <a:p>
            <a:pPr marL="0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1000</a:t>
            </a:r>
          </a:p>
          <a:p>
            <a:pPr marL="57911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900</a:t>
            </a:r>
          </a:p>
          <a:p>
            <a:pPr marL="57911" marR="0">
              <a:lnSpc>
                <a:spcPts val="1098"/>
              </a:lnSpc>
              <a:spcBef>
                <a:spcPts val="44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800</a:t>
            </a:r>
          </a:p>
          <a:p>
            <a:pPr marL="57911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700</a:t>
            </a:r>
          </a:p>
          <a:p>
            <a:pPr marL="57911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600</a:t>
            </a:r>
          </a:p>
          <a:p>
            <a:pPr marL="57911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500</a:t>
            </a:r>
          </a:p>
          <a:p>
            <a:pPr marL="57911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400</a:t>
            </a:r>
          </a:p>
          <a:p>
            <a:pPr marL="57911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300</a:t>
            </a:r>
          </a:p>
          <a:p>
            <a:pPr marL="57911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200</a:t>
            </a:r>
          </a:p>
          <a:p>
            <a:pPr marL="57911" marR="0">
              <a:lnSpc>
                <a:spcPts val="1098"/>
              </a:lnSpc>
              <a:spcBef>
                <a:spcPts val="492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100</a:t>
            </a:r>
          </a:p>
          <a:p>
            <a:pPr marL="173735" marR="0">
              <a:lnSpc>
                <a:spcPts val="1098"/>
              </a:lnSpc>
              <a:spcBef>
                <a:spcPts val="49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26201" y="1499138"/>
            <a:ext cx="3156290" cy="40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each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</a:t>
            </a:r>
            <a:r>
              <a:rPr sz="1200" spc="-4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family</a:t>
            </a:r>
            <a:r>
              <a:rPr sz="1200" spc="-1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till</a:t>
            </a:r>
            <a:r>
              <a:rPr sz="1200" spc="-2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now.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2385" y="1900055"/>
            <a:ext cx="40317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1166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26201" y="1976531"/>
            <a:ext cx="3362832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It is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show</a:t>
            </a:r>
            <a:r>
              <a:rPr sz="1200" spc="-46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from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data</a:t>
            </a:r>
            <a:r>
              <a:rPr sz="1200" spc="-3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that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families</a:t>
            </a:r>
          </a:p>
          <a:p>
            <a:pPr marL="0" marR="0">
              <a:lnSpc>
                <a:spcPts val="1393"/>
              </a:lnSpc>
              <a:spcBef>
                <a:spcPts val="766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are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most</a:t>
            </a:r>
            <a:r>
              <a:rPr sz="1200" spc="12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likely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to rent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 in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</a:p>
          <a:p>
            <a:pPr marL="0" marR="0">
              <a:lnSpc>
                <a:spcPts val="1393"/>
              </a:lnSpc>
              <a:spcBef>
                <a:spcPts val="716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‘Animation’</a:t>
            </a:r>
            <a:r>
              <a:rPr sz="1200" spc="-47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followed</a:t>
            </a:r>
            <a:r>
              <a:rPr sz="1200" spc="-1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by</a:t>
            </a:r>
            <a:r>
              <a:rPr sz="1200" spc="-2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‘Family’</a:t>
            </a:r>
          </a:p>
          <a:p>
            <a:pPr marL="0" marR="0">
              <a:lnSpc>
                <a:spcPts val="1393"/>
              </a:lnSpc>
              <a:spcBef>
                <a:spcPts val="766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with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almost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same interest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</a:p>
          <a:p>
            <a:pPr marL="0" marR="0">
              <a:lnSpc>
                <a:spcPts val="1393"/>
              </a:lnSpc>
              <a:spcBef>
                <a:spcPts val="71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‘Children’,</a:t>
            </a:r>
            <a:r>
              <a:rPr sz="1200" spc="-4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‘Classics’</a:t>
            </a:r>
            <a:r>
              <a:rPr sz="1200" spc="-1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and</a:t>
            </a:r>
            <a:r>
              <a:rPr sz="1200" spc="-27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‘Comedy’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78503" y="2041279"/>
            <a:ext cx="40317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1096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75433" y="2346333"/>
            <a:ext cx="345244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945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19400" y="2357981"/>
            <a:ext cx="345707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939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63365" y="2354207"/>
            <a:ext cx="345244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941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51425" y="2578616"/>
            <a:ext cx="345244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830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26201" y="3348385"/>
            <a:ext cx="3353686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categories</a:t>
            </a:r>
            <a:r>
              <a:rPr sz="1200" spc="-3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and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families</a:t>
            </a:r>
            <a:r>
              <a:rPr sz="1200" spc="-3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show least interest</a:t>
            </a:r>
          </a:p>
          <a:p>
            <a:pPr marL="0" marR="0">
              <a:lnSpc>
                <a:spcPts val="1393"/>
              </a:lnSpc>
              <a:spcBef>
                <a:spcPts val="766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to rent</a:t>
            </a:r>
            <a:r>
              <a:rPr sz="1200" spc="-25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‘Music’</a:t>
            </a:r>
            <a:r>
              <a:rPr sz="1200" spc="-36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movies</a:t>
            </a:r>
            <a:r>
              <a:rPr sz="1200" dirty="0" smtClean="0">
                <a:solidFill>
                  <a:srgbClr val="000000"/>
                </a:solidFill>
                <a:latin typeface="ADGQPO+TrebuchetMS"/>
                <a:cs typeface="ADGQPO+TrebuchetMS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</a:p>
          <a:p>
            <a:pPr marL="0" marR="0">
              <a:lnSpc>
                <a:spcPts val="1393"/>
              </a:lnSpc>
              <a:spcBef>
                <a:spcPts val="766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w</a:t>
            </a:r>
            <a:r>
              <a:rPr lang="en-US" sz="1200" dirty="0" smtClean="0">
                <a:solidFill>
                  <a:srgbClr val="000000"/>
                </a:solidFill>
                <a:latin typeface="ADGQPO+TrebuchetMS"/>
                <a:cs typeface="ADGQPO+TrebuchetMS"/>
              </a:rPr>
              <a:t>ith the total of each categories</a:t>
            </a:r>
            <a:endParaRPr sz="1200" dirty="0">
              <a:solidFill>
                <a:srgbClr val="000000"/>
              </a:solidFill>
              <a:latin typeface="ADGQPO+TrebuchetMS"/>
              <a:cs typeface="ADGQPO+Trebuchet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7137" y="4269926"/>
            <a:ext cx="654869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Animation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67483" y="4269926"/>
            <a:ext cx="56194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Children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31261" y="4269926"/>
            <a:ext cx="52236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Classics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60115" y="4269926"/>
            <a:ext cx="552636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Comedy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43070" y="4269926"/>
            <a:ext cx="47453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Family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00244" y="4269926"/>
            <a:ext cx="44849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Music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03576" y="4443958"/>
            <a:ext cx="169806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200" b="1" spc="1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12" dirty="0" smtClean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1200" b="1" spc="-17" dirty="0" smtClean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endParaRPr sz="1200" b="1" spc="-1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1633" y="2041279"/>
            <a:ext cx="388039" cy="22130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967484" y="2469512"/>
            <a:ext cx="394352" cy="17584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99906" y="2499742"/>
            <a:ext cx="433846" cy="17584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60115" y="2499742"/>
            <a:ext cx="391805" cy="17281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252" y="2211031"/>
            <a:ext cx="426411" cy="20169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6995" y="2715765"/>
            <a:ext cx="407093" cy="15121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843" y="158040"/>
            <a:ext cx="9116007" cy="54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For all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rental orders</a:t>
            </a:r>
            <a:r>
              <a:rPr sz="1600" spc="2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till</a:t>
            </a:r>
            <a:r>
              <a:rPr sz="1600" spc="14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now,</a:t>
            </a:r>
            <a:r>
              <a:rPr sz="1600" spc="3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how</a:t>
            </a:r>
            <a:r>
              <a:rPr sz="1600" spc="20" dirty="0">
                <a:solidFill>
                  <a:srgbClr val="FFFFFF"/>
                </a:solidFill>
                <a:latin typeface="ADGQPO+TrebuchetMS"/>
                <a:cs typeface="ADGQPO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the length</a:t>
            </a:r>
            <a:r>
              <a:rPr sz="1600" spc="10" dirty="0">
                <a:solidFill>
                  <a:srgbClr val="FFFFFF"/>
                </a:solidFill>
                <a:latin typeface="ADGQPO+TrebuchetMS"/>
                <a:cs typeface="ADGQPO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of</a:t>
            </a:r>
            <a:r>
              <a:rPr sz="1600" spc="23" dirty="0">
                <a:solidFill>
                  <a:srgbClr val="FFFFFF"/>
                </a:solidFill>
                <a:latin typeface="ADGQPO+TrebuchetMS"/>
                <a:cs typeface="ADGQPO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rental duration of</a:t>
            </a:r>
            <a:r>
              <a:rPr sz="1600" spc="23" dirty="0">
                <a:solidFill>
                  <a:srgbClr val="FFFFFF"/>
                </a:solidFill>
                <a:latin typeface="ADGQPO+TrebuchetMS"/>
                <a:cs typeface="ADGQPO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specifically</a:t>
            </a:r>
            <a:r>
              <a:rPr sz="1600" spc="10" dirty="0">
                <a:solidFill>
                  <a:srgbClr val="FFFFFF"/>
                </a:solidFill>
                <a:latin typeface="ADGQPO+TrebuchetMS"/>
                <a:cs typeface="ADGQPO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GQPO+TrebuchetMS"/>
                <a:cs typeface="ADGQPO+TrebuchetMS"/>
              </a:rPr>
              <a:t>‘Family’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446076"/>
            <a:ext cx="8435313" cy="54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category movies</a:t>
            </a:r>
            <a:r>
              <a:rPr sz="1600" spc="36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compares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to the duration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that all</a:t>
            </a:r>
            <a:r>
              <a:rPr sz="1600" spc="17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family</a:t>
            </a:r>
            <a:r>
              <a:rPr sz="1600" spc="2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movies</a:t>
            </a:r>
            <a:r>
              <a:rPr sz="1600" spc="36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are rented for?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947" y="1205895"/>
            <a:ext cx="3134769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graph</a:t>
            </a:r>
            <a:r>
              <a:rPr sz="1200" spc="-1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here</a:t>
            </a:r>
            <a:r>
              <a:rPr sz="1200" spc="-3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shows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distribution</a:t>
            </a:r>
            <a:r>
              <a:rPr sz="1200" spc="-4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 by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each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rental</a:t>
            </a:r>
            <a:r>
              <a:rPr sz="1200" spc="-4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duration</a:t>
            </a:r>
            <a:r>
              <a:rPr sz="1200" spc="-3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each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family</a:t>
            </a:r>
            <a:r>
              <a:rPr sz="1200" spc="-3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625" y="1297225"/>
            <a:ext cx="486998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93" dirty="0">
                <a:solidFill>
                  <a:srgbClr val="FFFFFF"/>
                </a:solidFill>
                <a:latin typeface="Calibri"/>
                <a:cs typeface="Calibri"/>
              </a:rPr>
              <a:t>Movies</a:t>
            </a:r>
            <a:r>
              <a:rPr sz="1600" b="1" spc="1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3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6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4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2" dirty="0">
                <a:solidFill>
                  <a:srgbClr val="FFFFFF"/>
                </a:solidFill>
                <a:latin typeface="Calibri"/>
                <a:cs typeface="Calibri"/>
              </a:rPr>
              <a:t>Rental</a:t>
            </a:r>
            <a:r>
              <a:rPr sz="1600" b="1" spc="1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Duration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4780" y="1545637"/>
            <a:ext cx="1958488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83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spc="1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4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1337" y="1731526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160" y="1847731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1971" y="1847731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1337" y="1968381"/>
            <a:ext cx="287312" cy="149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18</a:t>
            </a:r>
          </a:p>
          <a:p>
            <a:pPr marL="0" marR="0">
              <a:lnSpc>
                <a:spcPts val="1098"/>
              </a:lnSpc>
              <a:spcBef>
                <a:spcPts val="76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16</a:t>
            </a:r>
          </a:p>
          <a:p>
            <a:pPr marL="0" marR="0">
              <a:lnSpc>
                <a:spcPts val="1098"/>
              </a:lnSpc>
              <a:spcBef>
                <a:spcPts val="713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  <a:p>
            <a:pPr marL="0" marR="0">
              <a:lnSpc>
                <a:spcPts val="1098"/>
              </a:lnSpc>
              <a:spcBef>
                <a:spcPts val="76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  <a:p>
            <a:pPr marL="0" marR="0">
              <a:lnSpc>
                <a:spcPts val="1098"/>
              </a:lnSpc>
              <a:spcBef>
                <a:spcPts val="76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10</a:t>
            </a:r>
          </a:p>
          <a:p>
            <a:pPr marL="57912" marR="0">
              <a:lnSpc>
                <a:spcPts val="1098"/>
              </a:lnSpc>
              <a:spcBef>
                <a:spcPts val="71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60947" y="2039904"/>
            <a:ext cx="3266947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It can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be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clearly</a:t>
            </a:r>
            <a:r>
              <a:rPr sz="1200" spc="-3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seen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that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maximum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number</a:t>
            </a:r>
            <a:r>
              <a:rPr sz="1200" spc="-37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of movies</a:t>
            </a:r>
            <a:r>
              <a:rPr sz="1200" spc="-21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in</a:t>
            </a:r>
            <a:r>
              <a:rPr sz="1200" spc="-15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the</a:t>
            </a:r>
            <a:r>
              <a:rPr sz="1200" spc="-23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‘Family’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are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rented</a:t>
            </a:r>
            <a:r>
              <a:rPr sz="1200" spc="-3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6 days in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comparison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to maximum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number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</a:t>
            </a:r>
          </a:p>
          <a:p>
            <a:pPr marL="0" marR="0">
              <a:lnSpc>
                <a:spcPts val="1396"/>
              </a:lnSpc>
              <a:spcBef>
                <a:spcPts val="20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movies in</a:t>
            </a:r>
            <a:r>
              <a:rPr sz="1200" spc="-2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the</a:t>
            </a:r>
            <a:r>
              <a:rPr sz="1200" spc="-20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‘Animation’</a:t>
            </a:r>
            <a:r>
              <a:rPr sz="1200" spc="-49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category</a:t>
            </a:r>
            <a:r>
              <a:rPr sz="1200" spc="-34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which</a:t>
            </a:r>
          </a:p>
          <a:p>
            <a:pPr marL="0" marR="0">
              <a:lnSpc>
                <a:spcPts val="1393"/>
              </a:lnSpc>
              <a:spcBef>
                <a:spcPts val="26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are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being</a:t>
            </a:r>
            <a:r>
              <a:rPr sz="1200" spc="-4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rented</a:t>
            </a:r>
            <a:r>
              <a:rPr sz="1200" spc="-3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certain</a:t>
            </a:r>
            <a:r>
              <a:rPr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days.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3986" y="2202823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6878" y="2321314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95117" y="2321314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11094" y="2321314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10940" y="2321314"/>
            <a:ext cx="52935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  <a:r>
              <a:rPr sz="900" spc="7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16177" y="2439551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95017" y="2439551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4166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32305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10994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90189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274186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90290" y="2557625"/>
            <a:ext cx="287621" cy="31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390009" y="2557625"/>
            <a:ext cx="529509" cy="42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  <a:r>
              <a:rPr sz="900" spc="7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  <a:p>
            <a:pPr marL="121030" marR="0">
              <a:lnSpc>
                <a:spcPts val="93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07405" y="2597158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15922" y="2676406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32025" y="2676406"/>
            <a:ext cx="52935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</a:t>
            </a:r>
            <a:r>
              <a:rPr sz="900" spc="7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69259" y="2676406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032125" y="2794643"/>
            <a:ext cx="408324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spc="14" dirty="0">
                <a:solidFill>
                  <a:srgbClr val="D9D9D9"/>
                </a:solidFill>
                <a:latin typeface="Calibri"/>
                <a:cs typeface="Calibri"/>
              </a:rPr>
              <a:t>1010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360342" y="2881121"/>
            <a:ext cx="31824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AAMIWF+ArialMT"/>
              <a:cs typeface="AAMIWF+ArialMT"/>
            </a:endParaRPr>
          </a:p>
          <a:p>
            <a:pPr marL="21669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024127" y="2913261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82166" y="2913261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97934" y="2913261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407405" y="2956568"/>
            <a:ext cx="229381" cy="1389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</a:p>
          <a:p>
            <a:pPr marL="0" marR="0">
              <a:lnSpc>
                <a:spcPts val="1098"/>
              </a:lnSpc>
              <a:spcBef>
                <a:spcPts val="1733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</a:p>
          <a:p>
            <a:pPr marL="0" marR="0">
              <a:lnSpc>
                <a:spcPts val="1098"/>
              </a:lnSpc>
              <a:spcBef>
                <a:spcPts val="178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</a:p>
          <a:p>
            <a:pPr marL="0" marR="0">
              <a:lnSpc>
                <a:spcPts val="1098"/>
              </a:lnSpc>
              <a:spcBef>
                <a:spcPts val="1733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177029" y="3150116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49249" y="3389003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49249" y="3625858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49249" y="3862713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49249" y="4099542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1072" y="4247980"/>
            <a:ext cx="654869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Animation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536446" y="4247980"/>
            <a:ext cx="56194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Children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235454" y="4247980"/>
            <a:ext cx="52236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Classics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898901" y="4247980"/>
            <a:ext cx="552636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Comedy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617340" y="4247980"/>
            <a:ext cx="47453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Family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309236" y="4247980"/>
            <a:ext cx="44849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Music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176526" y="4425978"/>
            <a:ext cx="188486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200" b="1" spc="1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12" dirty="0" smtClean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1200" b="1" spc="-17" dirty="0" smtClean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endParaRPr sz="1200" b="1" spc="-1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79" y="186361"/>
            <a:ext cx="10044746" cy="82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How</a:t>
            </a:r>
            <a:r>
              <a:rPr sz="1600" spc="2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can we</a:t>
            </a:r>
            <a:r>
              <a:rPr sz="1600" spc="12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compare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 number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of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movies</a:t>
            </a:r>
            <a:r>
              <a:rPr sz="1600" spc="36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each quartile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for</a:t>
            </a:r>
            <a:r>
              <a:rPr sz="1600" spc="1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each category of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family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movies</a:t>
            </a:r>
          </a:p>
          <a:p>
            <a:pPr marL="32004" marR="0">
              <a:lnSpc>
                <a:spcPts val="1853"/>
              </a:lnSpc>
              <a:spcBef>
                <a:spcPts val="364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if we</a:t>
            </a:r>
            <a:r>
              <a:rPr sz="1600" spc="12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sort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all movies</a:t>
            </a:r>
            <a:r>
              <a:rPr sz="1600" spc="47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according to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 rental duration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ascending order</a:t>
            </a:r>
            <a:r>
              <a:rPr sz="1600" spc="11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of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duration?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4917" y="1278539"/>
            <a:ext cx="3054369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graph</a:t>
            </a:r>
            <a:r>
              <a:rPr sz="1200" spc="-1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here</a:t>
            </a:r>
            <a:r>
              <a:rPr sz="1200" spc="-3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shows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distribution</a:t>
            </a:r>
            <a:r>
              <a:rPr sz="1200" spc="-4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 by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each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quartile</a:t>
            </a:r>
            <a:r>
              <a:rPr sz="1200" spc="-3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each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</a:t>
            </a:r>
            <a:r>
              <a:rPr sz="1200" spc="-2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family</a:t>
            </a:r>
            <a:r>
              <a:rPr sz="1200" spc="-3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movies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when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within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1760" y="1387395"/>
            <a:ext cx="503617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93" dirty="0">
                <a:solidFill>
                  <a:srgbClr val="FFFFFF"/>
                </a:solidFill>
                <a:latin typeface="Calibri"/>
                <a:cs typeface="Calibri"/>
              </a:rPr>
              <a:t>Movies</a:t>
            </a:r>
            <a:r>
              <a:rPr sz="1600" b="1" spc="1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3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600" b="1" spc="1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4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3" dirty="0">
                <a:solidFill>
                  <a:srgbClr val="FFFFFF"/>
                </a:solidFill>
                <a:latin typeface="Calibri"/>
                <a:cs typeface="Calibri"/>
              </a:rPr>
              <a:t>Quartile</a:t>
            </a:r>
            <a:r>
              <a:rPr sz="1600" b="1" spc="1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3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spc="1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94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9742" y="1635807"/>
            <a:ext cx="111427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7024" y="1914152"/>
            <a:ext cx="287621" cy="2146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25</a:t>
            </a:r>
          </a:p>
          <a:p>
            <a:pPr marL="0" marR="0">
              <a:lnSpc>
                <a:spcPts val="1098"/>
              </a:lnSpc>
              <a:spcBef>
                <a:spcPts val="2513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1098"/>
              </a:lnSpc>
              <a:spcBef>
                <a:spcPts val="2513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  <a:p>
            <a:pPr marL="0" marR="0">
              <a:lnSpc>
                <a:spcPts val="1101"/>
              </a:lnSpc>
              <a:spcBef>
                <a:spcPts val="251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10</a:t>
            </a:r>
          </a:p>
          <a:p>
            <a:pPr marL="57911" marR="0">
              <a:lnSpc>
                <a:spcPts val="1098"/>
              </a:lnSpc>
              <a:spcBef>
                <a:spcPts val="2515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74917" y="1909475"/>
            <a:ext cx="2846508" cy="82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database</a:t>
            </a:r>
            <a:r>
              <a:rPr sz="1200" spc="-3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all movies were</a:t>
            </a:r>
            <a:r>
              <a:rPr sz="1200" spc="-2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sorted</a:t>
            </a:r>
          </a:p>
          <a:p>
            <a:pPr marL="0" marR="0">
              <a:lnSpc>
                <a:spcPts val="1396"/>
              </a:lnSpc>
              <a:spcBef>
                <a:spcPts val="20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according</a:t>
            </a:r>
            <a:r>
              <a:rPr sz="1200" spc="-4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to the rental</a:t>
            </a:r>
            <a:r>
              <a:rPr sz="1200" spc="-3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duration</a:t>
            </a:r>
            <a:r>
              <a:rPr sz="1200" spc="-3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</a:p>
          <a:p>
            <a:pPr marL="0" marR="0">
              <a:lnSpc>
                <a:spcPts val="1393"/>
              </a:lnSpc>
              <a:spcBef>
                <a:spcPts val="26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ascending</a:t>
            </a:r>
            <a:r>
              <a:rPr sz="1200" spc="-4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order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duration.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9879" y="2068965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28592" y="2252480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38350" y="2435995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2448" y="252768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52344" y="252768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80765" y="252768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76166" y="252768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14345" y="2619383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09185" y="2619383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4925" y="2711204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40635" y="2711204"/>
            <a:ext cx="63794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562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  <a:p>
            <a:pPr marL="0" marR="0">
              <a:lnSpc>
                <a:spcPts val="1568"/>
              </a:lnSpc>
              <a:spcBef>
                <a:spcPts val="15"/>
              </a:spcBef>
              <a:spcAft>
                <a:spcPts val="0"/>
              </a:spcAft>
            </a:pPr>
            <a:r>
              <a:rPr sz="1400" spc="1310" dirty="0" smtClean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endParaRPr sz="1400" dirty="0">
              <a:solidFill>
                <a:srgbClr val="000000"/>
              </a:solidFill>
              <a:latin typeface="AAMIWF+ArialMT"/>
              <a:cs typeface="AAMIWF+Arial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9917" y="2711204"/>
            <a:ext cx="53787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  <a:p>
            <a:pPr marL="115527" marR="0">
              <a:lnSpc>
                <a:spcPts val="1568"/>
              </a:lnSpc>
              <a:spcBef>
                <a:spcPts val="15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AAMIWF+ArialMT"/>
              <a:cs typeface="AAMIWF+Arial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3317" y="2711204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074917" y="2743357"/>
            <a:ext cx="2483817" cy="40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Here,</a:t>
            </a:r>
            <a:r>
              <a:rPr sz="1200" spc="-23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if</a:t>
            </a:r>
            <a:r>
              <a:rPr sz="1200" spc="-18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we see the</a:t>
            </a:r>
            <a:r>
              <a:rPr sz="1200" spc="-11" dirty="0">
                <a:solidFill>
                  <a:srgbClr val="000000"/>
                </a:solidFill>
                <a:latin typeface="ADGQPO+TrebuchetMS"/>
                <a:cs typeface="ADGQPO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GQPO+TrebuchetMS"/>
                <a:cs typeface="ADGQPO+TrebuchetMS"/>
              </a:rPr>
              <a:t>‘Animation’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90522" y="2802898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85798" y="2802898"/>
            <a:ext cx="6728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  <a:r>
              <a:rPr sz="900" spc="4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14</a:t>
            </a:r>
            <a:r>
              <a:rPr sz="900" spc="759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 smtClean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endParaRPr sz="9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7745" y="2894719"/>
            <a:ext cx="434740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 smtClean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  <a:r>
              <a:rPr sz="900" spc="46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 smtClean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  <a:endParaRPr sz="9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739" y="289471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57014" y="2894719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45505" y="2935232"/>
            <a:ext cx="229381" cy="902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1098"/>
              </a:lnSpc>
              <a:spcBef>
                <a:spcPts val="454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</a:p>
          <a:p>
            <a:pPr marL="0" marR="0">
              <a:lnSpc>
                <a:spcPts val="1098"/>
              </a:lnSpc>
              <a:spcBef>
                <a:spcPts val="40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3</a:t>
            </a:r>
          </a:p>
          <a:p>
            <a:pPr marL="0" marR="0">
              <a:lnSpc>
                <a:spcPts val="1098"/>
              </a:lnSpc>
              <a:spcBef>
                <a:spcPts val="454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074917" y="2953669"/>
            <a:ext cx="3212701" cy="2088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category,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we can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clearly</a:t>
            </a:r>
            <a:r>
              <a:rPr sz="1200" spc="-3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tell that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it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has</a:t>
            </a:r>
          </a:p>
          <a:p>
            <a:pPr marL="0" marR="0">
              <a:lnSpc>
                <a:spcPts val="1396"/>
              </a:lnSpc>
              <a:spcBef>
                <a:spcPts val="20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highest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number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movies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first</a:t>
            </a:r>
          </a:p>
          <a:p>
            <a:pPr marL="0" marR="0">
              <a:lnSpc>
                <a:spcPts val="1393"/>
              </a:lnSpc>
              <a:spcBef>
                <a:spcPts val="26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quartile</a:t>
            </a:r>
            <a:r>
              <a:rPr sz="1200" spc="-4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its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own category</a:t>
            </a:r>
            <a:r>
              <a:rPr sz="1200" spc="-2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and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among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all other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categories.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Within</a:t>
            </a:r>
            <a:r>
              <a:rPr sz="1200" spc="-4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</a:p>
          <a:p>
            <a:pPr marL="0" marR="0">
              <a:lnSpc>
                <a:spcPts val="1393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category,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there</a:t>
            </a:r>
            <a:r>
              <a:rPr sz="1200" spc="-3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are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17 movies in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fourth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quartile on</a:t>
            </a:r>
            <a:r>
              <a:rPr sz="1200" spc="-3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second</a:t>
            </a:r>
            <a:r>
              <a:rPr sz="1200" spc="-12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place</a:t>
            </a:r>
          </a:p>
          <a:p>
            <a:pPr marL="0" marR="0">
              <a:lnSpc>
                <a:spcPts val="1396"/>
              </a:lnSpc>
              <a:spcBef>
                <a:spcPts val="20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followed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by</a:t>
            </a:r>
            <a:r>
              <a:rPr sz="1200" spc="-1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number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movies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</a:p>
          <a:p>
            <a:pPr marL="0" marR="0">
              <a:lnSpc>
                <a:spcPts val="1393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third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and</a:t>
            </a:r>
            <a:r>
              <a:rPr sz="1200" spc="-3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fourth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quartile. Similarly, we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can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do comparison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for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other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categories.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57402" y="2986413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366772" y="2986413"/>
            <a:ext cx="287312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143121" y="3261622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84936" y="4208051"/>
            <a:ext cx="22938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47369" y="4356489"/>
            <a:ext cx="654869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Animation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474977" y="4356489"/>
            <a:ext cx="56194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Children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75636" y="4356489"/>
            <a:ext cx="52236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Classics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840989" y="4356489"/>
            <a:ext cx="552636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Comedy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561334" y="4356489"/>
            <a:ext cx="47453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Family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55008" y="4356489"/>
            <a:ext cx="44849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Music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graph show us the data that is provided for years in returned for data.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want to find out how the two stores compare in their count of rental orders during every month for all the years we have data for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 Where data is allocated in Months, Years ,count _rental and Store ID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79512" y="1347614"/>
            <a:ext cx="4550700" cy="307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lvl="0" algn="ctr"/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want to find out how the two stores compare in their count of rental orders during every month for all the years we have data for.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2137" y="2254941"/>
            <a:ext cx="376602" cy="17647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8172" y="2744951"/>
            <a:ext cx="322365" cy="1274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1720" y="2254941"/>
            <a:ext cx="337874" cy="17785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8720" y="2744951"/>
            <a:ext cx="373683" cy="12701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13" y="2179985"/>
            <a:ext cx="461665" cy="11955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YEARS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0508" y="1798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45581" y="2824818"/>
            <a:ext cx="165009" cy="14804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48733" y="3080582"/>
            <a:ext cx="165009" cy="148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60107" y="3324529"/>
            <a:ext cx="165009" cy="148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45581" y="2596906"/>
            <a:ext cx="165009" cy="1480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5149" y="2242817"/>
            <a:ext cx="4543602" cy="1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9512" y="2596906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4298" y="3064242"/>
            <a:ext cx="4442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3708" y="3630806"/>
            <a:ext cx="4536504" cy="3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79512" y="4019739"/>
            <a:ext cx="4550700" cy="1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4686" y="21362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5185" y="26542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1979" y="31181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4685" y="35490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36579" y="4124904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IN YEARS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811" y="1461168"/>
            <a:ext cx="36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count of rental orders is sorted in descending </a:t>
            </a:r>
            <a:r>
              <a:rPr lang="en-US" dirty="0" smtClean="0">
                <a:solidFill>
                  <a:schemeClr val="bg1"/>
                </a:solidFill>
              </a:rPr>
              <a:t>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1972" y="3921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18511" y="3909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6673" y="3927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4042" y="3930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6391" y="242609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2892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8400" y="194977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2794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4834" y="246407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3342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1503" y="19640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3367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843" y="186361"/>
            <a:ext cx="9561073" cy="82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Who</a:t>
            </a:r>
            <a:r>
              <a:rPr sz="1600" spc="18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were the top 10</a:t>
            </a:r>
            <a:r>
              <a:rPr sz="1600" spc="14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paying customers</a:t>
            </a:r>
            <a:r>
              <a:rPr sz="1600" spc="2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and what was the amount</a:t>
            </a:r>
            <a:r>
              <a:rPr sz="1600" spc="12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of</a:t>
            </a:r>
            <a:r>
              <a:rPr sz="1600" spc="23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 monthly</a:t>
            </a:r>
            <a:r>
              <a:rPr sz="1600" spc="2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payments</a:t>
            </a:r>
          </a:p>
          <a:p>
            <a:pPr marL="1524" marR="0">
              <a:lnSpc>
                <a:spcPts val="1853"/>
              </a:lnSpc>
              <a:spcBef>
                <a:spcPts val="364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they made</a:t>
            </a:r>
            <a:r>
              <a:rPr sz="1600" spc="15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ADMMLG+TrebuchetMS"/>
                <a:cs typeface="ADMMLG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2007 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9361" y="1002458"/>
            <a:ext cx="393718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68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b="1" spc="14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b="1" spc="1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37" dirty="0">
                <a:solidFill>
                  <a:srgbClr val="FFFFFF"/>
                </a:solidFill>
                <a:latin typeface="Calibri"/>
                <a:cs typeface="Calibri"/>
              </a:rPr>
              <a:t>PAYING</a:t>
            </a:r>
            <a:r>
              <a:rPr sz="1600" b="1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2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600" b="1" spc="1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1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87" dirty="0">
                <a:solidFill>
                  <a:srgbClr val="FFFFFF"/>
                </a:solidFill>
                <a:latin typeface="Calibri"/>
                <a:cs typeface="Calibri"/>
              </a:rPr>
              <a:t>2007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89470" y="1013617"/>
            <a:ext cx="2365733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graph</a:t>
            </a:r>
            <a:r>
              <a:rPr sz="1200" spc="-10" dirty="0" smtClean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is</a:t>
            </a:r>
            <a:r>
              <a:rPr sz="1200" spc="-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showing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top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10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paying</a:t>
            </a:r>
            <a:r>
              <a:rPr sz="1200" spc="-4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customers</a:t>
            </a:r>
            <a:r>
              <a:rPr sz="1200" spc="-2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  <a:r>
              <a:rPr sz="1200" spc="-1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2007 in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order</a:t>
            </a:r>
            <a:r>
              <a:rPr sz="1200" spc="-2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their</a:t>
            </a:r>
            <a:r>
              <a:rPr sz="1200" spc="-5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names</a:t>
            </a:r>
            <a:r>
              <a:rPr sz="1200" spc="-2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with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amount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the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monthly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467" y="1214001"/>
            <a:ext cx="548402" cy="2503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$120.00</a:t>
            </a:r>
          </a:p>
          <a:p>
            <a:pPr marL="0" marR="0">
              <a:lnSpc>
                <a:spcPts val="1098"/>
              </a:lnSpc>
              <a:spcBef>
                <a:spcPts val="1779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$100.00</a:t>
            </a:r>
          </a:p>
          <a:p>
            <a:pPr marL="57912" marR="0">
              <a:lnSpc>
                <a:spcPts val="1098"/>
              </a:lnSpc>
              <a:spcBef>
                <a:spcPts val="1778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$80.00</a:t>
            </a:r>
          </a:p>
          <a:p>
            <a:pPr marL="57912" marR="0">
              <a:lnSpc>
                <a:spcPts val="1098"/>
              </a:lnSpc>
              <a:spcBef>
                <a:spcPts val="1729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$60.00</a:t>
            </a:r>
          </a:p>
          <a:p>
            <a:pPr marL="57912" marR="0">
              <a:lnSpc>
                <a:spcPts val="1098"/>
              </a:lnSpc>
              <a:spcBef>
                <a:spcPts val="1778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$40.00</a:t>
            </a:r>
          </a:p>
          <a:p>
            <a:pPr marL="57912" marR="0">
              <a:lnSpc>
                <a:spcPts val="1101"/>
              </a:lnSpc>
              <a:spcBef>
                <a:spcPts val="1774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$20.00</a:t>
            </a:r>
          </a:p>
          <a:p>
            <a:pPr marL="115824" marR="0">
              <a:lnSpc>
                <a:spcPts val="1098"/>
              </a:lnSpc>
              <a:spcBef>
                <a:spcPts val="1778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$0.00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9470" y="1854579"/>
            <a:ext cx="2307904" cy="40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payments</a:t>
            </a:r>
            <a:r>
              <a:rPr sz="1200" spc="-3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they</a:t>
            </a:r>
            <a:r>
              <a:rPr sz="1200" spc="-3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made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  <a:r>
              <a:rPr sz="1200" spc="-1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2007.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9470" y="2268123"/>
            <a:ext cx="2432633" cy="103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As we can</a:t>
            </a:r>
            <a:r>
              <a:rPr sz="1200" spc="-25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see here,</a:t>
            </a:r>
            <a:r>
              <a:rPr sz="1200" spc="-37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that</a:t>
            </a:r>
          </a:p>
          <a:p>
            <a:pPr marL="0" marR="0">
              <a:lnSpc>
                <a:spcPts val="1393"/>
              </a:lnSpc>
              <a:spcBef>
                <a:spcPts val="2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Eleanor</a:t>
            </a:r>
            <a:r>
              <a:rPr sz="1200" spc="-12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Hunt</a:t>
            </a:r>
            <a:r>
              <a:rPr sz="1200" spc="-44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has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made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the</a:t>
            </a:r>
            <a:r>
              <a:rPr sz="1200" spc="-11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top</a:t>
            </a:r>
          </a:p>
          <a:p>
            <a:pPr marL="0" marR="0">
              <a:lnSpc>
                <a:spcPts val="1393"/>
              </a:lnSpc>
              <a:spcBef>
                <a:spcPts val="26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monthly</a:t>
            </a:r>
            <a:r>
              <a:rPr sz="1200" spc="-18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payment</a:t>
            </a:r>
            <a:r>
              <a:rPr sz="1200" spc="-46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of $100</a:t>
            </a:r>
            <a:r>
              <a:rPr sz="1200" spc="10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in</a:t>
            </a:r>
          </a:p>
          <a:p>
            <a:pPr marL="0" marR="0">
              <a:lnSpc>
                <a:spcPts val="1396"/>
              </a:lnSpc>
              <a:spcBef>
                <a:spcPts val="25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April</a:t>
            </a:r>
            <a:r>
              <a:rPr sz="1200" spc="-23" dirty="0">
                <a:solidFill>
                  <a:srgbClr val="000000"/>
                </a:solidFill>
                <a:latin typeface="ADMMLG+TrebuchetMS"/>
                <a:cs typeface="ADMMLG+TrebuchetMS"/>
              </a:rPr>
              <a:t> </a:t>
            </a:r>
            <a:r>
              <a:rPr sz="1200" dirty="0">
                <a:solidFill>
                  <a:srgbClr val="000000"/>
                </a:solidFill>
                <a:latin typeface="ADMMLG+TrebuchetMS"/>
                <a:cs typeface="ADMMLG+TrebuchetMS"/>
              </a:rPr>
              <a:t>2007.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4794" y="2829786"/>
            <a:ext cx="526561" cy="116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Feb-07</a:t>
            </a:r>
          </a:p>
          <a:p>
            <a:pPr marL="0" marR="0">
              <a:lnSpc>
                <a:spcPts val="1098"/>
              </a:lnSpc>
              <a:spcBef>
                <a:spcPts val="113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Mar-07</a:t>
            </a:r>
          </a:p>
          <a:p>
            <a:pPr marL="0" marR="0">
              <a:lnSpc>
                <a:spcPts val="1098"/>
              </a:lnSpc>
              <a:spcBef>
                <a:spcPts val="1179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Apr-07</a:t>
            </a:r>
          </a:p>
          <a:p>
            <a:pPr marL="0" marR="0">
              <a:lnSpc>
                <a:spcPts val="1098"/>
              </a:lnSpc>
              <a:spcBef>
                <a:spcPts val="1128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May-07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36896" y="3494540"/>
            <a:ext cx="529094" cy="589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Rhonda</a:t>
            </a:r>
          </a:p>
          <a:p>
            <a:pPr marL="2159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Kenned</a:t>
            </a:r>
          </a:p>
          <a:p>
            <a:pPr marL="153035" marR="0">
              <a:lnSpc>
                <a:spcPts val="109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1125" y="3564263"/>
            <a:ext cx="35250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5781" y="3564263"/>
            <a:ext cx="927374" cy="45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232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Clara</a:t>
            </a:r>
          </a:p>
          <a:p>
            <a:pPr marL="0" marR="0">
              <a:lnSpc>
                <a:spcPts val="1098"/>
              </a:lnSpc>
              <a:spcBef>
                <a:spcPts val="1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Bradley</a:t>
            </a:r>
            <a:r>
              <a:rPr sz="900" spc="1018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Shaw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7672" y="3564263"/>
            <a:ext cx="938576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Curtis</a:t>
            </a:r>
            <a:r>
              <a:rPr sz="900" spc="927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Eleanor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98394" y="3564263"/>
            <a:ext cx="362044" cy="45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Karl</a:t>
            </a:r>
          </a:p>
          <a:p>
            <a:pPr marL="0" marR="0">
              <a:lnSpc>
                <a:spcPts val="1098"/>
              </a:lnSpc>
              <a:spcBef>
                <a:spcPts val="1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Seal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88538" y="3564263"/>
            <a:ext cx="1365611" cy="45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Marcia</a:t>
            </a:r>
            <a:r>
              <a:rPr sz="900" spc="78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Marion</a:t>
            </a:r>
            <a:r>
              <a:rPr sz="900" spc="1131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Mike</a:t>
            </a:r>
          </a:p>
          <a:p>
            <a:pPr marL="39623" marR="0">
              <a:lnSpc>
                <a:spcPts val="1098"/>
              </a:lnSpc>
              <a:spcBef>
                <a:spcPts val="1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Dean</a:t>
            </a:r>
            <a:r>
              <a:rPr sz="900" spc="11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Snyder</a:t>
            </a:r>
            <a:r>
              <a:rPr sz="900" spc="1297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Way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96002" y="3564263"/>
            <a:ext cx="521772" cy="450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Tommy</a:t>
            </a:r>
          </a:p>
          <a:p>
            <a:pPr marL="8127" marR="0">
              <a:lnSpc>
                <a:spcPts val="1098"/>
              </a:lnSpc>
              <a:spcBef>
                <a:spcPts val="1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Collazo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92502" y="3703963"/>
            <a:ext cx="352574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Irby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23414" y="3703963"/>
            <a:ext cx="401531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Hunt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5650" y="3949581"/>
            <a:ext cx="5605830" cy="67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Feb-07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$19.96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$22.94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$22.94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$22.95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$41.91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$37.92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$44.92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$35.94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$19.96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$25.93</a:t>
            </a:r>
          </a:p>
          <a:p>
            <a:pPr marL="0" marR="0">
              <a:lnSpc>
                <a:spcPts val="1098"/>
              </a:lnSpc>
              <a:spcBef>
                <a:spcPts val="338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Mar-07</a:t>
            </a:r>
            <a:r>
              <a:rPr sz="900" spc="694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$71.84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$72.84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$86.83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$87.82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$76.87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$53.90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$58.88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$64.85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$74.85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$67.88</a:t>
            </a:r>
          </a:p>
          <a:p>
            <a:pPr marL="0" marR="0">
              <a:lnSpc>
                <a:spcPts val="1098"/>
              </a:lnSpc>
              <a:spcBef>
                <a:spcPts val="386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Apr-07</a:t>
            </a:r>
            <a:r>
              <a:rPr sz="900" spc="897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$72.88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$93.82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$54.86</a:t>
            </a:r>
            <a:r>
              <a:rPr sz="900" spc="64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$100.78</a:t>
            </a:r>
            <a:r>
              <a:rPr sz="900" spc="64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$89.80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$73.80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$85.82</a:t>
            </a:r>
            <a:r>
              <a:rPr sz="900" spc="87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$61.88</a:t>
            </a:r>
            <a:r>
              <a:rPr sz="900" spc="873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$96.81</a:t>
            </a:r>
            <a:r>
              <a:rPr sz="900" spc="872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$89.82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5650" y="4497002"/>
            <a:ext cx="917886" cy="314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May-07</a:t>
            </a:r>
            <a:r>
              <a:rPr sz="900" spc="826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$2.99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52498" y="4500050"/>
            <a:ext cx="43203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$2.99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19017" y="4500050"/>
            <a:ext cx="43203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$0.99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774313" y="4500050"/>
            <a:ext cx="432035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D9D9D9"/>
                </a:solidFill>
                <a:latin typeface="Calibri"/>
                <a:cs typeface="Calibri"/>
              </a:rPr>
              <a:t>$4.99</a:t>
            </a:r>
          </a:p>
        </p:txBody>
      </p:sp>
    </p:spTree>
    <p:extLst>
      <p:ext uri="{BB962C8B-B14F-4D97-AF65-F5344CB8AC3E}">
        <p14:creationId xmlns:p14="http://schemas.microsoft.com/office/powerpoint/2010/main" val="15476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843" y="308281"/>
            <a:ext cx="1430542" cy="54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DMMLG+TrebuchetMS"/>
                <a:cs typeface="ADMMLG+TrebuchetMS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5922" y="1073657"/>
            <a:ext cx="8302542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Here</a:t>
            </a:r>
            <a:r>
              <a:rPr sz="1400" spc="-15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is the</a:t>
            </a:r>
            <a:r>
              <a:rPr sz="1400" spc="-20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information</a:t>
            </a:r>
            <a:r>
              <a:rPr sz="1400" spc="-40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regarding</a:t>
            </a:r>
            <a:r>
              <a:rPr sz="1400" spc="-43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the</a:t>
            </a:r>
            <a:r>
              <a:rPr sz="1400" spc="-20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code</a:t>
            </a:r>
            <a:r>
              <a:rPr lang="en-US"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 or </a:t>
            </a:r>
            <a:r>
              <a:rPr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query</a:t>
            </a:r>
            <a:r>
              <a:rPr sz="1400" spc="-33" dirty="0" smtClean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references</a:t>
            </a:r>
            <a:r>
              <a:rPr sz="1400" spc="-46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of</a:t>
            </a:r>
            <a:r>
              <a:rPr sz="1400" spc="-12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the</a:t>
            </a:r>
            <a:r>
              <a:rPr sz="1400" spc="-20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visualizations</a:t>
            </a:r>
            <a:r>
              <a:rPr sz="1400" spc="-36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and</a:t>
            </a:r>
            <a:r>
              <a:rPr sz="1400" spc="-18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insights</a:t>
            </a:r>
            <a:r>
              <a:rPr sz="1400" spc="-37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mentioned</a:t>
            </a:r>
            <a:r>
              <a:rPr lang="en-US"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 smtClean="0">
                <a:solidFill>
                  <a:srgbClr val="000000"/>
                </a:solidFill>
                <a:latin typeface="AAMIWF+ArialMT"/>
                <a:cs typeface="AAMIWF+ArialMT"/>
              </a:rPr>
              <a:t>in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the</a:t>
            </a:r>
            <a:r>
              <a:rPr sz="1400" spc="-20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AAMIWF+ArialMT"/>
                <a:cs typeface="AAMIWF+ArialMT"/>
              </a:rPr>
              <a:t>above slides: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5922" y="1711906"/>
            <a:ext cx="5782262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3"/>
              </a:lnSpc>
            </a:pPr>
            <a:endParaRPr lang="en-US" sz="1100" dirty="0" smtClean="0">
              <a:solidFill>
                <a:srgbClr val="000000"/>
              </a:solidFill>
              <a:latin typeface="AAMIWF+ArialMT"/>
              <a:cs typeface="AAMIWF+ArialMT"/>
            </a:endParaRPr>
          </a:p>
          <a:p>
            <a:pPr>
              <a:lnSpc>
                <a:spcPts val="1233"/>
              </a:lnSpc>
            </a:pPr>
            <a:r>
              <a:rPr sz="1100" dirty="0" smtClean="0">
                <a:solidFill>
                  <a:srgbClr val="000000"/>
                </a:solidFill>
                <a:latin typeface="AAMIWF+ArialMT"/>
                <a:cs typeface="AAMIWF+ArialMT"/>
              </a:rPr>
              <a:t>1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.</a:t>
            </a:r>
            <a:r>
              <a:rPr sz="1100" spc="576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lang="en-US" sz="1100" dirty="0"/>
              <a:t>Slide 1 : Query1 – </a:t>
            </a:r>
            <a:r>
              <a:rPr lang="en-US" sz="1100" dirty="0" err="1"/>
              <a:t>Simanga</a:t>
            </a:r>
            <a:r>
              <a:rPr lang="en-US" sz="1100" dirty="0"/>
              <a:t> Mchunu Investigate Relational </a:t>
            </a:r>
            <a:r>
              <a:rPr lang="en-US" sz="1100" dirty="0" smtClean="0"/>
              <a:t>Database.txt</a:t>
            </a:r>
          </a:p>
          <a:p>
            <a:pPr>
              <a:lnSpc>
                <a:spcPts val="1233"/>
              </a:lnSpc>
            </a:pPr>
            <a:endParaRPr sz="1100" dirty="0">
              <a:solidFill>
                <a:srgbClr val="000000"/>
              </a:solidFill>
              <a:latin typeface="AAMIWF+ArialMT"/>
              <a:cs typeface="AAMIWF+ArialMT"/>
            </a:endParaRPr>
          </a:p>
          <a:p>
            <a:pPr>
              <a:lnSpc>
                <a:spcPts val="1233"/>
              </a:lnSpc>
            </a:pP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2.</a:t>
            </a:r>
            <a:r>
              <a:rPr sz="1100" spc="576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Slide</a:t>
            </a:r>
            <a:r>
              <a:rPr sz="1100" spc="18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2 :</a:t>
            </a:r>
            <a:r>
              <a:rPr sz="1100" spc="-11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Query2</a:t>
            </a:r>
            <a:r>
              <a:rPr sz="1100" spc="-14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FJHHFN+ArialMT"/>
                <a:cs typeface="FJHHFN+ArialMT"/>
              </a:rPr>
              <a:t>–</a:t>
            </a:r>
            <a:r>
              <a:rPr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100" dirty="0" err="1" smtClean="0"/>
              <a:t>Simanga</a:t>
            </a:r>
            <a:r>
              <a:rPr lang="en-US" sz="1100" dirty="0" smtClean="0"/>
              <a:t> Mchunu Investigate Relational Database.txt</a:t>
            </a:r>
          </a:p>
          <a:p>
            <a:pPr>
              <a:lnSpc>
                <a:spcPts val="1233"/>
              </a:lnSpc>
            </a:pPr>
            <a:endParaRPr lang="en-US" sz="1100" dirty="0" smtClean="0">
              <a:solidFill>
                <a:srgbClr val="000000"/>
              </a:solidFill>
              <a:latin typeface="AAMIWF+ArialMT"/>
              <a:cs typeface="AAMIWF+ArialMT"/>
            </a:endParaRPr>
          </a:p>
          <a:p>
            <a:pPr>
              <a:lnSpc>
                <a:spcPts val="1233"/>
              </a:lnSpc>
            </a:pPr>
            <a:r>
              <a:rPr sz="1100" dirty="0" smtClean="0">
                <a:solidFill>
                  <a:srgbClr val="000000"/>
                </a:solidFill>
                <a:latin typeface="AAMIWF+ArialMT"/>
                <a:cs typeface="AAMIWF+ArialMT"/>
              </a:rPr>
              <a:t>3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.</a:t>
            </a:r>
            <a:r>
              <a:rPr sz="1100" spc="576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Slide</a:t>
            </a:r>
            <a:r>
              <a:rPr sz="1100" spc="18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3 :</a:t>
            </a:r>
            <a:r>
              <a:rPr sz="1100" spc="-11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AAMIWF+ArialMT"/>
                <a:cs typeface="AAMIWF+ArialMT"/>
              </a:rPr>
              <a:t>Query3</a:t>
            </a:r>
            <a:r>
              <a:rPr sz="1100" spc="-14" dirty="0">
                <a:solidFill>
                  <a:srgbClr val="000000"/>
                </a:solidFill>
                <a:latin typeface="AAMIWF+ArialMT"/>
                <a:cs typeface="AAMIWF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FJHHFN+ArialMT"/>
                <a:cs typeface="FJHHFN+ArialMT"/>
              </a:rPr>
              <a:t>–</a:t>
            </a:r>
            <a:r>
              <a:rPr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100" dirty="0" err="1" smtClean="0"/>
              <a:t>Simanga</a:t>
            </a:r>
            <a:r>
              <a:rPr lang="en-US" sz="1100" dirty="0" smtClean="0"/>
              <a:t> Mchunu Investigate Relational Database.txt</a:t>
            </a:r>
          </a:p>
          <a:p>
            <a:pPr>
              <a:lnSpc>
                <a:spcPts val="1233"/>
              </a:lnSpc>
            </a:pPr>
            <a:endParaRPr lang="en-US" sz="1100" dirty="0" smtClean="0"/>
          </a:p>
          <a:p>
            <a:pPr marL="228600" indent="-228600">
              <a:lnSpc>
                <a:spcPts val="1233"/>
              </a:lnSpc>
              <a:buAutoNum type="arabicPeriod" startAt="4"/>
            </a:pPr>
            <a:r>
              <a:rPr lang="en-US" sz="1100" dirty="0" smtClean="0">
                <a:solidFill>
                  <a:srgbClr val="000000"/>
                </a:solidFill>
                <a:latin typeface="AAMIWF+ArialMT"/>
                <a:cs typeface="AAMIWF+ArialMT"/>
              </a:rPr>
              <a:t>Slide 4 : Query4</a:t>
            </a:r>
            <a:r>
              <a:rPr lang="en-US" sz="1100" dirty="0" smtClean="0">
                <a:solidFill>
                  <a:srgbClr val="000000"/>
                </a:solidFill>
                <a:latin typeface="FJHHFN+ArialMT"/>
                <a:cs typeface="FJHHFN+ArialMT"/>
              </a:rPr>
              <a:t> –</a:t>
            </a:r>
            <a:r>
              <a:rPr lang="en-US" sz="1100" spc="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100" dirty="0" err="1" smtClean="0"/>
              <a:t>Simanga</a:t>
            </a:r>
            <a:r>
              <a:rPr lang="en-US" sz="1100" dirty="0" smtClean="0"/>
              <a:t> Mchunu Investigate Relational </a:t>
            </a:r>
            <a:r>
              <a:rPr lang="en-US" sz="1100" dirty="0" smtClean="0"/>
              <a:t>Database.txt</a:t>
            </a:r>
          </a:p>
          <a:p>
            <a:pPr marL="228600" indent="-228600">
              <a:lnSpc>
                <a:spcPts val="1233"/>
              </a:lnSpc>
              <a:buAutoNum type="arabicPeriod" startAt="4"/>
            </a:pPr>
            <a:endParaRPr lang="en-US" sz="1100" dirty="0" smtClean="0"/>
          </a:p>
          <a:p>
            <a:pPr marL="228600" indent="-228600">
              <a:lnSpc>
                <a:spcPts val="1233"/>
              </a:lnSpc>
              <a:buFontTx/>
              <a:buAutoNum type="arabicPeriod" startAt="4"/>
            </a:pPr>
            <a:r>
              <a:rPr lang="en-US" sz="1100" dirty="0" smtClean="0"/>
              <a:t>Slide 5 : Query5</a:t>
            </a:r>
            <a:r>
              <a:rPr lang="en-US" sz="1100" dirty="0">
                <a:solidFill>
                  <a:srgbClr val="000000"/>
                </a:solidFill>
                <a:latin typeface="FJHHFN+ArialMT"/>
                <a:cs typeface="FJHHFN+ArialMT"/>
              </a:rPr>
              <a:t>–</a:t>
            </a:r>
            <a:r>
              <a:rPr lang="en-US"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100" dirty="0" err="1"/>
              <a:t>Simanga</a:t>
            </a:r>
            <a:r>
              <a:rPr lang="en-US" sz="1100" dirty="0"/>
              <a:t> Mchunu Investigate Relational Database.txt</a:t>
            </a:r>
          </a:p>
          <a:p>
            <a:pPr marL="228600" indent="-228600">
              <a:lnSpc>
                <a:spcPts val="1233"/>
              </a:lnSpc>
              <a:buAutoNum type="arabicPeriod" startAt="4"/>
            </a:pPr>
            <a:endParaRPr lang="en-US" sz="1100" dirty="0" smtClean="0"/>
          </a:p>
          <a:p>
            <a:pPr>
              <a:lnSpc>
                <a:spcPts val="1233"/>
              </a:lnSpc>
            </a:pPr>
            <a:endParaRPr lang="en-US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863</Words>
  <Application>Microsoft Office PowerPoint</Application>
  <PresentationFormat>On-screen Show (16:9)</PresentationFormat>
  <Paragraphs>236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FJHHFN+ArialMT</vt:lpstr>
      <vt:lpstr>AAMIWF+ArialMT</vt:lpstr>
      <vt:lpstr>Open Sans</vt:lpstr>
      <vt:lpstr>Calibri</vt:lpstr>
      <vt:lpstr>ADGQPO+TrebuchetMS</vt:lpstr>
      <vt:lpstr>ADMMLG+TrebuchetMS</vt:lpstr>
      <vt:lpstr>Times New Roman</vt:lpstr>
      <vt:lpstr>Theme Office</vt:lpstr>
      <vt:lpstr>PowerPoint Presentation</vt:lpstr>
      <vt:lpstr>PowerPoint Presentation</vt:lpstr>
      <vt:lpstr>PowerPoint Presentation</vt:lpstr>
      <vt:lpstr>  We want to find out how the two stores compare in their count of rental orders during every month for all the years we have data for.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MyPc</dc:creator>
  <cp:lastModifiedBy>MyPc</cp:lastModifiedBy>
  <cp:revision>25</cp:revision>
  <dcterms:modified xsi:type="dcterms:W3CDTF">2020-02-17T21:07:05Z</dcterms:modified>
</cp:coreProperties>
</file>