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7"/>
  </p:notesMasterIdLst>
  <p:handoutMasterIdLst>
    <p:handoutMasterId r:id="rId18"/>
  </p:handoutMasterIdLst>
  <p:sldIdLst>
    <p:sldId id="320" r:id="rId2"/>
    <p:sldId id="392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990000"/>
    <a:srgbClr val="615956"/>
    <a:srgbClr val="800000"/>
    <a:srgbClr val="006600"/>
    <a:srgbClr val="FF3300"/>
    <a:srgbClr val="000000"/>
    <a:srgbClr val="E7E6E6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0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401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45A76E7-6DE8-4261-9501-9A0DB5B115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88D4DDA-EA54-4A91-B63E-18421FD60C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F67D6-75FC-4ED2-BC20-5D40424D65D1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645E60-FC53-4D12-BBB3-F5BCA55CE4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8C4DF3-DDB1-449D-9087-29A2DDD388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608DD-4BEF-4432-AB90-E23F000A5C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98710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F70E4BA-DFEF-49C5-8942-A77E7787811C}" type="datetimeFigureOut">
              <a:rPr lang="ru-RU" smtClean="0"/>
              <a:pPr>
                <a:defRPr/>
              </a:pPr>
              <a:t>19.05.2023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8733A74-DD15-4BA2-BBF1-9A9C9ED23B9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45859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56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4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25" algn="l" defTabSz="12189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10" algn="l" defTabSz="12189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396" algn="l" defTabSz="12189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881" algn="l" defTabSz="12189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ый треугольник 7"/>
          <p:cNvSpPr/>
          <p:nvPr userDrawn="1"/>
        </p:nvSpPr>
        <p:spPr>
          <a:xfrm rot="10800000">
            <a:off x="8661397" y="-3"/>
            <a:ext cx="3530600" cy="6858003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ый треугольник 8"/>
          <p:cNvSpPr/>
          <p:nvPr userDrawn="1"/>
        </p:nvSpPr>
        <p:spPr>
          <a:xfrm rot="16200000">
            <a:off x="7907866" y="2583396"/>
            <a:ext cx="4055532" cy="4512735"/>
          </a:xfrm>
          <a:prstGeom prst="rtTriangle">
            <a:avLst/>
          </a:prstGeom>
          <a:solidFill>
            <a:srgbClr val="0099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0256325" y="6392070"/>
            <a:ext cx="1443024" cy="283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ru-RU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МОСКВА, 2023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936723" y="275219"/>
            <a:ext cx="546236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1400" dirty="0">
                <a:latin typeface="Verdana" panose="020B0604030504040204" pitchFamily="34" charset="0"/>
                <a:ea typeface="Verdana" panose="020B0604030504040204" pitchFamily="34" charset="0"/>
              </a:rPr>
              <a:t>Университетский колледж информационных технологий</a:t>
            </a:r>
          </a:p>
          <a:p>
            <a:pPr algn="ctr"/>
            <a:r>
              <a:rPr lang="ru-RU" sz="1400" dirty="0">
                <a:latin typeface="Verdana" panose="020B0604030504040204" pitchFamily="34" charset="0"/>
                <a:ea typeface="Verdana" panose="020B0604030504040204" pitchFamily="34" charset="0"/>
              </a:rPr>
              <a:t>Московский государственный университет технологий и управления им. К.Г. Разумовского (ПКУ)</a:t>
            </a:r>
            <a:endParaRPr lang="ru-RU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3" name="Прямая соединительная линия 12"/>
          <p:cNvCxnSpPr>
            <a:stCxn id="14" idx="2"/>
          </p:cNvCxnSpPr>
          <p:nvPr userDrawn="1"/>
        </p:nvCxnSpPr>
        <p:spPr>
          <a:xfrm>
            <a:off x="84046" y="4957192"/>
            <a:ext cx="505979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 userDrawn="1"/>
        </p:nvSpPr>
        <p:spPr>
          <a:xfrm>
            <a:off x="84046" y="4905602"/>
            <a:ext cx="103179" cy="10317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F4175ED-0644-1543-FDBB-5E2BC409E3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03" y="275219"/>
            <a:ext cx="1532255" cy="71374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1B4C1E3-DA30-9D6B-3A76-3C7A8B0BD0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8" b="12383"/>
          <a:stretch/>
        </p:blipFill>
        <p:spPr>
          <a:xfrm>
            <a:off x="7498356" y="22491"/>
            <a:ext cx="1548800" cy="121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 userDrawn="1"/>
        </p:nvGrpSpPr>
        <p:grpSpPr>
          <a:xfrm>
            <a:off x="377369" y="592743"/>
            <a:ext cx="9607267" cy="144000"/>
            <a:chOff x="387097" y="592743"/>
            <a:chExt cx="9607267" cy="144000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>
              <a:off x="387097" y="666153"/>
              <a:ext cx="9607267" cy="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Овал 8"/>
            <p:cNvSpPr/>
            <p:nvPr/>
          </p:nvSpPr>
          <p:spPr>
            <a:xfrm>
              <a:off x="387097" y="592743"/>
              <a:ext cx="144000" cy="1440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0" name="Прямоугольный треугольник 9"/>
          <p:cNvSpPr/>
          <p:nvPr userDrawn="1"/>
        </p:nvSpPr>
        <p:spPr>
          <a:xfrm rot="10800000">
            <a:off x="9994372" y="0"/>
            <a:ext cx="2197620" cy="3944492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ый треугольник 10"/>
          <p:cNvSpPr/>
          <p:nvPr userDrawn="1"/>
        </p:nvSpPr>
        <p:spPr>
          <a:xfrm rot="16200000">
            <a:off x="8227327" y="-9685"/>
            <a:ext cx="3951902" cy="3977444"/>
          </a:xfrm>
          <a:prstGeom prst="rtTriangle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7168"/>
            <a:ext cx="66271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9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Университетский колледж информационных технологи ФГБОУ ВО «МГУТУ имени К.Г. Разумовского (ПКУ)»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EA41E5-27F3-ADD5-1D79-12B0C99450CC}"/>
              </a:ext>
            </a:extLst>
          </p:cNvPr>
          <p:cNvSpPr txBox="1"/>
          <p:nvPr userDrawn="1"/>
        </p:nvSpPr>
        <p:spPr>
          <a:xfrm>
            <a:off x="1462017" y="132166"/>
            <a:ext cx="7642447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1100" dirty="0">
                <a:latin typeface="Verdana" panose="020B0604030504040204" pitchFamily="34" charset="0"/>
                <a:ea typeface="Verdana" panose="020B0604030504040204" pitchFamily="34" charset="0"/>
              </a:rPr>
              <a:t>Университетский колледж информационных технологий</a:t>
            </a:r>
          </a:p>
          <a:p>
            <a:pPr algn="ctr"/>
            <a:r>
              <a:rPr lang="ru-RU" sz="1100" dirty="0">
                <a:latin typeface="Verdana" panose="020B0604030504040204" pitchFamily="34" charset="0"/>
                <a:ea typeface="Verdana" panose="020B0604030504040204" pitchFamily="34" charset="0"/>
              </a:rPr>
              <a:t>Московский государственный университет технологий и управления им. К.Г. Разумовского (ПКУ)</a:t>
            </a:r>
            <a:endParaRPr lang="ru-RU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6DDB199-8879-C613-9E6E-5B942D05E8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86" y="132166"/>
            <a:ext cx="869256" cy="40490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8AB0D7-4463-D030-459C-D54150741E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8" b="12383"/>
          <a:stretch/>
        </p:blipFill>
        <p:spPr>
          <a:xfrm>
            <a:off x="8882540" y="-11208"/>
            <a:ext cx="878642" cy="69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 userDrawn="1"/>
        </p:nvGrpSpPr>
        <p:grpSpPr>
          <a:xfrm>
            <a:off x="377368" y="592743"/>
            <a:ext cx="11412000" cy="144000"/>
            <a:chOff x="377368" y="592743"/>
            <a:chExt cx="11412000" cy="144000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>
              <a:off x="377368" y="666153"/>
              <a:ext cx="11412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Овал 8"/>
            <p:cNvSpPr/>
            <p:nvPr/>
          </p:nvSpPr>
          <p:spPr>
            <a:xfrm>
              <a:off x="377369" y="592743"/>
              <a:ext cx="144000" cy="144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2" name="Прямоугольник 11"/>
          <p:cNvSpPr/>
          <p:nvPr userDrawn="1"/>
        </p:nvSpPr>
        <p:spPr>
          <a:xfrm>
            <a:off x="0" y="6627168"/>
            <a:ext cx="24753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9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МГУТУ имени К.Г. Разумовского (ПКУ)</a:t>
            </a:r>
          </a:p>
        </p:txBody>
      </p:sp>
    </p:spTree>
    <p:extLst>
      <p:ext uri="{BB962C8B-B14F-4D97-AF65-F5344CB8AC3E}">
        <p14:creationId xmlns:p14="http://schemas.microsoft.com/office/powerpoint/2010/main" val="41329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943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>
            <a:extLst>
              <a:ext uri="{FF2B5EF4-FFF2-40B4-BE49-F238E27FC236}">
                <a16:creationId xmlns:a16="http://schemas.microsoft.com/office/drawing/2014/main" id="{1E977CDC-507C-45E4-991C-7F69E55BB8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grpSp>
        <p:nvGrpSpPr>
          <p:cNvPr id="5" name="Group 43">
            <a:extLst>
              <a:ext uri="{FF2B5EF4-FFF2-40B4-BE49-F238E27FC236}">
                <a16:creationId xmlns:a16="http://schemas.microsoft.com/office/drawing/2014/main" id="{5372B27A-37E1-48D1-9CFE-5745F5569CCB}"/>
              </a:ext>
            </a:extLst>
          </p:cNvPr>
          <p:cNvGrpSpPr>
            <a:grpSpLocks/>
          </p:cNvGrpSpPr>
          <p:nvPr/>
        </p:nvGrpSpPr>
        <p:grpSpPr bwMode="auto">
          <a:xfrm>
            <a:off x="0" y="2268538"/>
            <a:ext cx="5588000" cy="4589462"/>
            <a:chOff x="-1" y="1600199"/>
            <a:chExt cx="4501019" cy="5257801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B816294F-D9F3-4347-BCB7-5E393ED65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" y="1600199"/>
              <a:ext cx="4127640" cy="25152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90E456EA-BBEC-4885-9EA3-8F79F35CD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" y="3580740"/>
              <a:ext cx="1600931" cy="3277260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33114666-5DE2-444E-943F-490235D29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" y="2438610"/>
              <a:ext cx="2894974" cy="2153316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DF88CE3D-0F9C-4B83-A0B5-DFF79A7AF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140" y="3886278"/>
              <a:ext cx="3276878" cy="2971722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15E75823-85FE-4CDE-AE92-1C301D246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34" y="3993581"/>
              <a:ext cx="1720276" cy="2864419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11" name="Freeform 46">
            <a:extLst>
              <a:ext uri="{FF2B5EF4-FFF2-40B4-BE49-F238E27FC236}">
                <a16:creationId xmlns:a16="http://schemas.microsoft.com/office/drawing/2014/main" id="{7A09C1E5-C683-483A-A141-940598830F82}"/>
              </a:ext>
            </a:extLst>
          </p:cNvPr>
          <p:cNvSpPr>
            <a:spLocks/>
          </p:cNvSpPr>
          <p:nvPr/>
        </p:nvSpPr>
        <p:spPr bwMode="auto">
          <a:xfrm>
            <a:off x="10058400" y="0"/>
            <a:ext cx="2133600" cy="2209800"/>
          </a:xfrm>
          <a:custGeom>
            <a:avLst/>
            <a:gdLst>
              <a:gd name="T0" fmla="*/ 0 w 1432"/>
              <a:gd name="T1" fmla="*/ 0 h 3492"/>
              <a:gd name="T2" fmla="*/ 1600200 w 1432"/>
              <a:gd name="T3" fmla="*/ 0 h 3492"/>
              <a:gd name="T4" fmla="*/ 1600200 w 1432"/>
              <a:gd name="T5" fmla="*/ 2209800 h 3492"/>
              <a:gd name="T6" fmla="*/ 1585673 w 1432"/>
              <a:gd name="T7" fmla="*/ 2057924 h 3492"/>
              <a:gd name="T8" fmla="*/ 1571146 w 1432"/>
              <a:gd name="T9" fmla="*/ 1913641 h 3492"/>
              <a:gd name="T10" fmla="*/ 1556619 w 1432"/>
              <a:gd name="T11" fmla="*/ 1776320 h 3492"/>
              <a:gd name="T12" fmla="*/ 1540975 w 1432"/>
              <a:gd name="T13" fmla="*/ 1645959 h 3492"/>
              <a:gd name="T14" fmla="*/ 1524213 w 1432"/>
              <a:gd name="T15" fmla="*/ 1523193 h 3492"/>
              <a:gd name="T16" fmla="*/ 1506334 w 1432"/>
              <a:gd name="T17" fmla="*/ 1406121 h 3492"/>
              <a:gd name="T18" fmla="*/ 1486219 w 1432"/>
              <a:gd name="T19" fmla="*/ 1295378 h 3492"/>
              <a:gd name="T20" fmla="*/ 1464988 w 1432"/>
              <a:gd name="T21" fmla="*/ 1190330 h 3492"/>
              <a:gd name="T22" fmla="*/ 1442638 w 1432"/>
              <a:gd name="T23" fmla="*/ 1092244 h 3492"/>
              <a:gd name="T24" fmla="*/ 1416937 w 1432"/>
              <a:gd name="T25" fmla="*/ 999852 h 3492"/>
              <a:gd name="T26" fmla="*/ 1391235 w 1432"/>
              <a:gd name="T27" fmla="*/ 912523 h 3492"/>
              <a:gd name="T28" fmla="*/ 1361064 w 1432"/>
              <a:gd name="T29" fmla="*/ 830890 h 3492"/>
              <a:gd name="T30" fmla="*/ 1329775 w 1432"/>
              <a:gd name="T31" fmla="*/ 754319 h 3492"/>
              <a:gd name="T32" fmla="*/ 1294016 w 1432"/>
              <a:gd name="T33" fmla="*/ 682178 h 3492"/>
              <a:gd name="T34" fmla="*/ 1257140 w 1432"/>
              <a:gd name="T35" fmla="*/ 615732 h 3492"/>
              <a:gd name="T36" fmla="*/ 1216912 w 1432"/>
              <a:gd name="T37" fmla="*/ 552450 h 3492"/>
              <a:gd name="T38" fmla="*/ 1172214 w 1432"/>
              <a:gd name="T39" fmla="*/ 494231 h 3492"/>
              <a:gd name="T40" fmla="*/ 1125280 w 1432"/>
              <a:gd name="T41" fmla="*/ 440441 h 3492"/>
              <a:gd name="T42" fmla="*/ 1074995 w 1432"/>
              <a:gd name="T43" fmla="*/ 390449 h 3492"/>
              <a:gd name="T44" fmla="*/ 1020239 w 1432"/>
              <a:gd name="T45" fmla="*/ 344253 h 3492"/>
              <a:gd name="T46" fmla="*/ 961014 w 1432"/>
              <a:gd name="T47" fmla="*/ 300588 h 3492"/>
              <a:gd name="T48" fmla="*/ 898436 w 1432"/>
              <a:gd name="T49" fmla="*/ 261354 h 3492"/>
              <a:gd name="T50" fmla="*/ 831389 w 1432"/>
              <a:gd name="T51" fmla="*/ 224018 h 3492"/>
              <a:gd name="T52" fmla="*/ 759872 w 1432"/>
              <a:gd name="T53" fmla="*/ 190478 h 3492"/>
              <a:gd name="T54" fmla="*/ 682767 w 1432"/>
              <a:gd name="T55" fmla="*/ 159470 h 3492"/>
              <a:gd name="T56" fmla="*/ 602310 w 1432"/>
              <a:gd name="T57" fmla="*/ 130360 h 3492"/>
              <a:gd name="T58" fmla="*/ 515148 w 1432"/>
              <a:gd name="T59" fmla="*/ 104415 h 3492"/>
              <a:gd name="T60" fmla="*/ 423517 w 1432"/>
              <a:gd name="T61" fmla="*/ 81001 h 3492"/>
              <a:gd name="T62" fmla="*/ 326298 w 1432"/>
              <a:gd name="T63" fmla="*/ 58219 h 3492"/>
              <a:gd name="T64" fmla="*/ 223492 w 1432"/>
              <a:gd name="T65" fmla="*/ 37336 h 3492"/>
              <a:gd name="T66" fmla="*/ 115098 w 1432"/>
              <a:gd name="T67" fmla="*/ 17719 h 3492"/>
              <a:gd name="T68" fmla="*/ 0 w 1432"/>
              <a:gd name="T69" fmla="*/ 0 h 349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 sz="1800"/>
          </a:p>
        </p:txBody>
      </p:sp>
      <p:sp>
        <p:nvSpPr>
          <p:cNvPr id="12" name="Freeform 47">
            <a:extLst>
              <a:ext uri="{FF2B5EF4-FFF2-40B4-BE49-F238E27FC236}">
                <a16:creationId xmlns:a16="http://schemas.microsoft.com/office/drawing/2014/main" id="{292C97A3-D54E-4154-9993-7C6CA2C0F0DA}"/>
              </a:ext>
            </a:extLst>
          </p:cNvPr>
          <p:cNvSpPr>
            <a:spLocks/>
          </p:cNvSpPr>
          <p:nvPr/>
        </p:nvSpPr>
        <p:spPr bwMode="auto">
          <a:xfrm>
            <a:off x="4978400" y="5715000"/>
            <a:ext cx="6705600" cy="762000"/>
          </a:xfrm>
          <a:custGeom>
            <a:avLst/>
            <a:gdLst/>
            <a:ahLst/>
            <a:cxnLst>
              <a:cxn ang="0">
                <a:pos x="17264" y="180"/>
              </a:cxn>
              <a:cxn ang="0">
                <a:pos x="16706" y="689"/>
              </a:cxn>
              <a:cxn ang="0">
                <a:pos x="15959" y="1141"/>
              </a:cxn>
              <a:cxn ang="0">
                <a:pos x="15050" y="1535"/>
              </a:cxn>
              <a:cxn ang="0">
                <a:pos x="14003" y="1871"/>
              </a:cxn>
              <a:cxn ang="0">
                <a:pos x="12844" y="2151"/>
              </a:cxn>
              <a:cxn ang="0">
                <a:pos x="11599" y="2374"/>
              </a:cxn>
              <a:cxn ang="0">
                <a:pos x="10294" y="2540"/>
              </a:cxn>
              <a:cxn ang="0">
                <a:pos x="8951" y="2649"/>
              </a:cxn>
              <a:cxn ang="0">
                <a:pos x="7599" y="2704"/>
              </a:cxn>
              <a:cxn ang="0">
                <a:pos x="6264" y="2702"/>
              </a:cxn>
              <a:cxn ang="0">
                <a:pos x="4968" y="2645"/>
              </a:cxn>
              <a:cxn ang="0">
                <a:pos x="3740" y="2534"/>
              </a:cxn>
              <a:cxn ang="0">
                <a:pos x="2603" y="2367"/>
              </a:cxn>
              <a:cxn ang="0">
                <a:pos x="1584" y="2147"/>
              </a:cxn>
              <a:cxn ang="0">
                <a:pos x="708" y="1871"/>
              </a:cxn>
              <a:cxn ang="0">
                <a:pos x="0" y="1543"/>
              </a:cxn>
              <a:cxn ang="0">
                <a:pos x="341" y="1635"/>
              </a:cxn>
              <a:cxn ang="0">
                <a:pos x="1155" y="1920"/>
              </a:cxn>
              <a:cxn ang="0">
                <a:pos x="2121" y="2151"/>
              </a:cxn>
              <a:cxn ang="0">
                <a:pos x="3215" y="2331"/>
              </a:cxn>
              <a:cxn ang="0">
                <a:pos x="4413" y="2457"/>
              </a:cxn>
              <a:cxn ang="0">
                <a:pos x="5686" y="2531"/>
              </a:cxn>
              <a:cxn ang="0">
                <a:pos x="7011" y="2550"/>
              </a:cxn>
              <a:cxn ang="0">
                <a:pos x="8361" y="2515"/>
              </a:cxn>
              <a:cxn ang="0">
                <a:pos x="9712" y="2426"/>
              </a:cxn>
              <a:cxn ang="0">
                <a:pos x="11037" y="2283"/>
              </a:cxn>
              <a:cxn ang="0">
                <a:pos x="12311" y="2084"/>
              </a:cxn>
              <a:cxn ang="0">
                <a:pos x="13509" y="1831"/>
              </a:cxn>
              <a:cxn ang="0">
                <a:pos x="14604" y="1522"/>
              </a:cxn>
              <a:cxn ang="0">
                <a:pos x="15571" y="1158"/>
              </a:cxn>
              <a:cxn ang="0">
                <a:pos x="16386" y="737"/>
              </a:cxn>
              <a:cxn ang="0">
                <a:pos x="17021" y="260"/>
              </a:cxn>
            </a:cxnLst>
            <a:rect l="0" t="0" r="r" b="b"/>
            <a:pathLst>
              <a:path w="17264" h="2710">
                <a:moveTo>
                  <a:pt x="17264" y="0"/>
                </a:moveTo>
                <a:lnTo>
                  <a:pt x="17264" y="180"/>
                </a:lnTo>
                <a:lnTo>
                  <a:pt x="17010" y="442"/>
                </a:lnTo>
                <a:lnTo>
                  <a:pt x="16706" y="689"/>
                </a:lnTo>
                <a:lnTo>
                  <a:pt x="16354" y="923"/>
                </a:lnTo>
                <a:lnTo>
                  <a:pt x="15959" y="1141"/>
                </a:lnTo>
                <a:lnTo>
                  <a:pt x="15524" y="1345"/>
                </a:lnTo>
                <a:lnTo>
                  <a:pt x="15050" y="1535"/>
                </a:lnTo>
                <a:lnTo>
                  <a:pt x="14543" y="1710"/>
                </a:lnTo>
                <a:lnTo>
                  <a:pt x="14003" y="1871"/>
                </a:lnTo>
                <a:lnTo>
                  <a:pt x="13437" y="2018"/>
                </a:lnTo>
                <a:lnTo>
                  <a:pt x="12844" y="2151"/>
                </a:lnTo>
                <a:lnTo>
                  <a:pt x="12232" y="2269"/>
                </a:lnTo>
                <a:lnTo>
                  <a:pt x="11599" y="2374"/>
                </a:lnTo>
                <a:lnTo>
                  <a:pt x="10952" y="2464"/>
                </a:lnTo>
                <a:lnTo>
                  <a:pt x="10294" y="2540"/>
                </a:lnTo>
                <a:lnTo>
                  <a:pt x="9625" y="2602"/>
                </a:lnTo>
                <a:lnTo>
                  <a:pt x="8951" y="2649"/>
                </a:lnTo>
                <a:lnTo>
                  <a:pt x="8275" y="2684"/>
                </a:lnTo>
                <a:lnTo>
                  <a:pt x="7599" y="2704"/>
                </a:lnTo>
                <a:lnTo>
                  <a:pt x="6928" y="2710"/>
                </a:lnTo>
                <a:lnTo>
                  <a:pt x="6264" y="2702"/>
                </a:lnTo>
                <a:lnTo>
                  <a:pt x="5609" y="2681"/>
                </a:lnTo>
                <a:lnTo>
                  <a:pt x="4968" y="2645"/>
                </a:lnTo>
                <a:lnTo>
                  <a:pt x="4344" y="2597"/>
                </a:lnTo>
                <a:lnTo>
                  <a:pt x="3740" y="2534"/>
                </a:lnTo>
                <a:lnTo>
                  <a:pt x="3158" y="2457"/>
                </a:lnTo>
                <a:lnTo>
                  <a:pt x="2603" y="2367"/>
                </a:lnTo>
                <a:lnTo>
                  <a:pt x="2077" y="2264"/>
                </a:lnTo>
                <a:lnTo>
                  <a:pt x="1584" y="2147"/>
                </a:lnTo>
                <a:lnTo>
                  <a:pt x="1126" y="2016"/>
                </a:lnTo>
                <a:lnTo>
                  <a:pt x="708" y="1871"/>
                </a:lnTo>
                <a:lnTo>
                  <a:pt x="331" y="1714"/>
                </a:lnTo>
                <a:lnTo>
                  <a:pt x="0" y="1543"/>
                </a:lnTo>
                <a:lnTo>
                  <a:pt x="0" y="1474"/>
                </a:lnTo>
                <a:lnTo>
                  <a:pt x="341" y="1635"/>
                </a:lnTo>
                <a:lnTo>
                  <a:pt x="727" y="1784"/>
                </a:lnTo>
                <a:lnTo>
                  <a:pt x="1155" y="1920"/>
                </a:lnTo>
                <a:lnTo>
                  <a:pt x="1621" y="2042"/>
                </a:lnTo>
                <a:lnTo>
                  <a:pt x="2121" y="2151"/>
                </a:lnTo>
                <a:lnTo>
                  <a:pt x="2654" y="2249"/>
                </a:lnTo>
                <a:lnTo>
                  <a:pt x="3215" y="2331"/>
                </a:lnTo>
                <a:lnTo>
                  <a:pt x="3803" y="2401"/>
                </a:lnTo>
                <a:lnTo>
                  <a:pt x="4413" y="2457"/>
                </a:lnTo>
                <a:lnTo>
                  <a:pt x="5041" y="2500"/>
                </a:lnTo>
                <a:lnTo>
                  <a:pt x="5686" y="2531"/>
                </a:lnTo>
                <a:lnTo>
                  <a:pt x="6343" y="2547"/>
                </a:lnTo>
                <a:lnTo>
                  <a:pt x="7011" y="2550"/>
                </a:lnTo>
                <a:lnTo>
                  <a:pt x="7685" y="2539"/>
                </a:lnTo>
                <a:lnTo>
                  <a:pt x="8361" y="2515"/>
                </a:lnTo>
                <a:lnTo>
                  <a:pt x="9039" y="2478"/>
                </a:lnTo>
                <a:lnTo>
                  <a:pt x="9712" y="2426"/>
                </a:lnTo>
                <a:lnTo>
                  <a:pt x="10379" y="2361"/>
                </a:lnTo>
                <a:lnTo>
                  <a:pt x="11037" y="2283"/>
                </a:lnTo>
                <a:lnTo>
                  <a:pt x="11682" y="2190"/>
                </a:lnTo>
                <a:lnTo>
                  <a:pt x="12311" y="2084"/>
                </a:lnTo>
                <a:lnTo>
                  <a:pt x="12921" y="1964"/>
                </a:lnTo>
                <a:lnTo>
                  <a:pt x="13509" y="1831"/>
                </a:lnTo>
                <a:lnTo>
                  <a:pt x="14070" y="1683"/>
                </a:lnTo>
                <a:lnTo>
                  <a:pt x="14604" y="1522"/>
                </a:lnTo>
                <a:lnTo>
                  <a:pt x="15105" y="1347"/>
                </a:lnTo>
                <a:lnTo>
                  <a:pt x="15571" y="1158"/>
                </a:lnTo>
                <a:lnTo>
                  <a:pt x="15999" y="954"/>
                </a:lnTo>
                <a:lnTo>
                  <a:pt x="16386" y="737"/>
                </a:lnTo>
                <a:lnTo>
                  <a:pt x="16728" y="506"/>
                </a:lnTo>
                <a:lnTo>
                  <a:pt x="17021" y="260"/>
                </a:lnTo>
                <a:lnTo>
                  <a:pt x="17264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accent2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0800" y="1116449"/>
            <a:ext cx="9144000" cy="707886"/>
          </a:xfrm>
        </p:spPr>
        <p:txBody>
          <a:bodyPr>
            <a:spAutoFit/>
          </a:bodyPr>
          <a:lstStyle>
            <a:lvl1pPr algn="r">
              <a:defRPr sz="4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0800" y="1900536"/>
            <a:ext cx="9144000" cy="461665"/>
          </a:xfrm>
        </p:spPr>
        <p:txBody>
          <a:bodyPr>
            <a:spAutoFit/>
          </a:bodyPr>
          <a:lstStyle>
            <a:lvl1pPr marL="0" indent="0" algn="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AE33F90-5B2C-491D-9E0C-376C2DE39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2A453D3-2674-4C9D-B0AD-9865FF02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F14C089-3003-4C4A-85C8-CC038DE15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4E4E6E-A167-49F2-9622-28B9269CFCE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2750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95855CF-ADC9-490A-B072-C60B5CE43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EEE050C-18F2-4D73-A5A5-FADD87E25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87D6BAA-1504-4B7B-9C88-EAD26ED1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3421B5-F59A-46D8-8944-21046C4B675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8257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25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55133" y="2142495"/>
            <a:ext cx="7857068" cy="1913038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ru-RU" altLang="ru-RU" sz="3200" b="1" cap="all" dirty="0"/>
              <a:t>Демонстрационный экзамен</a:t>
            </a:r>
          </a:p>
          <a:p>
            <a:pPr algn="ctr"/>
            <a:r>
              <a:rPr lang="ru-RU" sz="3200" b="1" cap="all" dirty="0"/>
              <a:t>базового уровня</a:t>
            </a:r>
          </a:p>
          <a:p>
            <a:pPr algn="ctr"/>
            <a:r>
              <a:rPr lang="ru-RU" sz="3200" b="1" cap="all" dirty="0"/>
              <a:t>Модуль 3: Проектирование и разработка информационных систем</a:t>
            </a: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153091" y="4957874"/>
            <a:ext cx="5923860" cy="1400187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PF Din Text Comp Pro" panose="02000506020000020004" pitchFamily="2" charset="0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Валеев Михаил Владимирович</a:t>
            </a:r>
          </a:p>
          <a:p>
            <a:pPr algn="l"/>
            <a:endParaRPr lang="ru-RU" sz="7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ru-RU" sz="1400" dirty="0">
                <a:latin typeface="Verdana" panose="020B0604030504040204" pitchFamily="34" charset="0"/>
                <a:ea typeface="Verdana" panose="020B0604030504040204" pitchFamily="34" charset="0"/>
              </a:rPr>
              <a:t>преподаватель</a:t>
            </a:r>
          </a:p>
          <a:p>
            <a:pPr algn="l"/>
            <a:r>
              <a:rPr lang="ru-RU" sz="1400" dirty="0">
                <a:latin typeface="Verdana" panose="020B0604030504040204" pitchFamily="34" charset="0"/>
                <a:ea typeface="Verdana" panose="020B0604030504040204" pitchFamily="34" charset="0"/>
              </a:rPr>
              <a:t>Университетского колледжа информационных технологий</a:t>
            </a:r>
            <a:br>
              <a:rPr lang="ru-RU" sz="1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ru-RU" sz="1400" dirty="0">
                <a:latin typeface="Verdana" panose="020B0604030504040204" pitchFamily="34" charset="0"/>
                <a:ea typeface="Verdana" panose="020B0604030504040204" pitchFamily="34" charset="0"/>
              </a:rPr>
              <a:t>МГУТУ им. К.Г.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400" dirty="0">
                <a:latin typeface="Verdana" panose="020B0604030504040204" pitchFamily="34" charset="0"/>
                <a:ea typeface="Verdana" panose="020B0604030504040204" pitchFamily="34" charset="0"/>
              </a:rPr>
              <a:t>Разумовского (Первый казачий университет)</a:t>
            </a:r>
          </a:p>
        </p:txBody>
      </p:sp>
    </p:spTree>
    <p:extLst>
      <p:ext uri="{BB962C8B-B14F-4D97-AF65-F5344CB8AC3E}">
        <p14:creationId xmlns:p14="http://schemas.microsoft.com/office/powerpoint/2010/main" val="70096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971F0-8EC1-D21E-C745-07B194329074}"/>
              </a:ext>
            </a:extLst>
          </p:cNvPr>
          <p:cNvSpPr txBox="1"/>
          <p:nvPr/>
        </p:nvSpPr>
        <p:spPr>
          <a:xfrm>
            <a:off x="1193799" y="1443841"/>
            <a:ext cx="98044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Создайте оборотный регистр накопления «Поставки поставщиков», который будет измерять количество поставляемой номенклатуры поставщиками по виду номенклатуры. Документом движения регистра является документ «Приходная накладная»</a:t>
            </a:r>
          </a:p>
        </p:txBody>
      </p:sp>
    </p:spTree>
    <p:extLst>
      <p:ext uri="{BB962C8B-B14F-4D97-AF65-F5344CB8AC3E}">
        <p14:creationId xmlns:p14="http://schemas.microsoft.com/office/powerpoint/2010/main" val="1948717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971F0-8EC1-D21E-C745-07B194329074}"/>
              </a:ext>
            </a:extLst>
          </p:cNvPr>
          <p:cNvSpPr txBox="1"/>
          <p:nvPr/>
        </p:nvSpPr>
        <p:spPr>
          <a:xfrm>
            <a:off x="1193799" y="2551837"/>
            <a:ext cx="9804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Создайте регистр «В наличии», который будет подсчитывать количественные остатки номенклатуры</a:t>
            </a:r>
          </a:p>
        </p:txBody>
      </p:sp>
    </p:spTree>
    <p:extLst>
      <p:ext uri="{BB962C8B-B14F-4D97-AF65-F5344CB8AC3E}">
        <p14:creationId xmlns:p14="http://schemas.microsoft.com/office/powerpoint/2010/main" val="477426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971F0-8EC1-D21E-C745-07B194329074}"/>
              </a:ext>
            </a:extLst>
          </p:cNvPr>
          <p:cNvSpPr txBox="1"/>
          <p:nvPr/>
        </p:nvSpPr>
        <p:spPr>
          <a:xfrm>
            <a:off x="1193799" y="2551837"/>
            <a:ext cx="9804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Создайте отчёт «Поставки номенклатуры», который позволяет отобразить обороты поставок номенклатуры</a:t>
            </a:r>
          </a:p>
        </p:txBody>
      </p:sp>
    </p:spTree>
    <p:extLst>
      <p:ext uri="{BB962C8B-B14F-4D97-AF65-F5344CB8AC3E}">
        <p14:creationId xmlns:p14="http://schemas.microsoft.com/office/powerpoint/2010/main" val="2779530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971F0-8EC1-D21E-C745-07B194329074}"/>
              </a:ext>
            </a:extLst>
          </p:cNvPr>
          <p:cNvSpPr txBox="1"/>
          <p:nvPr/>
        </p:nvSpPr>
        <p:spPr>
          <a:xfrm>
            <a:off x="1193798" y="797511"/>
            <a:ext cx="9804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Создайте отчёт «Поставки поставщиков», который позволяет отобразить все поставки поставщиков за период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05A5B7-CBFE-E5A7-B791-C75935B07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666" y="2729637"/>
            <a:ext cx="6466667" cy="37333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1916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971F0-8EC1-D21E-C745-07B194329074}"/>
              </a:ext>
            </a:extLst>
          </p:cNvPr>
          <p:cNvSpPr txBox="1"/>
          <p:nvPr/>
        </p:nvSpPr>
        <p:spPr>
          <a:xfrm>
            <a:off x="1193799" y="1997839"/>
            <a:ext cx="98044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Добавьте в регистр накопления «Приход номенклатуры», измерение «Поставщик» и ресурс «Цена». Измените обработку проведения документа «Приходная накладная»</a:t>
            </a:r>
          </a:p>
        </p:txBody>
      </p:sp>
    </p:spTree>
    <p:extLst>
      <p:ext uri="{BB962C8B-B14F-4D97-AF65-F5344CB8AC3E}">
        <p14:creationId xmlns:p14="http://schemas.microsoft.com/office/powerpoint/2010/main" val="1228733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971F0-8EC1-D21E-C745-07B194329074}"/>
              </a:ext>
            </a:extLst>
          </p:cNvPr>
          <p:cNvSpPr txBox="1"/>
          <p:nvPr/>
        </p:nvSpPr>
        <p:spPr>
          <a:xfrm>
            <a:off x="1193799" y="2274838"/>
            <a:ext cx="98044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Создайте подсистему «Рабочий стол», в которой возможно загрузить все объекты конфигурации. Данная подсистема должна быть первой в списке панели разделов</a:t>
            </a:r>
          </a:p>
        </p:txBody>
      </p:sp>
    </p:spTree>
    <p:extLst>
      <p:ext uri="{BB962C8B-B14F-4D97-AF65-F5344CB8AC3E}">
        <p14:creationId xmlns:p14="http://schemas.microsoft.com/office/powerpoint/2010/main" val="4003166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971F0-8EC1-D21E-C745-07B194329074}"/>
              </a:ext>
            </a:extLst>
          </p:cNvPr>
          <p:cNvSpPr txBox="1"/>
          <p:nvPr/>
        </p:nvSpPr>
        <p:spPr>
          <a:xfrm>
            <a:off x="1193799" y="2551837"/>
            <a:ext cx="9804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Добавьте информационную базу компании, реализованную на технологической платформе «1С: Предприятия 8»</a:t>
            </a:r>
          </a:p>
        </p:txBody>
      </p:sp>
    </p:spTree>
    <p:extLst>
      <p:ext uri="{BB962C8B-B14F-4D97-AF65-F5344CB8AC3E}">
        <p14:creationId xmlns:p14="http://schemas.microsoft.com/office/powerpoint/2010/main" val="102145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971F0-8EC1-D21E-C745-07B194329074}"/>
              </a:ext>
            </a:extLst>
          </p:cNvPr>
          <p:cNvSpPr txBox="1"/>
          <p:nvPr/>
        </p:nvSpPr>
        <p:spPr>
          <a:xfrm>
            <a:off x="1193799" y="2551837"/>
            <a:ext cx="9804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Измените справочник «Номенклатура», сделав его иерархическим и добавив новый реквизит «Характеристики»</a:t>
            </a:r>
          </a:p>
        </p:txBody>
      </p:sp>
    </p:spTree>
    <p:extLst>
      <p:ext uri="{BB962C8B-B14F-4D97-AF65-F5344CB8AC3E}">
        <p14:creationId xmlns:p14="http://schemas.microsoft.com/office/powerpoint/2010/main" val="200672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971F0-8EC1-D21E-C745-07B194329074}"/>
              </a:ext>
            </a:extLst>
          </p:cNvPr>
          <p:cNvSpPr txBox="1"/>
          <p:nvPr/>
        </p:nvSpPr>
        <p:spPr>
          <a:xfrm>
            <a:off x="1193799" y="1997839"/>
            <a:ext cx="98044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Измените справочник «Сотрудники», добавив в него табличную часть «Трудовая деятельность», который содержит реквизиты: «Предприятие», «Дата приема», «Дата увольнения», «Должность»</a:t>
            </a:r>
          </a:p>
        </p:txBody>
      </p:sp>
    </p:spTree>
    <p:extLst>
      <p:ext uri="{BB962C8B-B14F-4D97-AF65-F5344CB8AC3E}">
        <p14:creationId xmlns:p14="http://schemas.microsoft.com/office/powerpoint/2010/main" val="428218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971F0-8EC1-D21E-C745-07B194329074}"/>
              </a:ext>
            </a:extLst>
          </p:cNvPr>
          <p:cNvSpPr txBox="1"/>
          <p:nvPr/>
        </p:nvSpPr>
        <p:spPr>
          <a:xfrm>
            <a:off x="1193799" y="2274838"/>
            <a:ext cx="98044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Измените справочник «Поставщики», добавив в него предопределённый элемент ЗАО «Русская косметика» и новый реквизит «адрес эл. почты», «ИНН»</a:t>
            </a:r>
          </a:p>
        </p:txBody>
      </p:sp>
    </p:spTree>
    <p:extLst>
      <p:ext uri="{BB962C8B-B14F-4D97-AF65-F5344CB8AC3E}">
        <p14:creationId xmlns:p14="http://schemas.microsoft.com/office/powerpoint/2010/main" val="201872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971F0-8EC1-D21E-C745-07B194329074}"/>
              </a:ext>
            </a:extLst>
          </p:cNvPr>
          <p:cNvSpPr txBox="1"/>
          <p:nvPr/>
        </p:nvSpPr>
        <p:spPr>
          <a:xfrm>
            <a:off x="1193799" y="2551837"/>
            <a:ext cx="9804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Измените документ «Расходная накладная», добавив в форму элемента расчёт итоговой суммы продажи</a:t>
            </a:r>
          </a:p>
        </p:txBody>
      </p:sp>
    </p:spTree>
    <p:extLst>
      <p:ext uri="{BB962C8B-B14F-4D97-AF65-F5344CB8AC3E}">
        <p14:creationId xmlns:p14="http://schemas.microsoft.com/office/powerpoint/2010/main" val="2914910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971F0-8EC1-D21E-C745-07B194329074}"/>
              </a:ext>
            </a:extLst>
          </p:cNvPr>
          <p:cNvSpPr txBox="1"/>
          <p:nvPr/>
        </p:nvSpPr>
        <p:spPr>
          <a:xfrm>
            <a:off x="1193799" y="2274838"/>
            <a:ext cx="98044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Измените документ «Расходная накладная», добавив в форму элемента расчет величины скидки за продажу, которая рассчитывается как 5% от итоговой суммы</a:t>
            </a:r>
          </a:p>
        </p:txBody>
      </p:sp>
    </p:spTree>
    <p:extLst>
      <p:ext uri="{BB962C8B-B14F-4D97-AF65-F5344CB8AC3E}">
        <p14:creationId xmlns:p14="http://schemas.microsoft.com/office/powerpoint/2010/main" val="409787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971F0-8EC1-D21E-C745-07B194329074}"/>
              </a:ext>
            </a:extLst>
          </p:cNvPr>
          <p:cNvSpPr txBox="1"/>
          <p:nvPr/>
        </p:nvSpPr>
        <p:spPr>
          <a:xfrm>
            <a:off x="1193799" y="1997839"/>
            <a:ext cx="98044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Изменить документ «Приходная накладная», добавив в табличную часть реквизит для расчёта стоимости цены с НДС, которая рассчитывается на 18% от цены поставщика за единицу</a:t>
            </a:r>
          </a:p>
        </p:txBody>
      </p:sp>
    </p:spTree>
    <p:extLst>
      <p:ext uri="{BB962C8B-B14F-4D97-AF65-F5344CB8AC3E}">
        <p14:creationId xmlns:p14="http://schemas.microsoft.com/office/powerpoint/2010/main" val="266841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971F0-8EC1-D21E-C745-07B194329074}"/>
              </a:ext>
            </a:extLst>
          </p:cNvPr>
          <p:cNvSpPr txBox="1"/>
          <p:nvPr/>
        </p:nvSpPr>
        <p:spPr>
          <a:xfrm>
            <a:off x="1193799" y="1720840"/>
            <a:ext cx="98044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Создайте оборотный регистр накоплений «Расход номенклатуры», который будет измерять количество и сумму проданной номенклатуры. Документом движения регистра является документ «Расходная накладная»</a:t>
            </a:r>
          </a:p>
        </p:txBody>
      </p:sp>
    </p:spTree>
    <p:extLst>
      <p:ext uri="{BB962C8B-B14F-4D97-AF65-F5344CB8AC3E}">
        <p14:creationId xmlns:p14="http://schemas.microsoft.com/office/powerpoint/2010/main" val="340950304"/>
      </p:ext>
    </p:extLst>
  </p:cSld>
  <p:clrMapOvr>
    <a:masterClrMapping/>
  </p:clrMapOvr>
</p:sld>
</file>

<file path=ppt/theme/theme1.xml><?xml version="1.0" encoding="utf-8"?>
<a:theme xmlns:a="http://schemas.openxmlformats.org/drawingml/2006/main" name="Презентация к курсу">
  <a:themeElements>
    <a:clrScheme name="Индикатор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5266</TotalTime>
  <Words>329</Words>
  <Application>Microsoft Office PowerPoint</Application>
  <PresentationFormat>Широкоэкранный</PresentationFormat>
  <Paragraphs>21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Verdana</vt:lpstr>
      <vt:lpstr>Презентация к курсу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Южно-Российский государственный политехнический университет (НПИ) имени М.И. Платова</dc:title>
  <dc:creator>WIZA</dc:creator>
  <cp:lastModifiedBy>Михаил Валеев</cp:lastModifiedBy>
  <cp:revision>292</cp:revision>
  <cp:lastPrinted>2019-04-23T07:48:51Z</cp:lastPrinted>
  <dcterms:created xsi:type="dcterms:W3CDTF">2017-01-11T06:57:36Z</dcterms:created>
  <dcterms:modified xsi:type="dcterms:W3CDTF">2023-05-19T19:19:52Z</dcterms:modified>
</cp:coreProperties>
</file>