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75" r:id="rId5"/>
    <p:sldId id="261" r:id="rId6"/>
    <p:sldId id="271" r:id="rId7"/>
    <p:sldId id="263" r:id="rId8"/>
    <p:sldId id="272" r:id="rId9"/>
    <p:sldId id="264" r:id="rId10"/>
    <p:sldId id="265" r:id="rId11"/>
    <p:sldId id="267" r:id="rId12"/>
    <p:sldId id="273" r:id="rId13"/>
    <p:sldId id="274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2B2B"/>
    <a:srgbClr val="E2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72E6-D4C4-EFD4-ED20-25728092D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4F465-E2A5-AB19-5D7A-851C13B4B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F3EE9-26C8-3DF1-EEC3-6897F20EE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CCDC-4AE3-401A-AD90-A53157DB117F}" type="datetimeFigureOut">
              <a:rPr lang="en-IN" smtClean="0"/>
              <a:t>15-05-2025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6F83-6F2F-9C35-C01E-B1BAE293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611B-F482-FD5B-73C0-9646607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B0CA-84AE-4C32-8959-813EA18E3A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17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2E5E-12A5-57A0-C115-8A812716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7FDCEF-E65D-066D-5CBC-ACC17CD70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82EFF-F5D0-0B61-CD2A-76B6FA95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CCDC-4AE3-401A-AD90-A53157DB117F}" type="datetimeFigureOut">
              <a:rPr lang="en-IN" smtClean="0"/>
              <a:t>15-05-2025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9B0B-22FB-47E7-1C2D-3B25299C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50C0-0365-3313-1A07-4EF74A56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B0CA-84AE-4C32-8959-813EA18E3A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26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31F9F-4176-58ED-80BE-ABC77E9BC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BCE-93B8-718A-33E6-8199F24AE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E7E97-C03E-7012-CAF8-E39A59EB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CCDC-4AE3-401A-AD90-A53157DB117F}" type="datetimeFigureOut">
              <a:rPr lang="en-IN" smtClean="0"/>
              <a:t>15-05-2025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3A826-A2FB-FE8D-77FF-55BC7A70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2D5AB-EB79-D198-6082-0A9F88BF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B0CA-84AE-4C32-8959-813EA18E3A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40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5539-94A3-70AA-622F-FFE9FEC1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0157F-F10E-7B7D-6D23-555D487B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32A0C-EC72-5C0D-A8DD-1A4699B4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CCDC-4AE3-401A-AD90-A53157DB117F}" type="datetimeFigureOut">
              <a:rPr lang="en-IN" smtClean="0"/>
              <a:t>15-05-2025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30370-925C-BADE-85FD-31E5F545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E16FD-2CB8-F7D7-F33C-A214ADF3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B0CA-84AE-4C32-8959-813EA18E3A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415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AA4B-B5C4-529A-F3EA-CD163A0D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8587F-325D-70D4-E54B-414E3A239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29346-EBD5-071E-2682-E88BE392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CCDC-4AE3-401A-AD90-A53157DB117F}" type="datetimeFigureOut">
              <a:rPr lang="en-IN" smtClean="0"/>
              <a:t>15-05-2025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CA2C8-0DE7-D506-1227-26AEF23A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5B5D7-E0AA-C477-40BA-48F634AC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B0CA-84AE-4C32-8959-813EA18E3A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9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9C84-0CA4-5D9E-4A14-FCA68DDD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B38EB-D511-705D-0B6F-6B9B201D9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D04A0-F463-F95D-660B-490CDFF5D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9B3E6-65A7-672F-F8E6-ED23C968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CCDC-4AE3-401A-AD90-A53157DB117F}" type="datetimeFigureOut">
              <a:rPr lang="en-IN" smtClean="0"/>
              <a:t>15-05-2025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C7C1-0BDA-B644-16BA-9D101310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1AF07-76BC-26A6-C9B0-AE78ACBD7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B0CA-84AE-4C32-8959-813EA18E3A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64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6B54-1376-931B-1E99-E092B23E4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21A12-04AD-98CB-E5C3-B80F36FCC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63A4C-67AD-8355-4A33-B6C06AB9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A1E88-F8C5-D88A-69BF-30BE9DC73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16024-72DC-58B5-5C48-E08720BFB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3F9FD-E1A5-196A-BD25-0DF55816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CCDC-4AE3-401A-AD90-A53157DB117F}" type="datetimeFigureOut">
              <a:rPr lang="en-IN" smtClean="0"/>
              <a:t>15-05-2025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56344-F4A6-2351-0E8F-268DB7CD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71183-ECE0-220F-5C7A-8B89A0858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B0CA-84AE-4C32-8959-813EA18E3A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37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7952-6AD4-FE71-1D88-BEA542940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DB522-7739-4A63-B461-B6AFA548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CCDC-4AE3-401A-AD90-A53157DB117F}" type="datetimeFigureOut">
              <a:rPr lang="en-IN" smtClean="0"/>
              <a:t>15-05-2025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84E83-2555-AB7F-4A16-BC506C36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D32D-8E99-5B17-47D4-746BF73B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B0CA-84AE-4C32-8959-813EA18E3A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11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FAB1F-F314-8D3D-9847-8D4706E9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CCDC-4AE3-401A-AD90-A53157DB117F}" type="datetimeFigureOut">
              <a:rPr lang="en-IN" smtClean="0"/>
              <a:t>15-05-2025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B64A9-B198-55CE-FD78-4E3A15FC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FB3F1-0D6C-523A-E480-F478925C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B0CA-84AE-4C32-8959-813EA18E3A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63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3306-8988-8625-FEC8-37738B34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B5C1-5551-F63D-8D87-5FA34A5E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2D07D-976F-B0BA-C4DD-FAF39D00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DFCE2-BB44-C111-22CD-004F2144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CCDC-4AE3-401A-AD90-A53157DB117F}" type="datetimeFigureOut">
              <a:rPr lang="en-IN" smtClean="0"/>
              <a:t>15-05-2025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F8508-A6DE-0D9B-D5B2-81AA163BF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DF752-05AA-A818-3F8B-792B788B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B0CA-84AE-4C32-8959-813EA18E3A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47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AB79-9AEC-5612-6B21-B9A761974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EAE75A-EEC4-C335-E62E-BE4952933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BD3FF-AEE0-33E2-C9E8-1D083C61C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BA498-8409-C689-2F71-CC10816D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5CCDC-4AE3-401A-AD90-A53157DB117F}" type="datetimeFigureOut">
              <a:rPr lang="en-IN" smtClean="0"/>
              <a:t>15-05-2025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C343E-FD2A-B328-89BE-753A79AC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19410-343D-FD9F-8E96-FA3D0FF2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B0CA-84AE-4C32-8959-813EA18E3A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7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68115-334B-EFFC-7A49-7353C227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34284-A949-3801-69C6-9903F09D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5BF32-E868-31DD-C5CE-CB6733368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5CCDC-4AE3-401A-AD90-A53157DB117F}" type="datetimeFigureOut">
              <a:rPr lang="en-IN" smtClean="0"/>
              <a:t>15-05-2025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CCFB-D561-A45B-7AD2-BF7B57918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C904-7E69-B4E3-DA52-B7D4F496E3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B0CA-84AE-4C32-8959-813EA18E3A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6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EC0251-4AD3-C58B-0233-53BEB7DDCB9F}"/>
              </a:ext>
            </a:extLst>
          </p:cNvPr>
          <p:cNvSpPr txBox="1"/>
          <p:nvPr/>
        </p:nvSpPr>
        <p:spPr>
          <a:xfrm>
            <a:off x="10660380" y="199778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DCADF-0048-AA54-D983-657FE82B4E4F}"/>
              </a:ext>
            </a:extLst>
          </p:cNvPr>
          <p:cNvSpPr txBox="1"/>
          <p:nvPr/>
        </p:nvSpPr>
        <p:spPr>
          <a:xfrm>
            <a:off x="1312300" y="5711069"/>
            <a:ext cx="960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Department of Electronics and Telecommunication Engineering</a:t>
            </a:r>
          </a:p>
          <a:p>
            <a:pPr algn="ctr"/>
            <a:r>
              <a:rPr lang="en-US" sz="2000" b="1" dirty="0"/>
              <a:t>Jorhat Institute of Science and Technology</a:t>
            </a:r>
            <a:endParaRPr lang="en-IN" sz="2000" b="1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BF7115F-36E0-0ACD-C08E-4966BDE2CECF}"/>
              </a:ext>
            </a:extLst>
          </p:cNvPr>
          <p:cNvSpPr txBox="1"/>
          <p:nvPr/>
        </p:nvSpPr>
        <p:spPr>
          <a:xfrm>
            <a:off x="16900" y="1742425"/>
            <a:ext cx="12192000" cy="2014654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12700" marR="5080" algn="ctr">
              <a:spcBef>
                <a:spcPts val="1390"/>
              </a:spcBef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Diseases Detection </a:t>
            </a:r>
          </a:p>
          <a:p>
            <a:pPr marL="12700" marR="5080" algn="ctr">
              <a:spcBef>
                <a:spcPts val="1390"/>
              </a:spcBef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</a:p>
          <a:p>
            <a:pPr marL="12700" marR="5080" algn="ctr">
              <a:spcBef>
                <a:spcPts val="1390"/>
              </a:spcBef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endParaRPr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B3A3E985-DDB8-A24F-B2E8-C6EE0505EE68}"/>
              </a:ext>
            </a:extLst>
          </p:cNvPr>
          <p:cNvSpPr/>
          <p:nvPr/>
        </p:nvSpPr>
        <p:spPr>
          <a:xfrm>
            <a:off x="2887980" y="1617064"/>
            <a:ext cx="6416040" cy="2463272"/>
          </a:xfrm>
          <a:prstGeom prst="frame">
            <a:avLst>
              <a:gd name="adj1" fmla="val 441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2A9FAD4D-1FD2-E233-4E47-7975B8627F8E}"/>
              </a:ext>
            </a:extLst>
          </p:cNvPr>
          <p:cNvSpPr txBox="1"/>
          <p:nvPr/>
        </p:nvSpPr>
        <p:spPr>
          <a:xfrm>
            <a:off x="4023299" y="564956"/>
            <a:ext cx="414540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141583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E8EF8E-A529-772B-FE08-A977AC78BC3B}"/>
              </a:ext>
            </a:extLst>
          </p:cNvPr>
          <p:cNvSpPr txBox="1"/>
          <p:nvPr/>
        </p:nvSpPr>
        <p:spPr>
          <a:xfrm>
            <a:off x="10660380" y="199778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F44C4-E59B-EE43-CCCB-D069CC4C2C83}"/>
              </a:ext>
            </a:extLst>
          </p:cNvPr>
          <p:cNvSpPr/>
          <p:nvPr/>
        </p:nvSpPr>
        <p:spPr>
          <a:xfrm>
            <a:off x="259081" y="815340"/>
            <a:ext cx="115954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45D64740-00B6-D36F-1F39-CF59D0C4D345}"/>
              </a:ext>
            </a:extLst>
          </p:cNvPr>
          <p:cNvSpPr txBox="1"/>
          <p:nvPr/>
        </p:nvSpPr>
        <p:spPr>
          <a:xfrm>
            <a:off x="3984119" y="312309"/>
            <a:ext cx="414540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Flowchart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813DA-ED5E-BC99-DF5F-7A0FE85F7BD3}"/>
              </a:ext>
            </a:extLst>
          </p:cNvPr>
          <p:cNvSpPr/>
          <p:nvPr/>
        </p:nvSpPr>
        <p:spPr>
          <a:xfrm>
            <a:off x="496129" y="1244765"/>
            <a:ext cx="2530981" cy="594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Training Images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C29127-A179-59A4-1E85-BEA7CA191F9A}"/>
              </a:ext>
            </a:extLst>
          </p:cNvPr>
          <p:cNvSpPr/>
          <p:nvPr/>
        </p:nvSpPr>
        <p:spPr>
          <a:xfrm>
            <a:off x="3984119" y="1253490"/>
            <a:ext cx="2975481" cy="5942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Trained Dataset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5E64A-59C1-4A92-146D-644941F58378}"/>
              </a:ext>
            </a:extLst>
          </p:cNvPr>
          <p:cNvSpPr/>
          <p:nvPr/>
        </p:nvSpPr>
        <p:spPr>
          <a:xfrm>
            <a:off x="4151059" y="2692576"/>
            <a:ext cx="2641600" cy="529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Feature Dataset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A7100-12CF-519A-1096-87E328217BE5}"/>
              </a:ext>
            </a:extLst>
          </p:cNvPr>
          <p:cNvSpPr/>
          <p:nvPr/>
        </p:nvSpPr>
        <p:spPr>
          <a:xfrm>
            <a:off x="8693149" y="1299209"/>
            <a:ext cx="2241109" cy="505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Input 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89DF19-C6D3-C038-8249-4C932B3B3962}"/>
              </a:ext>
            </a:extLst>
          </p:cNvPr>
          <p:cNvSpPr/>
          <p:nvPr/>
        </p:nvSpPr>
        <p:spPr>
          <a:xfrm>
            <a:off x="8693149" y="2304232"/>
            <a:ext cx="2241109" cy="492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Preprocessing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6BC97-3DBD-6AD4-CD22-DFF8423B40E2}"/>
              </a:ext>
            </a:extLst>
          </p:cNvPr>
          <p:cNvSpPr/>
          <p:nvPr/>
        </p:nvSpPr>
        <p:spPr>
          <a:xfrm>
            <a:off x="8330758" y="3375101"/>
            <a:ext cx="3028950" cy="620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Feature Calculation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3890A-5A94-177A-39F4-DFB96B3D5707}"/>
              </a:ext>
            </a:extLst>
          </p:cNvPr>
          <p:cNvSpPr/>
          <p:nvPr/>
        </p:nvSpPr>
        <p:spPr>
          <a:xfrm>
            <a:off x="8606153" y="4468950"/>
            <a:ext cx="2834835" cy="47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Feature Matching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983DE9-8D4F-6C62-0E8F-5225DD9A343C}"/>
              </a:ext>
            </a:extLst>
          </p:cNvPr>
          <p:cNvSpPr/>
          <p:nvPr/>
        </p:nvSpPr>
        <p:spPr>
          <a:xfrm>
            <a:off x="8312148" y="5558791"/>
            <a:ext cx="3276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CNN Layers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C3E2C9-7802-20A0-3DCA-454AFF7B018C}"/>
              </a:ext>
            </a:extLst>
          </p:cNvPr>
          <p:cNvSpPr/>
          <p:nvPr/>
        </p:nvSpPr>
        <p:spPr>
          <a:xfrm>
            <a:off x="2657282" y="5545937"/>
            <a:ext cx="2975482" cy="82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Classification Output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D2886D9B-89A9-7111-E479-94C35B0DE91C}"/>
              </a:ext>
            </a:extLst>
          </p:cNvPr>
          <p:cNvSpPr/>
          <p:nvPr/>
        </p:nvSpPr>
        <p:spPr>
          <a:xfrm>
            <a:off x="3027110" y="1436245"/>
            <a:ext cx="957009" cy="23987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196ACF8-9D6A-2829-9A59-C19BB5FFF558}"/>
              </a:ext>
            </a:extLst>
          </p:cNvPr>
          <p:cNvSpPr/>
          <p:nvPr/>
        </p:nvSpPr>
        <p:spPr>
          <a:xfrm rot="5400000">
            <a:off x="5036482" y="2161301"/>
            <a:ext cx="829475" cy="21774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A47D0755-F1EF-538E-6534-B7D4C71E95D4}"/>
              </a:ext>
            </a:extLst>
          </p:cNvPr>
          <p:cNvSpPr/>
          <p:nvPr/>
        </p:nvSpPr>
        <p:spPr>
          <a:xfrm rot="5400000">
            <a:off x="9572217" y="1868545"/>
            <a:ext cx="534211" cy="38735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AE73CAA-5172-AD7A-C2EC-97C2AA19D5E7}"/>
              </a:ext>
            </a:extLst>
          </p:cNvPr>
          <p:cNvSpPr/>
          <p:nvPr/>
        </p:nvSpPr>
        <p:spPr>
          <a:xfrm rot="5400000">
            <a:off x="9561270" y="2887979"/>
            <a:ext cx="556104" cy="38735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FC20596-0901-E30D-3B6D-BF443D390DE4}"/>
              </a:ext>
            </a:extLst>
          </p:cNvPr>
          <p:cNvSpPr/>
          <p:nvPr/>
        </p:nvSpPr>
        <p:spPr>
          <a:xfrm rot="5400000">
            <a:off x="9713327" y="4020452"/>
            <a:ext cx="474243" cy="42544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9">
            <a:extLst>
              <a:ext uri="{FF2B5EF4-FFF2-40B4-BE49-F238E27FC236}">
                <a16:creationId xmlns:a16="http://schemas.microsoft.com/office/drawing/2014/main" id="{C16DD3DE-B48F-C58B-6793-3B21CA8E7888}"/>
              </a:ext>
            </a:extLst>
          </p:cNvPr>
          <p:cNvSpPr/>
          <p:nvPr/>
        </p:nvSpPr>
        <p:spPr>
          <a:xfrm rot="10800000">
            <a:off x="5656229" y="5763458"/>
            <a:ext cx="2665224" cy="42886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21">
            <a:extLst>
              <a:ext uri="{FF2B5EF4-FFF2-40B4-BE49-F238E27FC236}">
                <a16:creationId xmlns:a16="http://schemas.microsoft.com/office/drawing/2014/main" id="{F8F18AB5-AA03-F376-84A5-6F2CFB8ABA9F}"/>
              </a:ext>
            </a:extLst>
          </p:cNvPr>
          <p:cNvSpPr/>
          <p:nvPr/>
        </p:nvSpPr>
        <p:spPr>
          <a:xfrm rot="5400000">
            <a:off x="9654816" y="5143671"/>
            <a:ext cx="623203" cy="22225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64BDA-D633-5809-BB07-13A7C20CCA45}"/>
              </a:ext>
            </a:extLst>
          </p:cNvPr>
          <p:cNvSpPr/>
          <p:nvPr/>
        </p:nvSpPr>
        <p:spPr>
          <a:xfrm>
            <a:off x="5406518" y="3221362"/>
            <a:ext cx="89405" cy="15284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3">
            <a:extLst>
              <a:ext uri="{FF2B5EF4-FFF2-40B4-BE49-F238E27FC236}">
                <a16:creationId xmlns:a16="http://schemas.microsoft.com/office/drawing/2014/main" id="{DBEE38BB-A66E-BF28-A8B0-90202113CB88}"/>
              </a:ext>
            </a:extLst>
          </p:cNvPr>
          <p:cNvSpPr/>
          <p:nvPr/>
        </p:nvSpPr>
        <p:spPr>
          <a:xfrm>
            <a:off x="5406518" y="4574459"/>
            <a:ext cx="3199635" cy="267932"/>
          </a:xfrm>
          <a:prstGeom prst="right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8F37A0-7AC0-523F-A12E-A60C8730888B}"/>
              </a:ext>
            </a:extLst>
          </p:cNvPr>
          <p:cNvSpPr/>
          <p:nvPr/>
        </p:nvSpPr>
        <p:spPr>
          <a:xfrm>
            <a:off x="161801" y="3710971"/>
            <a:ext cx="3199635" cy="158660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10">
            <a:extLst>
              <a:ext uri="{FF2B5EF4-FFF2-40B4-BE49-F238E27FC236}">
                <a16:creationId xmlns:a16="http://schemas.microsoft.com/office/drawing/2014/main" id="{4B638E46-0F32-9B71-6282-0BFF897109EC}"/>
              </a:ext>
            </a:extLst>
          </p:cNvPr>
          <p:cNvSpPr txBox="1"/>
          <p:nvPr/>
        </p:nvSpPr>
        <p:spPr>
          <a:xfrm>
            <a:off x="703619" y="4038063"/>
            <a:ext cx="310308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See</a:t>
            </a:r>
          </a:p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Demo</a:t>
            </a:r>
          </a:p>
        </p:txBody>
      </p:sp>
    </p:spTree>
    <p:extLst>
      <p:ext uri="{BB962C8B-B14F-4D97-AF65-F5344CB8AC3E}">
        <p14:creationId xmlns:p14="http://schemas.microsoft.com/office/powerpoint/2010/main" val="1680929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D44EA1-E848-E6B7-8021-9E9516699AE6}"/>
              </a:ext>
            </a:extLst>
          </p:cNvPr>
          <p:cNvSpPr txBox="1"/>
          <p:nvPr/>
        </p:nvSpPr>
        <p:spPr>
          <a:xfrm>
            <a:off x="10660380" y="199778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DE5B6-C513-0199-FA36-786F3F8F5B66}"/>
              </a:ext>
            </a:extLst>
          </p:cNvPr>
          <p:cNvSpPr/>
          <p:nvPr/>
        </p:nvSpPr>
        <p:spPr>
          <a:xfrm>
            <a:off x="259081" y="815340"/>
            <a:ext cx="115954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70E3EE10-96CF-DF5D-A83D-F1D471230EE5}"/>
              </a:ext>
            </a:extLst>
          </p:cNvPr>
          <p:cNvSpPr txBox="1"/>
          <p:nvPr/>
        </p:nvSpPr>
        <p:spPr>
          <a:xfrm>
            <a:off x="3984119" y="312309"/>
            <a:ext cx="414540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B2F5AA-F09F-F27D-ED4A-F17A6F3C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1" y="1049575"/>
            <a:ext cx="7750396" cy="250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830BDA-2321-0B7F-09C2-72DB04B349D3}"/>
              </a:ext>
            </a:extLst>
          </p:cNvPr>
          <p:cNvSpPr txBox="1"/>
          <p:nvPr/>
        </p:nvSpPr>
        <p:spPr>
          <a:xfrm>
            <a:off x="8129521" y="1260041"/>
            <a:ext cx="4797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multiple disease detection model: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Total Number of Images: 25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Correctly Predicated: 24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Incorrectly Predicated: 1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Accuracy: 98%</a:t>
            </a:r>
          </a:p>
        </p:txBody>
      </p:sp>
      <p:pic>
        <p:nvPicPr>
          <p:cNvPr id="7" name="Picture 6" descr="meta-chart (1).png">
            <a:extLst>
              <a:ext uri="{FF2B5EF4-FFF2-40B4-BE49-F238E27FC236}">
                <a16:creationId xmlns:a16="http://schemas.microsoft.com/office/drawing/2014/main" id="{78A1F4CB-410B-998E-1085-63B4833D70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09096" y="3938642"/>
            <a:ext cx="3987800" cy="2951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23B440-3393-0500-7AFC-672D40A1E0AE}"/>
              </a:ext>
            </a:extLst>
          </p:cNvPr>
          <p:cNvSpPr txBox="1"/>
          <p:nvPr/>
        </p:nvSpPr>
        <p:spPr>
          <a:xfrm>
            <a:off x="259081" y="4537274"/>
            <a:ext cx="4797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DR detection model: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Total Number of Images: 20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Correctly Predicated: 16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Incorrectly Predicated: 4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Accuracy: 80%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B347E021-BACA-44F8-944F-532B2DEB3C41}"/>
              </a:ext>
            </a:extLst>
          </p:cNvPr>
          <p:cNvSpPr/>
          <p:nvPr/>
        </p:nvSpPr>
        <p:spPr>
          <a:xfrm>
            <a:off x="259081" y="1049575"/>
            <a:ext cx="7870440" cy="2552587"/>
          </a:xfrm>
          <a:prstGeom prst="frame">
            <a:avLst>
              <a:gd name="adj1" fmla="val 0"/>
            </a:avLst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6D0517-C784-F5EC-6151-D7A0D1E5D3C2}"/>
              </a:ext>
            </a:extLst>
          </p:cNvPr>
          <p:cNvSpPr txBox="1"/>
          <p:nvPr/>
        </p:nvSpPr>
        <p:spPr>
          <a:xfrm>
            <a:off x="7764763" y="3957540"/>
            <a:ext cx="4797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the Glaucoma detection model: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6EDB0-AF5A-7009-AB3A-A9D3D79365BD}"/>
              </a:ext>
            </a:extLst>
          </p:cNvPr>
          <p:cNvSpPr txBox="1"/>
          <p:nvPr/>
        </p:nvSpPr>
        <p:spPr>
          <a:xfrm>
            <a:off x="8611584" y="4580007"/>
            <a:ext cx="4797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Total Number of Images: 20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Correctly Predicated: 18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Incorrectly Predicated: 2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Accuracy: %</a:t>
            </a:r>
          </a:p>
        </p:txBody>
      </p:sp>
    </p:spTree>
    <p:extLst>
      <p:ext uri="{BB962C8B-B14F-4D97-AF65-F5344CB8AC3E}">
        <p14:creationId xmlns:p14="http://schemas.microsoft.com/office/powerpoint/2010/main" val="120034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1010A-A1A3-882D-3D5E-981C2E165681}"/>
              </a:ext>
            </a:extLst>
          </p:cNvPr>
          <p:cNvSpPr txBox="1"/>
          <p:nvPr/>
        </p:nvSpPr>
        <p:spPr>
          <a:xfrm>
            <a:off x="10660380" y="199778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4CAB1E-E12D-5A6D-B604-0144E06DE239}"/>
              </a:ext>
            </a:extLst>
          </p:cNvPr>
          <p:cNvSpPr txBox="1"/>
          <p:nvPr/>
        </p:nvSpPr>
        <p:spPr>
          <a:xfrm>
            <a:off x="1962056" y="5087875"/>
            <a:ext cx="1113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Deep learning is a promising approach for eye disease detection.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The developed model demonstrates high accuracy and sensitivity.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The model has potential for clinical applications.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B29DA-4107-4DC3-AF7E-637B582C8CEE}"/>
              </a:ext>
            </a:extLst>
          </p:cNvPr>
          <p:cNvSpPr txBox="1"/>
          <p:nvPr/>
        </p:nvSpPr>
        <p:spPr>
          <a:xfrm>
            <a:off x="532661" y="4328219"/>
            <a:ext cx="6622740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Summary: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15F52-BB7F-DC7D-0F95-212E0F11668B}"/>
              </a:ext>
            </a:extLst>
          </p:cNvPr>
          <p:cNvSpPr txBox="1"/>
          <p:nvPr/>
        </p:nvSpPr>
        <p:spPr>
          <a:xfrm>
            <a:off x="601154" y="1875856"/>
            <a:ext cx="48624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Limited Data Availability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Quality and Annotation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Computational Resources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Integration with Clinical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0DA33-EC54-DED2-958C-696166F24E86}"/>
              </a:ext>
            </a:extLst>
          </p:cNvPr>
          <p:cNvSpPr txBox="1"/>
          <p:nvPr/>
        </p:nvSpPr>
        <p:spPr>
          <a:xfrm>
            <a:off x="6322073" y="2095965"/>
            <a:ext cx="56396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Improve model accuracy.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 models for other eye diseases.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 the model in a clinical setting.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A099F7-CBED-C87B-B9D6-1247D33322B1}"/>
              </a:ext>
            </a:extLst>
          </p:cNvPr>
          <p:cNvSpPr/>
          <p:nvPr/>
        </p:nvSpPr>
        <p:spPr>
          <a:xfrm>
            <a:off x="5754033" y="722797"/>
            <a:ext cx="53266" cy="30627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518C8D-AECF-C28E-D75A-0D18E4C49B32}"/>
              </a:ext>
            </a:extLst>
          </p:cNvPr>
          <p:cNvSpPr txBox="1"/>
          <p:nvPr/>
        </p:nvSpPr>
        <p:spPr>
          <a:xfrm>
            <a:off x="532661" y="986089"/>
            <a:ext cx="2938508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Limitation: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E9E694-D099-237B-CB54-1E6783FBB475}"/>
              </a:ext>
            </a:extLst>
          </p:cNvPr>
          <p:cNvSpPr txBox="1"/>
          <p:nvPr/>
        </p:nvSpPr>
        <p:spPr>
          <a:xfrm>
            <a:off x="6096000" y="1043932"/>
            <a:ext cx="3740458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Future Scope: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9043E-50D3-245F-FFE5-0913C4AE4623}"/>
              </a:ext>
            </a:extLst>
          </p:cNvPr>
          <p:cNvSpPr/>
          <p:nvPr/>
        </p:nvSpPr>
        <p:spPr>
          <a:xfrm>
            <a:off x="445512" y="4125670"/>
            <a:ext cx="1140904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10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1010A-A1A3-882D-3D5E-981C2E165681}"/>
              </a:ext>
            </a:extLst>
          </p:cNvPr>
          <p:cNvSpPr txBox="1"/>
          <p:nvPr/>
        </p:nvSpPr>
        <p:spPr>
          <a:xfrm>
            <a:off x="10660380" y="199778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4E380-1786-697E-054B-56B88FC26B48}"/>
              </a:ext>
            </a:extLst>
          </p:cNvPr>
          <p:cNvSpPr/>
          <p:nvPr/>
        </p:nvSpPr>
        <p:spPr>
          <a:xfrm>
            <a:off x="259081" y="815340"/>
            <a:ext cx="115954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389CC-C836-2699-015A-B1CC90C1F8F1}"/>
              </a:ext>
            </a:extLst>
          </p:cNvPr>
          <p:cNvSpPr txBox="1"/>
          <p:nvPr/>
        </p:nvSpPr>
        <p:spPr>
          <a:xfrm>
            <a:off x="259081" y="1236440"/>
            <a:ext cx="248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References: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C5BA22-6F05-F0CB-0157-05AF74DBC277}"/>
              </a:ext>
            </a:extLst>
          </p:cNvPr>
          <p:cNvSpPr/>
          <p:nvPr/>
        </p:nvSpPr>
        <p:spPr>
          <a:xfrm>
            <a:off x="367234" y="1820794"/>
            <a:ext cx="2084953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F3104-AFBB-A41C-FA4E-5B97B8A881F5}"/>
              </a:ext>
            </a:extLst>
          </p:cNvPr>
          <p:cNvSpPr txBox="1"/>
          <p:nvPr/>
        </p:nvSpPr>
        <p:spPr>
          <a:xfrm>
            <a:off x="647417" y="2182505"/>
            <a:ext cx="10856325" cy="366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200" dirty="0"/>
              <a:t>[1] Prasad, K., Sajith, P., Neema, M., Madhu, L., &amp; Priya, P. (2019). Multiple eye disease detection using Deep Neural Network. Paper presented at the TENCON 2019-2019 IEEE Region 10 Conference (TENCON). </a:t>
            </a:r>
          </a:p>
          <a:p>
            <a:pPr algn="just">
              <a:lnSpc>
                <a:spcPct val="150000"/>
              </a:lnSpc>
            </a:pPr>
            <a:r>
              <a:rPr lang="en-IN" sz="1200" dirty="0"/>
              <a:t>[2] Nazir, T., Irtaza, A., Javed, A., Malik, H., Hussain, D., &amp; Naqvi, R. A. (2020). Retinal image analysis for diabetes- based eye disease detection using deep learning. Applied Sciences, 10(18), 6185. </a:t>
            </a:r>
          </a:p>
          <a:p>
            <a:pPr algn="just">
              <a:lnSpc>
                <a:spcPct val="150000"/>
              </a:lnSpc>
            </a:pPr>
            <a:r>
              <a:rPr lang="en-IN" sz="1200" dirty="0"/>
              <a:t>[3] Grassmann, F., Mengelkamp, J., Brandl, C., Harsch, S., Zimmermann, M. E., Linkohr, B., . . . Weber, B. H. (2018). A deep learning algorithm for prediction of age-related eye disease study severity scale for age-related macular degeneration from color fundus photography. Ophthalmology, 125(9), 1410-1420. </a:t>
            </a:r>
          </a:p>
          <a:p>
            <a:pPr algn="just">
              <a:lnSpc>
                <a:spcPct val="150000"/>
              </a:lnSpc>
            </a:pPr>
            <a:r>
              <a:rPr lang="en-IN" sz="1200" dirty="0"/>
              <a:t>[4] Sarki, R., Ahmed, K., Wang, H., &amp; Zhang, Y. (2020). Automatic detection of diabetic eye disease through deep learning using fundus images: a survey. IEEE Access, 8, 151133-151149. </a:t>
            </a:r>
          </a:p>
          <a:p>
            <a:pPr algn="just">
              <a:lnSpc>
                <a:spcPct val="150000"/>
              </a:lnSpc>
            </a:pPr>
            <a:r>
              <a:rPr lang="en-IN" sz="1200" dirty="0"/>
              <a:t>[5] Chelaramani, Sahil &amp; Gupta, Manish &amp; Agarwal, Vipul &amp; Gupta, Prashant &amp; Habash, Ranya. (2021). Multi-Task Knowledge Distillation for Eye Disease Prediction. 3982-3992. 10.1109/WACV48630.2021.00403. </a:t>
            </a:r>
          </a:p>
          <a:p>
            <a:pPr algn="just">
              <a:lnSpc>
                <a:spcPct val="150000"/>
              </a:lnSpc>
            </a:pPr>
            <a:r>
              <a:rPr lang="en-IN" sz="1200" dirty="0"/>
              <a:t>[6] Singh, O., &amp; Dubey, P. (2024). Multiple Eye Disease Detection Using Image Processing &amp; Deep Learning techniques. International Journal of Computer Research and Technology (IJCRT), Retrieved from https://www.ijcrt.org/papers/IJCRT2403750.pdf </a:t>
            </a:r>
          </a:p>
          <a:p>
            <a:pPr algn="just">
              <a:lnSpc>
                <a:spcPct val="150000"/>
              </a:lnSpc>
            </a:pPr>
            <a:r>
              <a:rPr lang="en-IN" sz="1200" dirty="0"/>
              <a:t>[7] Kaggle Dataset retrieved from https://www.kaggle.com/datasets/andrewmvd/oculardisease-recognition-odir5k</a:t>
            </a:r>
          </a:p>
        </p:txBody>
      </p:sp>
    </p:spTree>
    <p:extLst>
      <p:ext uri="{BB962C8B-B14F-4D97-AF65-F5344CB8AC3E}">
        <p14:creationId xmlns:p14="http://schemas.microsoft.com/office/powerpoint/2010/main" val="777420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1010A-A1A3-882D-3D5E-981C2E165681}"/>
              </a:ext>
            </a:extLst>
          </p:cNvPr>
          <p:cNvSpPr txBox="1"/>
          <p:nvPr/>
        </p:nvSpPr>
        <p:spPr>
          <a:xfrm>
            <a:off x="10660380" y="199778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41BD5AAB-59CF-FA88-946A-138F19363003}"/>
              </a:ext>
            </a:extLst>
          </p:cNvPr>
          <p:cNvSpPr txBox="1">
            <a:spLocks/>
          </p:cNvSpPr>
          <p:nvPr/>
        </p:nvSpPr>
        <p:spPr>
          <a:xfrm>
            <a:off x="1536612" y="2274489"/>
            <a:ext cx="7055926" cy="14209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150" spc="-10" dirty="0">
                <a:latin typeface="Georgia" panose="02040502050405020303" pitchFamily="18" charset="0"/>
              </a:rPr>
              <a:t>Thank You!</a:t>
            </a:r>
            <a:endParaRPr lang="en-IN" sz="9150" dirty="0">
              <a:latin typeface="Georgia" panose="02040502050405020303" pitchFamily="18" charset="0"/>
            </a:endParaRPr>
          </a:p>
        </p:txBody>
      </p:sp>
      <p:sp>
        <p:nvSpPr>
          <p:cNvPr id="4" name="object 18">
            <a:extLst>
              <a:ext uri="{FF2B5EF4-FFF2-40B4-BE49-F238E27FC236}">
                <a16:creationId xmlns:a16="http://schemas.microsoft.com/office/drawing/2014/main" id="{2FEFA897-F93F-CF14-1F35-4C5AC0E14828}"/>
              </a:ext>
            </a:extLst>
          </p:cNvPr>
          <p:cNvSpPr/>
          <p:nvPr/>
        </p:nvSpPr>
        <p:spPr>
          <a:xfrm>
            <a:off x="1536613" y="3695390"/>
            <a:ext cx="4819800" cy="47625"/>
          </a:xfrm>
          <a:custGeom>
            <a:avLst/>
            <a:gdLst/>
            <a:ahLst/>
            <a:cxnLst/>
            <a:rect l="l" t="t" r="r" b="b"/>
            <a:pathLst>
              <a:path w="6029325" h="95250">
                <a:moveTo>
                  <a:pt x="6029324" y="95249"/>
                </a:moveTo>
                <a:lnTo>
                  <a:pt x="0" y="95249"/>
                </a:lnTo>
                <a:lnTo>
                  <a:pt x="0" y="0"/>
                </a:lnTo>
                <a:lnTo>
                  <a:pt x="6029324" y="0"/>
                </a:lnTo>
                <a:lnTo>
                  <a:pt x="6029324" y="95249"/>
                </a:lnTo>
                <a:close/>
              </a:path>
            </a:pathLst>
          </a:custGeom>
          <a:solidFill>
            <a:srgbClr val="6FB0D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id="{5A8817E7-5052-CD52-ECC7-52630E78E7AC}"/>
              </a:ext>
            </a:extLst>
          </p:cNvPr>
          <p:cNvSpPr/>
          <p:nvPr/>
        </p:nvSpPr>
        <p:spPr>
          <a:xfrm>
            <a:off x="1536612" y="3821157"/>
            <a:ext cx="4819800" cy="47625"/>
          </a:xfrm>
          <a:custGeom>
            <a:avLst/>
            <a:gdLst/>
            <a:ahLst/>
            <a:cxnLst/>
            <a:rect l="l" t="t" r="r" b="b"/>
            <a:pathLst>
              <a:path w="6029325" h="95250">
                <a:moveTo>
                  <a:pt x="6029324" y="95249"/>
                </a:moveTo>
                <a:lnTo>
                  <a:pt x="0" y="95249"/>
                </a:lnTo>
                <a:lnTo>
                  <a:pt x="0" y="0"/>
                </a:lnTo>
                <a:lnTo>
                  <a:pt x="6029324" y="0"/>
                </a:lnTo>
                <a:lnTo>
                  <a:pt x="6029324" y="95249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934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27518-2161-D9D7-BD2F-10E1A45E448B}"/>
              </a:ext>
            </a:extLst>
          </p:cNvPr>
          <p:cNvSpPr txBox="1"/>
          <p:nvPr/>
        </p:nvSpPr>
        <p:spPr>
          <a:xfrm>
            <a:off x="10660380" y="199778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6DED235E-5A98-A843-E63E-DE6493003C30}"/>
              </a:ext>
            </a:extLst>
          </p:cNvPr>
          <p:cNvSpPr txBox="1"/>
          <p:nvPr/>
        </p:nvSpPr>
        <p:spPr>
          <a:xfrm>
            <a:off x="4023299" y="564956"/>
            <a:ext cx="414540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8A7703-CD81-6F95-98D4-DE7562BA1B04}"/>
              </a:ext>
            </a:extLst>
          </p:cNvPr>
          <p:cNvSpPr txBox="1"/>
          <p:nvPr/>
        </p:nvSpPr>
        <p:spPr>
          <a:xfrm>
            <a:off x="670560" y="1514098"/>
            <a:ext cx="10850880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Page  ………………………………………………………………………………. Slide: 3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  ....…………………………………………………………………………….. Slide: 4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 ………………….………………………………………………………. Slide: 5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 …………...……………………………………………………………………………. Slides: 6 - 9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  ……...………………………………………………………………………… Slide: 10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Flowchart:   …………………...……………………………………………………….   Slide: 11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  ……………...……………………………………………………… Slide: 12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Scope, Summary   ..…………………………………………………………..  Slide: 13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 ……………………………………………………………………………………  Slide: 14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You:   …………………………………………………………………………………… Slide: 15</a:t>
            </a:r>
          </a:p>
        </p:txBody>
      </p:sp>
    </p:spTree>
    <p:extLst>
      <p:ext uri="{BB962C8B-B14F-4D97-AF65-F5344CB8AC3E}">
        <p14:creationId xmlns:p14="http://schemas.microsoft.com/office/powerpoint/2010/main" val="327441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CED27-588F-1D1E-E934-BF8E0AD4B97A}"/>
              </a:ext>
            </a:extLst>
          </p:cNvPr>
          <p:cNvSpPr txBox="1"/>
          <p:nvPr/>
        </p:nvSpPr>
        <p:spPr>
          <a:xfrm>
            <a:off x="10660380" y="199778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740D0-9516-1892-DA86-B875E910C4DB}"/>
              </a:ext>
            </a:extLst>
          </p:cNvPr>
          <p:cNvSpPr/>
          <p:nvPr/>
        </p:nvSpPr>
        <p:spPr>
          <a:xfrm>
            <a:off x="259081" y="815340"/>
            <a:ext cx="115954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772D80F7-778B-D479-0DFB-BCA56996170B}"/>
              </a:ext>
            </a:extLst>
          </p:cNvPr>
          <p:cNvSpPr txBox="1"/>
          <p:nvPr/>
        </p:nvSpPr>
        <p:spPr>
          <a:xfrm>
            <a:off x="3984119" y="312309"/>
            <a:ext cx="414540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59B5A-2B8B-3C80-4A77-B3F3A762CC34}"/>
              </a:ext>
            </a:extLst>
          </p:cNvPr>
          <p:cNvSpPr txBox="1"/>
          <p:nvPr/>
        </p:nvSpPr>
        <p:spPr>
          <a:xfrm>
            <a:off x="448758" y="933203"/>
            <a:ext cx="11508948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Cataract: Cataracts are the leading cause of blindness worldwide, affecting about 20 million people.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Glaucoma: Glaucoma affects more than 76 million people globally and is the second leading cause of blindness worldwide.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Retinopathy: Diabetic retinopathy affects approximately one-third of people with diabetes or about 93 million people globally.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Myopia (Near-sightedness): Myopia affects an estimated 1.4 billion people worldwide, with a significant increase expected, potentially reaching 4.8 billion by 2050. In East Asia, where up to 80-90% of high school graduates are myopic.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Age-Related Macular Degeneration (AMD): AMD affects approximately 196 million people worldwide, with the number expected to increase to 288 million by 2040.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ED0A0E-26A9-638F-5E21-04AFF866E3F1}"/>
              </a:ext>
            </a:extLst>
          </p:cNvPr>
          <p:cNvSpPr txBox="1"/>
          <p:nvPr/>
        </p:nvSpPr>
        <p:spPr>
          <a:xfrm>
            <a:off x="314794" y="5320769"/>
            <a:ext cx="1083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Diagnostic Test Cost: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8BA9A3-E9EE-6CBA-43F9-98DABFE09781}"/>
              </a:ext>
            </a:extLst>
          </p:cNvPr>
          <p:cNvSpPr txBox="1"/>
          <p:nvPr/>
        </p:nvSpPr>
        <p:spPr>
          <a:xfrm>
            <a:off x="3108585" y="5520906"/>
            <a:ext cx="28350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USA: 100-300 USD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UK: 50-150 EURO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10B08-7A92-48E6-26B6-E1C8686C261F}"/>
              </a:ext>
            </a:extLst>
          </p:cNvPr>
          <p:cNvSpPr txBox="1"/>
          <p:nvPr/>
        </p:nvSpPr>
        <p:spPr>
          <a:xfrm>
            <a:off x="5773095" y="5797905"/>
            <a:ext cx="6097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Australia: 50-150 AUD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India: 300-1000 INR</a:t>
            </a:r>
          </a:p>
        </p:txBody>
      </p:sp>
    </p:spTree>
    <p:extLst>
      <p:ext uri="{BB962C8B-B14F-4D97-AF65-F5344CB8AC3E}">
        <p14:creationId xmlns:p14="http://schemas.microsoft.com/office/powerpoint/2010/main" val="2939035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CED27-588F-1D1E-E934-BF8E0AD4B97A}"/>
              </a:ext>
            </a:extLst>
          </p:cNvPr>
          <p:cNvSpPr txBox="1"/>
          <p:nvPr/>
        </p:nvSpPr>
        <p:spPr>
          <a:xfrm>
            <a:off x="10660380" y="199778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740D0-9516-1892-DA86-B875E910C4DB}"/>
              </a:ext>
            </a:extLst>
          </p:cNvPr>
          <p:cNvSpPr/>
          <p:nvPr/>
        </p:nvSpPr>
        <p:spPr>
          <a:xfrm>
            <a:off x="259081" y="815340"/>
            <a:ext cx="115954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772D80F7-778B-D479-0DFB-BCA56996170B}"/>
              </a:ext>
            </a:extLst>
          </p:cNvPr>
          <p:cNvSpPr txBox="1"/>
          <p:nvPr/>
        </p:nvSpPr>
        <p:spPr>
          <a:xfrm>
            <a:off x="3984119" y="312309"/>
            <a:ext cx="414540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Literature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A3F928-946A-FDE0-0061-2E480D791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00679"/>
              </p:ext>
            </p:extLst>
          </p:nvPr>
        </p:nvGraphicFramePr>
        <p:xfrm>
          <a:off x="843659" y="1222115"/>
          <a:ext cx="10414276" cy="4562697"/>
        </p:xfrm>
        <a:graphic>
          <a:graphicData uri="http://schemas.openxmlformats.org/drawingml/2006/table">
            <a:tbl>
              <a:tblPr firstRow="1" firstCol="1" bandRow="1"/>
              <a:tblGrid>
                <a:gridCol w="2509693">
                  <a:extLst>
                    <a:ext uri="{9D8B030D-6E8A-4147-A177-3AD203B41FA5}">
                      <a16:colId xmlns:a16="http://schemas.microsoft.com/office/drawing/2014/main" val="3527028165"/>
                    </a:ext>
                  </a:extLst>
                </a:gridCol>
                <a:gridCol w="2328893">
                  <a:extLst>
                    <a:ext uri="{9D8B030D-6E8A-4147-A177-3AD203B41FA5}">
                      <a16:colId xmlns:a16="http://schemas.microsoft.com/office/drawing/2014/main" val="1366923375"/>
                    </a:ext>
                  </a:extLst>
                </a:gridCol>
                <a:gridCol w="2890255">
                  <a:extLst>
                    <a:ext uri="{9D8B030D-6E8A-4147-A177-3AD203B41FA5}">
                      <a16:colId xmlns:a16="http://schemas.microsoft.com/office/drawing/2014/main" val="2126466830"/>
                    </a:ext>
                  </a:extLst>
                </a:gridCol>
                <a:gridCol w="2685435">
                  <a:extLst>
                    <a:ext uri="{9D8B030D-6E8A-4147-A177-3AD203B41FA5}">
                      <a16:colId xmlns:a16="http://schemas.microsoft.com/office/drawing/2014/main" val="1386385442"/>
                    </a:ext>
                  </a:extLst>
                </a:gridCol>
              </a:tblGrid>
              <a:tr h="623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 Source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Diseases/Type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572384"/>
                  </a:ext>
                </a:extLst>
              </a:tr>
              <a:tr h="623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Kaggle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DNN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 &amp; Glaucoma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03247"/>
                  </a:ext>
                </a:extLst>
              </a:tr>
              <a:tr h="11092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DIARETDBI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FKM Clustering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Diabetes-based Eye Diseases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94.5% - DR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Glaucoma – 94.1%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424712"/>
                  </a:ext>
                </a:extLst>
              </a:tr>
              <a:tr h="6236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Independent Dataset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94.3%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806009"/>
                  </a:ext>
                </a:extLst>
              </a:tr>
              <a:tr h="15825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 Available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ResNET DL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Textual Diagnosis for eye diseases from fundus images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4133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CB9592E-CAB0-AA61-E329-59702F3B9539}"/>
              </a:ext>
            </a:extLst>
          </p:cNvPr>
          <p:cNvSpPr txBox="1"/>
          <p:nvPr/>
        </p:nvSpPr>
        <p:spPr>
          <a:xfrm>
            <a:off x="764460" y="6043716"/>
            <a:ext cx="10798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*DL: Deep Learning; DNN: Deep Neural Network; DR: Diabetic Retinopathy; FKM: Fuzzy K-Means, AMD: Age related macular degeneration</a:t>
            </a:r>
          </a:p>
        </p:txBody>
      </p:sp>
    </p:spTree>
    <p:extLst>
      <p:ext uri="{BB962C8B-B14F-4D97-AF65-F5344CB8AC3E}">
        <p14:creationId xmlns:p14="http://schemas.microsoft.com/office/powerpoint/2010/main" val="138165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7627B6-9683-4F96-2CEB-F39E33972F7B}"/>
              </a:ext>
            </a:extLst>
          </p:cNvPr>
          <p:cNvSpPr txBox="1"/>
          <p:nvPr/>
        </p:nvSpPr>
        <p:spPr>
          <a:xfrm>
            <a:off x="10660380" y="199778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F8257F-5429-3232-CE8C-55F90606561D}"/>
              </a:ext>
            </a:extLst>
          </p:cNvPr>
          <p:cNvSpPr/>
          <p:nvPr/>
        </p:nvSpPr>
        <p:spPr>
          <a:xfrm>
            <a:off x="259081" y="815340"/>
            <a:ext cx="115954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B7B2AA30-4597-2650-0FD6-98C7E16BE487}"/>
              </a:ext>
            </a:extLst>
          </p:cNvPr>
          <p:cNvSpPr txBox="1"/>
          <p:nvPr/>
        </p:nvSpPr>
        <p:spPr>
          <a:xfrm>
            <a:off x="3984119" y="312309"/>
            <a:ext cx="414540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BBD350C0-E466-F846-76DE-29081E63F1C5}"/>
              </a:ext>
            </a:extLst>
          </p:cNvPr>
          <p:cNvSpPr txBox="1"/>
          <p:nvPr/>
        </p:nvSpPr>
        <p:spPr>
          <a:xfrm>
            <a:off x="667821" y="1479107"/>
            <a:ext cx="7981469" cy="7927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0"/>
              </a:spcBef>
              <a:tabLst>
                <a:tab pos="4240530" algn="l"/>
                <a:tab pos="6116955" algn="l"/>
              </a:tabLst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Within Deep Learning, a Convolutional Neural Network or CNN is a type of Artificial Neural Network widely used for Image/Object Recognition and Classification. </a:t>
            </a:r>
            <a:endParaRPr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FF356-7CB3-CA4D-DDC4-D7C4789CC093}"/>
              </a:ext>
            </a:extLst>
          </p:cNvPr>
          <p:cNvSpPr txBox="1"/>
          <p:nvPr/>
        </p:nvSpPr>
        <p:spPr>
          <a:xfrm>
            <a:off x="259079" y="869104"/>
            <a:ext cx="7013785" cy="53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Convolution Neural Network (CNN)?</a:t>
            </a:r>
          </a:p>
        </p:txBody>
      </p:sp>
      <p:pic>
        <p:nvPicPr>
          <p:cNvPr id="9218" name="Picture 2" descr="Figure: Artificial Intelligence, Machine Learning and Deep Learning |  Download Scientific Diagram">
            <a:extLst>
              <a:ext uri="{FF2B5EF4-FFF2-40B4-BE49-F238E27FC236}">
                <a16:creationId xmlns:a16="http://schemas.microsoft.com/office/drawing/2014/main" id="{97235D09-2457-1FC7-6791-B50F0D65C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141" y="861059"/>
            <a:ext cx="2989778" cy="308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DB1AAA-49E6-633B-2A0C-56C7FFDEDB6A}"/>
              </a:ext>
            </a:extLst>
          </p:cNvPr>
          <p:cNvSpPr txBox="1"/>
          <p:nvPr/>
        </p:nvSpPr>
        <p:spPr>
          <a:xfrm>
            <a:off x="488971" y="4342442"/>
            <a:ext cx="11261429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reduced number of parameters and layers leads to faster training and inference times.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Risk of Overfitting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simpler architecture helps prevent overfitting, especially when dealing with smaller datasets.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for Real-World Use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Suitable for practical applications where resources are constrained, but reasonable accuracy is still required.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9CBF-CFF6-6DE2-DF49-A618F04CAC8E}"/>
              </a:ext>
            </a:extLst>
          </p:cNvPr>
          <p:cNvSpPr txBox="1"/>
          <p:nvPr/>
        </p:nvSpPr>
        <p:spPr>
          <a:xfrm>
            <a:off x="259078" y="2490696"/>
            <a:ext cx="7013785" cy="53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TinyVGG?</a:t>
            </a:r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35796A54-9BFA-3825-B2E0-9523EA5AE75E}"/>
              </a:ext>
            </a:extLst>
          </p:cNvPr>
          <p:cNvSpPr txBox="1"/>
          <p:nvPr/>
        </p:nvSpPr>
        <p:spPr>
          <a:xfrm>
            <a:off x="747021" y="3248882"/>
            <a:ext cx="8111070" cy="79278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0"/>
              </a:spcBef>
              <a:tabLst>
                <a:tab pos="4240530" algn="l"/>
                <a:tab pos="6116955" algn="l"/>
              </a:tabLst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TinyVGG is a simplified and lightweight version of the VGG (Visual Geometry Group) neural network architecture designed for image classification tasks.</a:t>
            </a:r>
            <a:endParaRPr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84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5851" y="2769543"/>
            <a:ext cx="1369909" cy="121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6" name="Rectangle 5"/>
          <p:cNvSpPr/>
          <p:nvPr/>
        </p:nvSpPr>
        <p:spPr>
          <a:xfrm>
            <a:off x="3399032" y="2262170"/>
            <a:ext cx="1369909" cy="121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7" name="Rectangle 6"/>
          <p:cNvSpPr/>
          <p:nvPr/>
        </p:nvSpPr>
        <p:spPr>
          <a:xfrm>
            <a:off x="3551245" y="2465119"/>
            <a:ext cx="1369909" cy="121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8" name="Rectangle 7"/>
          <p:cNvSpPr/>
          <p:nvPr/>
        </p:nvSpPr>
        <p:spPr>
          <a:xfrm>
            <a:off x="3754194" y="2718806"/>
            <a:ext cx="1369909" cy="121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9" name="Rectangle 8"/>
          <p:cNvSpPr/>
          <p:nvPr/>
        </p:nvSpPr>
        <p:spPr>
          <a:xfrm>
            <a:off x="4007881" y="2972493"/>
            <a:ext cx="1369909" cy="121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10" name="Rectangle 9"/>
          <p:cNvSpPr/>
          <p:nvPr/>
        </p:nvSpPr>
        <p:spPr>
          <a:xfrm>
            <a:off x="4261568" y="3226180"/>
            <a:ext cx="1369909" cy="121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11" name="Rectangle 10"/>
          <p:cNvSpPr/>
          <p:nvPr/>
        </p:nvSpPr>
        <p:spPr>
          <a:xfrm>
            <a:off x="4515254" y="3479866"/>
            <a:ext cx="1369909" cy="1217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12" name="Rectangle 11"/>
          <p:cNvSpPr/>
          <p:nvPr/>
        </p:nvSpPr>
        <p:spPr>
          <a:xfrm>
            <a:off x="6443274" y="2921756"/>
            <a:ext cx="710323" cy="65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13" name="Rectangle 12"/>
          <p:cNvSpPr/>
          <p:nvPr/>
        </p:nvSpPr>
        <p:spPr>
          <a:xfrm>
            <a:off x="6544749" y="3023230"/>
            <a:ext cx="710323" cy="65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14" name="Rectangle 13"/>
          <p:cNvSpPr/>
          <p:nvPr/>
        </p:nvSpPr>
        <p:spPr>
          <a:xfrm>
            <a:off x="6646224" y="3124705"/>
            <a:ext cx="710323" cy="65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15" name="Rectangle 14"/>
          <p:cNvSpPr/>
          <p:nvPr/>
        </p:nvSpPr>
        <p:spPr>
          <a:xfrm>
            <a:off x="6747698" y="3226180"/>
            <a:ext cx="710323" cy="65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16" name="Rectangle 15"/>
          <p:cNvSpPr/>
          <p:nvPr/>
        </p:nvSpPr>
        <p:spPr>
          <a:xfrm>
            <a:off x="6849173" y="3327654"/>
            <a:ext cx="710323" cy="65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17" name="Rectangle 16"/>
          <p:cNvSpPr/>
          <p:nvPr/>
        </p:nvSpPr>
        <p:spPr>
          <a:xfrm>
            <a:off x="6950648" y="3429129"/>
            <a:ext cx="710323" cy="65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18" name="Oval 17"/>
          <p:cNvSpPr/>
          <p:nvPr/>
        </p:nvSpPr>
        <p:spPr>
          <a:xfrm>
            <a:off x="8777193" y="1907009"/>
            <a:ext cx="304424" cy="304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19" name="Oval 18"/>
          <p:cNvSpPr/>
          <p:nvPr/>
        </p:nvSpPr>
        <p:spPr>
          <a:xfrm>
            <a:off x="8777193" y="2414382"/>
            <a:ext cx="304424" cy="304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20" name="Oval 19"/>
          <p:cNvSpPr/>
          <p:nvPr/>
        </p:nvSpPr>
        <p:spPr>
          <a:xfrm>
            <a:off x="8777193" y="2972493"/>
            <a:ext cx="304424" cy="304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21" name="Oval 20"/>
          <p:cNvSpPr/>
          <p:nvPr/>
        </p:nvSpPr>
        <p:spPr>
          <a:xfrm>
            <a:off x="8777193" y="3581341"/>
            <a:ext cx="304424" cy="304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22" name="Oval 21"/>
          <p:cNvSpPr/>
          <p:nvPr/>
        </p:nvSpPr>
        <p:spPr>
          <a:xfrm>
            <a:off x="8777193" y="4190190"/>
            <a:ext cx="304424" cy="304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23" name="Oval 22"/>
          <p:cNvSpPr/>
          <p:nvPr/>
        </p:nvSpPr>
        <p:spPr>
          <a:xfrm>
            <a:off x="8777193" y="4799038"/>
            <a:ext cx="304424" cy="304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24" name="Oval 23"/>
          <p:cNvSpPr/>
          <p:nvPr/>
        </p:nvSpPr>
        <p:spPr>
          <a:xfrm>
            <a:off x="9944152" y="2871018"/>
            <a:ext cx="304424" cy="304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25" name="Oval 24"/>
          <p:cNvSpPr/>
          <p:nvPr/>
        </p:nvSpPr>
        <p:spPr>
          <a:xfrm>
            <a:off x="9944152" y="3479867"/>
            <a:ext cx="304424" cy="304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26" name="Oval 25"/>
          <p:cNvSpPr/>
          <p:nvPr/>
        </p:nvSpPr>
        <p:spPr>
          <a:xfrm>
            <a:off x="9944152" y="4139452"/>
            <a:ext cx="304424" cy="304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27" name="Left Brace 26"/>
          <p:cNvSpPr/>
          <p:nvPr/>
        </p:nvSpPr>
        <p:spPr>
          <a:xfrm rot="16200000">
            <a:off x="4033250" y="1780166"/>
            <a:ext cx="964010" cy="72047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28" name="Left Brace 27"/>
          <p:cNvSpPr/>
          <p:nvPr/>
        </p:nvSpPr>
        <p:spPr>
          <a:xfrm rot="16200000">
            <a:off x="9053170" y="4050017"/>
            <a:ext cx="964010" cy="26890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29" name="Rectangle 28"/>
          <p:cNvSpPr/>
          <p:nvPr/>
        </p:nvSpPr>
        <p:spPr>
          <a:xfrm>
            <a:off x="2029124" y="2921756"/>
            <a:ext cx="304424" cy="30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sp>
        <p:nvSpPr>
          <p:cNvPr id="30" name="Rectangle 29"/>
          <p:cNvSpPr/>
          <p:nvPr/>
        </p:nvSpPr>
        <p:spPr>
          <a:xfrm>
            <a:off x="5479264" y="3581341"/>
            <a:ext cx="304424" cy="304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98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2282810" y="2921756"/>
            <a:ext cx="2739818" cy="1420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282810" y="3226180"/>
            <a:ext cx="2739818" cy="11162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732951" y="3581342"/>
            <a:ext cx="1369909" cy="10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783688" y="3581341"/>
            <a:ext cx="1369909" cy="304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18" idx="3"/>
          </p:cNvCxnSpPr>
          <p:nvPr/>
        </p:nvCxnSpPr>
        <p:spPr>
          <a:xfrm flipV="1">
            <a:off x="7102860" y="2166851"/>
            <a:ext cx="1718915" cy="8045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081617" y="2052008"/>
            <a:ext cx="964010" cy="920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25" idx="2"/>
          </p:cNvCxnSpPr>
          <p:nvPr/>
        </p:nvCxnSpPr>
        <p:spPr>
          <a:xfrm rot="16200000" flipH="1">
            <a:off x="8777193" y="2465119"/>
            <a:ext cx="1522121" cy="8117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8" idx="6"/>
            <a:endCxn id="26" idx="1"/>
          </p:cNvCxnSpPr>
          <p:nvPr/>
        </p:nvCxnSpPr>
        <p:spPr>
          <a:xfrm>
            <a:off x="9081617" y="2059221"/>
            <a:ext cx="907117" cy="21248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24" idx="2"/>
          </p:cNvCxnSpPr>
          <p:nvPr/>
        </p:nvCxnSpPr>
        <p:spPr>
          <a:xfrm>
            <a:off x="9030879" y="2566594"/>
            <a:ext cx="913273" cy="456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9030880" y="2617331"/>
            <a:ext cx="964010" cy="920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6" idx="1"/>
          </p:cNvCxnSpPr>
          <p:nvPr/>
        </p:nvCxnSpPr>
        <p:spPr>
          <a:xfrm rot="16200000" flipH="1">
            <a:off x="8726456" y="2921756"/>
            <a:ext cx="1515965" cy="10085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24" idx="3"/>
          </p:cNvCxnSpPr>
          <p:nvPr/>
        </p:nvCxnSpPr>
        <p:spPr>
          <a:xfrm flipV="1">
            <a:off x="9081617" y="3130861"/>
            <a:ext cx="907117" cy="953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endCxn id="25" idx="2"/>
          </p:cNvCxnSpPr>
          <p:nvPr/>
        </p:nvCxnSpPr>
        <p:spPr>
          <a:xfrm>
            <a:off x="8980142" y="3175443"/>
            <a:ext cx="964010" cy="456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0" idx="5"/>
            <a:endCxn id="26" idx="3"/>
          </p:cNvCxnSpPr>
          <p:nvPr/>
        </p:nvCxnSpPr>
        <p:spPr>
          <a:xfrm rot="16200000" flipH="1">
            <a:off x="8929405" y="3339966"/>
            <a:ext cx="1166959" cy="951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4" idx="3"/>
          </p:cNvCxnSpPr>
          <p:nvPr/>
        </p:nvCxnSpPr>
        <p:spPr>
          <a:xfrm flipV="1">
            <a:off x="9081617" y="3130861"/>
            <a:ext cx="907117" cy="653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endCxn id="25" idx="2"/>
          </p:cNvCxnSpPr>
          <p:nvPr/>
        </p:nvCxnSpPr>
        <p:spPr>
          <a:xfrm flipV="1">
            <a:off x="9030879" y="3632079"/>
            <a:ext cx="913273" cy="1014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1" idx="5"/>
            <a:endCxn id="26" idx="2"/>
          </p:cNvCxnSpPr>
          <p:nvPr/>
        </p:nvCxnSpPr>
        <p:spPr>
          <a:xfrm rot="16200000" flipH="1">
            <a:off x="9265354" y="3612865"/>
            <a:ext cx="450481" cy="907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24" idx="3"/>
          </p:cNvCxnSpPr>
          <p:nvPr/>
        </p:nvCxnSpPr>
        <p:spPr>
          <a:xfrm rot="5400000" flipH="1" flipV="1">
            <a:off x="8904037" y="3257705"/>
            <a:ext cx="1211541" cy="957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5" idx="3"/>
          </p:cNvCxnSpPr>
          <p:nvPr/>
        </p:nvCxnSpPr>
        <p:spPr>
          <a:xfrm flipV="1">
            <a:off x="8980143" y="3739709"/>
            <a:ext cx="1008591" cy="6026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6" idx="2"/>
          </p:cNvCxnSpPr>
          <p:nvPr/>
        </p:nvCxnSpPr>
        <p:spPr>
          <a:xfrm flipV="1">
            <a:off x="9030879" y="4291665"/>
            <a:ext cx="913273" cy="507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24" idx="3"/>
          </p:cNvCxnSpPr>
          <p:nvPr/>
        </p:nvCxnSpPr>
        <p:spPr>
          <a:xfrm rot="5400000" flipH="1" flipV="1">
            <a:off x="8599613" y="3562129"/>
            <a:ext cx="1820389" cy="957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5" idx="3"/>
          </p:cNvCxnSpPr>
          <p:nvPr/>
        </p:nvCxnSpPr>
        <p:spPr>
          <a:xfrm rot="5400000" flipH="1" flipV="1">
            <a:off x="8878668" y="3891922"/>
            <a:ext cx="1262278" cy="9578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26" idx="3"/>
          </p:cNvCxnSpPr>
          <p:nvPr/>
        </p:nvCxnSpPr>
        <p:spPr>
          <a:xfrm flipV="1">
            <a:off x="9030880" y="4399295"/>
            <a:ext cx="957854" cy="551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851406" y="5861084"/>
            <a:ext cx="2967479" cy="543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30" dirty="0">
                <a:latin typeface="Times New Roman" pitchFamily="18" charset="0"/>
                <a:cs typeface="Times New Roman" pitchFamily="18" charset="0"/>
              </a:rPr>
              <a:t>Feature Extraction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338281" y="5898524"/>
            <a:ext cx="2247731" cy="543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930" dirty="0">
                <a:latin typeface="Times New Roman" pitchFamily="18" charset="0"/>
                <a:cs typeface="Times New Roman" pitchFamily="18" charset="0"/>
              </a:rPr>
              <a:t>Classification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71013" y="2363645"/>
            <a:ext cx="760144" cy="420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1" dirty="0">
                <a:latin typeface="Times New Roman" pitchFamily="18" charset="0"/>
                <a:cs typeface="Times New Roman" pitchFamily="18" charset="0"/>
              </a:rPr>
              <a:t>Input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99033" y="1704059"/>
            <a:ext cx="1547218" cy="420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1" dirty="0">
                <a:latin typeface="Times New Roman" pitchFamily="18" charset="0"/>
                <a:cs typeface="Times New Roman" pitchFamily="18" charset="0"/>
              </a:rPr>
              <a:t>Convolution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443275" y="2262170"/>
            <a:ext cx="1032655" cy="420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1" dirty="0">
                <a:latin typeface="Times New Roman" pitchFamily="18" charset="0"/>
                <a:cs typeface="Times New Roman" pitchFamily="18" charset="0"/>
              </a:rPr>
              <a:t>Pooling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066870" y="1450372"/>
            <a:ext cx="1997663" cy="420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1" dirty="0">
                <a:latin typeface="Times New Roman" pitchFamily="18" charset="0"/>
                <a:cs typeface="Times New Roman" pitchFamily="18" charset="0"/>
              </a:rPr>
              <a:t>Fully Connected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90466" y="2109958"/>
            <a:ext cx="941283" cy="420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1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F60CD5D-4959-96CD-EEEE-5A89C3E94BBB}"/>
              </a:ext>
            </a:extLst>
          </p:cNvPr>
          <p:cNvSpPr txBox="1"/>
          <p:nvPr/>
        </p:nvSpPr>
        <p:spPr>
          <a:xfrm>
            <a:off x="10660380" y="199778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2ABC108-B301-7424-7696-C68868AE4A9B}"/>
              </a:ext>
            </a:extLst>
          </p:cNvPr>
          <p:cNvSpPr/>
          <p:nvPr/>
        </p:nvSpPr>
        <p:spPr>
          <a:xfrm>
            <a:off x="259081" y="815340"/>
            <a:ext cx="115954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TextBox 10">
            <a:extLst>
              <a:ext uri="{FF2B5EF4-FFF2-40B4-BE49-F238E27FC236}">
                <a16:creationId xmlns:a16="http://schemas.microsoft.com/office/drawing/2014/main" id="{9EFD38ED-47B5-112A-93C5-89373C989308}"/>
              </a:ext>
            </a:extLst>
          </p:cNvPr>
          <p:cNvSpPr txBox="1"/>
          <p:nvPr/>
        </p:nvSpPr>
        <p:spPr>
          <a:xfrm>
            <a:off x="3984119" y="312309"/>
            <a:ext cx="414540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CNN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8922A-33C5-2442-2F06-370C305DBF11}"/>
              </a:ext>
            </a:extLst>
          </p:cNvPr>
          <p:cNvSpPr txBox="1"/>
          <p:nvPr/>
        </p:nvSpPr>
        <p:spPr>
          <a:xfrm>
            <a:off x="10660380" y="98174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59468-C431-24D1-E00A-99A60B51C5AB}"/>
              </a:ext>
            </a:extLst>
          </p:cNvPr>
          <p:cNvSpPr txBox="1"/>
          <p:nvPr/>
        </p:nvSpPr>
        <p:spPr>
          <a:xfrm>
            <a:off x="592667" y="843415"/>
            <a:ext cx="109135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i="1" u="sng" dirty="0">
                <a:latin typeface="Times New Roman" pitchFamily="18" charset="0"/>
                <a:cs typeface="Times New Roman" pitchFamily="18" charset="0"/>
              </a:rPr>
              <a:t>Convolutional layers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In CNN architecture, convolutional layers are typically used as the first few layers of the network. These layers are responsible for extracting the most important features from the input image. </a:t>
            </a:r>
          </a:p>
          <a:p>
            <a:pPr algn="just"/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b="1" i="1" u="sng" dirty="0">
                <a:latin typeface="Times New Roman" pitchFamily="18" charset="0"/>
                <a:cs typeface="Times New Roman" pitchFamily="18" charset="0"/>
              </a:rPr>
              <a:t>Pooling layer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In a Convolutional Neural Network (CNN) architecture, the pooling layer serves several important functions: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Types of Pooling</a:t>
            </a:r>
            <a:r>
              <a:rPr lang="en-US" sz="2000" dirty="0"/>
              <a:t>: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b="1" i="1" u="sng" dirty="0">
                <a:latin typeface="Times New Roman" pitchFamily="18" charset="0"/>
                <a:cs typeface="Times New Roman" pitchFamily="18" charset="0"/>
              </a:rPr>
              <a:t>Fully Connected (FC) layer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In a Convolutional Neural Network (CNN) architecture, the fully connected (FC) layer acts as a bridge between the feature-extraction stages and the final output. It serves two key functions: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48DC3-FB7F-D070-8B73-07BA12F0443F}"/>
              </a:ext>
            </a:extLst>
          </p:cNvPr>
          <p:cNvSpPr txBox="1"/>
          <p:nvPr/>
        </p:nvSpPr>
        <p:spPr>
          <a:xfrm>
            <a:off x="2758016" y="2613036"/>
            <a:ext cx="31101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Dimensionality Reduction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Feature Invariance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Computational Efficiency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55195-5D4A-D335-4C1A-CF32AC2D579F}"/>
              </a:ext>
            </a:extLst>
          </p:cNvPr>
          <p:cNvSpPr txBox="1"/>
          <p:nvPr/>
        </p:nvSpPr>
        <p:spPr>
          <a:xfrm>
            <a:off x="2491791" y="3876940"/>
            <a:ext cx="2126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Max Pooling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Average Pooling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612EB-7BE5-90D6-06A3-3E30FA9191FD}"/>
              </a:ext>
            </a:extLst>
          </p:cNvPr>
          <p:cNvSpPr txBox="1"/>
          <p:nvPr/>
        </p:nvSpPr>
        <p:spPr>
          <a:xfrm>
            <a:off x="2567259" y="5436017"/>
            <a:ext cx="3300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Integrating Features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Classification or Regression</a:t>
            </a:r>
          </a:p>
        </p:txBody>
      </p:sp>
    </p:spTree>
    <p:extLst>
      <p:ext uri="{BB962C8B-B14F-4D97-AF65-F5344CB8AC3E}">
        <p14:creationId xmlns:p14="http://schemas.microsoft.com/office/powerpoint/2010/main" val="1665122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CF60CD5D-4959-96CD-EEEE-5A89C3E94BBB}"/>
              </a:ext>
            </a:extLst>
          </p:cNvPr>
          <p:cNvSpPr txBox="1"/>
          <p:nvPr/>
        </p:nvSpPr>
        <p:spPr>
          <a:xfrm>
            <a:off x="10660380" y="199778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2ABC108-B301-7424-7696-C68868AE4A9B}"/>
              </a:ext>
            </a:extLst>
          </p:cNvPr>
          <p:cNvSpPr/>
          <p:nvPr/>
        </p:nvSpPr>
        <p:spPr>
          <a:xfrm>
            <a:off x="259081" y="815340"/>
            <a:ext cx="115954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TextBox 10">
            <a:extLst>
              <a:ext uri="{FF2B5EF4-FFF2-40B4-BE49-F238E27FC236}">
                <a16:creationId xmlns:a16="http://schemas.microsoft.com/office/drawing/2014/main" id="{9EFD38ED-47B5-112A-93C5-89373C989308}"/>
              </a:ext>
            </a:extLst>
          </p:cNvPr>
          <p:cNvSpPr txBox="1"/>
          <p:nvPr/>
        </p:nvSpPr>
        <p:spPr>
          <a:xfrm>
            <a:off x="3984119" y="312309"/>
            <a:ext cx="414540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TinyVGG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21D1AF-052C-7F05-0398-F8AD897F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9" y="1704036"/>
            <a:ext cx="6294009" cy="400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C4BEB-57BC-2A90-CF86-2BE373546EC5}"/>
              </a:ext>
            </a:extLst>
          </p:cNvPr>
          <p:cNvSpPr txBox="1"/>
          <p:nvPr/>
        </p:nvSpPr>
        <p:spPr>
          <a:xfrm>
            <a:off x="6228509" y="1565584"/>
            <a:ext cx="56908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solidFill>
                  <a:srgbClr val="002060"/>
                </a:solidFill>
              </a:rPr>
              <a:t>Typical TinyVGG Architecture</a:t>
            </a:r>
          </a:p>
          <a:p>
            <a:endParaRPr lang="en-IN" sz="1600" dirty="0"/>
          </a:p>
          <a:p>
            <a:r>
              <a:rPr lang="en-IN" sz="1600" dirty="0"/>
              <a:t>1. Conv Layer 1: Convolution (3x3 filters, e.g., 32 filters) + ReLU</a:t>
            </a:r>
          </a:p>
          <a:p>
            <a:r>
              <a:rPr lang="en-IN" sz="1600" dirty="0"/>
              <a:t>2. Max-Pool Layer 1: Max-Pooling (2x2)</a:t>
            </a:r>
          </a:p>
          <a:p>
            <a:r>
              <a:rPr lang="en-IN" sz="1600" dirty="0"/>
              <a:t>3. Conv Layer 2: Convolution (3x3 filters, e.g., 64 filters) + ReLU</a:t>
            </a:r>
          </a:p>
          <a:p>
            <a:r>
              <a:rPr lang="en-IN" sz="1600" dirty="0"/>
              <a:t>4. Max-Pool Layer 2: Max-Pooling (2x2)</a:t>
            </a:r>
          </a:p>
          <a:p>
            <a:r>
              <a:rPr lang="en-IN" sz="1600" dirty="0"/>
              <a:t>5. Fully Connected Layer: Dense layer (e.g., 128 neurons) + ReLU</a:t>
            </a:r>
          </a:p>
          <a:p>
            <a:r>
              <a:rPr lang="en-IN" sz="1600" dirty="0"/>
              <a:t>6. Output Layer: Dense layer (number of classes, softmax activation for classification)</a:t>
            </a:r>
          </a:p>
          <a:p>
            <a:endParaRPr lang="en-IN" sz="1600" dirty="0"/>
          </a:p>
          <a:p>
            <a:r>
              <a:rPr lang="en-IN" sz="1600" b="1" u="sng" dirty="0">
                <a:solidFill>
                  <a:srgbClr val="002060"/>
                </a:solidFill>
              </a:rPr>
              <a:t>Applications</a:t>
            </a:r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Image Classification: TinyVGG is used for classifying images into different categories, such as detecting various eye diseases from retinal images.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Resource-Constrained Environments: Ideal for applications where computational resources are limited.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DDB72F-3691-547C-912F-A65610A0C230}"/>
              </a:ext>
            </a:extLst>
          </p:cNvPr>
          <p:cNvSpPr/>
          <p:nvPr/>
        </p:nvSpPr>
        <p:spPr>
          <a:xfrm>
            <a:off x="6096000" y="1029600"/>
            <a:ext cx="45719" cy="551609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01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5ACD0E-0A2E-EC68-B8CF-BA0A2D2B9073}"/>
              </a:ext>
            </a:extLst>
          </p:cNvPr>
          <p:cNvSpPr txBox="1"/>
          <p:nvPr/>
        </p:nvSpPr>
        <p:spPr>
          <a:xfrm>
            <a:off x="10660380" y="199778"/>
            <a:ext cx="1194179" cy="543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14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DA5201-886C-ADFD-BB25-5765E044553C}"/>
              </a:ext>
            </a:extLst>
          </p:cNvPr>
          <p:cNvSpPr/>
          <p:nvPr/>
        </p:nvSpPr>
        <p:spPr>
          <a:xfrm>
            <a:off x="259081" y="815340"/>
            <a:ext cx="115954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06A1FAD4-DE6B-0616-572E-A1032CDCECEC}"/>
              </a:ext>
            </a:extLst>
          </p:cNvPr>
          <p:cNvSpPr txBox="1"/>
          <p:nvPr/>
        </p:nvSpPr>
        <p:spPr>
          <a:xfrm>
            <a:off x="3984119" y="312309"/>
            <a:ext cx="414540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57232-F0B1-FDD3-AB26-A45F7F93C533}"/>
              </a:ext>
            </a:extLst>
          </p:cNvPr>
          <p:cNvSpPr txBox="1"/>
          <p:nvPr/>
        </p:nvSpPr>
        <p:spPr>
          <a:xfrm>
            <a:off x="626533" y="1068067"/>
            <a:ext cx="10947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Problem Statement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Solution Techniques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342900" indent="-342900"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Optimization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Validation</a:t>
            </a:r>
          </a:p>
          <a:p>
            <a:pPr marL="342900" indent="-342900">
              <a:buAutoNum type="arabicPeriod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7A1A95-456F-BD34-36D8-F0CBCC7CE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94768"/>
              </p:ext>
            </p:extLst>
          </p:nvPr>
        </p:nvGraphicFramePr>
        <p:xfrm>
          <a:off x="8410866" y="2343807"/>
          <a:ext cx="3163067" cy="2394864"/>
        </p:xfrm>
        <a:graphic>
          <a:graphicData uri="http://schemas.openxmlformats.org/drawingml/2006/table">
            <a:tbl>
              <a:tblPr/>
              <a:tblGrid>
                <a:gridCol w="2066235">
                  <a:extLst>
                    <a:ext uri="{9D8B030D-6E8A-4147-A177-3AD203B41FA5}">
                      <a16:colId xmlns:a16="http://schemas.microsoft.com/office/drawing/2014/main" val="1188205019"/>
                    </a:ext>
                  </a:extLst>
                </a:gridCol>
                <a:gridCol w="1096832">
                  <a:extLst>
                    <a:ext uri="{9D8B030D-6E8A-4147-A177-3AD203B41FA5}">
                      <a16:colId xmlns:a16="http://schemas.microsoft.com/office/drawing/2014/main" val="2822824685"/>
                    </a:ext>
                  </a:extLst>
                </a:gridCol>
              </a:tblGrid>
              <a:tr h="5387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 Severity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Set</a:t>
                      </a:r>
                      <a:endParaRPr lang="en-IN" sz="11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346325"/>
                  </a:ext>
                </a:extLst>
              </a:tr>
              <a:tr h="3713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DR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720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247721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 DR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59190"/>
                  </a:ext>
                </a:extLst>
              </a:tr>
              <a:tr h="3464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Moderate DR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424799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Severe DR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530172"/>
                  </a:ext>
                </a:extLst>
              </a:tr>
              <a:tr h="3649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Proliferate DR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9650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0E99F8-ECEC-4E94-96F2-27B1CE947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42728"/>
              </p:ext>
            </p:extLst>
          </p:nvPr>
        </p:nvGraphicFramePr>
        <p:xfrm>
          <a:off x="993600" y="2343807"/>
          <a:ext cx="3700800" cy="2351550"/>
        </p:xfrm>
        <a:graphic>
          <a:graphicData uri="http://schemas.openxmlformats.org/drawingml/2006/table">
            <a:tbl>
              <a:tblPr/>
              <a:tblGrid>
                <a:gridCol w="2205831">
                  <a:extLst>
                    <a:ext uri="{9D8B030D-6E8A-4147-A177-3AD203B41FA5}">
                      <a16:colId xmlns:a16="http://schemas.microsoft.com/office/drawing/2014/main" val="1188205019"/>
                    </a:ext>
                  </a:extLst>
                </a:gridCol>
                <a:gridCol w="1494969">
                  <a:extLst>
                    <a:ext uri="{9D8B030D-6E8A-4147-A177-3AD203B41FA5}">
                      <a16:colId xmlns:a16="http://schemas.microsoft.com/office/drawing/2014/main" val="2822824685"/>
                    </a:ext>
                  </a:extLst>
                </a:gridCol>
              </a:tblGrid>
              <a:tr h="3199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Eye Disease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Set</a:t>
                      </a:r>
                      <a:endParaRPr lang="en-IN" sz="18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6346325"/>
                  </a:ext>
                </a:extLst>
              </a:tr>
              <a:tr h="34643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Glaucoma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4247721"/>
                  </a:ext>
                </a:extLst>
              </a:tr>
              <a:tr h="34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Cataract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2052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59190"/>
                  </a:ext>
                </a:extLst>
              </a:tr>
              <a:tr h="3231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AMD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1958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424799"/>
                  </a:ext>
                </a:extLst>
              </a:tr>
              <a:tr h="34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Myopia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2208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530172"/>
                  </a:ext>
                </a:extLst>
              </a:tr>
              <a:tr h="34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2101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965036"/>
                  </a:ext>
                </a:extLst>
              </a:tr>
              <a:tr h="3404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Non-Eye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1985</a:t>
                      </a:r>
                    </a:p>
                  </a:txBody>
                  <a:tcPr marL="68580" marR="68580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132273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A5FB70-3209-9C88-24FD-E2B388C12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11593"/>
              </p:ext>
            </p:extLst>
          </p:nvPr>
        </p:nvGraphicFramePr>
        <p:xfrm>
          <a:off x="5345458" y="2728800"/>
          <a:ext cx="2437742" cy="1582155"/>
        </p:xfrm>
        <a:graphic>
          <a:graphicData uri="http://schemas.openxmlformats.org/drawingml/2006/table">
            <a:tbl>
              <a:tblPr firstRow="1" firstCol="1" bandRow="1"/>
              <a:tblGrid>
                <a:gridCol w="1218871">
                  <a:extLst>
                    <a:ext uri="{9D8B030D-6E8A-4147-A177-3AD203B41FA5}">
                      <a16:colId xmlns:a16="http://schemas.microsoft.com/office/drawing/2014/main" val="4245717143"/>
                    </a:ext>
                  </a:extLst>
                </a:gridCol>
                <a:gridCol w="1218871">
                  <a:extLst>
                    <a:ext uri="{9D8B030D-6E8A-4147-A177-3AD203B41FA5}">
                      <a16:colId xmlns:a16="http://schemas.microsoft.com/office/drawing/2014/main" val="1518134124"/>
                    </a:ext>
                  </a:extLst>
                </a:gridCol>
              </a:tblGrid>
              <a:tr h="6927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Glaucoma Type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Set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51174"/>
                  </a:ext>
                </a:extLst>
              </a:tr>
              <a:tr h="4356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Glaucoma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292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910448"/>
                  </a:ext>
                </a:extLst>
              </a:tr>
              <a:tr h="4537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Healthy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80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45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1302</Words>
  <Application>Microsoft Office PowerPoint</Application>
  <PresentationFormat>Widescreen</PresentationFormat>
  <Paragraphs>212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Jishantu Kripal</dc:creator>
  <cp:lastModifiedBy>Simanta Sarkar</cp:lastModifiedBy>
  <cp:revision>7</cp:revision>
  <dcterms:created xsi:type="dcterms:W3CDTF">2024-05-28T16:06:43Z</dcterms:created>
  <dcterms:modified xsi:type="dcterms:W3CDTF">2025-05-15T03:12:55Z</dcterms:modified>
</cp:coreProperties>
</file>