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8B7D85D-2067-456E-B8E4-CB06137719E2}" type="datetimeFigureOut">
              <a:rPr lang="en-IN" smtClean="0"/>
              <a:t>30-04-2024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320081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B7D85D-2067-456E-B8E4-CB06137719E2}"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143111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B7D85D-2067-456E-B8E4-CB06137719E2}"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394748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B7D85D-2067-456E-B8E4-CB06137719E2}"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E1789-079D-425B-BEA6-F237398354B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4534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B7D85D-2067-456E-B8E4-CB06137719E2}"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92584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8B7D85D-2067-456E-B8E4-CB06137719E2}"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3071731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8B7D85D-2067-456E-B8E4-CB06137719E2}"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16627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B7D85D-2067-456E-B8E4-CB06137719E2}"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4030442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B7D85D-2067-456E-B8E4-CB06137719E2}"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305784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B7D85D-2067-456E-B8E4-CB06137719E2}"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400800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7D85D-2067-456E-B8E4-CB06137719E2}"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68091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B7D85D-2067-456E-B8E4-CB06137719E2}"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250152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B7D85D-2067-456E-B8E4-CB06137719E2}"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210073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B7D85D-2067-456E-B8E4-CB06137719E2}"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37456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D85D-2067-456E-B8E4-CB06137719E2}"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15911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B7D85D-2067-456E-B8E4-CB06137719E2}"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425201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B7D85D-2067-456E-B8E4-CB06137719E2}"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E1789-079D-425B-BEA6-F237398354B0}" type="slidenum">
              <a:rPr lang="en-IN" smtClean="0"/>
              <a:t>‹#›</a:t>
            </a:fld>
            <a:endParaRPr lang="en-IN"/>
          </a:p>
        </p:txBody>
      </p:sp>
    </p:spTree>
    <p:extLst>
      <p:ext uri="{BB962C8B-B14F-4D97-AF65-F5344CB8AC3E}">
        <p14:creationId xmlns:p14="http://schemas.microsoft.com/office/powerpoint/2010/main" val="186081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B7D85D-2067-456E-B8E4-CB06137719E2}" type="datetimeFigureOut">
              <a:rPr lang="en-IN" smtClean="0"/>
              <a:t>30-04-2024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DE1789-079D-425B-BEA6-F237398354B0}" type="slidenum">
              <a:rPr lang="en-IN" smtClean="0"/>
              <a:t>‹#›</a:t>
            </a:fld>
            <a:endParaRPr lang="en-IN"/>
          </a:p>
        </p:txBody>
      </p:sp>
    </p:spTree>
    <p:extLst>
      <p:ext uri="{BB962C8B-B14F-4D97-AF65-F5344CB8AC3E}">
        <p14:creationId xmlns:p14="http://schemas.microsoft.com/office/powerpoint/2010/main" val="5184659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divyanshu132/lstm-and-its-equations-5ee9246d04af"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 Id="rId5" Type="http://schemas.openxmlformats.org/officeDocument/2006/relationships/hyperlink" Target="https://towardsdatascience.com/" TargetMode="External"/><Relationship Id="rId4" Type="http://schemas.openxmlformats.org/officeDocument/2006/relationships/hyperlink" Target="https://en.wikipedia.org/wiki/Recurrent_neural_networ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556755"/>
            <a:ext cx="8791575" cy="2387600"/>
          </a:xfrm>
        </p:spPr>
        <p:txBody>
          <a:bodyPr>
            <a:normAutofit/>
          </a:bodyPr>
          <a:lstStyle/>
          <a:p>
            <a:r>
              <a:rPr lang="en-IN" sz="6000" dirty="0" smtClean="0"/>
              <a:t>Robbery rate prediction using </a:t>
            </a:r>
            <a:r>
              <a:rPr lang="en-IN" sz="6000" dirty="0" err="1" smtClean="0"/>
              <a:t>rnn-lstm</a:t>
            </a:r>
            <a:endParaRPr lang="en-IN" sz="6000" dirty="0"/>
          </a:p>
        </p:txBody>
      </p:sp>
      <p:sp>
        <p:nvSpPr>
          <p:cNvPr id="3" name="Subtitle 2"/>
          <p:cNvSpPr>
            <a:spLocks noGrp="1"/>
          </p:cNvSpPr>
          <p:nvPr>
            <p:ph type="subTitle" idx="1"/>
          </p:nvPr>
        </p:nvSpPr>
        <p:spPr/>
        <p:txBody>
          <a:bodyPr/>
          <a:lstStyle/>
          <a:p>
            <a:pPr algn="ctr"/>
            <a:r>
              <a:rPr lang="en-IN" sz="2800" b="1" dirty="0" err="1" smtClean="0"/>
              <a:t>Simantini</a:t>
            </a:r>
            <a:r>
              <a:rPr lang="en-IN" sz="2800" b="1" dirty="0" smtClean="0"/>
              <a:t> </a:t>
            </a:r>
            <a:r>
              <a:rPr lang="en-IN" sz="2800" b="1" dirty="0" err="1" smtClean="0"/>
              <a:t>ghosh</a:t>
            </a:r>
            <a:endParaRPr lang="en-IN" sz="2800" b="1" dirty="0" smtClean="0"/>
          </a:p>
          <a:p>
            <a:pPr algn="ctr"/>
            <a:r>
              <a:rPr lang="en-IN" sz="2800" b="1" dirty="0" err="1" smtClean="0"/>
              <a:t>Ubit</a:t>
            </a:r>
            <a:r>
              <a:rPr lang="en-IN" sz="2800" b="1" dirty="0" smtClean="0"/>
              <a:t> – 50540673</a:t>
            </a:r>
          </a:p>
          <a:p>
            <a:pPr algn="ctr"/>
            <a:endParaRPr lang="en-IN" dirty="0"/>
          </a:p>
        </p:txBody>
      </p:sp>
    </p:spTree>
    <p:extLst>
      <p:ext uri="{BB962C8B-B14F-4D97-AF65-F5344CB8AC3E}">
        <p14:creationId xmlns:p14="http://schemas.microsoft.com/office/powerpoint/2010/main" val="3956006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6031"/>
            <a:ext cx="9905998" cy="889771"/>
          </a:xfrm>
        </p:spPr>
        <p:txBody>
          <a:bodyPr/>
          <a:lstStyle/>
          <a:p>
            <a:r>
              <a:rPr lang="en-US" b="1" dirty="0"/>
              <a:t>Long Short-Term Memory (LSTM) Networks</a:t>
            </a:r>
            <a:endParaRPr lang="en-IN" dirty="0"/>
          </a:p>
        </p:txBody>
      </p:sp>
      <p:sp>
        <p:nvSpPr>
          <p:cNvPr id="3" name="Content Placeholder 2"/>
          <p:cNvSpPr>
            <a:spLocks noGrp="1"/>
          </p:cNvSpPr>
          <p:nvPr>
            <p:ph idx="1"/>
          </p:nvPr>
        </p:nvSpPr>
        <p:spPr>
          <a:xfrm>
            <a:off x="1141412" y="1055802"/>
            <a:ext cx="9905999" cy="5486400"/>
          </a:xfrm>
        </p:spPr>
        <p:txBody>
          <a:bodyPr/>
          <a:lstStyle/>
          <a:p>
            <a:pPr marL="0" indent="0">
              <a:buNone/>
            </a:pPr>
            <a:r>
              <a:rPr lang="en-US" sz="1800" i="1" dirty="0"/>
              <a:t>we use sigmoid function for gates because, we want a gate to give only positive values and should be able to give us a clear cut answer whether, we need to keep a particular feature or we need to discard that feature.</a:t>
            </a:r>
            <a:endParaRPr lang="en-US" sz="1800" dirty="0"/>
          </a:p>
          <a:p>
            <a:r>
              <a:rPr lang="en-US" sz="1800" dirty="0"/>
              <a:t>“0” means the gates are blocking everything.</a:t>
            </a:r>
          </a:p>
          <a:p>
            <a:r>
              <a:rPr lang="en-US" sz="1800" dirty="0"/>
              <a:t>“1” means gates are allowing everything to pass through it.</a:t>
            </a:r>
          </a:p>
          <a:p>
            <a:pPr marL="0" indent="0">
              <a:buNone/>
            </a:pPr>
            <a:r>
              <a:rPr lang="en-US" sz="1800" dirty="0"/>
              <a:t>The equations for the gates in LSTM are:</a:t>
            </a:r>
          </a:p>
          <a:p>
            <a:pPr marL="0" indent="0">
              <a:buNone/>
            </a:pPr>
            <a:endParaRPr lang="en-IN" dirty="0"/>
          </a:p>
        </p:txBody>
      </p:sp>
      <p:pic>
        <p:nvPicPr>
          <p:cNvPr id="6146" name="Picture 2" descr="https://miro.medium.com/v2/resize:fit:504/1*T9YrMjrpu5UnVUFO50WY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668" y="3400491"/>
            <a:ext cx="3728268" cy="238756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miro.medium.com/v2/resize:fit:1050/1*Zn5Z3vcHes1R_qASHQRw6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544" y="3400490"/>
            <a:ext cx="4270343" cy="238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391687"/>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6032"/>
            <a:ext cx="9905998" cy="776649"/>
          </a:xfrm>
        </p:spPr>
        <p:txBody>
          <a:bodyPr/>
          <a:lstStyle/>
          <a:p>
            <a:pPr algn="ctr"/>
            <a:r>
              <a:rPr lang="en-US" b="1" dirty="0"/>
              <a:t>Long Short-Term Memory (LSTM) Networks</a:t>
            </a:r>
            <a:endParaRPr lang="en-IN" dirty="0"/>
          </a:p>
        </p:txBody>
      </p:sp>
      <p:sp>
        <p:nvSpPr>
          <p:cNvPr id="3" name="Content Placeholder 2"/>
          <p:cNvSpPr>
            <a:spLocks noGrp="1"/>
          </p:cNvSpPr>
          <p:nvPr>
            <p:ph idx="1"/>
          </p:nvPr>
        </p:nvSpPr>
        <p:spPr>
          <a:xfrm>
            <a:off x="1141412" y="942681"/>
            <a:ext cx="9905999" cy="5637228"/>
          </a:xfrm>
        </p:spPr>
        <p:txBody>
          <a:bodyPr/>
          <a:lstStyle/>
          <a:p>
            <a:r>
              <a:rPr lang="en-US" sz="1800" i="1" dirty="0"/>
              <a:t>First equation is for </a:t>
            </a:r>
            <a:r>
              <a:rPr lang="en-US" sz="1800" dirty="0"/>
              <a:t>Input Gate</a:t>
            </a:r>
            <a:r>
              <a:rPr lang="en-US" sz="1800" i="1" dirty="0"/>
              <a:t> which tells us that what new information we’re going to store in the cell state(that we will see below).</a:t>
            </a:r>
          </a:p>
          <a:p>
            <a:r>
              <a:rPr lang="en-US" sz="1800" i="1" dirty="0"/>
              <a:t>Second is for the forget gate which tells the information to throw away from the cell state.</a:t>
            </a:r>
          </a:p>
          <a:p>
            <a:r>
              <a:rPr lang="en-US" sz="1800" i="1" dirty="0"/>
              <a:t>Third one is for the output gate which is used to provide the activation to the final output of the </a:t>
            </a:r>
            <a:r>
              <a:rPr lang="en-US" sz="1800" i="1" dirty="0" err="1"/>
              <a:t>lstm</a:t>
            </a:r>
            <a:r>
              <a:rPr lang="en-US" sz="1800" i="1" dirty="0"/>
              <a:t> block at timestamp ‘t’.</a:t>
            </a:r>
          </a:p>
          <a:p>
            <a:endParaRPr lang="en-IN" dirty="0"/>
          </a:p>
        </p:txBody>
      </p:sp>
      <p:pic>
        <p:nvPicPr>
          <p:cNvPr id="7172" name="Picture 4" descr="https://miro.medium.com/v2/resize:fit:975/1*EgQzN0yoqFZVLMIodlaR7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641" y="2505336"/>
            <a:ext cx="7427392" cy="394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51523"/>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5140"/>
            <a:ext cx="9905998" cy="710661"/>
          </a:xfrm>
        </p:spPr>
        <p:txBody>
          <a:bodyPr/>
          <a:lstStyle/>
          <a:p>
            <a:r>
              <a:rPr lang="en-US" b="1" dirty="0"/>
              <a:t>Long Short-Term Memory (LSTM) Networks</a:t>
            </a:r>
            <a:endParaRPr lang="en-IN" dirty="0"/>
          </a:p>
        </p:txBody>
      </p:sp>
      <p:sp>
        <p:nvSpPr>
          <p:cNvPr id="3" name="Content Placeholder 2"/>
          <p:cNvSpPr>
            <a:spLocks noGrp="1"/>
          </p:cNvSpPr>
          <p:nvPr>
            <p:ph idx="1"/>
          </p:nvPr>
        </p:nvSpPr>
        <p:spPr>
          <a:xfrm>
            <a:off x="1141412" y="1121790"/>
            <a:ext cx="9905999" cy="5542961"/>
          </a:xfrm>
        </p:spPr>
        <p:txBody>
          <a:bodyPr/>
          <a:lstStyle/>
          <a:p>
            <a:pPr marL="0" indent="0">
              <a:buNone/>
            </a:pPr>
            <a:r>
              <a:rPr lang="en-US" b="1" dirty="0"/>
              <a:t>The equations for the cell state, candidate cell state and the final output:</a:t>
            </a:r>
          </a:p>
          <a:p>
            <a:pPr marL="0" indent="0">
              <a:buNone/>
            </a:pPr>
            <a:endParaRPr lang="en-IN" dirty="0"/>
          </a:p>
        </p:txBody>
      </p:sp>
      <p:pic>
        <p:nvPicPr>
          <p:cNvPr id="8194" name="Picture 2" descr="https://miro.medium.com/v2/resize:fit:518/1*jJytarmJzlYDcZ_jtDmtj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938" y="2474781"/>
            <a:ext cx="4529547" cy="274766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miro.medium.com/v2/resize:fit:743/1*gOIGDfvO-Pcu6F8Xy2U_k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61" y="2474781"/>
            <a:ext cx="4714875"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791780"/>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999" y="269727"/>
            <a:ext cx="9905998" cy="720088"/>
          </a:xfrm>
        </p:spPr>
        <p:txBody>
          <a:bodyPr/>
          <a:lstStyle/>
          <a:p>
            <a:pPr algn="ctr"/>
            <a:r>
              <a:rPr lang="en-IN" b="1" dirty="0"/>
              <a:t>Data Description</a:t>
            </a:r>
            <a:endParaRPr lang="en-IN" dirty="0"/>
          </a:p>
        </p:txBody>
      </p:sp>
      <p:sp>
        <p:nvSpPr>
          <p:cNvPr id="3" name="Content Placeholder 2"/>
          <p:cNvSpPr>
            <a:spLocks noGrp="1"/>
          </p:cNvSpPr>
          <p:nvPr>
            <p:ph idx="1"/>
          </p:nvPr>
        </p:nvSpPr>
        <p:spPr>
          <a:xfrm>
            <a:off x="1141412" y="989814"/>
            <a:ext cx="9905999" cy="5392131"/>
          </a:xfrm>
        </p:spPr>
        <p:txBody>
          <a:bodyPr>
            <a:normAutofit/>
          </a:bodyPr>
          <a:lstStyle/>
          <a:p>
            <a:pPr marL="0" indent="0">
              <a:buNone/>
            </a:pPr>
            <a:r>
              <a:rPr lang="en-IN" sz="1800" dirty="0" smtClean="0"/>
              <a:t>For our model we have selected the Monthly Robbery Rate from Fred, which has a frequency of month start. Through seasonal decompose using the </a:t>
            </a:r>
            <a:r>
              <a:rPr lang="en-IN" sz="1800" dirty="0" err="1" smtClean="0"/>
              <a:t>statsmodels</a:t>
            </a:r>
            <a:r>
              <a:rPr lang="en-IN" sz="1800" dirty="0" smtClean="0"/>
              <a:t> library we can visualize that the data has shown upwards trend and a seasonality of 12 months. </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smtClean="0"/>
              <a:t>                            	Trends						Seasonality</a:t>
            </a:r>
            <a:endParaRPr lang="en-IN" sz="1800" dirty="0"/>
          </a:p>
        </p:txBody>
      </p:sp>
      <p:pic>
        <p:nvPicPr>
          <p:cNvPr id="5" name="Picture 4"/>
          <p:cNvPicPr>
            <a:picLocks noChangeAspect="1"/>
          </p:cNvPicPr>
          <p:nvPr/>
        </p:nvPicPr>
        <p:blipFill>
          <a:blip r:embed="rId2"/>
          <a:stretch>
            <a:fillRect/>
          </a:stretch>
        </p:blipFill>
        <p:spPr>
          <a:xfrm>
            <a:off x="1393646" y="2222026"/>
            <a:ext cx="4422692" cy="3613728"/>
          </a:xfrm>
          <a:prstGeom prst="rect">
            <a:avLst/>
          </a:prstGeom>
        </p:spPr>
      </p:pic>
      <p:pic>
        <p:nvPicPr>
          <p:cNvPr id="7" name="Picture 6"/>
          <p:cNvPicPr>
            <a:picLocks noChangeAspect="1"/>
          </p:cNvPicPr>
          <p:nvPr/>
        </p:nvPicPr>
        <p:blipFill>
          <a:blip r:embed="rId3"/>
          <a:stretch>
            <a:fillRect/>
          </a:stretch>
        </p:blipFill>
        <p:spPr>
          <a:xfrm>
            <a:off x="6187028" y="2222026"/>
            <a:ext cx="5379661" cy="3613728"/>
          </a:xfrm>
          <a:prstGeom prst="rect">
            <a:avLst/>
          </a:prstGeom>
        </p:spPr>
      </p:pic>
    </p:spTree>
    <p:extLst>
      <p:ext uri="{BB962C8B-B14F-4D97-AF65-F5344CB8AC3E}">
        <p14:creationId xmlns:p14="http://schemas.microsoft.com/office/powerpoint/2010/main" val="1659160951"/>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8580"/>
            <a:ext cx="9905998" cy="908624"/>
          </a:xfrm>
        </p:spPr>
        <p:txBody>
          <a:bodyPr/>
          <a:lstStyle/>
          <a:p>
            <a:pPr algn="ctr"/>
            <a:r>
              <a:rPr lang="en-IN" b="1" dirty="0"/>
              <a:t>Data Description</a:t>
            </a:r>
            <a:endParaRPr lang="en-IN" dirty="0"/>
          </a:p>
        </p:txBody>
      </p:sp>
      <p:sp>
        <p:nvSpPr>
          <p:cNvPr id="3" name="Content Placeholder 2"/>
          <p:cNvSpPr>
            <a:spLocks noGrp="1"/>
          </p:cNvSpPr>
          <p:nvPr>
            <p:ph idx="1"/>
          </p:nvPr>
        </p:nvSpPr>
        <p:spPr>
          <a:xfrm>
            <a:off x="1141412" y="1197204"/>
            <a:ext cx="9905999" cy="5316718"/>
          </a:xfrm>
        </p:spPr>
        <p:txBody>
          <a:bodyPr/>
          <a:lstStyle/>
          <a:p>
            <a:pPr marL="0" indent="0">
              <a:buNone/>
            </a:pPr>
            <a:r>
              <a:rPr lang="en-IN" dirty="0" smtClean="0"/>
              <a:t>We have also plotted a histogram to check the distribution of robbery rate. </a:t>
            </a:r>
            <a:endParaRPr lang="en-IN" dirty="0"/>
          </a:p>
        </p:txBody>
      </p:sp>
      <p:pic>
        <p:nvPicPr>
          <p:cNvPr id="6" name="Picture 5"/>
          <p:cNvPicPr>
            <a:picLocks noChangeAspect="1"/>
          </p:cNvPicPr>
          <p:nvPr/>
        </p:nvPicPr>
        <p:blipFill>
          <a:blip r:embed="rId2"/>
          <a:stretch>
            <a:fillRect/>
          </a:stretch>
        </p:blipFill>
        <p:spPr>
          <a:xfrm>
            <a:off x="2705493" y="1927782"/>
            <a:ext cx="6411159" cy="4586140"/>
          </a:xfrm>
          <a:prstGeom prst="rect">
            <a:avLst/>
          </a:prstGeom>
        </p:spPr>
      </p:pic>
    </p:spTree>
    <p:extLst>
      <p:ext uri="{BB962C8B-B14F-4D97-AF65-F5344CB8AC3E}">
        <p14:creationId xmlns:p14="http://schemas.microsoft.com/office/powerpoint/2010/main" val="136738967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6068"/>
            <a:ext cx="9905998" cy="896868"/>
          </a:xfrm>
        </p:spPr>
        <p:txBody>
          <a:bodyPr/>
          <a:lstStyle/>
          <a:p>
            <a:pPr algn="ctr"/>
            <a:r>
              <a:rPr lang="en-IN" b="1" dirty="0"/>
              <a:t>Model Architecture</a:t>
            </a:r>
            <a:endParaRPr lang="en-IN" dirty="0"/>
          </a:p>
        </p:txBody>
      </p:sp>
      <p:sp>
        <p:nvSpPr>
          <p:cNvPr id="3" name="Content Placeholder 2"/>
          <p:cNvSpPr>
            <a:spLocks noGrp="1"/>
          </p:cNvSpPr>
          <p:nvPr>
            <p:ph idx="1"/>
          </p:nvPr>
        </p:nvSpPr>
        <p:spPr>
          <a:xfrm>
            <a:off x="1141412" y="1102936"/>
            <a:ext cx="9905999" cy="5580668"/>
          </a:xfrm>
        </p:spPr>
        <p:txBody>
          <a:bodyPr>
            <a:normAutofit/>
          </a:bodyPr>
          <a:lstStyle/>
          <a:p>
            <a:pPr marL="0" indent="0">
              <a:buNone/>
            </a:pPr>
            <a:r>
              <a:rPr lang="en-IN" sz="1800" dirty="0" smtClean="0"/>
              <a:t>We have used LSTM RNN model with </a:t>
            </a:r>
          </a:p>
          <a:p>
            <a:r>
              <a:rPr lang="en-IN" sz="1800" dirty="0" smtClean="0"/>
              <a:t>1 input layer with 50 neurons and </a:t>
            </a:r>
            <a:r>
              <a:rPr lang="en-IN" sz="1800" dirty="0" err="1" smtClean="0"/>
              <a:t>ReLu</a:t>
            </a:r>
            <a:r>
              <a:rPr lang="en-IN" sz="1800" dirty="0" smtClean="0"/>
              <a:t> as activation function.</a:t>
            </a:r>
          </a:p>
          <a:p>
            <a:r>
              <a:rPr lang="en-IN" sz="1800" dirty="0" smtClean="0"/>
              <a:t>1 hidden layer with 30 neurons a</a:t>
            </a:r>
            <a:r>
              <a:rPr lang="en-IN" sz="1800" dirty="0"/>
              <a:t>nd </a:t>
            </a:r>
            <a:r>
              <a:rPr lang="en-IN" sz="1800" dirty="0" err="1"/>
              <a:t>ReLu</a:t>
            </a:r>
            <a:r>
              <a:rPr lang="en-IN" sz="1800" dirty="0"/>
              <a:t> as activation function</a:t>
            </a:r>
            <a:r>
              <a:rPr lang="en-IN" sz="1800" dirty="0" smtClean="0"/>
              <a:t>.</a:t>
            </a:r>
          </a:p>
          <a:p>
            <a:r>
              <a:rPr lang="en-IN" sz="1800" dirty="0" smtClean="0"/>
              <a:t>Output dense layer with 1 neuron.</a:t>
            </a:r>
          </a:p>
          <a:p>
            <a:r>
              <a:rPr lang="en-IN" sz="1800" dirty="0" smtClean="0"/>
              <a:t>As optimizer we have used “</a:t>
            </a:r>
            <a:r>
              <a:rPr lang="en-IN" sz="1800" dirty="0" err="1" smtClean="0"/>
              <a:t>adam</a:t>
            </a:r>
            <a:r>
              <a:rPr lang="en-IN" sz="1800" dirty="0" smtClean="0"/>
              <a:t>” and “</a:t>
            </a:r>
            <a:r>
              <a:rPr lang="en-IN" sz="1800" dirty="0" err="1" smtClean="0"/>
              <a:t>mse</a:t>
            </a:r>
            <a:r>
              <a:rPr lang="en-IN" sz="1800" dirty="0" smtClean="0"/>
              <a:t>” as loss function criteria.</a:t>
            </a:r>
          </a:p>
          <a:p>
            <a:r>
              <a:rPr lang="en-IN" sz="1800" dirty="0" smtClean="0"/>
              <a:t>The model is trained with 200 epochs.</a:t>
            </a:r>
            <a:endParaRPr lang="en-IN" sz="1800" dirty="0"/>
          </a:p>
        </p:txBody>
      </p:sp>
      <p:pic>
        <p:nvPicPr>
          <p:cNvPr id="6" name="Picture 5"/>
          <p:cNvPicPr>
            <a:picLocks noChangeAspect="1"/>
          </p:cNvPicPr>
          <p:nvPr/>
        </p:nvPicPr>
        <p:blipFill>
          <a:blip r:embed="rId2"/>
          <a:stretch>
            <a:fillRect/>
          </a:stretch>
        </p:blipFill>
        <p:spPr>
          <a:xfrm>
            <a:off x="3496366" y="3978111"/>
            <a:ext cx="6071037" cy="2340176"/>
          </a:xfrm>
          <a:prstGeom prst="rect">
            <a:avLst/>
          </a:prstGeom>
        </p:spPr>
      </p:pic>
    </p:spTree>
    <p:extLst>
      <p:ext uri="{BB962C8B-B14F-4D97-AF65-F5344CB8AC3E}">
        <p14:creationId xmlns:p14="http://schemas.microsoft.com/office/powerpoint/2010/main" val="38598971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60300"/>
            <a:ext cx="9905998" cy="899197"/>
          </a:xfrm>
        </p:spPr>
        <p:txBody>
          <a:bodyPr/>
          <a:lstStyle/>
          <a:p>
            <a:pPr algn="ctr"/>
            <a:r>
              <a:rPr lang="en-IN" b="1" dirty="0"/>
              <a:t>Training Process</a:t>
            </a:r>
            <a:endParaRPr lang="en-IN" dirty="0"/>
          </a:p>
        </p:txBody>
      </p:sp>
      <p:sp>
        <p:nvSpPr>
          <p:cNvPr id="3" name="Content Placeholder 2"/>
          <p:cNvSpPr>
            <a:spLocks noGrp="1"/>
          </p:cNvSpPr>
          <p:nvPr>
            <p:ph idx="1"/>
          </p:nvPr>
        </p:nvSpPr>
        <p:spPr>
          <a:xfrm>
            <a:off x="1141412" y="1018095"/>
            <a:ext cx="9905999" cy="5533534"/>
          </a:xfrm>
        </p:spPr>
        <p:txBody>
          <a:bodyPr>
            <a:normAutofit/>
          </a:bodyPr>
          <a:lstStyle/>
          <a:p>
            <a:r>
              <a:rPr lang="en-IN" sz="1800" dirty="0" smtClean="0"/>
              <a:t>We have </a:t>
            </a:r>
            <a:r>
              <a:rPr lang="en-IN" sz="1800" dirty="0" err="1" smtClean="0"/>
              <a:t>splitted</a:t>
            </a:r>
            <a:r>
              <a:rPr lang="en-IN" sz="1800" dirty="0" smtClean="0"/>
              <a:t> the entire data in 106 training data and 12 test data.</a:t>
            </a:r>
          </a:p>
          <a:p>
            <a:r>
              <a:rPr lang="en-IN" sz="1800" dirty="0" smtClean="0"/>
              <a:t>We have applied feature scaling on the training data in order to our </a:t>
            </a:r>
            <a:r>
              <a:rPr lang="en-US" sz="1800" dirty="0" smtClean="0"/>
              <a:t>model to </a:t>
            </a:r>
            <a:r>
              <a:rPr lang="en-US" sz="1800" dirty="0"/>
              <a:t>interpret these features on the same </a:t>
            </a:r>
            <a:r>
              <a:rPr lang="en-US" sz="1800" dirty="0" smtClean="0"/>
              <a:t>scale.</a:t>
            </a:r>
          </a:p>
          <a:p>
            <a:r>
              <a:rPr lang="en-US" sz="1800" dirty="0" smtClean="0"/>
              <a:t>We have preprocessed our training data to generate a sequence where past 12 months data would help to predict the next data as we have got a seasonality.</a:t>
            </a:r>
          </a:p>
          <a:p>
            <a:r>
              <a:rPr lang="en-US" sz="1800" dirty="0" smtClean="0"/>
              <a:t>We have fit our training data into our sequential model and trained the model for 200 epochs, with </a:t>
            </a:r>
            <a:r>
              <a:rPr lang="en-US" sz="1800" dirty="0" err="1" smtClean="0"/>
              <a:t>adam</a:t>
            </a:r>
            <a:r>
              <a:rPr lang="en-US" sz="1800" dirty="0" smtClean="0"/>
              <a:t> as optimizer and </a:t>
            </a:r>
            <a:r>
              <a:rPr lang="en-US" sz="1800" dirty="0" err="1" smtClean="0"/>
              <a:t>mse</a:t>
            </a:r>
            <a:r>
              <a:rPr lang="en-US" sz="1800" dirty="0" smtClean="0"/>
              <a:t> as loss criterion.</a:t>
            </a:r>
          </a:p>
          <a:p>
            <a:pPr marL="0" indent="0">
              <a:buNone/>
            </a:pPr>
            <a:r>
              <a:rPr lang="en-US" sz="1800" dirty="0" smtClean="0"/>
              <a:t>The training loss per epoch is as below</a:t>
            </a:r>
          </a:p>
          <a:p>
            <a:pPr marL="0" indent="0">
              <a:buNone/>
            </a:pPr>
            <a:endParaRPr lang="en-IN" sz="1800" dirty="0"/>
          </a:p>
        </p:txBody>
      </p:sp>
      <p:pic>
        <p:nvPicPr>
          <p:cNvPr id="5" name="Picture 4"/>
          <p:cNvPicPr>
            <a:picLocks noChangeAspect="1"/>
          </p:cNvPicPr>
          <p:nvPr/>
        </p:nvPicPr>
        <p:blipFill>
          <a:blip r:embed="rId2"/>
          <a:stretch>
            <a:fillRect/>
          </a:stretch>
        </p:blipFill>
        <p:spPr>
          <a:xfrm>
            <a:off x="5422485" y="3784862"/>
            <a:ext cx="4757724" cy="2865748"/>
          </a:xfrm>
          <a:prstGeom prst="rect">
            <a:avLst/>
          </a:prstGeom>
        </p:spPr>
      </p:pic>
    </p:spTree>
    <p:extLst>
      <p:ext uri="{BB962C8B-B14F-4D97-AF65-F5344CB8AC3E}">
        <p14:creationId xmlns:p14="http://schemas.microsoft.com/office/powerpoint/2010/main" val="793470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9471"/>
            <a:ext cx="9905998" cy="965185"/>
          </a:xfrm>
        </p:spPr>
        <p:txBody>
          <a:bodyPr/>
          <a:lstStyle/>
          <a:p>
            <a:pPr algn="ctr"/>
            <a:r>
              <a:rPr lang="en-IN" b="1" dirty="0"/>
              <a:t>Evaluation Metrics</a:t>
            </a:r>
            <a:endParaRPr lang="en-IN" dirty="0"/>
          </a:p>
        </p:txBody>
      </p:sp>
      <p:sp>
        <p:nvSpPr>
          <p:cNvPr id="3" name="Content Placeholder 2"/>
          <p:cNvSpPr>
            <a:spLocks noGrp="1"/>
          </p:cNvSpPr>
          <p:nvPr>
            <p:ph idx="1"/>
          </p:nvPr>
        </p:nvSpPr>
        <p:spPr>
          <a:xfrm>
            <a:off x="1141412" y="1074656"/>
            <a:ext cx="9905999" cy="5467546"/>
          </a:xfrm>
        </p:spPr>
        <p:txBody>
          <a:bodyPr/>
          <a:lstStyle/>
          <a:p>
            <a:pPr marL="0" indent="0">
              <a:buNone/>
            </a:pPr>
            <a:r>
              <a:rPr lang="en-IN" dirty="0" smtClean="0"/>
              <a:t>For our model evaluation as it’s a continuous output we have used RMSE(root mean squared error) as our evaluation metrics, we have used the </a:t>
            </a:r>
            <a:r>
              <a:rPr lang="en-IN" dirty="0" err="1" smtClean="0"/>
              <a:t>rmse</a:t>
            </a:r>
            <a:r>
              <a:rPr lang="en-IN" dirty="0" smtClean="0"/>
              <a:t> function from </a:t>
            </a:r>
            <a:r>
              <a:rPr lang="en-IN" dirty="0" err="1" smtClean="0"/>
              <a:t>statsmodels</a:t>
            </a:r>
            <a:r>
              <a:rPr lang="en-IN" dirty="0" smtClean="0"/>
              <a:t> library to calculate the </a:t>
            </a:r>
            <a:r>
              <a:rPr lang="en-IN" dirty="0" err="1" smtClean="0"/>
              <a:t>rmse</a:t>
            </a:r>
            <a:r>
              <a:rPr lang="en-IN" dirty="0" smtClean="0"/>
              <a:t> score on our test data.</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We have achieved a </a:t>
            </a:r>
            <a:r>
              <a:rPr lang="en-IN" dirty="0" err="1" smtClean="0"/>
              <a:t>rmse</a:t>
            </a:r>
            <a:r>
              <a:rPr lang="en-IN" dirty="0" smtClean="0"/>
              <a:t> of 72.73 with our model.</a:t>
            </a:r>
          </a:p>
          <a:p>
            <a:pPr marL="0" indent="0">
              <a:buNone/>
            </a:pPr>
            <a:endParaRPr lang="en-IN" dirty="0"/>
          </a:p>
        </p:txBody>
      </p:sp>
      <p:pic>
        <p:nvPicPr>
          <p:cNvPr id="4" name="Picture 3"/>
          <p:cNvPicPr>
            <a:picLocks noChangeAspect="1"/>
          </p:cNvPicPr>
          <p:nvPr/>
        </p:nvPicPr>
        <p:blipFill>
          <a:blip r:embed="rId2"/>
          <a:stretch>
            <a:fillRect/>
          </a:stretch>
        </p:blipFill>
        <p:spPr>
          <a:xfrm>
            <a:off x="1564849" y="3133710"/>
            <a:ext cx="9030879" cy="1532558"/>
          </a:xfrm>
          <a:prstGeom prst="rect">
            <a:avLst/>
          </a:prstGeom>
        </p:spPr>
      </p:pic>
    </p:spTree>
    <p:extLst>
      <p:ext uri="{BB962C8B-B14F-4D97-AF65-F5344CB8AC3E}">
        <p14:creationId xmlns:p14="http://schemas.microsoft.com/office/powerpoint/2010/main" val="10269390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257"/>
            <a:ext cx="9905998" cy="848412"/>
          </a:xfrm>
        </p:spPr>
        <p:txBody>
          <a:bodyPr/>
          <a:lstStyle/>
          <a:p>
            <a:pPr algn="ctr"/>
            <a:r>
              <a:rPr lang="en-IN" b="1" dirty="0"/>
              <a:t>Results </a:t>
            </a:r>
            <a:endParaRPr lang="en-IN" dirty="0"/>
          </a:p>
        </p:txBody>
      </p:sp>
      <p:sp>
        <p:nvSpPr>
          <p:cNvPr id="3" name="Content Placeholder 2"/>
          <p:cNvSpPr>
            <a:spLocks noGrp="1"/>
          </p:cNvSpPr>
          <p:nvPr>
            <p:ph idx="1"/>
          </p:nvPr>
        </p:nvSpPr>
        <p:spPr>
          <a:xfrm>
            <a:off x="1141412" y="1008669"/>
            <a:ext cx="9905999" cy="5656082"/>
          </a:xfrm>
        </p:spPr>
        <p:txBody>
          <a:bodyPr/>
          <a:lstStyle/>
          <a:p>
            <a:r>
              <a:rPr lang="en-IN" dirty="0" smtClean="0"/>
              <a:t>We have plotted our prediction with respect to actual data.</a:t>
            </a:r>
          </a:p>
          <a:p>
            <a:pPr marL="0" indent="0">
              <a:buNone/>
            </a:pPr>
            <a:endParaRPr lang="en-IN" dirty="0"/>
          </a:p>
        </p:txBody>
      </p:sp>
      <p:pic>
        <p:nvPicPr>
          <p:cNvPr id="5" name="Picture 4"/>
          <p:cNvPicPr>
            <a:picLocks noChangeAspect="1"/>
          </p:cNvPicPr>
          <p:nvPr/>
        </p:nvPicPr>
        <p:blipFill>
          <a:blip r:embed="rId2"/>
          <a:stretch>
            <a:fillRect/>
          </a:stretch>
        </p:blipFill>
        <p:spPr>
          <a:xfrm>
            <a:off x="2750105" y="1693338"/>
            <a:ext cx="6688612" cy="4657901"/>
          </a:xfrm>
          <a:prstGeom prst="rect">
            <a:avLst/>
          </a:prstGeom>
        </p:spPr>
      </p:pic>
    </p:spTree>
    <p:extLst>
      <p:ext uri="{BB962C8B-B14F-4D97-AF65-F5344CB8AC3E}">
        <p14:creationId xmlns:p14="http://schemas.microsoft.com/office/powerpoint/2010/main" val="5009660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1402"/>
            <a:ext cx="9905998" cy="716437"/>
          </a:xfrm>
        </p:spPr>
        <p:txBody>
          <a:bodyPr/>
          <a:lstStyle/>
          <a:p>
            <a:pPr algn="ctr"/>
            <a:r>
              <a:rPr lang="en-IN" b="1" dirty="0" smtClean="0"/>
              <a:t>Model analysis</a:t>
            </a:r>
            <a:endParaRPr lang="en-IN" b="1" dirty="0"/>
          </a:p>
        </p:txBody>
      </p:sp>
      <p:sp>
        <p:nvSpPr>
          <p:cNvPr id="3" name="Content Placeholder 2"/>
          <p:cNvSpPr>
            <a:spLocks noGrp="1"/>
          </p:cNvSpPr>
          <p:nvPr>
            <p:ph idx="1"/>
          </p:nvPr>
        </p:nvSpPr>
        <p:spPr>
          <a:xfrm>
            <a:off x="1141412" y="716437"/>
            <a:ext cx="9905999" cy="6052008"/>
          </a:xfrm>
        </p:spPr>
        <p:txBody>
          <a:bodyPr>
            <a:noAutofit/>
          </a:bodyPr>
          <a:lstStyle/>
          <a:p>
            <a:pPr marL="0" indent="0">
              <a:buNone/>
            </a:pPr>
            <a:r>
              <a:rPr lang="en-US" sz="1400" b="1" dirty="0" smtClean="0"/>
              <a:t>Pros </a:t>
            </a:r>
            <a:r>
              <a:rPr lang="en-US" sz="1400" b="1" dirty="0"/>
              <a:t>of using RNN/LSTM models for time series prediction</a:t>
            </a:r>
            <a:r>
              <a:rPr lang="en-US" sz="1400" b="1" dirty="0" smtClean="0"/>
              <a:t>:</a:t>
            </a:r>
            <a:endParaRPr lang="en-US" sz="1400" b="1" dirty="0"/>
          </a:p>
          <a:p>
            <a:r>
              <a:rPr lang="en-US" sz="1400" b="1" dirty="0" smtClean="0"/>
              <a:t>Ability </a:t>
            </a:r>
            <a:r>
              <a:rPr lang="en-US" sz="1400" b="1" dirty="0"/>
              <a:t>to Capture Temporal </a:t>
            </a:r>
            <a:r>
              <a:rPr lang="en-US" sz="1400" b="1" dirty="0" smtClean="0"/>
              <a:t>Dependencies</a:t>
            </a:r>
            <a:r>
              <a:rPr lang="en-US" sz="1400" dirty="0" smtClean="0"/>
              <a:t>: </a:t>
            </a:r>
            <a:r>
              <a:rPr lang="en-US" sz="1400" dirty="0"/>
              <a:t>RNNs and LSTMs are well-suited for time series prediction tasks because they can capture temporal dependencies within the data, allowing them to learn patterns and trends over time</a:t>
            </a:r>
            <a:r>
              <a:rPr lang="en-US" sz="1400" dirty="0" smtClean="0"/>
              <a:t>.</a:t>
            </a:r>
            <a:endParaRPr lang="en-US" sz="1400" dirty="0"/>
          </a:p>
          <a:p>
            <a:r>
              <a:rPr lang="en-US" sz="1400" b="1" dirty="0" smtClean="0"/>
              <a:t>Flexibility </a:t>
            </a:r>
            <a:r>
              <a:rPr lang="en-US" sz="1400" b="1" dirty="0"/>
              <a:t>in Handling Sequential </a:t>
            </a:r>
            <a:r>
              <a:rPr lang="en-US" sz="1400" b="1" dirty="0" smtClean="0"/>
              <a:t>Data</a:t>
            </a:r>
            <a:r>
              <a:rPr lang="en-US" sz="1400" dirty="0" smtClean="0"/>
              <a:t>: </a:t>
            </a:r>
            <a:r>
              <a:rPr lang="en-US" sz="1400" dirty="0"/>
              <a:t>RNNs and LSTMs can handle sequences of variable lengths, making them adaptable to various time series data formats without the need for fixed-size input</a:t>
            </a:r>
            <a:r>
              <a:rPr lang="en-US" sz="1400" dirty="0" smtClean="0"/>
              <a:t>.</a:t>
            </a:r>
            <a:endParaRPr lang="en-US" sz="1400" dirty="0"/>
          </a:p>
          <a:p>
            <a:r>
              <a:rPr lang="en-US" sz="1400" b="1" dirty="0" smtClean="0"/>
              <a:t>Effective </a:t>
            </a:r>
            <a:r>
              <a:rPr lang="en-US" sz="1400" b="1" dirty="0"/>
              <a:t>for Long-Term </a:t>
            </a:r>
            <a:r>
              <a:rPr lang="en-US" sz="1400" b="1" dirty="0" smtClean="0"/>
              <a:t>Dependencies</a:t>
            </a:r>
            <a:r>
              <a:rPr lang="en-US" sz="1400" dirty="0" smtClean="0"/>
              <a:t>: </a:t>
            </a:r>
            <a:r>
              <a:rPr lang="en-US" sz="1400" dirty="0"/>
              <a:t>LSTMs, in particular, excel at capturing long-term dependencies, which is crucial for forecasting tasks where historical information from distant time steps is relevant</a:t>
            </a:r>
            <a:r>
              <a:rPr lang="en-US" sz="1400" dirty="0" smtClean="0"/>
              <a:t>.</a:t>
            </a:r>
            <a:endParaRPr lang="en-US" sz="1400" dirty="0"/>
          </a:p>
          <a:p>
            <a:r>
              <a:rPr lang="en-US" sz="1400" b="1" dirty="0" smtClean="0"/>
              <a:t>Implicit </a:t>
            </a:r>
            <a:r>
              <a:rPr lang="en-US" sz="1400" b="1" dirty="0"/>
              <a:t>Feature </a:t>
            </a:r>
            <a:r>
              <a:rPr lang="en-US" sz="1400" b="1" dirty="0" smtClean="0"/>
              <a:t>Extraction</a:t>
            </a:r>
            <a:r>
              <a:rPr lang="en-US" sz="1400" dirty="0" smtClean="0"/>
              <a:t>: </a:t>
            </a:r>
            <a:r>
              <a:rPr lang="en-US" sz="1400" dirty="0"/>
              <a:t>RNNs and LSTMs automatically extract features from sequential data, reducing the need for manual feature engineering, especially in tasks where the underlying patterns may be complex or not fully understood</a:t>
            </a:r>
            <a:r>
              <a:rPr lang="en-US" sz="1400" dirty="0" smtClean="0"/>
              <a:t>.</a:t>
            </a:r>
            <a:endParaRPr lang="en-US" sz="1400" dirty="0"/>
          </a:p>
          <a:p>
            <a:pPr marL="0" indent="0">
              <a:buNone/>
            </a:pPr>
            <a:r>
              <a:rPr lang="en-US" sz="1400" b="1" dirty="0" smtClean="0"/>
              <a:t>Cons </a:t>
            </a:r>
            <a:r>
              <a:rPr lang="en-US" sz="1400" b="1" dirty="0"/>
              <a:t>of using RNN/LSTM models for time series prediction</a:t>
            </a:r>
            <a:r>
              <a:rPr lang="en-US" sz="1400" b="1" dirty="0" smtClean="0"/>
              <a:t>:</a:t>
            </a:r>
            <a:endParaRPr lang="en-US" sz="1400" b="1" dirty="0"/>
          </a:p>
          <a:p>
            <a:r>
              <a:rPr lang="en-US" sz="1400" b="1" dirty="0" smtClean="0"/>
              <a:t>Training Complexity</a:t>
            </a:r>
            <a:r>
              <a:rPr lang="en-US" sz="1400" dirty="0" smtClean="0"/>
              <a:t>: </a:t>
            </a:r>
            <a:r>
              <a:rPr lang="en-US" sz="1400" dirty="0"/>
              <a:t>Training RNNs and LSTMs can be computationally intensive, especially with large datasets and complex architectures, which may require significant computational resources and time</a:t>
            </a:r>
            <a:r>
              <a:rPr lang="en-US" sz="1400" dirty="0" smtClean="0"/>
              <a:t>.</a:t>
            </a:r>
            <a:endParaRPr lang="en-US" sz="1400" dirty="0"/>
          </a:p>
          <a:p>
            <a:r>
              <a:rPr lang="en-US" sz="1400" b="1" dirty="0" smtClean="0"/>
              <a:t>Susceptibility </a:t>
            </a:r>
            <a:r>
              <a:rPr lang="en-US" sz="1400" b="1" dirty="0"/>
              <a:t>to </a:t>
            </a:r>
            <a:r>
              <a:rPr lang="en-US" sz="1400" b="1" dirty="0" smtClean="0"/>
              <a:t>Overfitting</a:t>
            </a:r>
            <a:r>
              <a:rPr lang="en-US" sz="1400" dirty="0" smtClean="0"/>
              <a:t>: </a:t>
            </a:r>
            <a:r>
              <a:rPr lang="en-US" sz="1400" dirty="0"/>
              <a:t>RNNs and LSTMs are prone to overfitting, especially when the model capacity is high relative to the size of the training data. Regularization techniques and careful model selection are necessary to mitigate this risk</a:t>
            </a:r>
            <a:r>
              <a:rPr lang="en-US" sz="1400" dirty="0" smtClean="0"/>
              <a:t>.</a:t>
            </a:r>
            <a:endParaRPr lang="en-US" sz="1400" dirty="0"/>
          </a:p>
          <a:p>
            <a:r>
              <a:rPr lang="en-US" sz="1400" b="1" dirty="0" smtClean="0"/>
              <a:t>Difficulty </a:t>
            </a:r>
            <a:r>
              <a:rPr lang="en-US" sz="1400" b="1" dirty="0"/>
              <a:t>in Capturing Short-Term </a:t>
            </a:r>
            <a:r>
              <a:rPr lang="en-US" sz="1400" b="1" dirty="0" smtClean="0"/>
              <a:t>Patterns</a:t>
            </a:r>
            <a:r>
              <a:rPr lang="en-US" sz="1400" dirty="0" smtClean="0"/>
              <a:t>: </a:t>
            </a:r>
            <a:r>
              <a:rPr lang="en-US" sz="1400" dirty="0"/>
              <a:t>While LSTMs excel at capturing long-term dependencies, they may struggle with capturing short-term patterns in the data, especially if the time series exhibits rapid fluctuations or noise</a:t>
            </a:r>
            <a:r>
              <a:rPr lang="en-US" sz="1400" dirty="0" smtClean="0"/>
              <a:t>.</a:t>
            </a:r>
            <a:endParaRPr lang="en-US" sz="1400" dirty="0"/>
          </a:p>
          <a:p>
            <a:r>
              <a:rPr lang="en-US" sz="1400" b="1" dirty="0" smtClean="0"/>
              <a:t>Challenges </a:t>
            </a:r>
            <a:r>
              <a:rPr lang="en-US" sz="1400" b="1" dirty="0"/>
              <a:t>with Sequential Data </a:t>
            </a:r>
            <a:r>
              <a:rPr lang="en-US" sz="1400" b="1" dirty="0" smtClean="0"/>
              <a:t>Preprocessing</a:t>
            </a:r>
            <a:r>
              <a:rPr lang="en-US" sz="1400" dirty="0" smtClean="0"/>
              <a:t>: </a:t>
            </a:r>
            <a:r>
              <a:rPr lang="en-US" sz="1400" dirty="0"/>
              <a:t>Preprocessing sequential data for RNNs and LSTMs can be challenging, particularly when dealing with missing values, irregular time intervals, or non-stationary data. Careful preprocessing steps are necessary to ensure the effectiveness of the model.</a:t>
            </a:r>
            <a:endParaRPr lang="en-IN" sz="1400" dirty="0"/>
          </a:p>
        </p:txBody>
      </p:sp>
    </p:spTree>
    <p:extLst>
      <p:ext uri="{BB962C8B-B14F-4D97-AF65-F5344CB8AC3E}">
        <p14:creationId xmlns:p14="http://schemas.microsoft.com/office/powerpoint/2010/main" val="290005755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01" y="0"/>
            <a:ext cx="9905998" cy="1478570"/>
          </a:xfrm>
        </p:spPr>
        <p:txBody>
          <a:bodyPr/>
          <a:lstStyle/>
          <a:p>
            <a:pPr algn="ctr"/>
            <a:r>
              <a:rPr lang="en-US" b="1" dirty="0"/>
              <a:t>What is Time Series Forecasting?</a:t>
            </a:r>
            <a:endParaRPr lang="en-IN" dirty="0"/>
          </a:p>
        </p:txBody>
      </p:sp>
      <p:sp>
        <p:nvSpPr>
          <p:cNvPr id="3" name="Content Placeholder 2"/>
          <p:cNvSpPr>
            <a:spLocks noGrp="1"/>
          </p:cNvSpPr>
          <p:nvPr>
            <p:ph idx="1"/>
          </p:nvPr>
        </p:nvSpPr>
        <p:spPr>
          <a:xfrm>
            <a:off x="1141412" y="1225485"/>
            <a:ext cx="9905999" cy="5467546"/>
          </a:xfrm>
        </p:spPr>
        <p:txBody>
          <a:bodyPr>
            <a:normAutofit fontScale="40000" lnSpcReduction="20000"/>
          </a:bodyPr>
          <a:lstStyle/>
          <a:p>
            <a:pPr marL="0" indent="0">
              <a:buNone/>
            </a:pPr>
            <a:r>
              <a:rPr lang="en-US" sz="3700" b="1" u="sng" dirty="0"/>
              <a:t>Time Series Forecasting: Predicting the Future</a:t>
            </a:r>
          </a:p>
          <a:p>
            <a:pPr marL="0" indent="0">
              <a:buNone/>
            </a:pPr>
            <a:r>
              <a:rPr lang="en-US" sz="3700" dirty="0"/>
              <a:t>Time series forecasting is the art and science of analyzing past data points collected over time to predict future values. This powerful tool finds applications across various domains, enabling informed decision-making and strategic planning.</a:t>
            </a:r>
          </a:p>
          <a:p>
            <a:pPr marL="0" indent="0">
              <a:buNone/>
            </a:pPr>
            <a:r>
              <a:rPr lang="en-US" sz="3700" b="1" dirty="0"/>
              <a:t>Here's why time series forecasting matters:</a:t>
            </a:r>
            <a:endParaRPr lang="en-US" sz="3700" dirty="0"/>
          </a:p>
          <a:p>
            <a:r>
              <a:rPr lang="en-US" sz="3700" b="1" dirty="0"/>
              <a:t>Unveiling Hidden Patterns:</a:t>
            </a:r>
            <a:r>
              <a:rPr lang="en-US" sz="3700" dirty="0"/>
              <a:t> By examining historical data, we can identify trends, seasonality, and cyclicality, providing valuable insights into the underlying behavior of the data. This understanding is crucial for accurate predictions.</a:t>
            </a:r>
          </a:p>
          <a:p>
            <a:r>
              <a:rPr lang="en-US" sz="3700" b="1" dirty="0"/>
              <a:t>Informed Decision Making:</a:t>
            </a:r>
            <a:r>
              <a:rPr lang="en-US" sz="3700" dirty="0"/>
              <a:t> Businesses can utilize forecasts to anticipate future demand, optimize inventory levels, allocate resources efficiently, and develop effective marketing strategies. Governments can utilize it for resource planning, infrastructure development, and disaster preparedness.</a:t>
            </a:r>
          </a:p>
          <a:p>
            <a:r>
              <a:rPr lang="en-US" sz="3700" b="1" dirty="0"/>
              <a:t>Risk Management:</a:t>
            </a:r>
            <a:r>
              <a:rPr lang="en-US" sz="3700" dirty="0"/>
              <a:t> Forecasting helps assess potential risks and opportunities, allowing for proactive mitigation strategies and improved preparedness for unforeseen events. This is particularly relevant in finance, insurance, and supply chain management.</a:t>
            </a:r>
          </a:p>
          <a:p>
            <a:r>
              <a:rPr lang="en-US" sz="3700" b="1" dirty="0"/>
              <a:t>Financial Planning:</a:t>
            </a:r>
            <a:r>
              <a:rPr lang="en-US" sz="3700" dirty="0"/>
              <a:t> Organizations can predict future revenue, expenses, and profitability through forecasting, leading to better budgeting, investment strategies, and resource allocation. This allows for greater financial stability and growth.</a:t>
            </a:r>
          </a:p>
          <a:p>
            <a:pPr marL="0" indent="0">
              <a:buNone/>
            </a:pPr>
            <a:r>
              <a:rPr lang="en-US" sz="3700" dirty="0" smtClean="0"/>
              <a:t>From</a:t>
            </a:r>
            <a:r>
              <a:rPr lang="en-US" sz="3700" dirty="0"/>
              <a:t> predicting stock prices and weather patterns to understanding customer behavior and energy consumption, time series forecasting plays a pivotal role in navigating the uncertainties of the future. By leveraging the power of historical data, we gain valuable foresight to make informed decisions and shape a more successful future.</a:t>
            </a:r>
          </a:p>
          <a:p>
            <a:endParaRPr lang="en-IN" dirty="0"/>
          </a:p>
        </p:txBody>
      </p:sp>
    </p:spTree>
    <p:extLst>
      <p:ext uri="{BB962C8B-B14F-4D97-AF65-F5344CB8AC3E}">
        <p14:creationId xmlns:p14="http://schemas.microsoft.com/office/powerpoint/2010/main" val="18652371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87734"/>
          </a:xfrm>
        </p:spPr>
        <p:txBody>
          <a:bodyPr/>
          <a:lstStyle/>
          <a:p>
            <a:pPr algn="ctr"/>
            <a:r>
              <a:rPr lang="en-IN" b="1" dirty="0"/>
              <a:t>Conclusion</a:t>
            </a:r>
            <a:endParaRPr lang="en-IN" dirty="0"/>
          </a:p>
        </p:txBody>
      </p:sp>
      <p:sp>
        <p:nvSpPr>
          <p:cNvPr id="3" name="Content Placeholder 2"/>
          <p:cNvSpPr>
            <a:spLocks noGrp="1"/>
          </p:cNvSpPr>
          <p:nvPr>
            <p:ph idx="1"/>
          </p:nvPr>
        </p:nvSpPr>
        <p:spPr>
          <a:xfrm>
            <a:off x="1141412" y="1545996"/>
            <a:ext cx="9905999" cy="4245205"/>
          </a:xfrm>
        </p:spPr>
        <p:txBody>
          <a:bodyPr>
            <a:normAutofit fontScale="92500" lnSpcReduction="20000"/>
          </a:bodyPr>
          <a:lstStyle/>
          <a:p>
            <a:pPr marL="0" indent="0">
              <a:buNone/>
            </a:pPr>
            <a:endParaRPr lang="en-US" dirty="0"/>
          </a:p>
          <a:p>
            <a:r>
              <a:rPr lang="en-US" dirty="0" smtClean="0"/>
              <a:t>LSTM </a:t>
            </a:r>
            <a:r>
              <a:rPr lang="en-US" dirty="0"/>
              <a:t>and RNN models offer powerful tools for time series analysis, allowing us to capture complex temporal dependencies and make accurate predictions.</a:t>
            </a:r>
          </a:p>
          <a:p>
            <a:r>
              <a:rPr lang="en-US" dirty="0" smtClean="0"/>
              <a:t>These </a:t>
            </a:r>
            <a:r>
              <a:rPr lang="en-US" dirty="0"/>
              <a:t>models excel in handling sequential data, offering flexibility in processing data of varying lengths and capturing long-term dependencies.</a:t>
            </a:r>
          </a:p>
          <a:p>
            <a:r>
              <a:rPr lang="en-US" dirty="0" smtClean="0"/>
              <a:t>However</a:t>
            </a:r>
            <a:r>
              <a:rPr lang="en-US" dirty="0"/>
              <a:t>, challenges such as training complexity, susceptibility to overfitting, and difficulty in capturing short-term patterns must be carefully addressed.</a:t>
            </a:r>
          </a:p>
          <a:p>
            <a:r>
              <a:rPr lang="en-US" dirty="0" smtClean="0"/>
              <a:t>Despite </a:t>
            </a:r>
            <a:r>
              <a:rPr lang="en-US" dirty="0"/>
              <a:t>these challenges, LSTM/RNN models remain valuable assets in the field of time series analysis, offering a promising avenue for extracting insights and making informed decisions in various domains.</a:t>
            </a:r>
            <a:endParaRPr lang="en-IN" dirty="0"/>
          </a:p>
        </p:txBody>
      </p:sp>
    </p:spTree>
    <p:extLst>
      <p:ext uri="{BB962C8B-B14F-4D97-AF65-F5344CB8AC3E}">
        <p14:creationId xmlns:p14="http://schemas.microsoft.com/office/powerpoint/2010/main" val="195612527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https://fred.stlouisfed.org</a:t>
            </a:r>
            <a:r>
              <a:rPr lang="en-IN" dirty="0" smtClean="0">
                <a:hlinkClick r:id="rId2"/>
              </a:rPr>
              <a:t>/</a:t>
            </a:r>
            <a:endParaRPr lang="en-IN" dirty="0" smtClean="0"/>
          </a:p>
          <a:p>
            <a:r>
              <a:rPr lang="en-IN" dirty="0">
                <a:hlinkClick r:id="rId3"/>
              </a:rPr>
              <a:t>https://medium.com/@</a:t>
            </a:r>
            <a:r>
              <a:rPr lang="en-IN" dirty="0" smtClean="0">
                <a:hlinkClick r:id="rId3"/>
              </a:rPr>
              <a:t>divyanshu132/lstm-and-its-equations-5ee9246d04af</a:t>
            </a:r>
            <a:endParaRPr lang="en-IN" dirty="0" smtClean="0"/>
          </a:p>
          <a:p>
            <a:r>
              <a:rPr lang="en-IN" dirty="0">
                <a:hlinkClick r:id="rId4"/>
              </a:rPr>
              <a:t>https://</a:t>
            </a:r>
            <a:r>
              <a:rPr lang="en-IN" dirty="0" smtClean="0">
                <a:hlinkClick r:id="rId4"/>
              </a:rPr>
              <a:t>en.wikipedia.org/wiki/Recurrent_neural_network</a:t>
            </a:r>
            <a:endParaRPr lang="en-IN" dirty="0" smtClean="0"/>
          </a:p>
          <a:p>
            <a:r>
              <a:rPr lang="en-IN" dirty="0">
                <a:hlinkClick r:id="rId5"/>
              </a:rPr>
              <a:t>https://towardsdatascience.com</a:t>
            </a:r>
            <a:r>
              <a:rPr lang="en-IN" dirty="0" smtClean="0">
                <a:hlinkClick r:id="rId5"/>
              </a:rPr>
              <a:t>/</a:t>
            </a:r>
            <a:endParaRPr lang="en-IN" dirty="0" smtClean="0"/>
          </a:p>
          <a:p>
            <a:pPr marL="0" indent="0">
              <a:buNone/>
            </a:pPr>
            <a:endParaRPr lang="en-IN" dirty="0"/>
          </a:p>
        </p:txBody>
      </p:sp>
    </p:spTree>
    <p:extLst>
      <p:ext uri="{BB962C8B-B14F-4D97-AF65-F5344CB8AC3E}">
        <p14:creationId xmlns:p14="http://schemas.microsoft.com/office/powerpoint/2010/main" val="268440321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4" name="Rectangle 3"/>
          <p:cNvSpPr/>
          <p:nvPr/>
        </p:nvSpPr>
        <p:spPr>
          <a:xfrm>
            <a:off x="2337847" y="2967335"/>
            <a:ext cx="8125906" cy="923330"/>
          </a:xfrm>
          <a:prstGeom prst="rect">
            <a:avLst/>
          </a:prstGeom>
          <a:noFill/>
        </p:spPr>
        <p:txBody>
          <a:bodyPr wrap="squar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13358844"/>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0044"/>
            <a:ext cx="9905998" cy="1134867"/>
          </a:xfrm>
        </p:spPr>
        <p:txBody>
          <a:bodyPr/>
          <a:lstStyle/>
          <a:p>
            <a:pPr algn="ctr"/>
            <a:r>
              <a:rPr lang="en-US" b="1" dirty="0"/>
              <a:t>Challenges in Time Series Forecasting</a:t>
            </a:r>
            <a:endParaRPr lang="en-IN" dirty="0"/>
          </a:p>
        </p:txBody>
      </p:sp>
      <p:sp>
        <p:nvSpPr>
          <p:cNvPr id="3" name="Content Placeholder 2"/>
          <p:cNvSpPr>
            <a:spLocks noGrp="1"/>
          </p:cNvSpPr>
          <p:nvPr>
            <p:ph idx="1"/>
          </p:nvPr>
        </p:nvSpPr>
        <p:spPr>
          <a:xfrm>
            <a:off x="1216057" y="999241"/>
            <a:ext cx="10190375" cy="5646656"/>
          </a:xfrm>
        </p:spPr>
        <p:txBody>
          <a:bodyPr>
            <a:normAutofit fontScale="62500" lnSpcReduction="20000"/>
          </a:bodyPr>
          <a:lstStyle/>
          <a:p>
            <a:pPr marL="0" indent="0">
              <a:buNone/>
            </a:pPr>
            <a:r>
              <a:rPr lang="en-US" dirty="0"/>
              <a:t>While time series forecasting offers valuable insights, it comes with inherent challenges that can impact prediction accuracy. Understanding these challenges is crucial for choosing the right approach and interpreting the results effectively.</a:t>
            </a:r>
          </a:p>
          <a:p>
            <a:pPr marL="0" indent="0">
              <a:buNone/>
            </a:pPr>
            <a:r>
              <a:rPr lang="en-US" b="1" dirty="0"/>
              <a:t>Key challenges include:</a:t>
            </a:r>
            <a:endParaRPr lang="en-US" dirty="0"/>
          </a:p>
          <a:p>
            <a:r>
              <a:rPr lang="en-US" b="1" dirty="0"/>
              <a:t>Non-stationarity:</a:t>
            </a:r>
            <a:r>
              <a:rPr lang="en-US" dirty="0"/>
              <a:t> Many real-world time series exhibit non-stationarity, meaning their statistical properties like mean and variance change over time. This makes it difficult to apply traditional forecasting methods that assume stationarity.</a:t>
            </a:r>
          </a:p>
          <a:p>
            <a:r>
              <a:rPr lang="en-US" b="1" dirty="0"/>
              <a:t>Seasonality:</a:t>
            </a:r>
            <a:r>
              <a:rPr lang="en-US" dirty="0"/>
              <a:t> Seasonal patterns, such as daily, weekly, or yearly fluctuations, can significantly influence the data. Accurately modeling and accounting for these seasonal variations is crucial for reliable forecasts.</a:t>
            </a:r>
          </a:p>
          <a:p>
            <a:r>
              <a:rPr lang="en-US" b="1" dirty="0"/>
              <a:t>Noise and Outliers:</a:t>
            </a:r>
            <a:r>
              <a:rPr lang="en-US" dirty="0"/>
              <a:t> </a:t>
            </a:r>
            <a:r>
              <a:rPr lang="en-US" dirty="0" err="1" smtClean="0"/>
              <a:t>Realworld</a:t>
            </a:r>
            <a:r>
              <a:rPr lang="en-US" dirty="0"/>
              <a:t> data often contains noise and outliers, which can distort the underlying patterns and lead to </a:t>
            </a:r>
            <a:r>
              <a:rPr lang="en-US" dirty="0" smtClean="0"/>
              <a:t>inaccurate</a:t>
            </a:r>
            <a:r>
              <a:rPr lang="en-US" dirty="0"/>
              <a:t> predictions. Identifying and handling these anomalies is essential for improving forecasting accuracy.</a:t>
            </a:r>
          </a:p>
          <a:p>
            <a:r>
              <a:rPr lang="en-US" b="1" dirty="0" smtClean="0"/>
              <a:t>Long-term</a:t>
            </a:r>
            <a:r>
              <a:rPr lang="en-US" b="1" dirty="0"/>
              <a:t> Dependencies:</a:t>
            </a:r>
            <a:r>
              <a:rPr lang="en-US" dirty="0"/>
              <a:t> Some time series exhibit long-term dependencies, where past events influence future values over extended periods. Capturing these complex relationships can be challenging for traditional models.</a:t>
            </a:r>
          </a:p>
          <a:p>
            <a:r>
              <a:rPr lang="en-US" b="1" dirty="0"/>
              <a:t>Choosing the Right Model:</a:t>
            </a:r>
            <a:r>
              <a:rPr lang="en-US" dirty="0"/>
              <a:t> With a plethora of forecasting methods available, selecting the most appropriate model depends on the specific characteristics of the data and the forecasting goals. This requires careful consideration and expertise.</a:t>
            </a:r>
          </a:p>
          <a:p>
            <a:pPr marL="0" indent="0">
              <a:buNone/>
            </a:pPr>
            <a:r>
              <a:rPr lang="en-US" dirty="0"/>
              <a:t>By acknowledging these challenges and employing appropriate techniques, we can improve the accuracy and reliability of time series forecasts, unlocking their full potential for informed decision-making.</a:t>
            </a:r>
          </a:p>
          <a:p>
            <a:endParaRPr lang="en-IN" dirty="0"/>
          </a:p>
        </p:txBody>
      </p:sp>
    </p:spTree>
    <p:extLst>
      <p:ext uri="{BB962C8B-B14F-4D97-AF65-F5344CB8AC3E}">
        <p14:creationId xmlns:p14="http://schemas.microsoft.com/office/powerpoint/2010/main" val="39517627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9470"/>
            <a:ext cx="9905998" cy="1106587"/>
          </a:xfrm>
        </p:spPr>
        <p:txBody>
          <a:bodyPr/>
          <a:lstStyle/>
          <a:p>
            <a:pPr algn="ctr"/>
            <a:r>
              <a:rPr lang="en-IN" b="1" dirty="0"/>
              <a:t>Introduction to </a:t>
            </a:r>
            <a:r>
              <a:rPr lang="en-IN" b="1" dirty="0" smtClean="0"/>
              <a:t>RNNs</a:t>
            </a:r>
            <a:br>
              <a:rPr lang="en-IN" b="1" dirty="0" smtClean="0"/>
            </a:br>
            <a:r>
              <a:rPr lang="en-IN" b="1" dirty="0" smtClean="0"/>
              <a:t>(</a:t>
            </a:r>
            <a:r>
              <a:rPr lang="en-IN" dirty="0"/>
              <a:t>Recurrent neural </a:t>
            </a:r>
            <a:r>
              <a:rPr lang="en-IN" dirty="0" smtClean="0"/>
              <a:t>network)</a:t>
            </a:r>
            <a:endParaRPr lang="en-IN" dirty="0"/>
          </a:p>
        </p:txBody>
      </p:sp>
      <p:sp>
        <p:nvSpPr>
          <p:cNvPr id="5" name="AutoShape 4" descr="Recurrent Neural Network (RNN ..."/>
          <p:cNvSpPr>
            <a:spLocks noGrp="1" noChangeAspect="1" noChangeArrowheads="1"/>
          </p:cNvSpPr>
          <p:nvPr>
            <p:ph idx="1"/>
          </p:nvPr>
        </p:nvSpPr>
        <p:spPr bwMode="auto">
          <a:xfrm>
            <a:off x="1141413" y="1216025"/>
            <a:ext cx="9906000" cy="5448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smtClean="0"/>
              <a:t> </a:t>
            </a:r>
            <a:endParaRPr lang="en-IN" dirty="0"/>
          </a:p>
        </p:txBody>
      </p:sp>
      <p:pic>
        <p:nvPicPr>
          <p:cNvPr id="8" name="Picture 7"/>
          <p:cNvPicPr>
            <a:picLocks noChangeAspect="1"/>
          </p:cNvPicPr>
          <p:nvPr/>
        </p:nvPicPr>
        <p:blipFill>
          <a:blip r:embed="rId2"/>
          <a:stretch>
            <a:fillRect/>
          </a:stretch>
        </p:blipFill>
        <p:spPr>
          <a:xfrm>
            <a:off x="1517715" y="1349490"/>
            <a:ext cx="9172281" cy="4570543"/>
          </a:xfrm>
          <a:prstGeom prst="rect">
            <a:avLst/>
          </a:prstGeom>
        </p:spPr>
      </p:pic>
    </p:spTree>
    <p:extLst>
      <p:ext uri="{BB962C8B-B14F-4D97-AF65-F5344CB8AC3E}">
        <p14:creationId xmlns:p14="http://schemas.microsoft.com/office/powerpoint/2010/main" val="29630524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0617"/>
            <a:ext cx="9905998" cy="1125441"/>
          </a:xfrm>
        </p:spPr>
        <p:txBody>
          <a:bodyPr/>
          <a:lstStyle/>
          <a:p>
            <a:pPr algn="ctr"/>
            <a:r>
              <a:rPr lang="en-IN" b="1" dirty="0"/>
              <a:t>Introduction to RNNs</a:t>
            </a:r>
            <a:br>
              <a:rPr lang="en-IN" b="1" dirty="0"/>
            </a:br>
            <a:r>
              <a:rPr lang="en-IN" b="1" dirty="0"/>
              <a:t>(</a:t>
            </a:r>
            <a:r>
              <a:rPr lang="en-IN" dirty="0"/>
              <a:t>Recurrent neural network)</a:t>
            </a:r>
          </a:p>
        </p:txBody>
      </p:sp>
      <p:sp>
        <p:nvSpPr>
          <p:cNvPr id="3" name="Content Placeholder 2"/>
          <p:cNvSpPr>
            <a:spLocks noGrp="1"/>
          </p:cNvSpPr>
          <p:nvPr>
            <p:ph idx="1"/>
          </p:nvPr>
        </p:nvSpPr>
        <p:spPr>
          <a:xfrm>
            <a:off x="1141412" y="1216058"/>
            <a:ext cx="9905999" cy="5354424"/>
          </a:xfrm>
        </p:spPr>
        <p:txBody>
          <a:bodyPr>
            <a:normAutofit fontScale="85000" lnSpcReduction="10000"/>
          </a:bodyPr>
          <a:lstStyle/>
          <a:p>
            <a:r>
              <a:rPr lang="en-US" dirty="0" smtClean="0"/>
              <a:t> </a:t>
            </a:r>
            <a:r>
              <a:rPr lang="en-US" dirty="0"/>
              <a:t>Recurrent Neural Networks (RNNs) process sequential data by utilizing recurrent connections.</a:t>
            </a:r>
          </a:p>
          <a:p>
            <a:r>
              <a:rPr lang="en-US" dirty="0" smtClean="0"/>
              <a:t> </a:t>
            </a:r>
            <a:r>
              <a:rPr lang="en-US" dirty="0"/>
              <a:t>Basic architecture includes input, output, and hidden state vectors.</a:t>
            </a:r>
          </a:p>
          <a:p>
            <a:r>
              <a:rPr lang="en-US" dirty="0" smtClean="0"/>
              <a:t> </a:t>
            </a:r>
            <a:r>
              <a:rPr lang="en-US" dirty="0"/>
              <a:t>At each time step, RNNs take an input vector, update the hidden state based on the current input and previous hidden state, and produce an output vector.</a:t>
            </a:r>
          </a:p>
          <a:p>
            <a:r>
              <a:rPr lang="en-US" dirty="0" smtClean="0"/>
              <a:t> </a:t>
            </a:r>
            <a:r>
              <a:rPr lang="en-US" dirty="0"/>
              <a:t>RNNs can handle sequences of variable lengths due to their recursive nature.</a:t>
            </a:r>
          </a:p>
          <a:p>
            <a:r>
              <a:rPr lang="en-US" dirty="0" smtClean="0"/>
              <a:t>Traditional </a:t>
            </a:r>
            <a:r>
              <a:rPr lang="en-US" dirty="0"/>
              <a:t>RNNs suffer from the vanishing gradient problem, limiting their ability to capture long-term dependencies.</a:t>
            </a:r>
          </a:p>
          <a:p>
            <a:r>
              <a:rPr lang="en-US" dirty="0" smtClean="0"/>
              <a:t>Variants </a:t>
            </a:r>
            <a:r>
              <a:rPr lang="en-US" dirty="0"/>
              <a:t>like Long Short-Term Memory (LSTM) and Gated Recurrent Unit (GRU) address this issue with specialized memory cells.</a:t>
            </a:r>
          </a:p>
          <a:p>
            <a:r>
              <a:rPr lang="en-US" dirty="0" smtClean="0"/>
              <a:t>LSTM </a:t>
            </a:r>
            <a:r>
              <a:rPr lang="en-US" dirty="0"/>
              <a:t>and GRU cells better retain and utilize information over long sequences.</a:t>
            </a:r>
          </a:p>
          <a:p>
            <a:r>
              <a:rPr lang="en-US" dirty="0" smtClean="0"/>
              <a:t>RNNs </a:t>
            </a:r>
            <a:r>
              <a:rPr lang="en-US" dirty="0"/>
              <a:t>are valuable in tasks such as natural language processing, time series prediction, and speech recognition due to their ability to model and understand complex sequential data.</a:t>
            </a:r>
            <a:endParaRPr lang="en-IN" dirty="0"/>
          </a:p>
        </p:txBody>
      </p:sp>
    </p:spTree>
    <p:extLst>
      <p:ext uri="{BB962C8B-B14F-4D97-AF65-F5344CB8AC3E}">
        <p14:creationId xmlns:p14="http://schemas.microsoft.com/office/powerpoint/2010/main" val="1628022660"/>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605"/>
            <a:ext cx="9905998" cy="1012319"/>
          </a:xfrm>
        </p:spPr>
        <p:txBody>
          <a:bodyPr/>
          <a:lstStyle/>
          <a:p>
            <a:pPr algn="ctr"/>
            <a:r>
              <a:rPr lang="en-US" b="1" dirty="0"/>
              <a:t>vanishing/exploding gradient problem</a:t>
            </a:r>
            <a:endParaRPr lang="en-IN" b="1" dirty="0"/>
          </a:p>
        </p:txBody>
      </p:sp>
      <p:sp>
        <p:nvSpPr>
          <p:cNvPr id="3" name="Content Placeholder 2"/>
          <p:cNvSpPr>
            <a:spLocks noGrp="1"/>
          </p:cNvSpPr>
          <p:nvPr>
            <p:ph idx="1"/>
          </p:nvPr>
        </p:nvSpPr>
        <p:spPr>
          <a:xfrm>
            <a:off x="1292240" y="1010156"/>
            <a:ext cx="12100626" cy="5533419"/>
          </a:xfrm>
        </p:spPr>
        <p:txBody>
          <a:bodyPr>
            <a:normAutofit/>
          </a:bodyPr>
          <a:lstStyle/>
          <a:p>
            <a:pPr marL="0" indent="0">
              <a:buNone/>
            </a:pPr>
            <a:r>
              <a:rPr lang="en-US" sz="1800" b="1" dirty="0" smtClean="0"/>
              <a:t>Vanishing </a:t>
            </a:r>
            <a:r>
              <a:rPr lang="en-US" sz="1800" b="1" dirty="0"/>
              <a:t>Gradient </a:t>
            </a:r>
            <a:r>
              <a:rPr lang="en-US" sz="1800" b="1" dirty="0" smtClean="0"/>
              <a:t>Problem</a:t>
            </a:r>
            <a:r>
              <a:rPr lang="en-US" sz="1800" dirty="0" smtClean="0"/>
              <a:t>: </a:t>
            </a:r>
            <a:r>
              <a:rPr lang="en-US" sz="1800" dirty="0"/>
              <a:t>In deep networks, gradients can become extremely small during backpropagation, especially in networks with many layers. This results in slow or halted learning for early layers, impeding the model's ability to capture long-term dependencies.</a:t>
            </a:r>
          </a:p>
          <a:p>
            <a:endParaRPr lang="en-US" dirty="0"/>
          </a:p>
          <a:p>
            <a:endParaRPr lang="en-US" b="1" dirty="0" smtClean="0"/>
          </a:p>
          <a:p>
            <a:endParaRPr lang="en-US" b="1" dirty="0"/>
          </a:p>
          <a:p>
            <a:endParaRPr lang="en-US" dirty="0"/>
          </a:p>
          <a:p>
            <a:pPr marL="0" indent="0">
              <a:buNone/>
            </a:pPr>
            <a:endParaRPr lang="en-US" dirty="0" smtClean="0"/>
          </a:p>
          <a:p>
            <a:pPr marL="0" indent="0">
              <a:buNone/>
            </a:pPr>
            <a:endParaRPr lang="en-US" dirty="0"/>
          </a:p>
        </p:txBody>
      </p:sp>
      <p:sp>
        <p:nvSpPr>
          <p:cNvPr id="4" name="AutoShape 2" descr="Tutorial 7- Vanishing Gradient Problem ..."/>
          <p:cNvSpPr>
            <a:spLocks noChangeAspect="1" noChangeArrowheads="1"/>
          </p:cNvSpPr>
          <p:nvPr/>
        </p:nvSpPr>
        <p:spPr bwMode="auto">
          <a:xfrm>
            <a:off x="306402" y="-152401"/>
            <a:ext cx="372327" cy="3723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141413" y="2121031"/>
            <a:ext cx="9905998" cy="4289196"/>
          </a:xfrm>
          <a:prstGeom prst="rect">
            <a:avLst/>
          </a:prstGeom>
        </p:spPr>
      </p:pic>
    </p:spTree>
    <p:extLst>
      <p:ext uri="{BB962C8B-B14F-4D97-AF65-F5344CB8AC3E}">
        <p14:creationId xmlns:p14="http://schemas.microsoft.com/office/powerpoint/2010/main" val="216064471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60300"/>
            <a:ext cx="9905998" cy="738942"/>
          </a:xfrm>
        </p:spPr>
        <p:txBody>
          <a:bodyPr/>
          <a:lstStyle/>
          <a:p>
            <a:pPr algn="ctr"/>
            <a:r>
              <a:rPr lang="en-US" b="1" dirty="0"/>
              <a:t>vanishing/exploding gradient problem</a:t>
            </a:r>
            <a:endParaRPr lang="en-IN" dirty="0"/>
          </a:p>
        </p:txBody>
      </p:sp>
      <p:sp>
        <p:nvSpPr>
          <p:cNvPr id="3" name="Content Placeholder 2"/>
          <p:cNvSpPr>
            <a:spLocks noGrp="1"/>
          </p:cNvSpPr>
          <p:nvPr>
            <p:ph idx="1"/>
          </p:nvPr>
        </p:nvSpPr>
        <p:spPr>
          <a:xfrm>
            <a:off x="1141412" y="999242"/>
            <a:ext cx="9905999" cy="4791959"/>
          </a:xfrm>
        </p:spPr>
        <p:txBody>
          <a:bodyPr/>
          <a:lstStyle/>
          <a:p>
            <a:pPr marL="0" indent="0">
              <a:buNone/>
            </a:pPr>
            <a:r>
              <a:rPr lang="en-US" sz="1800" b="1" dirty="0"/>
              <a:t>Exploding Gradient Problem</a:t>
            </a:r>
            <a:r>
              <a:rPr lang="en-US" sz="1800" dirty="0"/>
              <a:t>: Conversely, in some cases, gradients can become extremely large during backpropagation, causing weight updates to become disproportionately large and destabilizing the training process</a:t>
            </a:r>
            <a:r>
              <a:rPr lang="en-US" dirty="0"/>
              <a:t>.</a:t>
            </a:r>
          </a:p>
          <a:p>
            <a:pPr marL="0" indent="0">
              <a:buNone/>
            </a:pPr>
            <a:endParaRPr lang="en-IN" dirty="0"/>
          </a:p>
        </p:txBody>
      </p:sp>
      <p:pic>
        <p:nvPicPr>
          <p:cNvPr id="5" name="Picture 4"/>
          <p:cNvPicPr>
            <a:picLocks noChangeAspect="1"/>
          </p:cNvPicPr>
          <p:nvPr/>
        </p:nvPicPr>
        <p:blipFill>
          <a:blip r:embed="rId2"/>
          <a:stretch>
            <a:fillRect/>
          </a:stretch>
        </p:blipFill>
        <p:spPr>
          <a:xfrm>
            <a:off x="1593130" y="2234153"/>
            <a:ext cx="9257121" cy="4295990"/>
          </a:xfrm>
          <a:prstGeom prst="rect">
            <a:avLst/>
          </a:prstGeom>
        </p:spPr>
      </p:pic>
    </p:spTree>
    <p:extLst>
      <p:ext uri="{BB962C8B-B14F-4D97-AF65-F5344CB8AC3E}">
        <p14:creationId xmlns:p14="http://schemas.microsoft.com/office/powerpoint/2010/main" val="1167648484"/>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94312"/>
            <a:ext cx="9905998" cy="927478"/>
          </a:xfrm>
        </p:spPr>
        <p:txBody>
          <a:bodyPr/>
          <a:lstStyle/>
          <a:p>
            <a:pPr algn="ctr"/>
            <a:r>
              <a:rPr lang="en-US" b="1" dirty="0"/>
              <a:t>Long Short-Term Memory (LSTM) Networks</a:t>
            </a:r>
            <a:endParaRPr lang="en-IN" dirty="0"/>
          </a:p>
        </p:txBody>
      </p:sp>
      <p:sp>
        <p:nvSpPr>
          <p:cNvPr id="3" name="Content Placeholder 2"/>
          <p:cNvSpPr>
            <a:spLocks noGrp="1"/>
          </p:cNvSpPr>
          <p:nvPr>
            <p:ph idx="1"/>
          </p:nvPr>
        </p:nvSpPr>
        <p:spPr>
          <a:xfrm>
            <a:off x="1141412" y="1055802"/>
            <a:ext cx="9905999" cy="5608949"/>
          </a:xfrm>
        </p:spPr>
        <p:txBody>
          <a:bodyPr>
            <a:normAutofit fontScale="62500" lnSpcReduction="20000"/>
          </a:bodyPr>
          <a:lstStyle/>
          <a:p>
            <a:pPr marL="0" indent="0">
              <a:buNone/>
            </a:pPr>
            <a:r>
              <a:rPr lang="en-US" dirty="0"/>
              <a:t>Long Short-Term Memory (LSTM) networks are a specialized type of recurrent neural network (RNN) designed to address the vanishing gradient problem encountered in traditional RNNs. LSTMs introduce a more sophisticated memory cell architecture that allows them to retain information over long sequences and mitigate the vanishing gradient issue. Here's how LSTMs overcome the problem:</a:t>
            </a:r>
          </a:p>
          <a:p>
            <a:endParaRPr lang="en-US" dirty="0"/>
          </a:p>
          <a:p>
            <a:r>
              <a:rPr lang="en-US" b="1" u="sng" dirty="0" smtClean="0"/>
              <a:t>Memory Cells</a:t>
            </a:r>
            <a:r>
              <a:rPr lang="en-US" dirty="0" smtClean="0"/>
              <a:t>: </a:t>
            </a:r>
            <a:r>
              <a:rPr lang="en-US" dirty="0"/>
              <a:t>LSTMs contain memory cells with self-connected recurrent connections. These cells maintain a constant error flow, preventing the vanishing gradient problem by allowing gradients to flow through unchanged over many time steps.</a:t>
            </a:r>
          </a:p>
          <a:p>
            <a:endParaRPr lang="en-US" dirty="0"/>
          </a:p>
          <a:p>
            <a:r>
              <a:rPr lang="en-US" b="1" u="sng" dirty="0" smtClean="0"/>
              <a:t>Gating Mechanisms</a:t>
            </a:r>
            <a:r>
              <a:rPr lang="en-US" dirty="0" smtClean="0"/>
              <a:t>: </a:t>
            </a:r>
            <a:r>
              <a:rPr lang="en-US" dirty="0"/>
              <a:t>LSTMs incorporate gating mechanisms, including input, forget, and output gates. These gates regulate the flow of information within the cell, enabling LSTMs to selectively retain or discard information over time. By controlling the flow of gradients through these gates, LSTMs effectively address the vanishing gradient problem.</a:t>
            </a:r>
          </a:p>
          <a:p>
            <a:endParaRPr lang="en-US" dirty="0"/>
          </a:p>
          <a:p>
            <a:r>
              <a:rPr lang="en-US" b="1" u="sng" dirty="0" smtClean="0"/>
              <a:t>Long-Term Dependencies</a:t>
            </a:r>
            <a:r>
              <a:rPr lang="en-US" dirty="0" smtClean="0"/>
              <a:t>: </a:t>
            </a:r>
            <a:r>
              <a:rPr lang="en-US" dirty="0"/>
              <a:t>With their ability to retain information over long sequences, LSTMs excel at capturing and preserving long-term dependencies in sequential data, making them well-suited for tasks such as natural language processing, speech recognition, and time series prediction.</a:t>
            </a:r>
          </a:p>
          <a:p>
            <a:endParaRPr lang="en-US" dirty="0"/>
          </a:p>
          <a:p>
            <a:pPr marL="0" indent="0">
              <a:buNone/>
            </a:pPr>
            <a:r>
              <a:rPr lang="en-US" dirty="0"/>
              <a:t>By utilizing memory cells and gating mechanisms, LSTMs provide a robust solution to the vanishing gradient problem, enabling more effective training and better modeling of sequential data.</a:t>
            </a:r>
            <a:endParaRPr lang="en-IN" dirty="0"/>
          </a:p>
        </p:txBody>
      </p:sp>
    </p:spTree>
    <p:extLst>
      <p:ext uri="{BB962C8B-B14F-4D97-AF65-F5344CB8AC3E}">
        <p14:creationId xmlns:p14="http://schemas.microsoft.com/office/powerpoint/2010/main" val="165243734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0617"/>
            <a:ext cx="9905998" cy="757795"/>
          </a:xfrm>
        </p:spPr>
        <p:txBody>
          <a:bodyPr/>
          <a:lstStyle/>
          <a:p>
            <a:pPr algn="ctr"/>
            <a:r>
              <a:rPr lang="en-US" b="1" dirty="0"/>
              <a:t>Long Short-Term Memory (LSTM) Networks</a:t>
            </a:r>
            <a:endParaRPr lang="en-IN" dirty="0"/>
          </a:p>
        </p:txBody>
      </p:sp>
      <p:sp>
        <p:nvSpPr>
          <p:cNvPr id="6" name="AutoShape 6" descr="LSTM Recurrent Neural Networks — How ..."/>
          <p:cNvSpPr>
            <a:spLocks noGrp="1" noChangeAspect="1" noChangeArrowheads="1"/>
          </p:cNvSpPr>
          <p:nvPr>
            <p:ph idx="1"/>
          </p:nvPr>
        </p:nvSpPr>
        <p:spPr bwMode="auto">
          <a:xfrm>
            <a:off x="1141413" y="847725"/>
            <a:ext cx="9906000" cy="56753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p:txBody>
      </p:sp>
      <p:pic>
        <p:nvPicPr>
          <p:cNvPr id="5130" name="Picture 10" descr="https://miro.medium.com/v2/resize:fit:1050/1*o9R4WZZulh7-vtfUPQsE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6" y="847724"/>
            <a:ext cx="10001250" cy="567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662767"/>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310</TotalTime>
  <Words>2401</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Robbery rate prediction using rnn-lstm</vt:lpstr>
      <vt:lpstr>What is Time Series Forecasting?</vt:lpstr>
      <vt:lpstr>Challenges in Time Series Forecasting</vt:lpstr>
      <vt:lpstr>Introduction to RNNs (Recurrent neural network)</vt:lpstr>
      <vt:lpstr>Introduction to RNNs (Recurrent neural network)</vt:lpstr>
      <vt:lpstr>vanishing/exploding gradient problem</vt:lpstr>
      <vt:lpstr>vanishing/exploding gradient problem</vt:lpstr>
      <vt:lpstr>Long Short-Term Memory (LSTM) Networks</vt:lpstr>
      <vt:lpstr>Long Short-Term Memory (LSTM) Networks</vt:lpstr>
      <vt:lpstr>Long Short-Term Memory (LSTM) Networks</vt:lpstr>
      <vt:lpstr>Long Short-Term Memory (LSTM) Networks</vt:lpstr>
      <vt:lpstr>Long Short-Term Memory (LSTM) Networks</vt:lpstr>
      <vt:lpstr>Data Description</vt:lpstr>
      <vt:lpstr>Data Description</vt:lpstr>
      <vt:lpstr>Model Architecture</vt:lpstr>
      <vt:lpstr>Training Process</vt:lpstr>
      <vt:lpstr>Evaluation Metrics</vt:lpstr>
      <vt:lpstr>Results </vt:lpstr>
      <vt:lpstr>Model analysis</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Robbery rate prediction using rnn-lstm</dc:title>
  <dc:creator>Prince Akash</dc:creator>
  <cp:lastModifiedBy>Prince Akash</cp:lastModifiedBy>
  <cp:revision>10</cp:revision>
  <dcterms:created xsi:type="dcterms:W3CDTF">2024-04-30T06:29:15Z</dcterms:created>
  <dcterms:modified xsi:type="dcterms:W3CDTF">2024-04-30T11:40:12Z</dcterms:modified>
</cp:coreProperties>
</file>