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2" r:id="rId3"/>
    <p:sldId id="258" r:id="rId4"/>
    <p:sldId id="267" r:id="rId5"/>
    <p:sldId id="269" r:id="rId6"/>
    <p:sldId id="259" r:id="rId7"/>
    <p:sldId id="275" r:id="rId8"/>
    <p:sldId id="270" r:id="rId9"/>
    <p:sldId id="273" r:id="rId10"/>
    <p:sldId id="261" r:id="rId11"/>
    <p:sldId id="268" r:id="rId12"/>
    <p:sldId id="263" r:id="rId13"/>
    <p:sldId id="274" r:id="rId14"/>
    <p:sldId id="265" r:id="rId15"/>
    <p:sldId id="266" r:id="rId1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3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53" d="100"/>
          <a:sy n="153" d="100"/>
        </p:scale>
        <p:origin x="5870" y="1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D45774-96D0-4C8D-90D9-99B6BF22FF83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083E89-9C17-4ACB-9C5A-FC6158153030}" type="datetime1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6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2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67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5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2017 wasn’t a typical year, so I discarded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8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Top 5 have more than 60% of all emitted co2.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8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Negligence fires are the most prevalent, followed by intencional.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2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93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No, its actually quite lower. 6814 vs 6353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Yes they have. Almost double!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7ED783-DB29-47F9-9951-77B63BA02D43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B008B6-742F-469A-8149-46AD5BD72E17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10058400" cy="365760"/>
          </a:xfrm>
        </p:spPr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F8E8C2-5B3F-4938-B298-DC830678435E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096BB-90C9-47D5-BC2E-60996DD28B4D}" type="datetime1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539355-4B01-415F-86C3-20BDC371F631}" type="datetime1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EF661B-051B-488D-9CAD-3167E0302A9F}" type="datetime1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A1928F9-0DBA-496E-A54E-8F6506DE8A22}" type="datetime1">
              <a:rPr lang="en-US" smtClean="0"/>
              <a:t>10/5/2022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D00C4EC2-8CF3-421D-A60C-E5DA97AFBEE4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86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A154B4A-AFBA-40AE-AC51-EF683FF0136C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352200"/>
            <a:ext cx="16398220" cy="921020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The fires in </a:t>
            </a: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3600" dirty="0">
                <a:solidFill>
                  <a:schemeClr val="tx1"/>
                </a:solidFill>
              </a:rPr>
              <a:t>Portugal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Simão Lopes, 2022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6020-AC71-9CE5-C164-E613D1AE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b="1" dirty="0">
                <a:solidFill>
                  <a:schemeClr val="bg1"/>
                </a:solidFill>
              </a:rPr>
              <a:t>Do we have data to predict the burnt area?</a:t>
            </a:r>
          </a:p>
        </p:txBody>
      </p:sp>
    </p:spTree>
    <p:extLst>
      <p:ext uri="{BB962C8B-B14F-4D97-AF65-F5344CB8AC3E}">
        <p14:creationId xmlns:p14="http://schemas.microsoft.com/office/powerpoint/2010/main" val="213997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A77D-DE05-1EA8-942C-F20598B2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+mn-lt"/>
              </a:rPr>
              <a:t>WE DO!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79CA67-C09D-2ADA-EEEC-9F2C81B6CED5}"/>
              </a:ext>
            </a:extLst>
          </p:cNvPr>
          <p:cNvGrpSpPr/>
          <p:nvPr/>
        </p:nvGrpSpPr>
        <p:grpSpPr>
          <a:xfrm>
            <a:off x="8528655" y="2466314"/>
            <a:ext cx="2596545" cy="3489960"/>
            <a:chOff x="8528655" y="2014194"/>
            <a:chExt cx="2596545" cy="34899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8C1A8-B70E-1AC8-40B1-70D4C2D6AAC3}"/>
                </a:ext>
              </a:extLst>
            </p:cNvPr>
            <p:cNvSpPr txBox="1"/>
            <p:nvPr/>
          </p:nvSpPr>
          <p:spPr>
            <a:xfrm>
              <a:off x="8528655" y="2014194"/>
              <a:ext cx="25965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/>
                <a:t>TIME STAMPS</a:t>
              </a:r>
            </a:p>
          </p:txBody>
        </p:sp>
        <p:pic>
          <p:nvPicPr>
            <p:cNvPr id="6" name="Graphic 5" descr="Daily calendar with solid fill">
              <a:extLst>
                <a:ext uri="{FF2B5EF4-FFF2-40B4-BE49-F238E27FC236}">
                  <a16:creationId xmlns:a16="http://schemas.microsoft.com/office/drawing/2014/main" id="{8FE6D4C7-2325-500B-9A5F-D24A471A4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7747" y="3385794"/>
              <a:ext cx="2118360" cy="211836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366AD0-47BD-65BC-8039-5688EE6D1FC3}"/>
              </a:ext>
            </a:extLst>
          </p:cNvPr>
          <p:cNvGrpSpPr/>
          <p:nvPr/>
        </p:nvGrpSpPr>
        <p:grpSpPr>
          <a:xfrm>
            <a:off x="4788302" y="2468828"/>
            <a:ext cx="2615396" cy="3162492"/>
            <a:chOff x="4788302" y="2016708"/>
            <a:chExt cx="2615396" cy="31624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E24549-B46A-52AE-BD24-DD59F2057D15}"/>
                </a:ext>
              </a:extLst>
            </p:cNvPr>
            <p:cNvSpPr txBox="1"/>
            <p:nvPr/>
          </p:nvSpPr>
          <p:spPr>
            <a:xfrm>
              <a:off x="4788302" y="2016708"/>
              <a:ext cx="26153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Fire Weather</a:t>
              </a:r>
            </a:p>
            <a:p>
              <a:pPr algn="ctr"/>
              <a:r>
                <a:rPr lang="en-US" sz="2800" b="1" dirty="0"/>
                <a:t>Index System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5D4F45D-30D0-927E-970E-087F52ED97E4}"/>
                </a:ext>
              </a:extLst>
            </p:cNvPr>
            <p:cNvGrpSpPr/>
            <p:nvPr/>
          </p:nvGrpSpPr>
          <p:grpSpPr>
            <a:xfrm>
              <a:off x="5181600" y="3429986"/>
              <a:ext cx="2062480" cy="1749214"/>
              <a:chOff x="5181600" y="3429986"/>
              <a:chExt cx="2062480" cy="1749214"/>
            </a:xfrm>
          </p:grpSpPr>
          <p:pic>
            <p:nvPicPr>
              <p:cNvPr id="9" name="Graphic 8" descr="Snowflake with solid fill">
                <a:extLst>
                  <a:ext uri="{FF2B5EF4-FFF2-40B4-BE49-F238E27FC236}">
                    <a16:creationId xmlns:a16="http://schemas.microsoft.com/office/drawing/2014/main" id="{F850DA8F-796A-7771-54F8-1A9FC0031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81600" y="4264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Sun with solid fill">
                <a:extLst>
                  <a:ext uri="{FF2B5EF4-FFF2-40B4-BE49-F238E27FC236}">
                    <a16:creationId xmlns:a16="http://schemas.microsoft.com/office/drawing/2014/main" id="{0F6D8D84-908F-14DB-5EDB-9486A3CCA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329680" y="4264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Thermometer with solid fill">
                <a:extLst>
                  <a:ext uri="{FF2B5EF4-FFF2-40B4-BE49-F238E27FC236}">
                    <a16:creationId xmlns:a16="http://schemas.microsoft.com/office/drawing/2014/main" id="{E9F849D2-87DB-0D32-478C-9F60AB411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638800" y="3429986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EEC976-31C5-8F77-6429-1F2944A347A3}"/>
              </a:ext>
            </a:extLst>
          </p:cNvPr>
          <p:cNvGrpSpPr/>
          <p:nvPr/>
        </p:nvGrpSpPr>
        <p:grpSpPr>
          <a:xfrm>
            <a:off x="1066800" y="2466314"/>
            <a:ext cx="1947584" cy="3231399"/>
            <a:chOff x="1066800" y="2014194"/>
            <a:chExt cx="1947584" cy="3231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3AEF4-6CF0-FEE4-3BED-A5B8E58B0A4C}"/>
                </a:ext>
              </a:extLst>
            </p:cNvPr>
            <p:cNvSpPr txBox="1"/>
            <p:nvPr/>
          </p:nvSpPr>
          <p:spPr>
            <a:xfrm>
              <a:off x="1066800" y="2014194"/>
              <a:ext cx="1947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/>
                <a:t>GPS DATA</a:t>
              </a:r>
            </a:p>
          </p:txBody>
        </p:sp>
        <p:pic>
          <p:nvPicPr>
            <p:cNvPr id="18" name="Graphic 17" descr="Earth globe: Africa and Europe with solid fill">
              <a:extLst>
                <a:ext uri="{FF2B5EF4-FFF2-40B4-BE49-F238E27FC236}">
                  <a16:creationId xmlns:a16="http://schemas.microsoft.com/office/drawing/2014/main" id="{FCA53A4E-8AC8-27C4-1808-78040CC51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39385" y="3443179"/>
              <a:ext cx="1802414" cy="1802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36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F5EF19-37CB-C09A-764F-73CF1CFC020B}"/>
              </a:ext>
            </a:extLst>
          </p:cNvPr>
          <p:cNvSpPr/>
          <p:nvPr/>
        </p:nvSpPr>
        <p:spPr>
          <a:xfrm>
            <a:off x="1017766" y="1117158"/>
            <a:ext cx="6146359" cy="4917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CAE4B-4A0C-ED48-AC3E-459422C97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652985"/>
            <a:ext cx="3161963" cy="3606800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Since 2013 the observed weather in the day of the fire is recorded into a dataset.</a:t>
            </a:r>
          </a:p>
          <a:p>
            <a:r>
              <a:rPr lang="pt-PT" dirty="0"/>
              <a:t>The original data can’t be used without real cleaning, if a model is built arround this data it will completly skew the reality.</a:t>
            </a:r>
          </a:p>
          <a:p>
            <a:r>
              <a:rPr lang="pt-PT" dirty="0"/>
              <a:t>The data input is for sure one of the things that should be improved since the impact is big on everything from simple plots to prediction models.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134A2-A23C-1241-D2F5-FDF19D0E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1928F9-0DBA-496E-A54E-8F6506DE8A22}" type="datetime1">
              <a:rPr lang="en-US" smtClean="0"/>
              <a:t>10/5/2022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3ECEF-8F45-9F85-CA44-C442E11324DF}"/>
              </a:ext>
            </a:extLst>
          </p:cNvPr>
          <p:cNvSpPr txBox="1"/>
          <p:nvPr/>
        </p:nvSpPr>
        <p:spPr>
          <a:xfrm>
            <a:off x="1858727" y="4341412"/>
            <a:ext cx="4707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             Real Results                                                Model results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FFC168-A8F7-1FD4-C239-A4BC2AE4D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531582"/>
            <a:ext cx="5476240" cy="272463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AE9E80-A417-F4B3-0A3B-D17163E72096}"/>
              </a:ext>
            </a:extLst>
          </p:cNvPr>
          <p:cNvSpPr txBox="1"/>
          <p:nvPr/>
        </p:nvSpPr>
        <p:spPr>
          <a:xfrm>
            <a:off x="1790036" y="4764639"/>
            <a:ext cx="445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pt-PT" altLang="pt-PT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R2 score of 63%</a:t>
            </a:r>
          </a:p>
          <a:p>
            <a:pPr algn="ctr"/>
            <a:endParaRPr kumimoji="0" lang="pt-PT" altLang="pt-PT" sz="140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algn="ctr"/>
            <a:r>
              <a:rPr lang="pt-PT" altLang="pt-PT" sz="800" b="1" dirty="0">
                <a:latin typeface="+mj-lt"/>
              </a:rPr>
              <a:t>Better results possible with further iteration and neural networking</a:t>
            </a:r>
            <a:endParaRPr kumimoji="0" lang="pt-PT" altLang="pt-PT" sz="8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978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2BF8-3B9A-1E87-1E1D-19F4A962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D8A2-7B0A-3832-7A04-2F7E705C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sz="3200" dirty="0"/>
              <a:t>Data inputs have to improve.</a:t>
            </a:r>
          </a:p>
          <a:p>
            <a:r>
              <a:rPr lang="pt-PT" sz="3200" dirty="0"/>
              <a:t>Re-ignition is a serious problem, significant resources should be allocated in the aftermath of fire.</a:t>
            </a:r>
          </a:p>
          <a:p>
            <a:r>
              <a:rPr lang="pt-PT" sz="3200" dirty="0"/>
              <a:t>Use the predictive models to allocate resources in advance.</a:t>
            </a:r>
          </a:p>
          <a:p>
            <a:r>
              <a:rPr lang="pt-PT" sz="3200" dirty="0"/>
              <a:t>Promote global campaigns instructing people how to prevent negligent fires.</a:t>
            </a:r>
          </a:p>
        </p:txBody>
      </p:sp>
    </p:spTree>
    <p:extLst>
      <p:ext uri="{BB962C8B-B14F-4D97-AF65-F5344CB8AC3E}">
        <p14:creationId xmlns:p14="http://schemas.microsoft.com/office/powerpoint/2010/main" val="372315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2357330"/>
            <a:ext cx="16398220" cy="921020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>
                <a:solidFill>
                  <a:schemeClr val="tx1"/>
                </a:solidFill>
              </a:rPr>
              <a:t>Full research and project at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en-GB" sz="1600" dirty="0">
                <a:solidFill>
                  <a:schemeClr val="tx1"/>
                </a:solidFill>
              </a:rPr>
              <a:t>github.com/Simao-Lopes/Fire-Project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38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DE4E-8E75-CE8D-A104-DC8C8A57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B707-6170-EBC3-B054-50F91234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b="1" i="0" u="none" strike="noStrike" dirty="0">
              <a:solidFill>
                <a:srgbClr val="191919"/>
              </a:solidFill>
              <a:effectLst/>
              <a:latin typeface="+mj-lt"/>
            </a:endParaRPr>
          </a:p>
          <a:p>
            <a:endParaRPr lang="pt-PT" b="1" dirty="0">
              <a:solidFill>
                <a:srgbClr val="191919"/>
              </a:solidFill>
              <a:latin typeface="+mj-lt"/>
            </a:endParaRPr>
          </a:p>
          <a:p>
            <a:r>
              <a:rPr lang="pt-PT" b="1" i="0" u="none" strike="noStrike" dirty="0">
                <a:solidFill>
                  <a:srgbClr val="191919"/>
                </a:solidFill>
                <a:effectLst/>
                <a:latin typeface="+mj-lt"/>
              </a:rPr>
              <a:t>Nuzulul Khairu Nissa, </a:t>
            </a:r>
            <a:r>
              <a:rPr lang="en-US" b="1" i="0" dirty="0">
                <a:solidFill>
                  <a:srgbClr val="292929"/>
                </a:solidFill>
                <a:effectLst/>
                <a:latin typeface="+mj-lt"/>
              </a:rPr>
              <a:t>The Experiment of Forest Fires Prediction using Deep Learning </a:t>
            </a: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-</a:t>
            </a:r>
            <a:r>
              <a:rPr lang="pt-PT" dirty="0">
                <a:solidFill>
                  <a:srgbClr val="191919"/>
                </a:solidFill>
                <a:latin typeface="+mj-lt"/>
              </a:rPr>
              <a:t>h</a:t>
            </a:r>
            <a:r>
              <a:rPr lang="pt-PT" dirty="0">
                <a:latin typeface="+mj-lt"/>
              </a:rPr>
              <a:t>ttps://medium.com/mlearning-ai/the-experiment-of-forest-fires-prediction-using-deep-learning-d537e8c8e3a2</a:t>
            </a:r>
          </a:p>
          <a:p>
            <a:r>
              <a:rPr lang="en-US" b="1" i="0" dirty="0">
                <a:effectLst/>
                <a:latin typeface="+mj-lt"/>
              </a:rPr>
              <a:t>Fire Weather Index (FWI) System</a:t>
            </a:r>
            <a:r>
              <a:rPr lang="pt-PT" b="1" i="0" dirty="0">
                <a:effectLst/>
                <a:latin typeface="+mj-lt"/>
              </a:rPr>
              <a:t> </a:t>
            </a:r>
            <a:r>
              <a:rPr lang="pt-PT" i="0" dirty="0">
                <a:effectLst/>
                <a:latin typeface="+mj-lt"/>
              </a:rPr>
              <a:t>- https://www.nwcg.gov/publications/pms437/cffdrs/fire-weather-index-system</a:t>
            </a:r>
          </a:p>
          <a:p>
            <a:r>
              <a:rPr lang="pt-PT" b="1" dirty="0">
                <a:latin typeface="+mj-lt"/>
              </a:rPr>
              <a:t>Jorge Miguel Gomes, </a:t>
            </a:r>
            <a:r>
              <a:rPr lang="en-US" b="1" dirty="0">
                <a:latin typeface="+mj-lt"/>
              </a:rPr>
              <a:t>A repository for ICNF data </a:t>
            </a:r>
            <a:r>
              <a:rPr lang="en-US" dirty="0">
                <a:latin typeface="+mj-lt"/>
              </a:rPr>
              <a:t>- https://github.com/vostpt/ICNF_DATA</a:t>
            </a:r>
          </a:p>
          <a:p>
            <a:r>
              <a:rPr lang="en-US" b="1" dirty="0">
                <a:latin typeface="+mj-lt"/>
              </a:rPr>
              <a:t>Paulo Cortez &amp; Anibal </a:t>
            </a:r>
            <a:r>
              <a:rPr lang="en-US" b="1" dirty="0" err="1">
                <a:latin typeface="+mj-lt"/>
              </a:rPr>
              <a:t>Morais</a:t>
            </a:r>
            <a:r>
              <a:rPr lang="en-US" dirty="0">
                <a:latin typeface="+mj-lt"/>
              </a:rPr>
              <a:t>, 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A Data Mining Approach to Predict Forest Fires using Meteorological Data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b="1" dirty="0">
                <a:latin typeface="+mj-lt"/>
              </a:rPr>
              <a:t>Joana da Fonseca Valente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Modelação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fogo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florestal</a:t>
            </a:r>
            <a:r>
              <a:rPr lang="en-US" dirty="0">
                <a:latin typeface="+mj-lt"/>
              </a:rPr>
              <a:t> e </a:t>
            </a:r>
            <a:r>
              <a:rPr lang="en-US" dirty="0" err="1">
                <a:latin typeface="+mj-lt"/>
              </a:rPr>
              <a:t>os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seus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impactes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qualidade</a:t>
            </a:r>
            <a:r>
              <a:rPr lang="en-US" dirty="0">
                <a:latin typeface="+mj-lt"/>
              </a:rPr>
              <a:t> do ar.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latin typeface="+mj-lt"/>
            </a:endParaRPr>
          </a:p>
          <a:p>
            <a:endParaRPr lang="en-US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75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496E-932C-D651-E9D3-869FE9C73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244B-AF78-76C7-24EE-E3A6BA2BF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731086"/>
            <a:ext cx="8936846" cy="457201"/>
          </a:xfrm>
        </p:spPr>
        <p:txBody>
          <a:bodyPr>
            <a:normAutofit fontScale="25000" lnSpcReduction="20000"/>
          </a:bodyPr>
          <a:lstStyle/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r>
              <a:rPr lang="pt-PT" sz="8000" dirty="0">
                <a:solidFill>
                  <a:schemeClr val="bg1"/>
                </a:solidFill>
              </a:rPr>
              <a:t>Is it possible to predict the amount of burnt area from the available information and use it to optimize resources?</a:t>
            </a:r>
          </a:p>
        </p:txBody>
      </p:sp>
    </p:spTree>
    <p:extLst>
      <p:ext uri="{BB962C8B-B14F-4D97-AF65-F5344CB8AC3E}">
        <p14:creationId xmlns:p14="http://schemas.microsoft.com/office/powerpoint/2010/main" val="408868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C684-65E1-3CA4-5814-DE66E4B5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macro view</a:t>
            </a:r>
            <a:br>
              <a:rPr lang="pt-PT" dirty="0"/>
            </a:br>
            <a:r>
              <a:rPr lang="pt-PT" dirty="0"/>
              <a:t>Portugal </a:t>
            </a:r>
            <a:br>
              <a:rPr lang="pt-PT" dirty="0"/>
            </a:b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9FDB-DF10-2DE7-11F5-09B332600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Diferent types of terrain have their own hot spots.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sz="1200" dirty="0"/>
              <a:t>2017 excluded from this and next slide since it was an abnormal year.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1FCAA-6007-1280-8A6A-A67FBA8D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1928F9-0DBA-496E-A54E-8F6506DE8A22}" type="datetime1">
              <a:rPr lang="en-US" smtClean="0"/>
              <a:t>10/5/2022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A23CA7-958F-3F73-F508-5998F7CAD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11959"/>
            <a:ext cx="6858000" cy="5329281"/>
          </a:xfrm>
        </p:spPr>
      </p:pic>
    </p:spTree>
    <p:extLst>
      <p:ext uri="{BB962C8B-B14F-4D97-AF65-F5344CB8AC3E}">
        <p14:creationId xmlns:p14="http://schemas.microsoft.com/office/powerpoint/2010/main" val="73031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3CF6-493B-C67B-6B9D-3829604C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Is the burnt area a good metric?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B425-E096-8DEC-E20F-4A093A5AD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endParaRPr lang="pt-PT" dirty="0"/>
          </a:p>
          <a:p>
            <a:r>
              <a:rPr lang="pt-PT" dirty="0"/>
              <a:t>A lot of factors come into play, but the emissions generated by the fires are actually the biggest problem as they affect the quality of the air.</a:t>
            </a:r>
          </a:p>
          <a:p>
            <a:endParaRPr lang="pt-PT" dirty="0"/>
          </a:p>
          <a:p>
            <a:r>
              <a:rPr lang="pt-PT" sz="1000" b="1" dirty="0"/>
              <a:t>CO2 calculation method:</a:t>
            </a:r>
          </a:p>
          <a:p>
            <a:r>
              <a:rPr lang="pt-PT" sz="900" dirty="0"/>
              <a:t>X(t) = (bush_area* bush_area_fuel_coeficient + populated_area* populated _area_fuel_coeficient + agricultural_area* agricultural_area_fuel_coeficient)*Emission_Factor</a:t>
            </a:r>
          </a:p>
          <a:p>
            <a:r>
              <a:rPr lang="pt-PT" sz="900" dirty="0"/>
              <a:t>In: Tiago Silva, José Pereira, José Paúl, Maria Santos, Maria vasconcelos – Estimativa de emissões Atmosféricas de fogos rurais em Portugal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C4C9-7386-6621-5004-E732846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1928F9-0DBA-496E-A54E-8F6506DE8A22}" type="datetime1">
              <a:rPr lang="en-US" smtClean="0"/>
              <a:t>10/5/2022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EAA35E-5427-542E-692D-FF2DCA7D8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18114"/>
            <a:ext cx="6858000" cy="5316972"/>
          </a:xfrm>
        </p:spPr>
      </p:pic>
    </p:spTree>
    <p:extLst>
      <p:ext uri="{BB962C8B-B14F-4D97-AF65-F5344CB8AC3E}">
        <p14:creationId xmlns:p14="http://schemas.microsoft.com/office/powerpoint/2010/main" val="31681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B53C-A66E-62C5-BEDC-397091B4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12 989 826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812D8-2607-4327-FD2F-29A302D35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Co2 in tonnes since 2013</a:t>
            </a:r>
          </a:p>
        </p:txBody>
      </p:sp>
    </p:spTree>
    <p:extLst>
      <p:ext uri="{BB962C8B-B14F-4D97-AF65-F5344CB8AC3E}">
        <p14:creationId xmlns:p14="http://schemas.microsoft.com/office/powerpoint/2010/main" val="314469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E542-460B-71CE-0A94-2D1744C8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Are natural fires relevant?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44DD0CD-41CB-8297-CF34-1EEF3756F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1600" b="1" dirty="0"/>
              <a:t>No, they are not</a:t>
            </a:r>
            <a:r>
              <a:rPr lang="pt-PT" sz="1600" dirty="0"/>
              <a:t>, but we can look deeper and see interesting regional results as: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400" dirty="0"/>
              <a:t>Negligent fire is a problem in Portugal.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400" dirty="0"/>
              <a:t>The number of fires is actually decreasing.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6B2D82-6458-EF15-0918-7BC70DCF8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96" y="978485"/>
            <a:ext cx="733384" cy="671949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76533AE-2E44-55A6-A57B-075DD60C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84" y="613576"/>
            <a:ext cx="6523431" cy="5334000"/>
          </a:xfrm>
        </p:spPr>
      </p:pic>
    </p:spTree>
    <p:extLst>
      <p:ext uri="{BB962C8B-B14F-4D97-AF65-F5344CB8AC3E}">
        <p14:creationId xmlns:p14="http://schemas.microsoft.com/office/powerpoint/2010/main" val="210807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E542-460B-71CE-0A94-2D1744C8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771472"/>
            <a:ext cx="3161963" cy="1645920"/>
          </a:xfrm>
        </p:spPr>
        <p:txBody>
          <a:bodyPr>
            <a:normAutofit fontScale="90000"/>
          </a:bodyPr>
          <a:lstStyle/>
          <a:p>
            <a:r>
              <a:rPr lang="pt-PT" dirty="0"/>
              <a:t>Is the monthly fire count and burnt area distribution the same for all top 5 districts?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6B2D82-6458-EF15-0918-7BC70DCF8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96" y="978485"/>
            <a:ext cx="733384" cy="67194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A43F9F-B6E0-2BF6-610F-140DC7273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8488"/>
            <a:ext cx="6858000" cy="5136224"/>
          </a:xfrm>
        </p:spPr>
      </p:pic>
    </p:spTree>
    <p:extLst>
      <p:ext uri="{BB962C8B-B14F-4D97-AF65-F5344CB8AC3E}">
        <p14:creationId xmlns:p14="http://schemas.microsoft.com/office/powerpoint/2010/main" val="198476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9917-7591-2FC5-44C1-F5EBA05C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b="1" dirty="0">
                <a:solidFill>
                  <a:schemeClr val="bg1"/>
                </a:solidFill>
              </a:rPr>
              <a:t>Do the top 5 districts have a higher mean of fires than all the country?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20C8D-B001-8C9D-84C5-495B930B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544" y="5345997"/>
            <a:ext cx="8939784" cy="457200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bg1"/>
                </a:solidFill>
              </a:rPr>
              <a:t>Hypothesis 1</a:t>
            </a:r>
          </a:p>
        </p:txBody>
      </p:sp>
    </p:spTree>
    <p:extLst>
      <p:ext uri="{BB962C8B-B14F-4D97-AF65-F5344CB8AC3E}">
        <p14:creationId xmlns:p14="http://schemas.microsoft.com/office/powerpoint/2010/main" val="83973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9917-7591-2FC5-44C1-F5EBA05C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b="1" dirty="0">
                <a:solidFill>
                  <a:schemeClr val="bg1"/>
                </a:solidFill>
              </a:rPr>
              <a:t>Do the top 5 districts have a higher re-ignition mean than all the country?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20C8D-B001-8C9D-84C5-495B930B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6715" y="5334069"/>
            <a:ext cx="8939784" cy="457200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bg1"/>
                </a:solidFill>
              </a:rPr>
              <a:t>Hypothesis 2</a:t>
            </a:r>
          </a:p>
        </p:txBody>
      </p:sp>
    </p:spTree>
    <p:extLst>
      <p:ext uri="{BB962C8B-B14F-4D97-AF65-F5344CB8AC3E}">
        <p14:creationId xmlns:p14="http://schemas.microsoft.com/office/powerpoint/2010/main" val="1695507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2_TF56410444" id="{0C80F905-0CC9-49B1-8766-64B608043622}" vid="{58DCF8D6-899A-44BF-A01B-8C52CB6A6A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{250AE19D-A9FD-417F-ACE9-9DBA47262C69}tf56410444_win32</Template>
  <TotalTime>1636</TotalTime>
  <Words>627</Words>
  <Application>Microsoft Office PowerPoint</Application>
  <PresentationFormat>Widescreen</PresentationFormat>
  <Paragraphs>101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Garamond</vt:lpstr>
      <vt:lpstr>SavonVTI</vt:lpstr>
      <vt:lpstr>The fires in  Portugal</vt:lpstr>
      <vt:lpstr>The problem</vt:lpstr>
      <vt:lpstr>The macro view Portugal  </vt:lpstr>
      <vt:lpstr>Is the burnt area a good metric?</vt:lpstr>
      <vt:lpstr>12 989 826</vt:lpstr>
      <vt:lpstr>Are natural fires relevant?</vt:lpstr>
      <vt:lpstr>Is the monthly fire count and burnt area distribution the same for all top 5 districts?</vt:lpstr>
      <vt:lpstr>Do the top 5 districts have a higher mean of fires than all the country?</vt:lpstr>
      <vt:lpstr>Do the top 5 districts have a higher re-ignition mean than all the country?</vt:lpstr>
      <vt:lpstr>Do we have data to predict the burnt area?</vt:lpstr>
      <vt:lpstr>WE DO!</vt:lpstr>
      <vt:lpstr>PowerPoint Presentation</vt:lpstr>
      <vt:lpstr>Conclusions</vt:lpstr>
      <vt:lpstr>Full research and project at GitHub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fires in  Viana do Castelo</dc:title>
  <dc:creator>Simão Lopes</dc:creator>
  <cp:lastModifiedBy>Simão Lopes</cp:lastModifiedBy>
  <cp:revision>11</cp:revision>
  <dcterms:created xsi:type="dcterms:W3CDTF">2022-10-03T13:18:14Z</dcterms:created>
  <dcterms:modified xsi:type="dcterms:W3CDTF">2022-10-05T18:55:29Z</dcterms:modified>
</cp:coreProperties>
</file>