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School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School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School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School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School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School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School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School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School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4D5"/>
          </a:solidFill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5D9"/>
          </a:solidFill>
        </a:fill>
      </a:tcStyle>
    </a:wholeTbl>
    <a:band2H>
      <a:tcTxStyle b="def" i="def"/>
      <a:tcStyle>
        <a:tcBdr/>
        <a:fill>
          <a:solidFill>
            <a:srgbClr val="F0F3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4D1"/>
          </a:solidFill>
        </a:fill>
      </a:tcStyle>
    </a:wholeTbl>
    <a:band2H>
      <a:tcTxStyle b="def" i="def"/>
      <a:tcStyle>
        <a:tcBdr/>
        <a:fill>
          <a:solidFill>
            <a:srgbClr val="EFEB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entury Schoolbook"/>
      </a:defRPr>
    </a:lvl1pPr>
    <a:lvl2pPr indent="228600" latinLnBrk="0">
      <a:defRPr sz="1200">
        <a:latin typeface="+mn-lt"/>
        <a:ea typeface="+mn-ea"/>
        <a:cs typeface="+mn-cs"/>
        <a:sym typeface="Century Schoolbook"/>
      </a:defRPr>
    </a:lvl2pPr>
    <a:lvl3pPr indent="457200" latinLnBrk="0">
      <a:defRPr sz="1200">
        <a:latin typeface="+mn-lt"/>
        <a:ea typeface="+mn-ea"/>
        <a:cs typeface="+mn-cs"/>
        <a:sym typeface="Century Schoolbook"/>
      </a:defRPr>
    </a:lvl3pPr>
    <a:lvl4pPr indent="685800" latinLnBrk="0">
      <a:defRPr sz="1200">
        <a:latin typeface="+mn-lt"/>
        <a:ea typeface="+mn-ea"/>
        <a:cs typeface="+mn-cs"/>
        <a:sym typeface="Century Schoolbook"/>
      </a:defRPr>
    </a:lvl4pPr>
    <a:lvl5pPr indent="914400" latinLnBrk="0">
      <a:defRPr sz="1200">
        <a:latin typeface="+mn-lt"/>
        <a:ea typeface="+mn-ea"/>
        <a:cs typeface="+mn-cs"/>
        <a:sym typeface="Century Schoolbook"/>
      </a:defRPr>
    </a:lvl5pPr>
    <a:lvl6pPr indent="1143000" latinLnBrk="0">
      <a:defRPr sz="1200">
        <a:latin typeface="+mn-lt"/>
        <a:ea typeface="+mn-ea"/>
        <a:cs typeface="+mn-cs"/>
        <a:sym typeface="Century Schoolbook"/>
      </a:defRPr>
    </a:lvl6pPr>
    <a:lvl7pPr indent="1371600" latinLnBrk="0">
      <a:defRPr sz="1200">
        <a:latin typeface="+mn-lt"/>
        <a:ea typeface="+mn-ea"/>
        <a:cs typeface="+mn-cs"/>
        <a:sym typeface="Century Schoolbook"/>
      </a:defRPr>
    </a:lvl7pPr>
    <a:lvl8pPr indent="1600200" latinLnBrk="0">
      <a:defRPr sz="1200">
        <a:latin typeface="+mn-lt"/>
        <a:ea typeface="+mn-ea"/>
        <a:cs typeface="+mn-cs"/>
        <a:sym typeface="Century Schoolbook"/>
      </a:defRPr>
    </a:lvl8pPr>
    <a:lvl9pPr indent="1828800" latinLnBrk="0">
      <a:defRPr sz="1200">
        <a:latin typeface="+mn-lt"/>
        <a:ea typeface="+mn-ea"/>
        <a:cs typeface="+mn-cs"/>
        <a:sym typeface="Century Schoolbook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bg>
      <p:bgPr>
        <a:solidFill>
          <a:srgbClr val="3535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1261872" y="758951"/>
            <a:ext cx="9418320" cy="4041649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72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pc="9" sz="2200">
                <a:solidFill>
                  <a:srgbClr val="BFBFBF"/>
                </a:solidFill>
              </a:defRPr>
            </a:lvl1pPr>
            <a:lvl2pPr marL="0" indent="457200">
              <a:buClrTx/>
              <a:buSzTx/>
              <a:buFontTx/>
              <a:buNone/>
              <a:defRPr spc="9" sz="2200">
                <a:solidFill>
                  <a:srgbClr val="BFBFBF"/>
                </a:solidFill>
              </a:defRPr>
            </a:lvl2pPr>
            <a:lvl3pPr marL="0" indent="914400">
              <a:buClrTx/>
              <a:buSzTx/>
              <a:buFontTx/>
              <a:buNone/>
              <a:defRPr spc="9" sz="2200">
                <a:solidFill>
                  <a:srgbClr val="BFBFBF"/>
                </a:solidFill>
              </a:defRPr>
            </a:lvl3pPr>
            <a:lvl4pPr marL="0" indent="1371600">
              <a:buClrTx/>
              <a:buSzTx/>
              <a:buFontTx/>
              <a:buNone/>
              <a:defRPr spc="9" sz="2200">
                <a:solidFill>
                  <a:srgbClr val="BFBFBF"/>
                </a:solidFill>
              </a:defRPr>
            </a:lvl4pPr>
            <a:lvl5pPr marL="0" indent="1828800">
              <a:buClrTx/>
              <a:buSzTx/>
              <a:buFontTx/>
              <a:buNone/>
              <a:defRPr spc="9" sz="2200">
                <a:solidFill>
                  <a:srgbClr val="BFBFB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xfrm>
            <a:off x="1261872" y="365759"/>
            <a:ext cx="9692641" cy="132556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1261872" y="1828800"/>
            <a:ext cx="859536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1261872" y="758951"/>
            <a:ext cx="9418320" cy="4041649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72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pc="9" sz="2200">
                <a:solidFill>
                  <a:srgbClr val="595959"/>
                </a:solidFill>
              </a:defRPr>
            </a:lvl1pPr>
            <a:lvl2pPr marL="0" indent="457200">
              <a:buClrTx/>
              <a:buSzTx/>
              <a:buFontTx/>
              <a:buNone/>
              <a:defRPr spc="9" sz="2200">
                <a:solidFill>
                  <a:srgbClr val="595959"/>
                </a:solidFill>
              </a:defRPr>
            </a:lvl2pPr>
            <a:lvl3pPr marL="0" indent="914400">
              <a:buClrTx/>
              <a:buSzTx/>
              <a:buFontTx/>
              <a:buNone/>
              <a:defRPr spc="9" sz="2200"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FontTx/>
              <a:buNone/>
              <a:defRPr spc="9" sz="2200"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FontTx/>
              <a:buNone/>
              <a:defRPr spc="9" sz="2200"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1261872" y="365759"/>
            <a:ext cx="9692641" cy="132556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1261872" y="1828800"/>
            <a:ext cx="448056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xfrm>
            <a:off x="1261872" y="365759"/>
            <a:ext cx="9692641" cy="132556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1261872" y="1713655"/>
            <a:ext cx="4480560" cy="73152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00"/>
              </a:spcBef>
              <a:buClrTx/>
              <a:buSzTx/>
              <a:buFontTx/>
              <a:buNone/>
              <a:defRPr spc="9" sz="2000">
                <a:solidFill>
                  <a:srgbClr val="46464A"/>
                </a:solidFill>
              </a:defRPr>
            </a:lvl1pPr>
            <a:lvl2pPr marL="0" indent="457200">
              <a:spcBef>
                <a:spcPts val="200"/>
              </a:spcBef>
              <a:buClrTx/>
              <a:buSzTx/>
              <a:buFontTx/>
              <a:buNone/>
              <a:defRPr spc="9" sz="2000">
                <a:solidFill>
                  <a:srgbClr val="46464A"/>
                </a:solidFill>
              </a:defRPr>
            </a:lvl2pPr>
            <a:lvl3pPr marL="0" indent="914400">
              <a:spcBef>
                <a:spcPts val="200"/>
              </a:spcBef>
              <a:buClrTx/>
              <a:buSzTx/>
              <a:buFontTx/>
              <a:buNone/>
              <a:defRPr spc="9" sz="2000">
                <a:solidFill>
                  <a:srgbClr val="46464A"/>
                </a:solidFill>
              </a:defRPr>
            </a:lvl3pPr>
            <a:lvl4pPr marL="0" indent="1371600">
              <a:spcBef>
                <a:spcPts val="200"/>
              </a:spcBef>
              <a:buClrTx/>
              <a:buSzTx/>
              <a:buFontTx/>
              <a:buNone/>
              <a:defRPr spc="9" sz="2000">
                <a:solidFill>
                  <a:srgbClr val="46464A"/>
                </a:solidFill>
              </a:defRPr>
            </a:lvl4pPr>
            <a:lvl5pPr marL="0" indent="1828800">
              <a:spcBef>
                <a:spcPts val="200"/>
              </a:spcBef>
              <a:buClrTx/>
              <a:buSzTx/>
              <a:buFontTx/>
              <a:buNone/>
              <a:defRPr spc="9" sz="2000">
                <a:solidFill>
                  <a:srgbClr val="46464A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6126479" y="1713655"/>
            <a:ext cx="4480561" cy="731521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spcBef>
                <a:spcPts val="2000"/>
              </a:spcBef>
              <a:buClrTx/>
              <a:buSzTx/>
              <a:buFontTx/>
              <a:buNone/>
              <a:defRPr spc="0" sz="2000">
                <a:solidFill>
                  <a:srgbClr val="46464A"/>
                </a:solidFill>
              </a:defRPr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xfrm>
            <a:off x="1261872" y="365759"/>
            <a:ext cx="9692641" cy="132556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841247" y="457200"/>
            <a:ext cx="3200401" cy="160019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half" idx="1"/>
          </p:nvPr>
        </p:nvSpPr>
        <p:spPr>
          <a:xfrm>
            <a:off x="4504266" y="685800"/>
            <a:ext cx="6079068" cy="5486400"/>
          </a:xfrm>
          <a:prstGeom prst="rect">
            <a:avLst/>
          </a:prstGeom>
        </p:spPr>
        <p:txBody>
          <a:bodyPr/>
          <a:lstStyle>
            <a:lvl1pPr>
              <a:defRPr spc="9" sz="2000"/>
            </a:lvl1pPr>
            <a:lvl2pPr marL="477519" indent="-203199">
              <a:defRPr spc="9" sz="2000"/>
            </a:lvl2pPr>
            <a:lvl3pPr marL="777239" indent="-228600">
              <a:defRPr spc="9" sz="2000"/>
            </a:lvl3pPr>
            <a:lvl4pPr marL="1084217" indent="-261257">
              <a:defRPr spc="9" sz="2000"/>
            </a:lvl4pPr>
            <a:lvl5pPr marL="1358537" indent="-261257">
              <a:defRPr spc="9"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/>
          <p:nvPr>
            <p:ph type="body" sz="quarter" idx="13"/>
          </p:nvPr>
        </p:nvSpPr>
        <p:spPr>
          <a:xfrm>
            <a:off x="841247" y="2099734"/>
            <a:ext cx="3200401" cy="38100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4000"/>
              </a:lnSpc>
              <a:spcBef>
                <a:spcPts val="800"/>
              </a:spcBef>
              <a:buClrTx/>
              <a:buSzTx/>
              <a:buFontTx/>
              <a:buNone/>
              <a:defRPr spc="0" sz="13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7"/>
          <p:cNvSpPr/>
          <p:nvPr/>
        </p:nvSpPr>
        <p:spPr>
          <a:xfrm>
            <a:off x="-1" y="5105400"/>
            <a:ext cx="11292842" cy="1752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" name="Picture Placeholder 2"/>
          <p:cNvSpPr/>
          <p:nvPr>
            <p:ph type="pic" idx="13"/>
          </p:nvPr>
        </p:nvSpPr>
        <p:spPr>
          <a:xfrm>
            <a:off x="0" y="0"/>
            <a:ext cx="11292841" cy="512892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8" name="Body Level One…"/>
          <p:cNvSpPr txBox="1"/>
          <p:nvPr>
            <p:ph type="body" sz="quarter" idx="1"/>
          </p:nvPr>
        </p:nvSpPr>
        <p:spPr>
          <a:xfrm>
            <a:off x="914400" y="6108589"/>
            <a:ext cx="9982200" cy="5970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z="1300">
                <a:solidFill>
                  <a:srgbClr val="D9D9D9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z="1300">
                <a:solidFill>
                  <a:srgbClr val="D9D9D9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z="1300">
                <a:solidFill>
                  <a:srgbClr val="D9D9D9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z="1300">
                <a:solidFill>
                  <a:srgbClr val="D9D9D9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z="1300">
                <a:solidFill>
                  <a:srgbClr val="D9D9D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11292840" y="0"/>
            <a:ext cx="914401" cy="6858000"/>
          </a:xfrm>
          <a:prstGeom prst="rect">
            <a:avLst/>
          </a:prstGeom>
          <a:solidFill>
            <a:srgbClr val="35353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609600" y="0"/>
            <a:ext cx="109728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443697" y="6150292"/>
            <a:ext cx="612687" cy="637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defRPr sz="3600">
                <a:solidFill>
                  <a:srgbClr val="8E8E94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entury Schoolbook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entury Schoolbook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entury Schoolbook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entury Schoolbook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entury Schoolbook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entury Schoolbook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entury Schoolbook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entury Schoolbook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entury Schoolbook"/>
        </a:defRPr>
      </a:lvl9pPr>
    </p:titleStyle>
    <p:bodyStyle>
      <a:lvl1pPr marL="182879" marR="0" indent="-182879" algn="l" defTabSz="914400" rtl="0" latinLnBrk="0">
        <a:lnSpc>
          <a:spcPct val="95000"/>
        </a:lnSpc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b="0" baseline="0" cap="none" i="0" spc="1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entury Schoolbook"/>
        </a:defRPr>
      </a:lvl1pPr>
      <a:lvl2pPr marL="480059" marR="0" indent="-205739" algn="l" defTabSz="914400" rtl="0" latinLnBrk="0">
        <a:lnSpc>
          <a:spcPct val="9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 typeface="Arial"/>
        <a:buChar char="●"/>
        <a:tabLst/>
        <a:defRPr b="0" baseline="0" cap="none" i="0" spc="1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entury Schoolbook"/>
        </a:defRPr>
      </a:lvl2pPr>
      <a:lvl3pPr marL="783771" marR="0" indent="-235131" algn="l" defTabSz="914400" rtl="0" latinLnBrk="0">
        <a:lnSpc>
          <a:spcPct val="9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 typeface="Arial"/>
        <a:buChar char="●"/>
        <a:tabLst/>
        <a:defRPr b="0" baseline="0" cap="none" i="0" spc="1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entury Schoolbook"/>
        </a:defRPr>
      </a:lvl3pPr>
      <a:lvl4pPr marL="1058091" marR="0" indent="-235131" algn="l" defTabSz="914400" rtl="0" latinLnBrk="0">
        <a:lnSpc>
          <a:spcPct val="9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 typeface="Arial"/>
        <a:buChar char="●"/>
        <a:tabLst/>
        <a:defRPr b="0" baseline="0" cap="none" i="0" spc="1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entury Schoolbook"/>
        </a:defRPr>
      </a:lvl4pPr>
      <a:lvl5pPr marL="1332411" marR="0" indent="-235131" algn="l" defTabSz="914400" rtl="0" latinLnBrk="0">
        <a:lnSpc>
          <a:spcPct val="9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 typeface="Arial"/>
        <a:buChar char="●"/>
        <a:tabLst/>
        <a:defRPr b="0" baseline="0" cap="none" i="0" spc="1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entury Schoolbook"/>
        </a:defRPr>
      </a:lvl5pPr>
      <a:lvl6pPr marL="1665314" marR="0" indent="-293914" algn="l" defTabSz="914400" rtl="0" latinLnBrk="0">
        <a:lnSpc>
          <a:spcPct val="9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 typeface="Arial"/>
        <a:buChar char="●"/>
        <a:tabLst/>
        <a:defRPr b="0" baseline="0" cap="none" i="0" spc="1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entury Schoolbook"/>
        </a:defRPr>
      </a:lvl6pPr>
      <a:lvl7pPr marL="1965314" marR="0" indent="-293914" algn="l" defTabSz="914400" rtl="0" latinLnBrk="0">
        <a:lnSpc>
          <a:spcPct val="9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 typeface="Arial"/>
        <a:buChar char="●"/>
        <a:tabLst/>
        <a:defRPr b="0" baseline="0" cap="none" i="0" spc="1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entury Schoolbook"/>
        </a:defRPr>
      </a:lvl7pPr>
      <a:lvl8pPr marL="2265314" marR="0" indent="-293914" algn="l" defTabSz="914400" rtl="0" latinLnBrk="0">
        <a:lnSpc>
          <a:spcPct val="9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 typeface="Arial"/>
        <a:buChar char="●"/>
        <a:tabLst/>
        <a:defRPr b="0" baseline="0" cap="none" i="0" spc="1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entury Schoolbook"/>
        </a:defRPr>
      </a:lvl8pPr>
      <a:lvl9pPr marL="2565314" marR="0" indent="-293914" algn="l" defTabSz="914400" rtl="0" latinLnBrk="0">
        <a:lnSpc>
          <a:spcPct val="95000"/>
        </a:lnSpc>
        <a:spcBef>
          <a:spcPts val="1400"/>
        </a:spcBef>
        <a:spcAft>
          <a:spcPts val="0"/>
        </a:spcAft>
        <a:buClr>
          <a:schemeClr val="accent1"/>
        </a:buClr>
        <a:buSzPct val="100000"/>
        <a:buFont typeface="Arial"/>
        <a:buChar char="●"/>
        <a:tabLst/>
        <a:defRPr b="0" baseline="0" cap="none" i="0" spc="1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entury Schoolbook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Group 101: Software Engineering</a:t>
            </a:r>
          </a:p>
        </p:txBody>
      </p:sp>
      <p:sp>
        <p:nvSpPr>
          <p:cNvPr id="99" name="Subtitle 2"/>
          <p:cNvSpPr txBox="1"/>
          <p:nvPr>
            <p:ph type="subTitle" sz="quarter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</p:spPr>
        <p:txBody>
          <a:bodyPr/>
          <a:lstStyle>
            <a:lvl1pPr>
              <a:defRPr spc="0"/>
            </a:lvl1pPr>
          </a:lstStyle>
          <a:p>
            <a:pPr/>
            <a:r>
              <a:t>Sprint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/>
          <p:nvPr>
            <p:ph type="title"/>
          </p:nvPr>
        </p:nvSpPr>
        <p:spPr>
          <a:xfrm>
            <a:off x="1261871" y="365759"/>
            <a:ext cx="9692642" cy="1325564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Fee Kim</a:t>
            </a:r>
          </a:p>
        </p:txBody>
      </p:sp>
      <p:sp>
        <p:nvSpPr>
          <p:cNvPr id="141" name="Content Placeholder 2"/>
          <p:cNvSpPr txBox="1"/>
          <p:nvPr>
            <p:ph type="body" idx="1"/>
          </p:nvPr>
        </p:nvSpPr>
        <p:spPr>
          <a:xfrm>
            <a:off x="1261872" y="1828800"/>
            <a:ext cx="8595360" cy="4351338"/>
          </a:xfrm>
          <a:prstGeom prst="rect">
            <a:avLst/>
          </a:prstGeom>
        </p:spPr>
        <p:txBody>
          <a:bodyPr/>
          <a:lstStyle/>
          <a:p>
            <a:pPr>
              <a:defRPr spc="0"/>
            </a:pPr>
            <a:r>
              <a:t>Contributed by implementing individual php script, user stories, and documentation </a:t>
            </a:r>
          </a:p>
          <a:p>
            <a:pPr/>
          </a:p>
          <a:p>
            <a:pPr>
              <a:defRPr spc="0"/>
            </a:pPr>
            <a:r>
              <a:t>Highlight of sprint:</a:t>
            </a:r>
          </a:p>
        </p:txBody>
      </p:sp>
      <p:pic>
        <p:nvPicPr>
          <p:cNvPr id="142" name="Graphic 4" descr="Graphic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3577390" y="1175086"/>
            <a:ext cx="415091" cy="397044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TextBox 6"/>
          <p:cNvSpPr txBox="1"/>
          <p:nvPr/>
        </p:nvSpPr>
        <p:spPr>
          <a:xfrm>
            <a:off x="3967679" y="1201066"/>
            <a:ext cx="6665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DEMO</a:t>
            </a:r>
          </a:p>
        </p:txBody>
      </p:sp>
      <p:sp>
        <p:nvSpPr>
          <p:cNvPr id="146" name="Subtitle 2"/>
          <p:cNvSpPr txBox="1"/>
          <p:nvPr>
            <p:ph type="subTitle" sz="quarter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1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Rectangle 23"/>
          <p:cNvSpPr/>
          <p:nvPr/>
        </p:nvSpPr>
        <p:spPr>
          <a:xfrm>
            <a:off x="0" y="-3245"/>
            <a:ext cx="457200" cy="685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3" name="Rectangle 25"/>
          <p:cNvSpPr/>
          <p:nvPr/>
        </p:nvSpPr>
        <p:spPr>
          <a:xfrm>
            <a:off x="457199" y="0"/>
            <a:ext cx="10835642" cy="6858000"/>
          </a:xfrm>
          <a:prstGeom prst="rect">
            <a:avLst/>
          </a:prstGeom>
          <a:solidFill>
            <a:srgbClr val="35353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4" name="Title 1"/>
          <p:cNvSpPr txBox="1"/>
          <p:nvPr>
            <p:ph type="title"/>
          </p:nvPr>
        </p:nvSpPr>
        <p:spPr>
          <a:xfrm>
            <a:off x="8318089" y="758952"/>
            <a:ext cx="2802196" cy="4041648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pc="-100">
                <a:solidFill>
                  <a:srgbClr val="FFFFFF"/>
                </a:solidFill>
              </a:defRPr>
            </a:lvl1pPr>
          </a:lstStyle>
          <a:p>
            <a:pPr/>
            <a:r>
              <a:t>Teams Overall Thoughts</a:t>
            </a:r>
          </a:p>
        </p:txBody>
      </p:sp>
      <p:sp>
        <p:nvSpPr>
          <p:cNvPr id="105" name="Rectangle 27"/>
          <p:cNvSpPr/>
          <p:nvPr/>
        </p:nvSpPr>
        <p:spPr>
          <a:xfrm>
            <a:off x="452283" y="0"/>
            <a:ext cx="7561006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6" name="Rectangle 29"/>
          <p:cNvSpPr/>
          <p:nvPr/>
        </p:nvSpPr>
        <p:spPr>
          <a:xfrm>
            <a:off x="11292840" y="0"/>
            <a:ext cx="899161" cy="6858000"/>
          </a:xfrm>
          <a:prstGeom prst="rect">
            <a:avLst/>
          </a:prstGeom>
          <a:solidFill>
            <a:srgbClr val="3535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/>
          <p:nvPr>
            <p:ph type="title"/>
          </p:nvPr>
        </p:nvSpPr>
        <p:spPr>
          <a:xfrm>
            <a:off x="718874" y="677862"/>
            <a:ext cx="4534047" cy="1325563"/>
          </a:xfrm>
          <a:prstGeom prst="rect">
            <a:avLst/>
          </a:prstGeom>
        </p:spPr>
        <p:txBody>
          <a:bodyPr/>
          <a:lstStyle>
            <a:lvl1pPr defTabSz="886968">
              <a:defRPr spc="-97" sz="4268"/>
            </a:lvl1pPr>
          </a:lstStyle>
          <a:p>
            <a:pPr/>
            <a:r>
              <a:t>How Did the Sprint Go?</a:t>
            </a:r>
          </a:p>
        </p:txBody>
      </p:sp>
      <p:sp>
        <p:nvSpPr>
          <p:cNvPr id="109" name="Content Placeholder 2"/>
          <p:cNvSpPr txBox="1"/>
          <p:nvPr>
            <p:ph type="body" sz="half" idx="1"/>
          </p:nvPr>
        </p:nvSpPr>
        <p:spPr>
          <a:xfrm>
            <a:off x="718873" y="2325158"/>
            <a:ext cx="4534050" cy="3854980"/>
          </a:xfrm>
          <a:prstGeom prst="rect">
            <a:avLst/>
          </a:prstGeom>
        </p:spPr>
        <p:txBody>
          <a:bodyPr/>
          <a:lstStyle/>
          <a:p>
            <a:pPr>
              <a:defRPr spc="0"/>
            </a:pPr>
            <a:r>
              <a:t>What Went Well</a:t>
            </a:r>
          </a:p>
          <a:p>
            <a:pPr lvl="1" marL="457200" indent="-182879">
              <a:lnSpc>
                <a:spcPct val="90000"/>
              </a:lnSpc>
              <a:spcBef>
                <a:spcPts val="300"/>
              </a:spcBef>
              <a:buFontTx/>
              <a:defRPr spc="0" sz="1600">
                <a:solidFill>
                  <a:srgbClr val="262626"/>
                </a:solidFill>
              </a:defRPr>
            </a:pPr>
            <a:r>
              <a:t>Communication (along with daily text standup)</a:t>
            </a:r>
          </a:p>
          <a:p>
            <a:pPr lvl="1" marL="457200" indent="-182879">
              <a:lnSpc>
                <a:spcPct val="90000"/>
              </a:lnSpc>
              <a:spcBef>
                <a:spcPts val="300"/>
              </a:spcBef>
              <a:buFontTx/>
              <a:defRPr spc="0" sz="1600">
                <a:solidFill>
                  <a:srgbClr val="262626"/>
                </a:solidFill>
              </a:defRPr>
            </a:pPr>
            <a:r>
              <a:t>Stayed on track within the sprint</a:t>
            </a:r>
          </a:p>
          <a:p>
            <a:pPr lvl="1" marL="457200" indent="-182879">
              <a:lnSpc>
                <a:spcPct val="90000"/>
              </a:lnSpc>
              <a:spcBef>
                <a:spcPts val="300"/>
              </a:spcBef>
              <a:buFontTx/>
              <a:defRPr spc="0" sz="1600">
                <a:solidFill>
                  <a:srgbClr val="262626"/>
                </a:solidFill>
              </a:defRPr>
            </a:pPr>
            <a:r>
              <a:t>More team programming!</a:t>
            </a:r>
          </a:p>
          <a:p>
            <a:pPr>
              <a:defRPr spc="0">
                <a:solidFill>
                  <a:srgbClr val="262626"/>
                </a:solidFill>
              </a:defRPr>
            </a:pPr>
            <a:r>
              <a:t>Areas of Improvement</a:t>
            </a:r>
          </a:p>
          <a:p>
            <a:pPr lvl="1" marL="457200" indent="-182879">
              <a:lnSpc>
                <a:spcPct val="90000"/>
              </a:lnSpc>
              <a:spcBef>
                <a:spcPts val="300"/>
              </a:spcBef>
              <a:buFontTx/>
              <a:defRPr spc="0" sz="1600">
                <a:solidFill>
                  <a:srgbClr val="262626"/>
                </a:solidFill>
              </a:defRPr>
            </a:pPr>
            <a:r>
              <a:t>Documenting incrementally as we go through the sprint</a:t>
            </a:r>
          </a:p>
        </p:txBody>
      </p:sp>
      <p:pic>
        <p:nvPicPr>
          <p:cNvPr id="11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1306" t="0" r="1725" b="0"/>
          <a:stretch>
            <a:fillRect/>
          </a:stretch>
        </p:blipFill>
        <p:spPr>
          <a:xfrm>
            <a:off x="6565603" y="1142029"/>
            <a:ext cx="4277544" cy="3742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A7A1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3" name="Rectangle 18"/>
          <p:cNvSpPr/>
          <p:nvPr/>
        </p:nvSpPr>
        <p:spPr>
          <a:xfrm>
            <a:off x="457200" y="0"/>
            <a:ext cx="10820400" cy="49499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4" name="Rectangle 20"/>
          <p:cNvSpPr/>
          <p:nvPr/>
        </p:nvSpPr>
        <p:spPr>
          <a:xfrm>
            <a:off x="457199" y="5105400"/>
            <a:ext cx="10835642" cy="1752600"/>
          </a:xfrm>
          <a:prstGeom prst="rect">
            <a:avLst/>
          </a:prstGeom>
          <a:solidFill>
            <a:srgbClr val="A7A19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Title 1"/>
          <p:cNvSpPr txBox="1"/>
          <p:nvPr>
            <p:ph type="title"/>
          </p:nvPr>
        </p:nvSpPr>
        <p:spPr>
          <a:xfrm>
            <a:off x="944182" y="5181600"/>
            <a:ext cx="10156436" cy="1076325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pc="-100" sz="5400"/>
            </a:lvl1pPr>
          </a:lstStyle>
          <a:p>
            <a:pPr/>
            <a:r>
              <a:t>Burndown Charts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Quick note about weights</a:t>
            </a:r>
          </a:p>
        </p:txBody>
      </p:sp>
      <p:sp>
        <p:nvSpPr>
          <p:cNvPr id="118" name="Subtitle 2"/>
          <p:cNvSpPr txBox="1"/>
          <p:nvPr>
            <p:ph type="subTitle" sz="quarter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/>
          <p:nvPr>
            <p:ph type="title"/>
          </p:nvPr>
        </p:nvSpPr>
        <p:spPr>
          <a:xfrm>
            <a:off x="1261871" y="365759"/>
            <a:ext cx="9692642" cy="1325564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Simardeep</a:t>
            </a:r>
          </a:p>
        </p:txBody>
      </p:sp>
      <p:sp>
        <p:nvSpPr>
          <p:cNvPr id="121" name="Content Placeholder 2"/>
          <p:cNvSpPr txBox="1"/>
          <p:nvPr>
            <p:ph type="body" idx="1"/>
          </p:nvPr>
        </p:nvSpPr>
        <p:spPr>
          <a:xfrm>
            <a:off x="1261872" y="1828800"/>
            <a:ext cx="8595360" cy="4351338"/>
          </a:xfrm>
          <a:prstGeom prst="rect">
            <a:avLst/>
          </a:prstGeom>
        </p:spPr>
        <p:txBody>
          <a:bodyPr/>
          <a:lstStyle/>
          <a:p>
            <a:pPr>
              <a:defRPr spc="0"/>
            </a:pPr>
            <a:r>
              <a:t>Lead sprint planning, team meetings, follow ups, etc.</a:t>
            </a:r>
          </a:p>
          <a:p>
            <a:pPr>
              <a:defRPr spc="0"/>
            </a:pPr>
            <a:r>
              <a:t>Reviewed MR's, resolved merge conflicts, kept the repo organized</a:t>
            </a:r>
          </a:p>
          <a:p>
            <a:pPr marL="0" indent="0">
              <a:buClrTx/>
              <a:buSzTx/>
              <a:buFontTx/>
              <a:buNone/>
              <a:defRPr spc="0"/>
            </a:pPr>
          </a:p>
          <a:p>
            <a:pPr>
              <a:defRPr spc="0"/>
            </a:pPr>
            <a:r>
              <a:t>Highlight of sprint:</a:t>
            </a:r>
          </a:p>
        </p:txBody>
      </p:sp>
      <p:pic>
        <p:nvPicPr>
          <p:cNvPr id="122" name="Graphic 4" descr="Graphic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4158915" y="1165059"/>
            <a:ext cx="415091" cy="397044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extBox 6"/>
          <p:cNvSpPr txBox="1"/>
          <p:nvPr/>
        </p:nvSpPr>
        <p:spPr>
          <a:xfrm>
            <a:off x="4517456" y="1183104"/>
            <a:ext cx="6665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xfrm>
            <a:off x="1261871" y="365759"/>
            <a:ext cx="9692642" cy="1325564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Maneesh</a:t>
            </a:r>
          </a:p>
        </p:txBody>
      </p:sp>
      <p:sp>
        <p:nvSpPr>
          <p:cNvPr id="126" name="Content Placeholder 2"/>
          <p:cNvSpPr txBox="1"/>
          <p:nvPr>
            <p:ph type="body" idx="1"/>
          </p:nvPr>
        </p:nvSpPr>
        <p:spPr>
          <a:xfrm>
            <a:off x="1261872" y="1828800"/>
            <a:ext cx="8595360" cy="4351338"/>
          </a:xfrm>
          <a:prstGeom prst="rect">
            <a:avLst/>
          </a:prstGeom>
        </p:spPr>
        <p:txBody>
          <a:bodyPr/>
          <a:lstStyle/>
          <a:p>
            <a:pPr>
              <a:defRPr spc="0"/>
            </a:pPr>
            <a:r>
              <a:t>Routed all paths using NINGX</a:t>
            </a:r>
          </a:p>
          <a:p>
            <a:pPr>
              <a:defRPr spc="0"/>
            </a:pPr>
            <a:r>
              <a:t>Contributed by implementing individual php script</a:t>
            </a:r>
          </a:p>
          <a:p>
            <a:pPr marL="0" indent="0">
              <a:buClrTx/>
              <a:buSzTx/>
              <a:buFontTx/>
              <a:buNone/>
            </a:pPr>
          </a:p>
          <a:p>
            <a:pPr>
              <a:defRPr spc="0"/>
            </a:pPr>
            <a:r>
              <a:t>Highlight of sprint:</a:t>
            </a:r>
          </a:p>
        </p:txBody>
      </p:sp>
      <p:pic>
        <p:nvPicPr>
          <p:cNvPr id="127" name="Graphic 3" descr="Graphic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3737810" y="1165059"/>
            <a:ext cx="415092" cy="397044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extBox 4"/>
          <p:cNvSpPr txBox="1"/>
          <p:nvPr/>
        </p:nvSpPr>
        <p:spPr>
          <a:xfrm>
            <a:off x="4096351" y="1183104"/>
            <a:ext cx="6665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/>
          <p:nvPr>
            <p:ph type="title"/>
          </p:nvPr>
        </p:nvSpPr>
        <p:spPr>
          <a:xfrm>
            <a:off x="1261871" y="365759"/>
            <a:ext cx="9692642" cy="1325564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Sara</a:t>
            </a:r>
          </a:p>
        </p:txBody>
      </p:sp>
      <p:sp>
        <p:nvSpPr>
          <p:cNvPr id="131" name="Content Placeholder 2"/>
          <p:cNvSpPr txBox="1"/>
          <p:nvPr>
            <p:ph type="body" idx="1"/>
          </p:nvPr>
        </p:nvSpPr>
        <p:spPr>
          <a:xfrm>
            <a:off x="1261872" y="1828800"/>
            <a:ext cx="8595360" cy="4351338"/>
          </a:xfrm>
          <a:prstGeom prst="rect">
            <a:avLst/>
          </a:prstGeom>
        </p:spPr>
        <p:txBody>
          <a:bodyPr/>
          <a:lstStyle/>
          <a:p>
            <a:pPr>
              <a:defRPr spc="0"/>
            </a:pPr>
            <a:r>
              <a:t>Designed a Figma design of the UI of the site, and later on implemented it.</a:t>
            </a:r>
          </a:p>
          <a:p>
            <a:pPr>
              <a:defRPr spc="0"/>
            </a:pPr>
            <a:r>
              <a:t>Contributed by implementing individual php script</a:t>
            </a:r>
          </a:p>
          <a:p>
            <a:pPr/>
          </a:p>
          <a:p>
            <a:pPr>
              <a:defRPr spc="0"/>
            </a:pPr>
            <a:r>
              <a:t>Highlight of sprint:</a:t>
            </a:r>
          </a:p>
          <a:p>
            <a:pPr lvl="1" marL="457200" indent="-182879">
              <a:lnSpc>
                <a:spcPct val="90000"/>
              </a:lnSpc>
              <a:spcBef>
                <a:spcPts val="300"/>
              </a:spcBef>
              <a:buFontTx/>
              <a:defRPr spc="0" sz="1600">
                <a:solidFill>
                  <a:srgbClr val="262626"/>
                </a:solidFill>
              </a:defRPr>
            </a:pPr>
            <a:r>
              <a:t>Being able to implement a figma design in full!</a:t>
            </a:r>
          </a:p>
        </p:txBody>
      </p:sp>
      <p:pic>
        <p:nvPicPr>
          <p:cNvPr id="132" name="Graphic 4" descr="Graphic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2614864" y="1175086"/>
            <a:ext cx="415091" cy="397044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TextBox 6"/>
          <p:cNvSpPr txBox="1"/>
          <p:nvPr/>
        </p:nvSpPr>
        <p:spPr>
          <a:xfrm>
            <a:off x="3013509" y="1193129"/>
            <a:ext cx="6665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xfrm>
            <a:off x="1261871" y="365759"/>
            <a:ext cx="9692642" cy="1325564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Emily</a:t>
            </a:r>
          </a:p>
        </p:txBody>
      </p:sp>
      <p:sp>
        <p:nvSpPr>
          <p:cNvPr id="136" name="Content Placeholder 2"/>
          <p:cNvSpPr txBox="1"/>
          <p:nvPr>
            <p:ph type="body" idx="1"/>
          </p:nvPr>
        </p:nvSpPr>
        <p:spPr>
          <a:xfrm>
            <a:off x="1261872" y="1828800"/>
            <a:ext cx="8595360" cy="4351338"/>
          </a:xfrm>
          <a:prstGeom prst="rect">
            <a:avLst/>
          </a:prstGeom>
        </p:spPr>
        <p:txBody>
          <a:bodyPr/>
          <a:lstStyle/>
          <a:p>
            <a:pPr>
              <a:defRPr spc="0"/>
            </a:pPr>
            <a:r>
              <a:t>Contributed by implementing individual php script, user stories, and documentation </a:t>
            </a:r>
          </a:p>
          <a:p>
            <a:pPr/>
          </a:p>
          <a:p>
            <a:pPr>
              <a:defRPr spc="0"/>
            </a:pPr>
            <a:r>
              <a:t>Highlight of sprint:</a:t>
            </a:r>
          </a:p>
        </p:txBody>
      </p:sp>
      <p:pic>
        <p:nvPicPr>
          <p:cNvPr id="137" name="Graphic 4" descr="Graphic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2925678" y="1185113"/>
            <a:ext cx="415091" cy="397044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TextBox 6"/>
          <p:cNvSpPr txBox="1"/>
          <p:nvPr/>
        </p:nvSpPr>
        <p:spPr>
          <a:xfrm>
            <a:off x="3334351" y="1203156"/>
            <a:ext cx="6665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0000FF"/>
      </a:hlink>
      <a:folHlink>
        <a:srgbClr val="FF00FF"/>
      </a:folHlink>
    </a:clrScheme>
    <a:fontScheme name="View">
      <a:majorFont>
        <a:latin typeface="Helvetica"/>
        <a:ea typeface="Helvetica"/>
        <a:cs typeface="Helvetica"/>
      </a:majorFont>
      <a:minorFont>
        <a:latin typeface="Century Schoolbook"/>
        <a:ea typeface="Century Schoolbook"/>
        <a:cs typeface="Century Schoolbook"/>
      </a:minorFont>
    </a:fontScheme>
    <a:fmtScheme name="View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5240" dir="5400000">
              <a:srgbClr val="000000">
                <a:alpha val="75000"/>
              </a:srgbClr>
            </a:outerShdw>
          </a:effectLst>
        </a:effectStyle>
        <a:effectStyle>
          <a:effectLst>
            <a:outerShdw sx="100000" sy="100000" kx="0" ky="0" algn="b" rotWithShape="0" blurRad="50800" dist="15240" dir="540000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397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15240" dir="5400000">
            <a:srgbClr val="000000">
              <a:alpha val="7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School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397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School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0000FF"/>
      </a:hlink>
      <a:folHlink>
        <a:srgbClr val="FF00FF"/>
      </a:folHlink>
    </a:clrScheme>
    <a:fontScheme name="View">
      <a:majorFont>
        <a:latin typeface="Helvetica"/>
        <a:ea typeface="Helvetica"/>
        <a:cs typeface="Helvetica"/>
      </a:majorFont>
      <a:minorFont>
        <a:latin typeface="Century Schoolbook"/>
        <a:ea typeface="Century Schoolbook"/>
        <a:cs typeface="Century Schoolbook"/>
      </a:minorFont>
    </a:fontScheme>
    <a:fmtScheme name="View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5240" dir="5400000">
              <a:srgbClr val="000000">
                <a:alpha val="75000"/>
              </a:srgbClr>
            </a:outerShdw>
          </a:effectLst>
        </a:effectStyle>
        <a:effectStyle>
          <a:effectLst>
            <a:outerShdw sx="100000" sy="100000" kx="0" ky="0" algn="b" rotWithShape="0" blurRad="50800" dist="15240" dir="540000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397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15240" dir="5400000">
            <a:srgbClr val="000000">
              <a:alpha val="7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School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397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School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