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D79B7-12F2-4412-878F-34DE7ED0CFB5}"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8A551-83D1-4F08-B40D-E59C73A662A6}" type="slidenum">
              <a:rPr lang="en-IN" smtClean="0"/>
              <a:t>‹#›</a:t>
            </a:fld>
            <a:endParaRPr lang="en-IN"/>
          </a:p>
        </p:txBody>
      </p:sp>
    </p:spTree>
    <p:extLst>
      <p:ext uri="{BB962C8B-B14F-4D97-AF65-F5344CB8AC3E}">
        <p14:creationId xmlns:p14="http://schemas.microsoft.com/office/powerpoint/2010/main" val="318058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8A551-83D1-4F08-B40D-E59C73A662A6}" type="slidenum">
              <a:rPr lang="en-IN" smtClean="0"/>
              <a:t>10</a:t>
            </a:fld>
            <a:endParaRPr lang="en-IN"/>
          </a:p>
        </p:txBody>
      </p:sp>
    </p:spTree>
    <p:extLst>
      <p:ext uri="{BB962C8B-B14F-4D97-AF65-F5344CB8AC3E}">
        <p14:creationId xmlns:p14="http://schemas.microsoft.com/office/powerpoint/2010/main" val="214941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97E49927-44A3-49F2-9445-B7D681996082}" type="datetimeFigureOut">
              <a:rPr lang="en-IN" smtClean="0"/>
              <a:t>07-02-2025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9B75F98-716F-4691-BC48-B74DDB60EC5B}" type="slidenum">
              <a:rPr lang="en-IN" smtClean="0"/>
              <a:t>‹#›</a:t>
            </a:fld>
            <a:endParaRPr lang="en-IN"/>
          </a:p>
        </p:txBody>
      </p:sp>
    </p:spTree>
    <p:extLst>
      <p:ext uri="{BB962C8B-B14F-4D97-AF65-F5344CB8AC3E}">
        <p14:creationId xmlns:p14="http://schemas.microsoft.com/office/powerpoint/2010/main" val="256804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49927-44A3-49F2-9445-B7D68199608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75F98-716F-4691-BC48-B74DDB60EC5B}"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895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49927-44A3-49F2-9445-B7D68199608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75F98-716F-4691-BC48-B74DDB60EC5B}"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388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49927-44A3-49F2-9445-B7D68199608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75F98-716F-4691-BC48-B74DDB60EC5B}"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326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49927-44A3-49F2-9445-B7D68199608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75F98-716F-4691-BC48-B74DDB60EC5B}"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660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49927-44A3-49F2-9445-B7D681996082}"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75F98-716F-4691-BC48-B74DDB60EC5B}"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803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49927-44A3-49F2-9445-B7D681996082}" type="datetimeFigureOut">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B75F98-716F-4691-BC48-B74DDB60EC5B}"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417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49927-44A3-49F2-9445-B7D681996082}" type="datetimeFigureOut">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B75F98-716F-4691-BC48-B74DDB60EC5B}"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147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49927-44A3-49F2-9445-B7D681996082}" type="datetimeFigureOut">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B75F98-716F-4691-BC48-B74DDB60EC5B}"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116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49927-44A3-49F2-9445-B7D681996082}"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75F98-716F-4691-BC48-B74DDB60EC5B}" type="slidenum">
              <a:rPr lang="en-IN" smtClean="0"/>
              <a:t>‹#›</a:t>
            </a:fld>
            <a:endParaRPr lang="en-IN"/>
          </a:p>
        </p:txBody>
      </p:sp>
    </p:spTree>
    <p:extLst>
      <p:ext uri="{BB962C8B-B14F-4D97-AF65-F5344CB8AC3E}">
        <p14:creationId xmlns:p14="http://schemas.microsoft.com/office/powerpoint/2010/main" val="360069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49927-44A3-49F2-9445-B7D681996082}"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75F98-716F-4691-BC48-B74DDB60EC5B}" type="slidenum">
              <a:rPr lang="en-IN" smtClean="0"/>
              <a:t>‹#›</a:t>
            </a:fld>
            <a:endParaRPr lang="en-IN"/>
          </a:p>
        </p:txBody>
      </p:sp>
    </p:spTree>
    <p:extLst>
      <p:ext uri="{BB962C8B-B14F-4D97-AF65-F5344CB8AC3E}">
        <p14:creationId xmlns:p14="http://schemas.microsoft.com/office/powerpoint/2010/main" val="351387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97E49927-44A3-49F2-9445-B7D681996082}" type="datetimeFigureOut">
              <a:rPr lang="en-IN" smtClean="0"/>
              <a:t>07-02-2025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59B75F98-716F-4691-BC48-B74DDB60EC5B}" type="slidenum">
              <a:rPr lang="en-IN" smtClean="0"/>
              <a:t>‹#›</a:t>
            </a:fld>
            <a:endParaRPr lang="en-IN"/>
          </a:p>
        </p:txBody>
      </p:sp>
    </p:spTree>
    <p:extLst>
      <p:ext uri="{BB962C8B-B14F-4D97-AF65-F5344CB8AC3E}">
        <p14:creationId xmlns:p14="http://schemas.microsoft.com/office/powerpoint/2010/main" val="42402850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4645-CECF-8624-5503-76DF2345A08A}"/>
              </a:ext>
            </a:extLst>
          </p:cNvPr>
          <p:cNvSpPr>
            <a:spLocks noGrp="1"/>
          </p:cNvSpPr>
          <p:nvPr>
            <p:ph type="ctrTitle"/>
          </p:nvPr>
        </p:nvSpPr>
        <p:spPr>
          <a:xfrm>
            <a:off x="1261872" y="2263138"/>
            <a:ext cx="9418320" cy="1691641"/>
          </a:xfrm>
        </p:spPr>
        <p:txBody>
          <a:bodyPr>
            <a:normAutofit fontScale="90000"/>
          </a:bodyPr>
          <a:lstStyle/>
          <a:p>
            <a:pPr algn="ctr"/>
            <a:r>
              <a:rPr lang="en-IN" dirty="0"/>
              <a:t>Sparks Analysis Report</a:t>
            </a:r>
            <a:br>
              <a:rPr lang="en-IN" dirty="0"/>
            </a:br>
            <a:r>
              <a:rPr lang="en-IN" sz="5400" dirty="0"/>
              <a:t>Oct-Dec’24</a:t>
            </a:r>
            <a:endParaRPr lang="en-IN" dirty="0"/>
          </a:p>
        </p:txBody>
      </p:sp>
      <p:sp>
        <p:nvSpPr>
          <p:cNvPr id="3" name="Subtitle 2">
            <a:extLst>
              <a:ext uri="{FF2B5EF4-FFF2-40B4-BE49-F238E27FC236}">
                <a16:creationId xmlns:a16="http://schemas.microsoft.com/office/drawing/2014/main" id="{02D71319-0926-C70E-7BC3-5C6947246A2A}"/>
              </a:ext>
            </a:extLst>
          </p:cNvPr>
          <p:cNvSpPr>
            <a:spLocks noGrp="1"/>
          </p:cNvSpPr>
          <p:nvPr>
            <p:ph type="subTitle" idx="1"/>
          </p:nvPr>
        </p:nvSpPr>
        <p:spPr>
          <a:xfrm>
            <a:off x="1386840" y="5282381"/>
            <a:ext cx="9418320" cy="941439"/>
          </a:xfrm>
        </p:spPr>
        <p:txBody>
          <a:bodyPr>
            <a:normAutofit/>
          </a:bodyPr>
          <a:lstStyle/>
          <a:p>
            <a:pPr algn="r"/>
            <a:r>
              <a:rPr lang="en-IN" sz="1800" dirty="0">
                <a:latin typeface="Times New Roman" panose="02020603050405020304" pitchFamily="18" charset="0"/>
                <a:cs typeface="Times New Roman" panose="02020603050405020304" pitchFamily="18" charset="0"/>
              </a:rPr>
              <a:t>Presented by Simarleen Kaur Dung</a:t>
            </a:r>
          </a:p>
          <a:p>
            <a:pPr algn="r"/>
            <a:r>
              <a:rPr lang="en-IN" sz="1800" dirty="0">
                <a:latin typeface="Times New Roman" panose="02020603050405020304" pitchFamily="18" charset="0"/>
                <a:cs typeface="Times New Roman" panose="02020603050405020304" pitchFamily="18" charset="0"/>
              </a:rPr>
              <a:t>Student at University of Bristol</a:t>
            </a:r>
          </a:p>
        </p:txBody>
      </p:sp>
      <p:pic>
        <p:nvPicPr>
          <p:cNvPr id="5" name="Picture 4">
            <a:extLst>
              <a:ext uri="{FF2B5EF4-FFF2-40B4-BE49-F238E27FC236}">
                <a16:creationId xmlns:a16="http://schemas.microsoft.com/office/drawing/2014/main" id="{4539E423-A363-D6BE-A475-3C5E81EF6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54" y="365760"/>
            <a:ext cx="1366531" cy="1366531"/>
          </a:xfrm>
          <a:prstGeom prst="rect">
            <a:avLst/>
          </a:prstGeom>
        </p:spPr>
      </p:pic>
    </p:spTree>
    <p:extLst>
      <p:ext uri="{BB962C8B-B14F-4D97-AF65-F5344CB8AC3E}">
        <p14:creationId xmlns:p14="http://schemas.microsoft.com/office/powerpoint/2010/main" val="1489677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0183E-9905-CF9A-8F1A-9B86EA0B2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079453-5B5E-5A10-309E-15B0FE7600E2}"/>
              </a:ext>
            </a:extLst>
          </p:cNvPr>
          <p:cNvSpPr>
            <a:spLocks noGrp="1"/>
          </p:cNvSpPr>
          <p:nvPr>
            <p:ph type="title"/>
          </p:nvPr>
        </p:nvSpPr>
        <p:spPr>
          <a:xfrm>
            <a:off x="1261872" y="294199"/>
            <a:ext cx="9692640" cy="783488"/>
          </a:xfrm>
        </p:spPr>
        <p:txBody>
          <a:bodyPr>
            <a:normAutofit/>
          </a:bodyPr>
          <a:lstStyle/>
          <a:p>
            <a:r>
              <a:rPr lang="en-IN" sz="4000" dirty="0"/>
              <a:t>III. Popularity of Cabot Circus</a:t>
            </a:r>
          </a:p>
        </p:txBody>
      </p:sp>
      <p:sp>
        <p:nvSpPr>
          <p:cNvPr id="3" name="Subtitle 2">
            <a:extLst>
              <a:ext uri="{FF2B5EF4-FFF2-40B4-BE49-F238E27FC236}">
                <a16:creationId xmlns:a16="http://schemas.microsoft.com/office/drawing/2014/main" id="{CA83DB99-C059-144A-7358-50EDFFE1E343}"/>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A9E159A-C836-6440-58D8-1DE84A5D9417}"/>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2250C1C-8BF3-54D5-403B-39A362563D9B}"/>
              </a:ext>
            </a:extLst>
          </p:cNvPr>
          <p:cNvSpPr txBox="1">
            <a:spLocks/>
          </p:cNvSpPr>
          <p:nvPr/>
        </p:nvSpPr>
        <p:spPr>
          <a:xfrm>
            <a:off x="1355139" y="1166178"/>
            <a:ext cx="5792913" cy="5486114"/>
          </a:xfrm>
          <a:prstGeom prst="rect">
            <a:avLst/>
          </a:prstGeom>
        </p:spPr>
        <p:txBody>
          <a:bodyPr>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lnSpc>
                <a:spcPct val="115000"/>
              </a:lnSpc>
            </a:pPr>
            <a:r>
              <a:rPr lang="en-IN" sz="6000" dirty="0">
                <a:solidFill>
                  <a:schemeClr val="tx1"/>
                </a:solidFill>
                <a:latin typeface="Times New Roman" panose="02020603050405020304" pitchFamily="18" charset="0"/>
                <a:cs typeface="Times New Roman" panose="02020603050405020304" pitchFamily="18" charset="0"/>
              </a:rPr>
              <a:t>The adjacent donut chart indicates how often people visit Broadmead or the Cabot Circus.</a:t>
            </a:r>
          </a:p>
          <a:p>
            <a:pPr algn="just">
              <a:lnSpc>
                <a:spcPct val="115000"/>
              </a:lnSpc>
            </a:pPr>
            <a:r>
              <a:rPr lang="en-IN" sz="6000" dirty="0">
                <a:solidFill>
                  <a:schemeClr val="tx1"/>
                </a:solidFill>
                <a:latin typeface="Times New Roman" panose="02020603050405020304" pitchFamily="18" charset="0"/>
                <a:cs typeface="Times New Roman" panose="02020603050405020304" pitchFamily="18" charset="0"/>
              </a:rPr>
              <a:t>Maximum number of people visit quite often, followed by those who visit once a month. Together these two categories account for 60.53% of responses, indicating that a majority visit at least monthly.</a:t>
            </a:r>
          </a:p>
          <a:p>
            <a:pPr algn="just">
              <a:lnSpc>
                <a:spcPct val="115000"/>
              </a:lnSpc>
            </a:pPr>
            <a:r>
              <a:rPr lang="en-US" sz="6000" dirty="0">
                <a:solidFill>
                  <a:schemeClr val="tx1"/>
                </a:solidFill>
                <a:latin typeface="Times New Roman" panose="02020603050405020304" pitchFamily="18" charset="0"/>
                <a:cs typeface="Times New Roman" panose="02020603050405020304" pitchFamily="18" charset="0"/>
              </a:rPr>
              <a:t>Strategic Actions for Sparks can include l</a:t>
            </a:r>
            <a:r>
              <a:rPr lang="en-US" sz="6000" spc="10" dirty="0">
                <a:solidFill>
                  <a:schemeClr val="tx1"/>
                </a:solidFill>
                <a:latin typeface="Times New Roman" panose="02020603050405020304" pitchFamily="18" charset="0"/>
                <a:cs typeface="Times New Roman" panose="02020603050405020304" pitchFamily="18" charset="0"/>
              </a:rPr>
              <a:t>everaging City Centre Traffic:</a:t>
            </a:r>
          </a:p>
          <a:p>
            <a:pPr lvl="1" algn="just">
              <a:lnSpc>
                <a:spcPct val="115000"/>
              </a:lnSpc>
              <a:buFont typeface="Courier New" panose="02070309020205020404" pitchFamily="49" charset="0"/>
              <a:buChar char="o"/>
            </a:pPr>
            <a:r>
              <a:rPr lang="en-US" sz="5800" spc="10" dirty="0">
                <a:solidFill>
                  <a:schemeClr val="tx1"/>
                </a:solidFill>
                <a:latin typeface="Times New Roman" panose="02020603050405020304" pitchFamily="18" charset="0"/>
                <a:cs typeface="Times New Roman" panose="02020603050405020304" pitchFamily="18" charset="0"/>
              </a:rPr>
              <a:t>Position Sparks as a must-visit destination for people who already frequent Broadmead/Cabot Circus.</a:t>
            </a:r>
          </a:p>
          <a:p>
            <a:pPr lvl="1" algn="just">
              <a:lnSpc>
                <a:spcPct val="115000"/>
              </a:lnSpc>
              <a:buFont typeface="Courier New" panose="02070309020205020404" pitchFamily="49" charset="0"/>
              <a:buChar char="o"/>
            </a:pPr>
            <a:r>
              <a:rPr lang="en-US" sz="5800" spc="10" dirty="0">
                <a:solidFill>
                  <a:schemeClr val="tx1"/>
                </a:solidFill>
                <a:latin typeface="Times New Roman" panose="02020603050405020304" pitchFamily="18" charset="0"/>
                <a:cs typeface="Times New Roman" panose="02020603050405020304" pitchFamily="18" charset="0"/>
              </a:rPr>
              <a:t>Run targeted promotions to convert occasional visitors into frequent ones.</a:t>
            </a:r>
          </a:p>
          <a:p>
            <a:pPr marL="182880" lvl="1" algn="just">
              <a:lnSpc>
                <a:spcPct val="115000"/>
              </a:lnSpc>
              <a:spcBef>
                <a:spcPts val="1400"/>
              </a:spcBef>
              <a:spcAft>
                <a:spcPts val="200"/>
              </a:spcAft>
              <a:buSzPct val="80000"/>
              <a:buFont typeface="Arial" pitchFamily="34" charset="0"/>
              <a:buChar char="•"/>
            </a:pPr>
            <a:r>
              <a:rPr lang="en-US" sz="6000" spc="10" dirty="0">
                <a:solidFill>
                  <a:schemeClr val="tx1"/>
                </a:solidFill>
                <a:latin typeface="Times New Roman" panose="02020603050405020304" pitchFamily="18" charset="0"/>
                <a:cs typeface="Times New Roman" panose="02020603050405020304" pitchFamily="18" charset="0"/>
              </a:rPr>
              <a:t>Engaging with the "Once-a-Year" Visitors:</a:t>
            </a:r>
          </a:p>
          <a:p>
            <a:pPr lvl="1" algn="just">
              <a:lnSpc>
                <a:spcPct val="115000"/>
              </a:lnSpc>
              <a:buSzPct val="80000"/>
              <a:buFont typeface="Courier New" panose="02070309020205020404" pitchFamily="49" charset="0"/>
              <a:buChar char="o"/>
            </a:pPr>
            <a:r>
              <a:rPr lang="en-US" sz="6000" spc="10" dirty="0">
                <a:solidFill>
                  <a:schemeClr val="tx1"/>
                </a:solidFill>
                <a:latin typeface="Times New Roman" panose="02020603050405020304" pitchFamily="18" charset="0"/>
                <a:cs typeface="Times New Roman" panose="02020603050405020304" pitchFamily="18" charset="0"/>
              </a:rPr>
              <a:t>Offer seasonal events, exclusive workshops, or annual memberships to encourage repeat visits.</a:t>
            </a:r>
          </a:p>
          <a:p>
            <a:pPr marL="182880" lvl="1" algn="just">
              <a:lnSpc>
                <a:spcPct val="115000"/>
              </a:lnSpc>
              <a:spcBef>
                <a:spcPts val="1400"/>
              </a:spcBef>
              <a:spcAft>
                <a:spcPts val="200"/>
              </a:spcAft>
              <a:buSzPct val="80000"/>
              <a:buFont typeface="Arial" pitchFamily="34" charset="0"/>
              <a:buChar char="•"/>
            </a:pPr>
            <a:r>
              <a:rPr lang="en-US" sz="6000" spc="10" dirty="0">
                <a:solidFill>
                  <a:schemeClr val="tx1"/>
                </a:solidFill>
                <a:latin typeface="Times New Roman" panose="02020603050405020304" pitchFamily="18" charset="0"/>
                <a:cs typeface="Times New Roman" panose="02020603050405020304" pitchFamily="18" charset="0"/>
              </a:rPr>
              <a:t>Capitalizing on Footfall Patterns:</a:t>
            </a:r>
          </a:p>
          <a:p>
            <a:pPr lvl="1" algn="just">
              <a:lnSpc>
                <a:spcPct val="115000"/>
              </a:lnSpc>
              <a:buSzPct val="80000"/>
              <a:buFont typeface="Courier New" panose="02070309020205020404" pitchFamily="49" charset="0"/>
              <a:buChar char="o"/>
            </a:pPr>
            <a:r>
              <a:rPr lang="en-US" sz="6000" spc="10" dirty="0">
                <a:solidFill>
                  <a:schemeClr val="tx1"/>
                </a:solidFill>
                <a:latin typeface="Times New Roman" panose="02020603050405020304" pitchFamily="18" charset="0"/>
                <a:cs typeface="Times New Roman" panose="02020603050405020304" pitchFamily="18" charset="0"/>
              </a:rPr>
              <a:t>If visitors come more often on weekends or during special events, Sparks should plan key attractions around these peak times.</a:t>
            </a:r>
            <a:endParaRPr lang="en-IN" sz="6000" spc="10" dirty="0">
              <a:solidFill>
                <a:schemeClr val="tx1"/>
              </a:solidFill>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A16229-C16C-1A13-185E-6E2F4C1A199F}"/>
              </a:ext>
            </a:extLst>
          </p:cNvPr>
          <p:cNvPicPr>
            <a:picLocks noChangeAspect="1"/>
          </p:cNvPicPr>
          <p:nvPr/>
        </p:nvPicPr>
        <p:blipFill>
          <a:blip r:embed="rId3"/>
          <a:srcRect l="4858"/>
          <a:stretch/>
        </p:blipFill>
        <p:spPr>
          <a:xfrm>
            <a:off x="7148052" y="2542171"/>
            <a:ext cx="4073202" cy="1967763"/>
          </a:xfrm>
          <a:prstGeom prst="rect">
            <a:avLst/>
          </a:prstGeom>
        </p:spPr>
      </p:pic>
    </p:spTree>
    <p:extLst>
      <p:ext uri="{BB962C8B-B14F-4D97-AF65-F5344CB8AC3E}">
        <p14:creationId xmlns:p14="http://schemas.microsoft.com/office/powerpoint/2010/main" val="138103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44845-AED3-2D93-ECEA-369CDCF1F04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8E9B0E-A582-B81D-8686-B416BF851514}"/>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7CDA518-8A9E-9CAD-220C-913D505F1E1F}"/>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96D7186D-715D-C540-E6C2-712EA5E59FFB}"/>
              </a:ext>
            </a:extLst>
          </p:cNvPr>
          <p:cNvSpPr txBox="1">
            <a:spLocks/>
          </p:cNvSpPr>
          <p:nvPr/>
        </p:nvSpPr>
        <p:spPr>
          <a:xfrm>
            <a:off x="1277266" y="1580532"/>
            <a:ext cx="5199518" cy="4027544"/>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visualization shows the importance of Better transport options to and from the city centre.</a:t>
            </a:r>
          </a:p>
          <a:p>
            <a:pPr algn="just"/>
            <a:r>
              <a:rPr lang="en-IN" sz="1800" dirty="0">
                <a:solidFill>
                  <a:schemeClr val="tx1"/>
                </a:solidFill>
                <a:latin typeface="Times New Roman" panose="02020603050405020304" pitchFamily="18" charset="0"/>
                <a:cs typeface="Times New Roman" panose="02020603050405020304" pitchFamily="18" charset="0"/>
              </a:rPr>
              <a:t>19 out of the total respondents feel that this is a major factor which if improved, would improve the footfall in the centre.</a:t>
            </a:r>
          </a:p>
          <a:p>
            <a:pPr algn="just"/>
            <a:r>
              <a:rPr lang="en-IN" sz="1800" dirty="0">
                <a:solidFill>
                  <a:schemeClr val="tx1"/>
                </a:solidFill>
                <a:latin typeface="Times New Roman" panose="02020603050405020304" pitchFamily="18" charset="0"/>
                <a:cs typeface="Times New Roman" panose="02020603050405020304" pitchFamily="18" charset="0"/>
              </a:rPr>
              <a:t>There is a significant number of people who think this issue is of moderate importance.</a:t>
            </a:r>
          </a:p>
          <a:p>
            <a:pPr algn="just"/>
            <a:r>
              <a:rPr lang="en-IN" sz="1800" dirty="0">
                <a:solidFill>
                  <a:schemeClr val="tx1"/>
                </a:solidFill>
                <a:latin typeface="Times New Roman" panose="02020603050405020304" pitchFamily="18" charset="0"/>
                <a:cs typeface="Times New Roman" panose="02020603050405020304" pitchFamily="18" charset="0"/>
              </a:rPr>
              <a:t>For Sparks, this could imply that, because the public does not have access to good public transport options, they are unable to visit the centre that often hence impacting the number of people coming to Sparks.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D2D276-BDD9-2999-E70C-0645BFF83FAC}"/>
              </a:ext>
            </a:extLst>
          </p:cNvPr>
          <p:cNvPicPr>
            <a:picLocks noChangeAspect="1"/>
          </p:cNvPicPr>
          <p:nvPr/>
        </p:nvPicPr>
        <p:blipFill>
          <a:blip r:embed="rId2"/>
          <a:stretch>
            <a:fillRect/>
          </a:stretch>
        </p:blipFill>
        <p:spPr>
          <a:xfrm>
            <a:off x="6665233" y="1965977"/>
            <a:ext cx="4235632" cy="2900991"/>
          </a:xfrm>
          <a:prstGeom prst="rect">
            <a:avLst/>
          </a:prstGeom>
        </p:spPr>
      </p:pic>
    </p:spTree>
    <p:extLst>
      <p:ext uri="{BB962C8B-B14F-4D97-AF65-F5344CB8AC3E}">
        <p14:creationId xmlns:p14="http://schemas.microsoft.com/office/powerpoint/2010/main" val="421621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3DF39-3590-BD58-887E-40F947B8ACB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EF3A72-A478-8F37-396C-87B7145967B8}"/>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18F22A1-A89E-3DB9-2FC9-B6519B510162}"/>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30CBFB6A-3943-5C5E-EAC2-302FE1A147A8}"/>
              </a:ext>
            </a:extLst>
          </p:cNvPr>
          <p:cNvSpPr txBox="1">
            <a:spLocks/>
          </p:cNvSpPr>
          <p:nvPr/>
        </p:nvSpPr>
        <p:spPr>
          <a:xfrm>
            <a:off x="1300316" y="1508439"/>
            <a:ext cx="5199518" cy="351564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visualization shows the importance of improved accessibility for pedestrians and cyclists.</a:t>
            </a:r>
          </a:p>
          <a:p>
            <a:pPr algn="just"/>
            <a:r>
              <a:rPr lang="en-IN" sz="1800" dirty="0">
                <a:solidFill>
                  <a:schemeClr val="tx1"/>
                </a:solidFill>
                <a:latin typeface="Times New Roman" panose="02020603050405020304" pitchFamily="18" charset="0"/>
                <a:cs typeface="Times New Roman" panose="02020603050405020304" pitchFamily="18" charset="0"/>
              </a:rPr>
              <a:t>Although very few people have responded to this question, we can infer that this issue is of significant importance to people who prefer walking or cycling to their destinations.</a:t>
            </a:r>
          </a:p>
          <a:p>
            <a:pPr algn="just"/>
            <a:r>
              <a:rPr lang="en-IN" sz="1800" dirty="0">
                <a:solidFill>
                  <a:schemeClr val="tx1"/>
                </a:solidFill>
                <a:latin typeface="Times New Roman" panose="02020603050405020304" pitchFamily="18" charset="0"/>
                <a:cs typeface="Times New Roman" panose="02020603050405020304" pitchFamily="18" charset="0"/>
              </a:rPr>
              <a:t>For Sparks, this could imply that, because accessibility to the centre is not that good for pedestrians and cyclists, people prefer to visit the centre less frequently, hence impacting the footfall in Sparks.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46331D6-0A2D-35CA-A576-3EBB271CD193}"/>
              </a:ext>
            </a:extLst>
          </p:cNvPr>
          <p:cNvPicPr>
            <a:picLocks noChangeAspect="1"/>
          </p:cNvPicPr>
          <p:nvPr/>
        </p:nvPicPr>
        <p:blipFill>
          <a:blip r:embed="rId2"/>
          <a:stretch>
            <a:fillRect/>
          </a:stretch>
        </p:blipFill>
        <p:spPr>
          <a:xfrm>
            <a:off x="6667663" y="2003181"/>
            <a:ext cx="4473179" cy="2362342"/>
          </a:xfrm>
          <a:prstGeom prst="rect">
            <a:avLst/>
          </a:prstGeom>
        </p:spPr>
      </p:pic>
    </p:spTree>
    <p:extLst>
      <p:ext uri="{BB962C8B-B14F-4D97-AF65-F5344CB8AC3E}">
        <p14:creationId xmlns:p14="http://schemas.microsoft.com/office/powerpoint/2010/main" val="384614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86D7A-5BD6-A29B-F1BF-A5FA758EAF2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A61E6C-F640-31C7-B687-B137A4329FED}"/>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68AFC484-4619-ADED-C8DD-7A7735B87DE6}"/>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B964839B-F5FE-A0FF-75DF-700E0511BA1B}"/>
              </a:ext>
            </a:extLst>
          </p:cNvPr>
          <p:cNvSpPr txBox="1">
            <a:spLocks/>
          </p:cNvSpPr>
          <p:nvPr/>
        </p:nvSpPr>
        <p:spPr>
          <a:xfrm>
            <a:off x="1348496" y="1291709"/>
            <a:ext cx="5199518" cy="419469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bar graph shows the importance of increased green spaces and outdoor seating in the city centre.</a:t>
            </a:r>
          </a:p>
          <a:p>
            <a:pPr algn="just"/>
            <a:r>
              <a:rPr lang="en-IN" sz="1800" dirty="0">
                <a:solidFill>
                  <a:schemeClr val="tx1"/>
                </a:solidFill>
                <a:latin typeface="Times New Roman" panose="02020603050405020304" pitchFamily="18" charset="0"/>
                <a:cs typeface="Times New Roman" panose="02020603050405020304" pitchFamily="18" charset="0"/>
              </a:rPr>
              <a:t>We can see that 29 people from the total number of respondents have voted for a higher level of importance</a:t>
            </a:r>
          </a:p>
          <a:p>
            <a:pPr algn="just"/>
            <a:r>
              <a:rPr lang="en-IN" sz="1800" dirty="0">
                <a:solidFill>
                  <a:schemeClr val="tx1"/>
                </a:solidFill>
                <a:latin typeface="Times New Roman" panose="02020603050405020304" pitchFamily="18" charset="0"/>
                <a:cs typeface="Times New Roman" panose="02020603050405020304" pitchFamily="18" charset="0"/>
              </a:rPr>
              <a:t>The absence of bars for categories ‘2’ and ‘1’ which imply ‘less important’, stresses on the fact that improvement in this area could significantly impact people’s opinion about the city centre</a:t>
            </a:r>
          </a:p>
          <a:p>
            <a:pPr algn="just"/>
            <a:r>
              <a:rPr lang="en-IN" sz="1800" dirty="0">
                <a:solidFill>
                  <a:schemeClr val="tx1"/>
                </a:solidFill>
                <a:latin typeface="Times New Roman" panose="02020603050405020304" pitchFamily="18" charset="0"/>
                <a:cs typeface="Times New Roman" panose="02020603050405020304" pitchFamily="18" charset="0"/>
              </a:rPr>
              <a:t>For Sparks, this could be a direct benefit considering that it is located at a prime location of the city centre.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12424EE-F345-4A9E-9B5D-ED6A8304E760}"/>
              </a:ext>
            </a:extLst>
          </p:cNvPr>
          <p:cNvPicPr>
            <a:picLocks noChangeAspect="1"/>
          </p:cNvPicPr>
          <p:nvPr/>
        </p:nvPicPr>
        <p:blipFill>
          <a:blip r:embed="rId2"/>
          <a:stretch>
            <a:fillRect/>
          </a:stretch>
        </p:blipFill>
        <p:spPr>
          <a:xfrm>
            <a:off x="6865038" y="1942665"/>
            <a:ext cx="4396687" cy="2413026"/>
          </a:xfrm>
          <a:prstGeom prst="rect">
            <a:avLst/>
          </a:prstGeom>
        </p:spPr>
      </p:pic>
    </p:spTree>
    <p:extLst>
      <p:ext uri="{BB962C8B-B14F-4D97-AF65-F5344CB8AC3E}">
        <p14:creationId xmlns:p14="http://schemas.microsoft.com/office/powerpoint/2010/main" val="222840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DA6DC-8774-4B8F-2A7C-541D12FC86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A17129C-3A83-9F7B-9031-778183192A93}"/>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B8F139B-3B5D-74AD-ECB9-6AC63C65D189}"/>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4087E02B-0673-8E9D-B6A0-6F61BFE959D4}"/>
              </a:ext>
            </a:extLst>
          </p:cNvPr>
          <p:cNvSpPr txBox="1">
            <a:spLocks/>
          </p:cNvSpPr>
          <p:nvPr/>
        </p:nvSpPr>
        <p:spPr>
          <a:xfrm>
            <a:off x="1300316" y="2331145"/>
            <a:ext cx="5199518" cy="2287234"/>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bar graph shows the importance of having more community-focused activities and workshops.</a:t>
            </a:r>
          </a:p>
          <a:p>
            <a:pPr algn="just"/>
            <a:r>
              <a:rPr lang="en-IN" sz="1800" dirty="0">
                <a:solidFill>
                  <a:schemeClr val="tx1"/>
                </a:solidFill>
                <a:latin typeface="Times New Roman" panose="02020603050405020304" pitchFamily="18" charset="0"/>
                <a:cs typeface="Times New Roman" panose="02020603050405020304" pitchFamily="18" charset="0"/>
              </a:rPr>
              <a:t>We can see that maximum number of respondents have voted for category ‘3’ indicating that this factor is of moderate importance to the public</a:t>
            </a:r>
          </a:p>
          <a:p>
            <a:pPr marL="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BB8E276-0182-5F9E-B86A-CE0E0E741D2C}"/>
              </a:ext>
            </a:extLst>
          </p:cNvPr>
          <p:cNvPicPr>
            <a:picLocks noChangeAspect="1"/>
          </p:cNvPicPr>
          <p:nvPr/>
        </p:nvPicPr>
        <p:blipFill>
          <a:blip r:embed="rId2"/>
          <a:stretch>
            <a:fillRect/>
          </a:stretch>
        </p:blipFill>
        <p:spPr>
          <a:xfrm>
            <a:off x="6789594" y="2233149"/>
            <a:ext cx="4345083" cy="2073380"/>
          </a:xfrm>
          <a:prstGeom prst="rect">
            <a:avLst/>
          </a:prstGeom>
        </p:spPr>
      </p:pic>
    </p:spTree>
    <p:extLst>
      <p:ext uri="{BB962C8B-B14F-4D97-AF65-F5344CB8AC3E}">
        <p14:creationId xmlns:p14="http://schemas.microsoft.com/office/powerpoint/2010/main" val="85391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E07D5-15A4-8EA5-A467-80FF78353A7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62DBD61-FF58-9B92-4C8A-E7A76BA4C0F3}"/>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4C04ECE-C40E-94AD-7790-7F61B3E99CA3}"/>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66C4C01-B67F-BD33-124D-66513A89B3A1}"/>
              </a:ext>
            </a:extLst>
          </p:cNvPr>
          <p:cNvSpPr txBox="1">
            <a:spLocks/>
          </p:cNvSpPr>
          <p:nvPr/>
        </p:nvSpPr>
        <p:spPr>
          <a:xfrm>
            <a:off x="1247169" y="800095"/>
            <a:ext cx="5199518" cy="556629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bar graph shows the importance of having more spaces for local artists and creatives in the city centre.</a:t>
            </a:r>
          </a:p>
          <a:p>
            <a:pPr algn="just"/>
            <a:r>
              <a:rPr lang="en-IN" sz="1800" dirty="0">
                <a:solidFill>
                  <a:schemeClr val="tx1"/>
                </a:solidFill>
                <a:latin typeface="Times New Roman" panose="02020603050405020304" pitchFamily="18" charset="0"/>
                <a:cs typeface="Times New Roman" panose="02020603050405020304" pitchFamily="18" charset="0"/>
              </a:rPr>
              <a:t>We can see that 25 people from the total number of respondents have voted for a higher level of importance</a:t>
            </a:r>
          </a:p>
          <a:p>
            <a:pPr algn="just"/>
            <a:r>
              <a:rPr lang="en-IN" sz="1800" dirty="0">
                <a:solidFill>
                  <a:schemeClr val="tx1"/>
                </a:solidFill>
                <a:latin typeface="Times New Roman" panose="02020603050405020304" pitchFamily="18" charset="0"/>
                <a:cs typeface="Times New Roman" panose="02020603050405020304" pitchFamily="18" charset="0"/>
              </a:rPr>
              <a:t>9 people have voted for category ‘3’ indicating that this factor is of relatively higher importance and might help attract more public to the centre, if they are provided a platform to showcase their talent</a:t>
            </a:r>
          </a:p>
          <a:p>
            <a:pPr algn="just"/>
            <a:r>
              <a:rPr lang="en-IN" sz="1800" dirty="0">
                <a:solidFill>
                  <a:schemeClr val="tx1"/>
                </a:solidFill>
                <a:latin typeface="Times New Roman" panose="02020603050405020304" pitchFamily="18" charset="0"/>
                <a:cs typeface="Times New Roman" panose="02020603050405020304" pitchFamily="18" charset="0"/>
              </a:rPr>
              <a:t>The absence of a bar for category ‘1’ which implies ‘less important’, stresses on the fact that improvement in this area could positively impact footfall in the city centre</a:t>
            </a:r>
          </a:p>
          <a:p>
            <a:pPr algn="just"/>
            <a:r>
              <a:rPr lang="en-IN" sz="1800" dirty="0">
                <a:solidFill>
                  <a:schemeClr val="tx1"/>
                </a:solidFill>
                <a:latin typeface="Times New Roman" panose="02020603050405020304" pitchFamily="18" charset="0"/>
                <a:cs typeface="Times New Roman" panose="02020603050405020304" pitchFamily="18" charset="0"/>
              </a:rPr>
              <a:t>For Sparks, this could be a direct benefit considering that it is located at a prime location of the city centre.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205AC23-3D83-245D-6772-A2AF47E09B4C}"/>
              </a:ext>
            </a:extLst>
          </p:cNvPr>
          <p:cNvPicPr>
            <a:picLocks noChangeAspect="1"/>
          </p:cNvPicPr>
          <p:nvPr/>
        </p:nvPicPr>
        <p:blipFill>
          <a:blip r:embed="rId2"/>
          <a:stretch>
            <a:fillRect/>
          </a:stretch>
        </p:blipFill>
        <p:spPr>
          <a:xfrm>
            <a:off x="6720069" y="1879473"/>
            <a:ext cx="4556144" cy="2486049"/>
          </a:xfrm>
          <a:prstGeom prst="rect">
            <a:avLst/>
          </a:prstGeom>
        </p:spPr>
      </p:pic>
    </p:spTree>
    <p:extLst>
      <p:ext uri="{BB962C8B-B14F-4D97-AF65-F5344CB8AC3E}">
        <p14:creationId xmlns:p14="http://schemas.microsoft.com/office/powerpoint/2010/main" val="19055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1C381-89EA-8F3B-A548-9212D0EEA1F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3E152D3-8018-6BC0-FC48-4A4D8157BD40}"/>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1960A51E-1929-2BED-48F9-95F1B968F1EF}"/>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47C4B228-4F30-DF16-4EC5-5FE80657B3C9}"/>
              </a:ext>
            </a:extLst>
          </p:cNvPr>
          <p:cNvSpPr txBox="1">
            <a:spLocks/>
          </p:cNvSpPr>
          <p:nvPr/>
        </p:nvSpPr>
        <p:spPr>
          <a:xfrm>
            <a:off x="1300316" y="1291709"/>
            <a:ext cx="5199518" cy="4540053"/>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bar graph shows the importance of having more cultural events and festivals in the city centre.</a:t>
            </a:r>
          </a:p>
          <a:p>
            <a:pPr algn="just"/>
            <a:r>
              <a:rPr lang="en-IN" sz="1800" dirty="0">
                <a:solidFill>
                  <a:schemeClr val="tx1"/>
                </a:solidFill>
                <a:latin typeface="Times New Roman" panose="02020603050405020304" pitchFamily="18" charset="0"/>
                <a:cs typeface="Times New Roman" panose="02020603050405020304" pitchFamily="18" charset="0"/>
              </a:rPr>
              <a:t>We can see that 20 people from the total number of respondents have voted for a higher level of importance</a:t>
            </a:r>
          </a:p>
          <a:p>
            <a:pPr algn="just"/>
            <a:r>
              <a:rPr lang="en-IN" sz="1800" dirty="0">
                <a:solidFill>
                  <a:schemeClr val="tx1"/>
                </a:solidFill>
                <a:latin typeface="Times New Roman" panose="02020603050405020304" pitchFamily="18" charset="0"/>
                <a:cs typeface="Times New Roman" panose="02020603050405020304" pitchFamily="18" charset="0"/>
              </a:rPr>
              <a:t>13 people have voted for category ‘3’ indicating that this factor is of relatively higher importance and might help attract more public to the centre</a:t>
            </a:r>
          </a:p>
          <a:p>
            <a:pPr algn="just"/>
            <a:r>
              <a:rPr lang="en-IN" sz="1800" dirty="0">
                <a:solidFill>
                  <a:schemeClr val="tx1"/>
                </a:solidFill>
                <a:latin typeface="Times New Roman" panose="02020603050405020304" pitchFamily="18" charset="0"/>
                <a:cs typeface="Times New Roman" panose="02020603050405020304" pitchFamily="18" charset="0"/>
              </a:rPr>
              <a:t>If we recall our inference from the  demographic data, a large number of our respondents consist of young adults. It could be directly correlated that having more cultural events and festivals will attract youth from in and around the city.</a:t>
            </a:r>
          </a:p>
        </p:txBody>
      </p:sp>
      <p:pic>
        <p:nvPicPr>
          <p:cNvPr id="7" name="Picture 6">
            <a:extLst>
              <a:ext uri="{FF2B5EF4-FFF2-40B4-BE49-F238E27FC236}">
                <a16:creationId xmlns:a16="http://schemas.microsoft.com/office/drawing/2014/main" id="{B2E75800-00BE-EBE8-ED18-DF91E52DD9FC}"/>
              </a:ext>
            </a:extLst>
          </p:cNvPr>
          <p:cNvPicPr>
            <a:picLocks noChangeAspect="1"/>
          </p:cNvPicPr>
          <p:nvPr/>
        </p:nvPicPr>
        <p:blipFill>
          <a:blip r:embed="rId2"/>
          <a:stretch>
            <a:fillRect/>
          </a:stretch>
        </p:blipFill>
        <p:spPr>
          <a:xfrm>
            <a:off x="6686124" y="1924190"/>
            <a:ext cx="3986280" cy="2700662"/>
          </a:xfrm>
          <a:prstGeom prst="rect">
            <a:avLst/>
          </a:prstGeom>
        </p:spPr>
      </p:pic>
    </p:spTree>
    <p:extLst>
      <p:ext uri="{BB962C8B-B14F-4D97-AF65-F5344CB8AC3E}">
        <p14:creationId xmlns:p14="http://schemas.microsoft.com/office/powerpoint/2010/main" val="129601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1B45A-FBB0-5F7D-1390-CCC735191B5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5172E3C-526D-CA56-BFF2-E94644B6954C}"/>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5AB8A57B-DBE5-B107-FEEA-CD85A9D7EFF9}"/>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616A7851-D211-E3FF-EDA0-88EF079B28FD}"/>
              </a:ext>
            </a:extLst>
          </p:cNvPr>
          <p:cNvSpPr txBox="1">
            <a:spLocks/>
          </p:cNvSpPr>
          <p:nvPr/>
        </p:nvSpPr>
        <p:spPr>
          <a:xfrm>
            <a:off x="1300316" y="1643824"/>
            <a:ext cx="5199518" cy="3673581"/>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visualization shows whether the respondents would visit Sparks for a workshop or event.</a:t>
            </a:r>
          </a:p>
          <a:p>
            <a:pPr algn="just"/>
            <a:r>
              <a:rPr lang="en-IN" sz="1800" dirty="0">
                <a:solidFill>
                  <a:schemeClr val="tx1"/>
                </a:solidFill>
                <a:latin typeface="Times New Roman" panose="02020603050405020304" pitchFamily="18" charset="0"/>
                <a:cs typeface="Times New Roman" panose="02020603050405020304" pitchFamily="18" charset="0"/>
              </a:rPr>
              <a:t>A huge majority has voted in favour and some have also attended events in the past.</a:t>
            </a:r>
          </a:p>
          <a:p>
            <a:pPr algn="just"/>
            <a:r>
              <a:rPr lang="en-IN" sz="1800" dirty="0">
                <a:solidFill>
                  <a:schemeClr val="tx1"/>
                </a:solidFill>
                <a:latin typeface="Times New Roman" panose="02020603050405020304" pitchFamily="18" charset="0"/>
                <a:cs typeface="Times New Roman" panose="02020603050405020304" pitchFamily="18" charset="0"/>
              </a:rPr>
              <a:t>This can be considered as a very positive response for Sparks also indicating that Sparks has a good reputation among the general public.</a:t>
            </a:r>
          </a:p>
          <a:p>
            <a:pPr algn="just"/>
            <a:r>
              <a:rPr lang="en-IN" sz="1800" dirty="0">
                <a:solidFill>
                  <a:schemeClr val="tx1"/>
                </a:solidFill>
                <a:latin typeface="Times New Roman" panose="02020603050405020304" pitchFamily="18" charset="0"/>
                <a:cs typeface="Times New Roman" panose="02020603050405020304" pitchFamily="18" charset="0"/>
              </a:rPr>
              <a:t>Foe those who have voted ‘No’, the most common reason given was that they ‘do not stay near the city centre.’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BB4F8CE-EDC3-BC6B-EA98-8E5E4CCC046B}"/>
              </a:ext>
            </a:extLst>
          </p:cNvPr>
          <p:cNvPicPr>
            <a:picLocks noChangeAspect="1"/>
          </p:cNvPicPr>
          <p:nvPr/>
        </p:nvPicPr>
        <p:blipFill>
          <a:blip r:embed="rId2"/>
          <a:stretch>
            <a:fillRect/>
          </a:stretch>
        </p:blipFill>
        <p:spPr>
          <a:xfrm>
            <a:off x="6548014" y="1975451"/>
            <a:ext cx="4021663" cy="2644128"/>
          </a:xfrm>
          <a:prstGeom prst="rect">
            <a:avLst/>
          </a:prstGeom>
        </p:spPr>
      </p:pic>
    </p:spTree>
    <p:extLst>
      <p:ext uri="{BB962C8B-B14F-4D97-AF65-F5344CB8AC3E}">
        <p14:creationId xmlns:p14="http://schemas.microsoft.com/office/powerpoint/2010/main" val="378189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412F0-1C93-48DE-E155-BA5090686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70370-1DF8-E102-43E6-7F21B742453A}"/>
              </a:ext>
            </a:extLst>
          </p:cNvPr>
          <p:cNvSpPr>
            <a:spLocks noGrp="1"/>
          </p:cNvSpPr>
          <p:nvPr>
            <p:ph type="title"/>
          </p:nvPr>
        </p:nvSpPr>
        <p:spPr>
          <a:xfrm>
            <a:off x="1261872" y="294199"/>
            <a:ext cx="9692640" cy="783488"/>
          </a:xfrm>
        </p:spPr>
        <p:txBody>
          <a:bodyPr>
            <a:normAutofit/>
          </a:bodyPr>
          <a:lstStyle/>
          <a:p>
            <a:r>
              <a:rPr lang="en-IN" sz="4000" dirty="0"/>
              <a:t>IV. Views on Creativity</a:t>
            </a:r>
          </a:p>
        </p:txBody>
      </p:sp>
      <p:sp>
        <p:nvSpPr>
          <p:cNvPr id="3" name="Subtitle 2">
            <a:extLst>
              <a:ext uri="{FF2B5EF4-FFF2-40B4-BE49-F238E27FC236}">
                <a16:creationId xmlns:a16="http://schemas.microsoft.com/office/drawing/2014/main" id="{C33DE63E-B1A1-AA0F-C8F5-9213614473A4}"/>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1D30DCC7-00FF-C0A8-9EFA-CE2F4D7F685E}"/>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BDC31F60-9CA6-139C-5A4C-212A1B2825D4}"/>
              </a:ext>
            </a:extLst>
          </p:cNvPr>
          <p:cNvSpPr txBox="1">
            <a:spLocks/>
          </p:cNvSpPr>
          <p:nvPr/>
        </p:nvSpPr>
        <p:spPr>
          <a:xfrm>
            <a:off x="5754994" y="1291708"/>
            <a:ext cx="5199518" cy="4823957"/>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visualization shows how often does the public engage in creative and cultural activities.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"Once a month" is the most common response, with 40% of people participating in creative or cultural activities at this frequency. This suggests a regular, but not overly frequent engagement with such activities. </a:t>
            </a:r>
          </a:p>
          <a:p>
            <a:pPr algn="just"/>
            <a:r>
              <a:rPr lang="en-US" sz="1800" dirty="0">
                <a:solidFill>
                  <a:schemeClr val="tx1"/>
                </a:solidFill>
                <a:latin typeface="Times New Roman" panose="02020603050405020304" pitchFamily="18" charset="0"/>
                <a:cs typeface="Times New Roman" panose="02020603050405020304" pitchFamily="18" charset="0"/>
              </a:rPr>
              <a:t>Lifestyle and priorities: Those who participate weekly might prioritize creative and cultural activities in their lives more than those who participate less frequently.</a:t>
            </a:r>
          </a:p>
          <a:p>
            <a:pPr algn="just"/>
            <a:r>
              <a:rPr lang="en-US" sz="1800" dirty="0">
                <a:solidFill>
                  <a:schemeClr val="tx1"/>
                </a:solidFill>
                <a:latin typeface="Times New Roman" panose="02020603050405020304" pitchFamily="18" charset="0"/>
                <a:cs typeface="Times New Roman" panose="02020603050405020304" pitchFamily="18" charset="0"/>
              </a:rPr>
              <a:t>Accessibility and resources: The frequency of participation could be influenced by factors such as access to cultural events and resources, as well as personal finances and time constraints.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3A24CA4-DDE2-530B-53BF-884755D35F23}"/>
              </a:ext>
            </a:extLst>
          </p:cNvPr>
          <p:cNvPicPr>
            <a:picLocks noChangeAspect="1"/>
          </p:cNvPicPr>
          <p:nvPr/>
        </p:nvPicPr>
        <p:blipFill>
          <a:blip r:embed="rId2"/>
          <a:stretch>
            <a:fillRect/>
          </a:stretch>
        </p:blipFill>
        <p:spPr>
          <a:xfrm>
            <a:off x="1112620" y="2233149"/>
            <a:ext cx="4529806" cy="2133332"/>
          </a:xfrm>
          <a:prstGeom prst="rect">
            <a:avLst/>
          </a:prstGeom>
        </p:spPr>
      </p:pic>
    </p:spTree>
    <p:extLst>
      <p:ext uri="{BB962C8B-B14F-4D97-AF65-F5344CB8AC3E}">
        <p14:creationId xmlns:p14="http://schemas.microsoft.com/office/powerpoint/2010/main" val="274953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DA23C-484D-4DFA-B378-FA70D57D8CA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64BFD2-9151-06A5-DA32-64630A46D1C9}"/>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EBA731C-7421-2D1F-2743-9C6FD46AFF64}"/>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1447259E-A768-714C-8974-5FC8BB699093}"/>
              </a:ext>
            </a:extLst>
          </p:cNvPr>
          <p:cNvSpPr txBox="1">
            <a:spLocks/>
          </p:cNvSpPr>
          <p:nvPr/>
        </p:nvSpPr>
        <p:spPr>
          <a:xfrm>
            <a:off x="6735096" y="491613"/>
            <a:ext cx="4219415" cy="6366387"/>
          </a:xfrm>
          <a:prstGeom prst="rect">
            <a:avLst/>
          </a:prstGeom>
        </p:spPr>
        <p:txBody>
          <a:bodyPr>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donut chart shows public opinion on whether they have sufficient opportunities to express their creativity artistically.</a:t>
            </a: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05000"/>
              </a:lnSpc>
            </a:pPr>
            <a:r>
              <a:rPr lang="en-US" sz="1800" dirty="0">
                <a:solidFill>
                  <a:schemeClr val="tx1"/>
                </a:solidFill>
                <a:latin typeface="Times New Roman" panose="02020603050405020304" pitchFamily="18" charset="0"/>
                <a:cs typeface="Times New Roman" panose="02020603050405020304" pitchFamily="18" charset="0"/>
              </a:rPr>
              <a:t>High unmet demand: The data suggests a significant desire for more opportunities for artistic expression. This implies a strong potential audience for creative workshops, classes, and events offered by organizations like Sparks. Encourage local businesses to offer diverse and affordable food options</a:t>
            </a:r>
          </a:p>
          <a:p>
            <a:pPr algn="just">
              <a:lnSpc>
                <a:spcPct val="105000"/>
              </a:lnSpc>
            </a:pPr>
            <a:r>
              <a:rPr lang="en-US" sz="1800" dirty="0">
                <a:solidFill>
                  <a:schemeClr val="tx1"/>
                </a:solidFill>
                <a:latin typeface="Times New Roman" panose="02020603050405020304" pitchFamily="18" charset="0"/>
                <a:cs typeface="Times New Roman" panose="02020603050405020304" pitchFamily="18" charset="0"/>
              </a:rPr>
              <a:t>Target audience for Sparks: The 51% who want more opportunities, along with the 28% who have limited opportunities, represent a key target audience for Sparks' Sustainability and Arts Hub. These individuals are clearly interested in creative activities but lack sufficient outlets. Promote sustainable shopping through second-hand and zero-waste initiatives.</a:t>
            </a:r>
          </a:p>
        </p:txBody>
      </p:sp>
      <p:pic>
        <p:nvPicPr>
          <p:cNvPr id="6" name="Picture 5">
            <a:extLst>
              <a:ext uri="{FF2B5EF4-FFF2-40B4-BE49-F238E27FC236}">
                <a16:creationId xmlns:a16="http://schemas.microsoft.com/office/drawing/2014/main" id="{C33DEBDE-F190-5ECD-D5FD-A03E70840F3C}"/>
              </a:ext>
            </a:extLst>
          </p:cNvPr>
          <p:cNvPicPr>
            <a:picLocks noChangeAspect="1"/>
          </p:cNvPicPr>
          <p:nvPr/>
        </p:nvPicPr>
        <p:blipFill>
          <a:blip r:embed="rId2"/>
          <a:stretch>
            <a:fillRect/>
          </a:stretch>
        </p:blipFill>
        <p:spPr>
          <a:xfrm>
            <a:off x="1160800" y="1762429"/>
            <a:ext cx="5605931" cy="2862423"/>
          </a:xfrm>
          <a:prstGeom prst="rect">
            <a:avLst/>
          </a:prstGeom>
        </p:spPr>
      </p:pic>
    </p:spTree>
    <p:extLst>
      <p:ext uri="{BB962C8B-B14F-4D97-AF65-F5344CB8AC3E}">
        <p14:creationId xmlns:p14="http://schemas.microsoft.com/office/powerpoint/2010/main" val="31351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7B84-925A-84AC-09E9-6246A574D459}"/>
              </a:ext>
            </a:extLst>
          </p:cNvPr>
          <p:cNvSpPr>
            <a:spLocks noGrp="1"/>
          </p:cNvSpPr>
          <p:nvPr>
            <p:ph type="title"/>
          </p:nvPr>
        </p:nvSpPr>
        <p:spPr>
          <a:xfrm>
            <a:off x="1261872" y="294198"/>
            <a:ext cx="9692640" cy="875841"/>
          </a:xfrm>
        </p:spPr>
        <p:txBody>
          <a:bodyPr/>
          <a:lstStyle/>
          <a:p>
            <a:r>
              <a:rPr lang="en-IN" dirty="0"/>
              <a:t>Introduction</a:t>
            </a:r>
          </a:p>
        </p:txBody>
      </p:sp>
      <p:sp>
        <p:nvSpPr>
          <p:cNvPr id="3" name="Subtitle 2">
            <a:extLst>
              <a:ext uri="{FF2B5EF4-FFF2-40B4-BE49-F238E27FC236}">
                <a16:creationId xmlns:a16="http://schemas.microsoft.com/office/drawing/2014/main" id="{5DD4C691-A37C-FE9B-DFBA-6C5A01A49317}"/>
              </a:ext>
            </a:extLst>
          </p:cNvPr>
          <p:cNvSpPr txBox="1">
            <a:spLocks/>
          </p:cNvSpPr>
          <p:nvPr/>
        </p:nvSpPr>
        <p:spPr>
          <a:xfrm>
            <a:off x="1366683" y="1494503"/>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BE59E64-CBD9-89BA-85A8-F1B7B4D62DA5}"/>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5806FE5-AC74-96B5-15E4-12469E79EC6A}"/>
              </a:ext>
            </a:extLst>
          </p:cNvPr>
          <p:cNvSpPr txBox="1">
            <a:spLocks/>
          </p:cNvSpPr>
          <p:nvPr/>
        </p:nvSpPr>
        <p:spPr>
          <a:xfrm>
            <a:off x="1396676" y="1291711"/>
            <a:ext cx="9418320" cy="360113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This report has been created for Sparks, the Sustainability and Arts Hub. </a:t>
            </a:r>
          </a:p>
          <a:p>
            <a:pPr algn="just"/>
            <a:r>
              <a:rPr lang="en-IN" sz="1800" dirty="0">
                <a:solidFill>
                  <a:schemeClr val="tx1"/>
                </a:solidFill>
                <a:latin typeface="Times New Roman" panose="02020603050405020304" pitchFamily="18" charset="0"/>
                <a:cs typeface="Times New Roman" panose="02020603050405020304" pitchFamily="18" charset="0"/>
              </a:rPr>
              <a:t>The report aims to provide knowledge about how the attitudes and needs of people might change in different areas. </a:t>
            </a:r>
          </a:p>
          <a:p>
            <a:pPr algn="just"/>
            <a:r>
              <a:rPr lang="en-IN" sz="1800" dirty="0">
                <a:solidFill>
                  <a:schemeClr val="tx1"/>
                </a:solidFill>
                <a:latin typeface="Times New Roman" panose="02020603050405020304" pitchFamily="18" charset="0"/>
                <a:cs typeface="Times New Roman" panose="02020603050405020304" pitchFamily="18" charset="0"/>
              </a:rPr>
              <a:t>The data used, has been collected via a survey form from people living in different postcodes.</a:t>
            </a:r>
          </a:p>
          <a:p>
            <a:pPr algn="just"/>
            <a:r>
              <a:rPr lang="en-IN" sz="1800" dirty="0">
                <a:solidFill>
                  <a:schemeClr val="tx1"/>
                </a:solidFill>
                <a:latin typeface="Times New Roman" panose="02020603050405020304" pitchFamily="18" charset="0"/>
                <a:cs typeface="Times New Roman" panose="02020603050405020304" pitchFamily="18" charset="0"/>
              </a:rPr>
              <a:t>A total of 39 people have responded.</a:t>
            </a:r>
          </a:p>
          <a:p>
            <a:pPr algn="just"/>
            <a:r>
              <a:rPr lang="en-US" sz="1800" dirty="0">
                <a:solidFill>
                  <a:schemeClr val="tx1"/>
                </a:solidFill>
                <a:latin typeface="Times New Roman" panose="02020603050405020304" pitchFamily="18" charset="0"/>
                <a:cs typeface="Times New Roman" panose="02020603050405020304" pitchFamily="18" charset="0"/>
              </a:rPr>
              <a:t>The number of respondents for each question varies, as not everyone answered every question. Please bear this in mind when looking at the stats.</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The key findings have been highlighted in the upcoming slides.</a:t>
            </a:r>
          </a:p>
        </p:txBody>
      </p:sp>
    </p:spTree>
    <p:extLst>
      <p:ext uri="{BB962C8B-B14F-4D97-AF65-F5344CB8AC3E}">
        <p14:creationId xmlns:p14="http://schemas.microsoft.com/office/powerpoint/2010/main" val="136680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31E7B-4F87-A570-2F53-C5E52198CF0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9A9CCA2-A20E-E6BA-91B8-8ABC485F4A70}"/>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97C6EDE-1E4E-EF22-7E87-47FCC61BB1A5}"/>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9F45D580-69B0-CC59-7E40-D8D8D40D31E0}"/>
              </a:ext>
            </a:extLst>
          </p:cNvPr>
          <p:cNvSpPr txBox="1">
            <a:spLocks/>
          </p:cNvSpPr>
          <p:nvPr/>
        </p:nvSpPr>
        <p:spPr>
          <a:xfrm>
            <a:off x="6455151" y="511278"/>
            <a:ext cx="4610366" cy="6130413"/>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10% Strongly Agree: A small fraction of people are highly convinced that creative opportunities boost well-being.</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50% Agree: Half the people see a positive link between creativity and well-being, though with less strong conviction.</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40% Disagree: A large minority doesn't believe creativity improves well-being.</a:t>
            </a:r>
          </a:p>
          <a:p>
            <a:pPr algn="just"/>
            <a:r>
              <a:rPr lang="en-US" sz="1800" dirty="0">
                <a:solidFill>
                  <a:schemeClr val="tx1"/>
                </a:solidFill>
                <a:latin typeface="Times New Roman" panose="02020603050405020304" pitchFamily="18" charset="0"/>
                <a:cs typeface="Times New Roman" panose="02020603050405020304" pitchFamily="18" charset="0"/>
              </a:rPr>
              <a:t>Implications for Sparks:</a:t>
            </a:r>
          </a:p>
          <a:p>
            <a:pPr lvl="1" algn="just">
              <a:buFont typeface="Courier New" panose="02070309020205020404" pitchFamily="49" charset="0"/>
              <a:buChar char="o"/>
            </a:pPr>
            <a:r>
              <a:rPr lang="en-US" sz="1600" dirty="0">
                <a:solidFill>
                  <a:schemeClr val="tx1"/>
                </a:solidFill>
                <a:latin typeface="Times New Roman" panose="02020603050405020304" pitchFamily="18" charset="0"/>
                <a:cs typeface="Times New Roman" panose="02020603050405020304" pitchFamily="18" charset="0"/>
              </a:rPr>
              <a:t>Marketing: Emphasize the well-being benefits of creativity to attract the "Agree" group, while potentially addressing the "Disagree" group's concerns.</a:t>
            </a:r>
          </a:p>
          <a:p>
            <a:pPr lvl="1" algn="just">
              <a:buFont typeface="Courier New" panose="02070309020205020404" pitchFamily="49" charset="0"/>
              <a:buChar char="o"/>
            </a:pPr>
            <a:r>
              <a:rPr lang="en-US" sz="1600" dirty="0">
                <a:solidFill>
                  <a:schemeClr val="tx1"/>
                </a:solidFill>
                <a:latin typeface="Times New Roman" panose="02020603050405020304" pitchFamily="18" charset="0"/>
                <a:cs typeface="Times New Roman" panose="02020603050405020304" pitchFamily="18" charset="0"/>
              </a:rPr>
              <a:t>Programming: Offer diverse activities to cater to varying beliefs and interest levels, including potentially those who are already "strongly agree" and want more advanced opportunities.</a:t>
            </a:r>
          </a:p>
          <a:p>
            <a:pPr lvl="1" algn="just">
              <a:buFont typeface="Courier New" panose="02070309020205020404" pitchFamily="49" charset="0"/>
              <a:buChar char="o"/>
            </a:pPr>
            <a:r>
              <a:rPr lang="en-US" sz="1600" dirty="0">
                <a:solidFill>
                  <a:schemeClr val="tx1"/>
                </a:solidFill>
                <a:latin typeface="Times New Roman" panose="02020603050405020304" pitchFamily="18" charset="0"/>
                <a:cs typeface="Times New Roman" panose="02020603050405020304" pitchFamily="18" charset="0"/>
              </a:rPr>
              <a:t>Community Engagement: Sparks could facilitate discussions or workshops to explore the different perspectives on creativity and well-being, fostering a more inclusive environment.</a:t>
            </a: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966901-0DD6-F8D8-56E8-6BAFC7EEECEB}"/>
              </a:ext>
            </a:extLst>
          </p:cNvPr>
          <p:cNvPicPr>
            <a:picLocks noChangeAspect="1"/>
          </p:cNvPicPr>
          <p:nvPr/>
        </p:nvPicPr>
        <p:blipFill>
          <a:blip r:embed="rId2"/>
          <a:stretch>
            <a:fillRect/>
          </a:stretch>
        </p:blipFill>
        <p:spPr>
          <a:xfrm>
            <a:off x="1615157" y="1892503"/>
            <a:ext cx="4252164" cy="2191567"/>
          </a:xfrm>
          <a:prstGeom prst="rect">
            <a:avLst/>
          </a:prstGeom>
        </p:spPr>
      </p:pic>
    </p:spTree>
    <p:extLst>
      <p:ext uri="{BB962C8B-B14F-4D97-AF65-F5344CB8AC3E}">
        <p14:creationId xmlns:p14="http://schemas.microsoft.com/office/powerpoint/2010/main" val="112137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E9B35-5975-C22F-4C76-257E451FB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916EA-1AEA-8ADD-3521-B1960F8BD917}"/>
              </a:ext>
            </a:extLst>
          </p:cNvPr>
          <p:cNvSpPr>
            <a:spLocks noGrp="1"/>
          </p:cNvSpPr>
          <p:nvPr>
            <p:ph type="title"/>
          </p:nvPr>
        </p:nvSpPr>
        <p:spPr>
          <a:xfrm>
            <a:off x="1261872" y="294199"/>
            <a:ext cx="9692640" cy="783488"/>
          </a:xfrm>
        </p:spPr>
        <p:txBody>
          <a:bodyPr>
            <a:normAutofit/>
          </a:bodyPr>
          <a:lstStyle/>
          <a:p>
            <a:r>
              <a:rPr lang="en-IN" sz="4000" dirty="0"/>
              <a:t>V. Environmental Awareness</a:t>
            </a:r>
          </a:p>
        </p:txBody>
      </p:sp>
      <p:sp>
        <p:nvSpPr>
          <p:cNvPr id="3" name="Subtitle 2">
            <a:extLst>
              <a:ext uri="{FF2B5EF4-FFF2-40B4-BE49-F238E27FC236}">
                <a16:creationId xmlns:a16="http://schemas.microsoft.com/office/drawing/2014/main" id="{DC65AB0A-4018-9FC5-A6D5-38A612EA2FA9}"/>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78DAABE1-5D22-B70B-BB76-2E34C01BB3A6}"/>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C9A860AD-E4A8-922B-D287-A4C81784F4D3}"/>
              </a:ext>
            </a:extLst>
          </p:cNvPr>
          <p:cNvSpPr txBox="1">
            <a:spLocks/>
          </p:cNvSpPr>
          <p:nvPr/>
        </p:nvSpPr>
        <p:spPr>
          <a:xfrm>
            <a:off x="1348496" y="1291708"/>
            <a:ext cx="5199518" cy="556629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bar graph shows the value of eco-friendly products while shopping.</a:t>
            </a:r>
          </a:p>
          <a:p>
            <a:pPr algn="just"/>
            <a:r>
              <a:rPr lang="en-US" sz="1800" dirty="0">
                <a:solidFill>
                  <a:schemeClr val="tx1"/>
                </a:solidFill>
                <a:latin typeface="Times New Roman" panose="02020603050405020304" pitchFamily="18" charset="0"/>
                <a:cs typeface="Times New Roman" panose="02020603050405020304" pitchFamily="18" charset="0"/>
              </a:rPr>
              <a:t>The responses cover a broad range of views. Maximum respondents have indicated higher value of eco-friendly products</a:t>
            </a:r>
          </a:p>
          <a:p>
            <a:pPr algn="just"/>
            <a:r>
              <a:rPr lang="en-US" sz="1800" dirty="0">
                <a:solidFill>
                  <a:schemeClr val="tx1"/>
                </a:solidFill>
                <a:latin typeface="Times New Roman" panose="02020603050405020304" pitchFamily="18" charset="0"/>
                <a:cs typeface="Times New Roman" panose="02020603050405020304" pitchFamily="18" charset="0"/>
              </a:rPr>
              <a:t>Educate and inform: Provide information about the eco-friendly attributes of products to help consumers make informed choices and potentially increase the perceived value of these items. This could bridge the gap between stated value and actual purchase. </a:t>
            </a:r>
          </a:p>
          <a:p>
            <a:pPr algn="just"/>
            <a:r>
              <a:rPr lang="en-US" sz="1800" dirty="0">
                <a:solidFill>
                  <a:schemeClr val="tx1"/>
                </a:solidFill>
                <a:latin typeface="Times New Roman" panose="02020603050405020304" pitchFamily="18" charset="0"/>
                <a:cs typeface="Times New Roman" panose="02020603050405020304" pitchFamily="18" charset="0"/>
              </a:rPr>
              <a:t>Consider partnerships: Collaborating with brands known for sustainability could enhance Sparks' image and attract eco-conscious consumers.</a:t>
            </a:r>
          </a:p>
        </p:txBody>
      </p:sp>
      <p:pic>
        <p:nvPicPr>
          <p:cNvPr id="7" name="Picture 6">
            <a:extLst>
              <a:ext uri="{FF2B5EF4-FFF2-40B4-BE49-F238E27FC236}">
                <a16:creationId xmlns:a16="http://schemas.microsoft.com/office/drawing/2014/main" id="{695E804F-30E6-904A-38F5-74E2AAC0BCD3}"/>
              </a:ext>
            </a:extLst>
          </p:cNvPr>
          <p:cNvPicPr>
            <a:picLocks noChangeAspect="1"/>
          </p:cNvPicPr>
          <p:nvPr/>
        </p:nvPicPr>
        <p:blipFill>
          <a:blip r:embed="rId2"/>
          <a:stretch>
            <a:fillRect/>
          </a:stretch>
        </p:blipFill>
        <p:spPr>
          <a:xfrm>
            <a:off x="6862749" y="1762429"/>
            <a:ext cx="3964775" cy="3291352"/>
          </a:xfrm>
          <a:prstGeom prst="rect">
            <a:avLst/>
          </a:prstGeom>
        </p:spPr>
      </p:pic>
    </p:spTree>
    <p:extLst>
      <p:ext uri="{BB962C8B-B14F-4D97-AF65-F5344CB8AC3E}">
        <p14:creationId xmlns:p14="http://schemas.microsoft.com/office/powerpoint/2010/main" val="130164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4CBD5-66CC-9702-F715-F6075421A5D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EDFE1ED-3887-19FE-5136-9A0D2CCD6450}"/>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44D0777-CB48-C8D5-0250-753458A6FD1D}"/>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8081684-7E34-3555-F2D4-31A698906D7E}"/>
              </a:ext>
            </a:extLst>
          </p:cNvPr>
          <p:cNvSpPr txBox="1">
            <a:spLocks/>
          </p:cNvSpPr>
          <p:nvPr/>
        </p:nvSpPr>
        <p:spPr>
          <a:xfrm>
            <a:off x="1191180" y="1127635"/>
            <a:ext cx="5199518" cy="4920436"/>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In the adjacent visualization, </a:t>
            </a:r>
            <a:r>
              <a:rPr lang="en-US" sz="1800" dirty="0">
                <a:solidFill>
                  <a:schemeClr val="tx1"/>
                </a:solidFill>
                <a:latin typeface="Times New Roman" panose="02020603050405020304" pitchFamily="18" charset="0"/>
                <a:cs typeface="Times New Roman" panose="02020603050405020304" pitchFamily="18" charset="0"/>
              </a:rPr>
              <a:t>The data shows a strong concern about climate change among respondents, with the majority (19 out of 25) being very concerned (rating 5) and a significant portion (15 respondents) also being quite concerned (rating 4). Lower levels of concern are much less frequent.</a:t>
            </a:r>
          </a:p>
          <a:p>
            <a:pPr algn="just"/>
            <a:r>
              <a:rPr lang="en-US" sz="1800" dirty="0">
                <a:solidFill>
                  <a:schemeClr val="tx1"/>
                </a:solidFill>
                <a:latin typeface="Times New Roman" panose="02020603050405020304" pitchFamily="18" charset="0"/>
                <a:cs typeface="Times New Roman" panose="02020603050405020304" pitchFamily="18" charset="0"/>
              </a:rPr>
              <a:t>Sparks should consider partnering with local environmental groups or participating in initiatives that address climate change. This can strengthen Sparks' image as a responsible and engaged member of the community.</a:t>
            </a:r>
          </a:p>
          <a:p>
            <a:pPr algn="just"/>
            <a:r>
              <a:rPr lang="en-US" sz="1800" dirty="0">
                <a:solidFill>
                  <a:schemeClr val="tx1"/>
                </a:solidFill>
                <a:latin typeface="Times New Roman" panose="02020603050405020304" pitchFamily="18" charset="0"/>
                <a:cs typeface="Times New Roman" panose="02020603050405020304" pitchFamily="18" charset="0"/>
              </a:rPr>
              <a:t>Align with values: Sparks should strongly emphasize its commitment to sustainability and environmentally friendly practices, as this aligns with the high level of concern about climate change shown by the respondents.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954A5F-8547-DD64-6AB5-0190D0DA486A}"/>
              </a:ext>
            </a:extLst>
          </p:cNvPr>
          <p:cNvPicPr>
            <a:picLocks noChangeAspect="1"/>
          </p:cNvPicPr>
          <p:nvPr/>
        </p:nvPicPr>
        <p:blipFill>
          <a:blip r:embed="rId2"/>
          <a:stretch>
            <a:fillRect/>
          </a:stretch>
        </p:blipFill>
        <p:spPr>
          <a:xfrm>
            <a:off x="6482577" y="1762429"/>
            <a:ext cx="4435500" cy="3222526"/>
          </a:xfrm>
          <a:prstGeom prst="rect">
            <a:avLst/>
          </a:prstGeom>
        </p:spPr>
      </p:pic>
    </p:spTree>
    <p:extLst>
      <p:ext uri="{BB962C8B-B14F-4D97-AF65-F5344CB8AC3E}">
        <p14:creationId xmlns:p14="http://schemas.microsoft.com/office/powerpoint/2010/main" val="3389735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547F2-7348-BC55-00AD-5583CADF8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D1B6A-7998-B70A-98C1-29FC02FB9109}"/>
              </a:ext>
            </a:extLst>
          </p:cNvPr>
          <p:cNvSpPr>
            <a:spLocks noGrp="1"/>
          </p:cNvSpPr>
          <p:nvPr>
            <p:ph type="title"/>
          </p:nvPr>
        </p:nvSpPr>
        <p:spPr>
          <a:xfrm>
            <a:off x="1261872" y="294199"/>
            <a:ext cx="9692640" cy="783488"/>
          </a:xfrm>
        </p:spPr>
        <p:txBody>
          <a:bodyPr>
            <a:normAutofit/>
          </a:bodyPr>
          <a:lstStyle/>
          <a:p>
            <a:r>
              <a:rPr lang="en-IN" sz="4000" dirty="0"/>
              <a:t>VI. Popularity of Sparks</a:t>
            </a:r>
          </a:p>
        </p:txBody>
      </p:sp>
      <p:sp>
        <p:nvSpPr>
          <p:cNvPr id="3" name="Subtitle 2">
            <a:extLst>
              <a:ext uri="{FF2B5EF4-FFF2-40B4-BE49-F238E27FC236}">
                <a16:creationId xmlns:a16="http://schemas.microsoft.com/office/drawing/2014/main" id="{CC825ACC-62E3-E015-E950-031515A91906}"/>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601F063C-131B-80EC-0F42-335E764081BD}"/>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AF9F64C5-5BDA-0F2B-D89F-6DBB0BCAAE89}"/>
              </a:ext>
            </a:extLst>
          </p:cNvPr>
          <p:cNvSpPr txBox="1">
            <a:spLocks/>
          </p:cNvSpPr>
          <p:nvPr/>
        </p:nvSpPr>
        <p:spPr>
          <a:xfrm>
            <a:off x="5881166" y="1163888"/>
            <a:ext cx="5406265" cy="5399913"/>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lnSpc>
                <a:spcPct val="105000"/>
              </a:lnSpc>
            </a:pPr>
            <a:r>
              <a:rPr lang="en-US" sz="1600" dirty="0">
                <a:solidFill>
                  <a:schemeClr val="tx1"/>
                </a:solidFill>
                <a:latin typeface="Times New Roman" panose="02020603050405020304" pitchFamily="18" charset="0"/>
                <a:cs typeface="Times New Roman" panose="02020603050405020304" pitchFamily="18" charset="0"/>
              </a:rPr>
              <a:t>The data reveals that "Just saw it" is the primary way people know about Sparks, accounting for 50% of responses. All other avenues, including word-of-mouth, workshops, and actively seeking it out, represent only 8.33% each. This suggests that Sparks has high visibility (people are "seeing" it), but low engagement or knowledge beyond basic awareness.</a:t>
            </a:r>
          </a:p>
          <a:p>
            <a:pPr algn="just">
              <a:lnSpc>
                <a:spcPct val="105000"/>
              </a:lnSpc>
            </a:pPr>
            <a:r>
              <a:rPr lang="en-US" sz="1600" dirty="0">
                <a:solidFill>
                  <a:schemeClr val="tx1"/>
                </a:solidFill>
                <a:latin typeface="Times New Roman" panose="02020603050405020304" pitchFamily="18" charset="0"/>
                <a:cs typeface="Times New Roman" panose="02020603050405020304" pitchFamily="18" charset="0"/>
              </a:rPr>
              <a:t>Sparks needs to capitalize on its visibility by converting passive viewers into active participants. This could involve:</a:t>
            </a:r>
          </a:p>
          <a:p>
            <a:pPr algn="just">
              <a:lnSpc>
                <a:spcPct val="105000"/>
              </a:lnSpc>
            </a:pPr>
            <a:r>
              <a:rPr lang="en-US" sz="1600" dirty="0">
                <a:solidFill>
                  <a:schemeClr val="tx1"/>
                </a:solidFill>
                <a:latin typeface="Times New Roman" panose="02020603050405020304" pitchFamily="18" charset="0"/>
                <a:cs typeface="Times New Roman" panose="02020603050405020304" pitchFamily="18" charset="0"/>
              </a:rPr>
              <a:t>Clear Signage and Information: Ensure signage clearly communicates what Sparks is and what it offers. People "seeing" it should quickly understand its purpose.</a:t>
            </a:r>
          </a:p>
          <a:p>
            <a:pPr algn="just">
              <a:lnSpc>
                <a:spcPct val="105000"/>
              </a:lnSpc>
            </a:pPr>
            <a:r>
              <a:rPr lang="en-US" sz="1600" dirty="0">
                <a:solidFill>
                  <a:schemeClr val="tx1"/>
                </a:solidFill>
                <a:latin typeface="Times New Roman" panose="02020603050405020304" pitchFamily="18" charset="0"/>
                <a:cs typeface="Times New Roman" panose="02020603050405020304" pitchFamily="18" charset="0"/>
              </a:rPr>
              <a:t>Eye-Catching Window Displays/Activities: Create engaging window displays or host visible activities that draw people in beyond just "seeing" it.</a:t>
            </a:r>
          </a:p>
          <a:p>
            <a:pPr algn="just">
              <a:lnSpc>
                <a:spcPct val="105000"/>
              </a:lnSpc>
            </a:pPr>
            <a:r>
              <a:rPr lang="en-US" sz="1600" dirty="0">
                <a:solidFill>
                  <a:schemeClr val="tx1"/>
                </a:solidFill>
                <a:latin typeface="Times New Roman" panose="02020603050405020304" pitchFamily="18" charset="0"/>
                <a:cs typeface="Times New Roman" panose="02020603050405020304" pitchFamily="18" charset="0"/>
              </a:rPr>
              <a:t>Promotional Materials: Have readily available brochures or flyers that people can grab as they walk by, providing more information.</a:t>
            </a: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3885A37-AB17-27D6-AA8D-FE94E442E00A}"/>
              </a:ext>
            </a:extLst>
          </p:cNvPr>
          <p:cNvPicPr>
            <a:picLocks noChangeAspect="1"/>
          </p:cNvPicPr>
          <p:nvPr/>
        </p:nvPicPr>
        <p:blipFill>
          <a:blip r:embed="rId2"/>
          <a:stretch>
            <a:fillRect/>
          </a:stretch>
        </p:blipFill>
        <p:spPr>
          <a:xfrm>
            <a:off x="1114298" y="1974173"/>
            <a:ext cx="4796490" cy="2792362"/>
          </a:xfrm>
          <a:prstGeom prst="rect">
            <a:avLst/>
          </a:prstGeom>
        </p:spPr>
      </p:pic>
    </p:spTree>
    <p:extLst>
      <p:ext uri="{BB962C8B-B14F-4D97-AF65-F5344CB8AC3E}">
        <p14:creationId xmlns:p14="http://schemas.microsoft.com/office/powerpoint/2010/main" val="305760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49D56-C497-B436-FC58-BD9E2EC35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50D68-8B00-DA01-2E07-CAFFAE0C928A}"/>
              </a:ext>
            </a:extLst>
          </p:cNvPr>
          <p:cNvSpPr>
            <a:spLocks noGrp="1"/>
          </p:cNvSpPr>
          <p:nvPr>
            <p:ph type="title"/>
          </p:nvPr>
        </p:nvSpPr>
        <p:spPr>
          <a:xfrm>
            <a:off x="1261872" y="294199"/>
            <a:ext cx="9692640" cy="783488"/>
          </a:xfrm>
        </p:spPr>
        <p:txBody>
          <a:bodyPr>
            <a:normAutofit/>
          </a:bodyPr>
          <a:lstStyle/>
          <a:p>
            <a:r>
              <a:rPr lang="en-IN" sz="4000" dirty="0"/>
              <a:t>Conclusion</a:t>
            </a:r>
          </a:p>
        </p:txBody>
      </p:sp>
      <p:sp>
        <p:nvSpPr>
          <p:cNvPr id="3" name="Subtitle 2">
            <a:extLst>
              <a:ext uri="{FF2B5EF4-FFF2-40B4-BE49-F238E27FC236}">
                <a16:creationId xmlns:a16="http://schemas.microsoft.com/office/drawing/2014/main" id="{FAC4BB3B-D351-B658-DD6B-820135B86589}"/>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F01AC72C-9592-5D6D-99C2-32CECBB47035}"/>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C005F2C8-91AA-D76C-00A2-12AAE260EB1D}"/>
              </a:ext>
            </a:extLst>
          </p:cNvPr>
          <p:cNvSpPr txBox="1">
            <a:spLocks/>
          </p:cNvSpPr>
          <p:nvPr/>
        </p:nvSpPr>
        <p:spPr>
          <a:xfrm>
            <a:off x="1261872" y="1384114"/>
            <a:ext cx="7960786" cy="3089563"/>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lnSpc>
                <a:spcPct val="105000"/>
              </a:lnSpc>
            </a:pPr>
            <a:r>
              <a:rPr lang="en-US" sz="1800" dirty="0">
                <a:solidFill>
                  <a:schemeClr val="tx1"/>
                </a:solidFill>
                <a:latin typeface="Times New Roman" panose="02020603050405020304" pitchFamily="18" charset="0"/>
                <a:cs typeface="Times New Roman" panose="02020603050405020304" pitchFamily="18" charset="0"/>
              </a:rPr>
              <a:t>Sparks benefits from high visibility, with half the public recognizing its presence. However, this awareness hasn’t translated into strong engagement, highlighting both an opportunity and a challenge. The diverse public interest in cultural events, charity shops, green spaces, and affordable options suggests that Sparks must position itself as a dynamic community hub. Improved signage, interactive displays, and accessible information can help convert passive viewers into active participants. Additionally, targeted outreach, advertising, and a strong social media presence can enhance understanding. Encouraging word-of-mouth through memorable experiences will ensure Sparks evolves from just being “seen” to being deeply engaged with.</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87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CC45-18C9-91DB-FCA0-869C7AF68C3A}"/>
              </a:ext>
            </a:extLst>
          </p:cNvPr>
          <p:cNvSpPr>
            <a:spLocks noGrp="1"/>
          </p:cNvSpPr>
          <p:nvPr>
            <p:ph type="title"/>
          </p:nvPr>
        </p:nvSpPr>
        <p:spPr>
          <a:xfrm>
            <a:off x="3658583" y="2556386"/>
            <a:ext cx="4472694" cy="1494503"/>
          </a:xfrm>
        </p:spPr>
        <p:txBody>
          <a:bodyPr>
            <a:normAutofit/>
          </a:bodyPr>
          <a:lstStyle/>
          <a:p>
            <a:r>
              <a:rPr lang="en-IN" sz="6600" dirty="0"/>
              <a:t>Thankyou!</a:t>
            </a:r>
          </a:p>
        </p:txBody>
      </p:sp>
    </p:spTree>
    <p:extLst>
      <p:ext uri="{BB962C8B-B14F-4D97-AF65-F5344CB8AC3E}">
        <p14:creationId xmlns:p14="http://schemas.microsoft.com/office/powerpoint/2010/main" val="1421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3F9AA-CE7F-E30F-1897-77D133672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D366CD-67F9-C1E4-203B-B9521CE13D76}"/>
              </a:ext>
            </a:extLst>
          </p:cNvPr>
          <p:cNvSpPr>
            <a:spLocks noGrp="1"/>
          </p:cNvSpPr>
          <p:nvPr>
            <p:ph type="title"/>
          </p:nvPr>
        </p:nvSpPr>
        <p:spPr>
          <a:xfrm>
            <a:off x="1261872" y="294198"/>
            <a:ext cx="9692640" cy="875841"/>
          </a:xfrm>
        </p:spPr>
        <p:txBody>
          <a:bodyPr/>
          <a:lstStyle/>
          <a:p>
            <a:r>
              <a:rPr lang="en-IN" dirty="0"/>
              <a:t>Contents</a:t>
            </a:r>
          </a:p>
        </p:txBody>
      </p:sp>
      <p:sp>
        <p:nvSpPr>
          <p:cNvPr id="3" name="Subtitle 2">
            <a:extLst>
              <a:ext uri="{FF2B5EF4-FFF2-40B4-BE49-F238E27FC236}">
                <a16:creationId xmlns:a16="http://schemas.microsoft.com/office/drawing/2014/main" id="{AC70AE17-8F3B-F16F-CC5F-3BFC1892F85E}"/>
              </a:ext>
            </a:extLst>
          </p:cNvPr>
          <p:cNvSpPr txBox="1">
            <a:spLocks/>
          </p:cNvSpPr>
          <p:nvPr/>
        </p:nvSpPr>
        <p:spPr>
          <a:xfrm>
            <a:off x="1366683" y="1494503"/>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436E1A0-25FB-5EB3-BB88-656B814F26D7}"/>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C4BE7F83-F46F-E268-4663-B93DAC30F85D}"/>
              </a:ext>
            </a:extLst>
          </p:cNvPr>
          <p:cNvSpPr txBox="1">
            <a:spLocks/>
          </p:cNvSpPr>
          <p:nvPr/>
        </p:nvSpPr>
        <p:spPr>
          <a:xfrm>
            <a:off x="1396676" y="1291711"/>
            <a:ext cx="9418320" cy="360113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400050" indent="-400050" algn="just">
              <a:buFont typeface="+mj-lt"/>
              <a:buAutoNum type="romanUcPeriod"/>
            </a:pPr>
            <a:r>
              <a:rPr lang="en-IN" sz="1800" dirty="0">
                <a:solidFill>
                  <a:schemeClr val="tx1"/>
                </a:solidFill>
                <a:latin typeface="Times New Roman" panose="02020603050405020304" pitchFamily="18" charset="0"/>
                <a:cs typeface="Times New Roman" panose="02020603050405020304" pitchFamily="18" charset="0"/>
              </a:rPr>
              <a:t>Demography</a:t>
            </a:r>
          </a:p>
          <a:p>
            <a:pPr marL="400050" indent="-400050" algn="just">
              <a:buFont typeface="+mj-lt"/>
              <a:buAutoNum type="romanUcPeriod"/>
            </a:pPr>
            <a:r>
              <a:rPr lang="en-IN" sz="1800" dirty="0">
                <a:solidFill>
                  <a:schemeClr val="tx1"/>
                </a:solidFill>
                <a:latin typeface="Times New Roman" panose="02020603050405020304" pitchFamily="18" charset="0"/>
                <a:cs typeface="Times New Roman" panose="02020603050405020304" pitchFamily="18" charset="0"/>
              </a:rPr>
              <a:t>Recommendations for the City Centre</a:t>
            </a:r>
          </a:p>
          <a:p>
            <a:pPr marL="400050" indent="-400050" algn="just">
              <a:buFont typeface="+mj-lt"/>
              <a:buAutoNum type="romanUcPeriod"/>
            </a:pPr>
            <a:r>
              <a:rPr lang="en-IN" sz="1800" dirty="0">
                <a:solidFill>
                  <a:schemeClr val="tx1"/>
                </a:solidFill>
                <a:latin typeface="Times New Roman" panose="02020603050405020304" pitchFamily="18" charset="0"/>
                <a:cs typeface="Times New Roman" panose="02020603050405020304" pitchFamily="18" charset="0"/>
              </a:rPr>
              <a:t>Popularity of Cabot Circus</a:t>
            </a:r>
          </a:p>
          <a:p>
            <a:pPr marL="400050" indent="-400050" algn="just">
              <a:buFont typeface="+mj-lt"/>
              <a:buAutoNum type="romanUcPeriod"/>
            </a:pPr>
            <a:r>
              <a:rPr lang="en-IN" sz="1800" dirty="0">
                <a:solidFill>
                  <a:schemeClr val="tx1"/>
                </a:solidFill>
                <a:latin typeface="Times New Roman" panose="02020603050405020304" pitchFamily="18" charset="0"/>
                <a:cs typeface="Times New Roman" panose="02020603050405020304" pitchFamily="18" charset="0"/>
              </a:rPr>
              <a:t>Views on Creativity</a:t>
            </a:r>
          </a:p>
          <a:p>
            <a:pPr marL="400050" indent="-400050" algn="just">
              <a:buFont typeface="+mj-lt"/>
              <a:buAutoNum type="romanUcPeriod"/>
            </a:pPr>
            <a:r>
              <a:rPr lang="en-IN" sz="1800" dirty="0">
                <a:solidFill>
                  <a:schemeClr val="tx1"/>
                </a:solidFill>
                <a:latin typeface="Times New Roman" panose="02020603050405020304" pitchFamily="18" charset="0"/>
                <a:cs typeface="Times New Roman" panose="02020603050405020304" pitchFamily="18" charset="0"/>
              </a:rPr>
              <a:t>Environmental Awareness</a:t>
            </a:r>
          </a:p>
          <a:p>
            <a:pPr marL="400050" indent="-400050" algn="just">
              <a:buFont typeface="+mj-lt"/>
              <a:buAutoNum type="romanUcPeriod"/>
            </a:pPr>
            <a:r>
              <a:rPr lang="en-IN" sz="1800" dirty="0">
                <a:solidFill>
                  <a:schemeClr val="tx1"/>
                </a:solidFill>
                <a:latin typeface="Times New Roman" panose="02020603050405020304" pitchFamily="18" charset="0"/>
                <a:cs typeface="Times New Roman" panose="02020603050405020304" pitchFamily="18" charset="0"/>
              </a:rPr>
              <a:t>Popularity of Sparks</a:t>
            </a:r>
          </a:p>
          <a:p>
            <a:pPr marL="400050" indent="-400050" algn="just">
              <a:buFont typeface="+mj-lt"/>
              <a:buAutoNum type="romanU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46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59361-6D07-E87C-612A-2B548066A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0E689-E38B-71CB-DBA0-91863B5FA205}"/>
              </a:ext>
            </a:extLst>
          </p:cNvPr>
          <p:cNvSpPr>
            <a:spLocks noGrp="1"/>
          </p:cNvSpPr>
          <p:nvPr>
            <p:ph type="title"/>
          </p:nvPr>
        </p:nvSpPr>
        <p:spPr>
          <a:xfrm>
            <a:off x="1261872" y="294198"/>
            <a:ext cx="9692640" cy="875841"/>
          </a:xfrm>
        </p:spPr>
        <p:txBody>
          <a:bodyPr/>
          <a:lstStyle/>
          <a:p>
            <a:r>
              <a:rPr lang="en-IN" sz="4000" dirty="0"/>
              <a:t>I. Demogr</a:t>
            </a:r>
            <a:r>
              <a:rPr lang="en-IN" dirty="0"/>
              <a:t>aphy</a:t>
            </a:r>
          </a:p>
        </p:txBody>
      </p:sp>
      <p:sp>
        <p:nvSpPr>
          <p:cNvPr id="3" name="Subtitle 2">
            <a:extLst>
              <a:ext uri="{FF2B5EF4-FFF2-40B4-BE49-F238E27FC236}">
                <a16:creationId xmlns:a16="http://schemas.microsoft.com/office/drawing/2014/main" id="{098513E5-9AF4-A118-9BA6-AF551067B052}"/>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135EB83-75E7-82D1-5283-AC7FB86EF460}"/>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E09BD697-1F71-D0D3-5C2B-8B245330FAEE}"/>
              </a:ext>
            </a:extLst>
          </p:cNvPr>
          <p:cNvSpPr txBox="1">
            <a:spLocks/>
          </p:cNvSpPr>
          <p:nvPr/>
        </p:nvSpPr>
        <p:spPr>
          <a:xfrm>
            <a:off x="1396676" y="1291711"/>
            <a:ext cx="4875787" cy="5028878"/>
          </a:xfrm>
          <a:prstGeom prst="rect">
            <a:avLst/>
          </a:prstGeom>
        </p:spPr>
        <p:txBody>
          <a:bodyPr>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key demographic factors considered are Age, Gender, Ethnicity, Disability and Area of residence. </a:t>
            </a:r>
          </a:p>
          <a:p>
            <a:pPr algn="just"/>
            <a:r>
              <a:rPr lang="en-IN" sz="1800" dirty="0">
                <a:solidFill>
                  <a:schemeClr val="tx1"/>
                </a:solidFill>
                <a:latin typeface="Times New Roman" panose="02020603050405020304" pitchFamily="18" charset="0"/>
                <a:cs typeface="Times New Roman" panose="02020603050405020304" pitchFamily="18" charset="0"/>
              </a:rPr>
              <a:t>The adjacent figure shows the number of people likely to visit Sparks, based on the age and gender distribution of the respondents. </a:t>
            </a:r>
          </a:p>
          <a:p>
            <a:pPr algn="just"/>
            <a:r>
              <a:rPr lang="en-IN" sz="1800" dirty="0">
                <a:solidFill>
                  <a:schemeClr val="tx1"/>
                </a:solidFill>
                <a:latin typeface="Times New Roman" panose="02020603050405020304" pitchFamily="18" charset="0"/>
                <a:cs typeface="Times New Roman" panose="02020603050405020304" pitchFamily="18" charset="0"/>
              </a:rPr>
              <a:t>We can see that a majority belongs to the 18-25 age group, with more females than males. With age, the number of respondents keep decreasing.</a:t>
            </a:r>
          </a:p>
          <a:p>
            <a:pPr algn="just"/>
            <a:r>
              <a:rPr lang="en-IN" sz="1800" dirty="0">
                <a:solidFill>
                  <a:schemeClr val="tx1"/>
                </a:solidFill>
                <a:latin typeface="Times New Roman" panose="02020603050405020304" pitchFamily="18" charset="0"/>
                <a:cs typeface="Times New Roman" panose="02020603050405020304" pitchFamily="18" charset="0"/>
              </a:rPr>
              <a:t>The graph is positively skewed, suggesting that Sparks has a strong appeal among younger individuals, especially females, but lower interest among older age groups.</a:t>
            </a:r>
          </a:p>
          <a:p>
            <a:pPr algn="just"/>
            <a:r>
              <a:rPr lang="en-IN" sz="1800" dirty="0">
                <a:solidFill>
                  <a:schemeClr val="tx1"/>
                </a:solidFill>
                <a:latin typeface="Times New Roman" panose="02020603050405020304" pitchFamily="18" charset="0"/>
                <a:cs typeface="Times New Roman" panose="02020603050405020304" pitchFamily="18" charset="0"/>
              </a:rPr>
              <a:t>This insight can guide marketing, branding and service improvements to either reinforce the existing audience or broaden appeal to other groups.</a:t>
            </a:r>
          </a:p>
        </p:txBody>
      </p:sp>
      <p:pic>
        <p:nvPicPr>
          <p:cNvPr id="7" name="Picture 6">
            <a:extLst>
              <a:ext uri="{FF2B5EF4-FFF2-40B4-BE49-F238E27FC236}">
                <a16:creationId xmlns:a16="http://schemas.microsoft.com/office/drawing/2014/main" id="{0D180C48-F7B5-C871-6422-C40469752FC2}"/>
              </a:ext>
            </a:extLst>
          </p:cNvPr>
          <p:cNvPicPr>
            <a:picLocks noChangeAspect="1"/>
          </p:cNvPicPr>
          <p:nvPr/>
        </p:nvPicPr>
        <p:blipFill>
          <a:blip r:embed="rId2"/>
          <a:stretch>
            <a:fillRect/>
          </a:stretch>
        </p:blipFill>
        <p:spPr>
          <a:xfrm>
            <a:off x="6496270" y="1100141"/>
            <a:ext cx="4267570" cy="4854361"/>
          </a:xfrm>
          <a:prstGeom prst="rect">
            <a:avLst/>
          </a:prstGeom>
        </p:spPr>
      </p:pic>
    </p:spTree>
    <p:extLst>
      <p:ext uri="{BB962C8B-B14F-4D97-AF65-F5344CB8AC3E}">
        <p14:creationId xmlns:p14="http://schemas.microsoft.com/office/powerpoint/2010/main" val="247677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6612-76EE-14D3-CD52-5E99712836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A42A41F-E124-32C2-AC2F-01E0D98BFED5}"/>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394B0F8A-03A9-521A-06CE-4872ABFF7B0B}"/>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B76C9C91-F103-5C60-8922-31DD89854880}"/>
              </a:ext>
            </a:extLst>
          </p:cNvPr>
          <p:cNvSpPr txBox="1">
            <a:spLocks/>
          </p:cNvSpPr>
          <p:nvPr/>
        </p:nvSpPr>
        <p:spPr>
          <a:xfrm>
            <a:off x="1396676" y="1291711"/>
            <a:ext cx="4875787" cy="5028878"/>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pie chart shows the various ethnicities that the respondents belong to, a majority of them being White British followed by White. </a:t>
            </a:r>
          </a:p>
          <a:p>
            <a:pPr algn="just"/>
            <a:r>
              <a:rPr lang="en-IN" sz="1800" dirty="0">
                <a:solidFill>
                  <a:schemeClr val="tx1"/>
                </a:solidFill>
                <a:latin typeface="Times New Roman" panose="02020603050405020304" pitchFamily="18" charset="0"/>
                <a:cs typeface="Times New Roman" panose="02020603050405020304" pitchFamily="18" charset="0"/>
              </a:rPr>
              <a:t>Other significant groups such as Asian, Indian and Mixed Race also have a notable response.</a:t>
            </a:r>
          </a:p>
          <a:p>
            <a:pPr algn="just"/>
            <a:r>
              <a:rPr lang="en-IN" sz="1800" dirty="0">
                <a:solidFill>
                  <a:schemeClr val="tx1"/>
                </a:solidFill>
                <a:latin typeface="Times New Roman" panose="02020603050405020304" pitchFamily="18" charset="0"/>
                <a:cs typeface="Times New Roman" panose="02020603050405020304" pitchFamily="18" charset="0"/>
              </a:rPr>
              <a:t>Although there is a diverse mix of ethnicities present, the low representation of Caribbean, Filipino, Latina and Pakistani respondents suggests that Sparks might have limited engagement with these communities.</a:t>
            </a:r>
          </a:p>
          <a:p>
            <a:pPr algn="just"/>
            <a:r>
              <a:rPr lang="en-IN" sz="1800" dirty="0">
                <a:solidFill>
                  <a:schemeClr val="tx1"/>
                </a:solidFill>
                <a:latin typeface="Times New Roman" panose="02020603050405020304" pitchFamily="18" charset="0"/>
                <a:cs typeface="Times New Roman" panose="02020603050405020304" pitchFamily="18" charset="0"/>
              </a:rPr>
              <a:t>If Sparks aims to increase diversity in its audience, targeted outreach efforts may be needed to attract underrepresented ethnic groups</a:t>
            </a:r>
          </a:p>
        </p:txBody>
      </p:sp>
      <p:pic>
        <p:nvPicPr>
          <p:cNvPr id="6" name="Picture 5">
            <a:extLst>
              <a:ext uri="{FF2B5EF4-FFF2-40B4-BE49-F238E27FC236}">
                <a16:creationId xmlns:a16="http://schemas.microsoft.com/office/drawing/2014/main" id="{A674F6EF-0CC8-6225-EBE2-13D13AC3B574}"/>
              </a:ext>
            </a:extLst>
          </p:cNvPr>
          <p:cNvPicPr>
            <a:picLocks noChangeAspect="1"/>
          </p:cNvPicPr>
          <p:nvPr/>
        </p:nvPicPr>
        <p:blipFill>
          <a:blip r:embed="rId2"/>
          <a:stretch>
            <a:fillRect/>
          </a:stretch>
        </p:blipFill>
        <p:spPr>
          <a:xfrm>
            <a:off x="6446472" y="1858552"/>
            <a:ext cx="4732825" cy="3323048"/>
          </a:xfrm>
          <a:prstGeom prst="rect">
            <a:avLst/>
          </a:prstGeom>
        </p:spPr>
      </p:pic>
    </p:spTree>
    <p:extLst>
      <p:ext uri="{BB962C8B-B14F-4D97-AF65-F5344CB8AC3E}">
        <p14:creationId xmlns:p14="http://schemas.microsoft.com/office/powerpoint/2010/main" val="416235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E1C53-5264-1372-3AF3-EEE641F7B1E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7A9A291-9385-1E82-A344-F27568681E03}"/>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BB1B4D0E-B654-C504-D09C-F97AE349E07A}"/>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1BF19E1D-6C9A-6129-AA04-4928E2805A6E}"/>
              </a:ext>
            </a:extLst>
          </p:cNvPr>
          <p:cNvSpPr txBox="1">
            <a:spLocks/>
          </p:cNvSpPr>
          <p:nvPr/>
        </p:nvSpPr>
        <p:spPr>
          <a:xfrm>
            <a:off x="1396676" y="1291711"/>
            <a:ext cx="4875787" cy="3745510"/>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800" dirty="0">
                <a:solidFill>
                  <a:schemeClr val="tx1"/>
                </a:solidFill>
                <a:latin typeface="Times New Roman" panose="02020603050405020304" pitchFamily="18" charset="0"/>
                <a:cs typeface="Times New Roman" panose="02020603050405020304" pitchFamily="18" charset="0"/>
              </a:rPr>
              <a:t>The adjacent pie chart shows that majority respondents do not have a disability.</a:t>
            </a:r>
          </a:p>
          <a:p>
            <a:pPr algn="just"/>
            <a:r>
              <a:rPr lang="en-IN" sz="1800" dirty="0">
                <a:solidFill>
                  <a:schemeClr val="tx1"/>
                </a:solidFill>
                <a:latin typeface="Times New Roman" panose="02020603050405020304" pitchFamily="18" charset="0"/>
                <a:cs typeface="Times New Roman" panose="02020603050405020304" pitchFamily="18" charset="0"/>
              </a:rPr>
              <a:t>Since 23% of respondents have a disability, Sparks should ensure its facilities, services and events are accessible.</a:t>
            </a:r>
          </a:p>
          <a:p>
            <a:pPr algn="just"/>
            <a:r>
              <a:rPr lang="en-IN" sz="1800" dirty="0">
                <a:solidFill>
                  <a:schemeClr val="tx1"/>
                </a:solidFill>
                <a:latin typeface="Times New Roman" panose="02020603050405020304" pitchFamily="18" charset="0"/>
                <a:cs typeface="Times New Roman" panose="02020603050405020304" pitchFamily="18" charset="0"/>
              </a:rPr>
              <a:t>Consider improving accessibility features such as ramps, elevators, assistive services etc.</a:t>
            </a:r>
          </a:p>
          <a:p>
            <a:pPr algn="just"/>
            <a:r>
              <a:rPr lang="en-IN" sz="1800" dirty="0">
                <a:solidFill>
                  <a:schemeClr val="tx1"/>
                </a:solidFill>
                <a:latin typeface="Times New Roman" panose="02020603050405020304" pitchFamily="18" charset="0"/>
                <a:cs typeface="Times New Roman" panose="02020603050405020304" pitchFamily="18" charset="0"/>
              </a:rPr>
              <a:t>Engaging with this community through inclusive marketing and accessibility-focused initiatives could increase participation.</a:t>
            </a:r>
          </a:p>
        </p:txBody>
      </p:sp>
      <p:pic>
        <p:nvPicPr>
          <p:cNvPr id="7" name="Picture 6">
            <a:extLst>
              <a:ext uri="{FF2B5EF4-FFF2-40B4-BE49-F238E27FC236}">
                <a16:creationId xmlns:a16="http://schemas.microsoft.com/office/drawing/2014/main" id="{4E927225-57DB-5A43-F709-D478D9D5A825}"/>
              </a:ext>
            </a:extLst>
          </p:cNvPr>
          <p:cNvPicPr>
            <a:picLocks noChangeAspect="1"/>
          </p:cNvPicPr>
          <p:nvPr/>
        </p:nvPicPr>
        <p:blipFill>
          <a:blip r:embed="rId2"/>
          <a:stretch>
            <a:fillRect/>
          </a:stretch>
        </p:blipFill>
        <p:spPr>
          <a:xfrm>
            <a:off x="6500927" y="1704825"/>
            <a:ext cx="4640753" cy="2660698"/>
          </a:xfrm>
          <a:prstGeom prst="rect">
            <a:avLst/>
          </a:prstGeom>
        </p:spPr>
      </p:pic>
    </p:spTree>
    <p:extLst>
      <p:ext uri="{BB962C8B-B14F-4D97-AF65-F5344CB8AC3E}">
        <p14:creationId xmlns:p14="http://schemas.microsoft.com/office/powerpoint/2010/main" val="209335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E60AD-C977-D7B6-9A4C-2149E8D0FA4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A12AE3B-3D1E-ACB8-554F-93DEB2D1153A}"/>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2C963D-9E8D-85C2-4DAC-953829151E5D}"/>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74874588-E3F3-133A-8643-FFF710E8FC6F}"/>
              </a:ext>
            </a:extLst>
          </p:cNvPr>
          <p:cNvSpPr txBox="1">
            <a:spLocks/>
          </p:cNvSpPr>
          <p:nvPr/>
        </p:nvSpPr>
        <p:spPr>
          <a:xfrm>
            <a:off x="1396676" y="1291711"/>
            <a:ext cx="4124373" cy="3745510"/>
          </a:xfrm>
          <a:prstGeom prst="rect">
            <a:avLst/>
          </a:prstGeom>
        </p:spPr>
        <p:txBody>
          <a:bodyPr>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lnSpc>
                <a:spcPct val="105000"/>
              </a:lnSpc>
            </a:pPr>
            <a:r>
              <a:rPr lang="en-IN" sz="1800" dirty="0">
                <a:solidFill>
                  <a:schemeClr val="tx1"/>
                </a:solidFill>
                <a:latin typeface="Times New Roman" panose="02020603050405020304" pitchFamily="18" charset="0"/>
                <a:cs typeface="Times New Roman" panose="02020603050405020304" pitchFamily="18" charset="0"/>
              </a:rPr>
              <a:t>The adjacent map shows the areas of residence of the respondents. </a:t>
            </a:r>
          </a:p>
          <a:p>
            <a:pPr algn="just">
              <a:lnSpc>
                <a:spcPct val="105000"/>
              </a:lnSpc>
            </a:pPr>
            <a:r>
              <a:rPr lang="en-IN" sz="1800" dirty="0">
                <a:solidFill>
                  <a:schemeClr val="tx1"/>
                </a:solidFill>
                <a:latin typeface="Times New Roman" panose="02020603050405020304" pitchFamily="18" charset="0"/>
                <a:cs typeface="Times New Roman" panose="02020603050405020304" pitchFamily="18" charset="0"/>
              </a:rPr>
              <a:t>We can see that a majority of them are in and around Bristol.</a:t>
            </a:r>
          </a:p>
          <a:p>
            <a:pPr algn="just">
              <a:lnSpc>
                <a:spcPct val="105000"/>
              </a:lnSpc>
            </a:pPr>
            <a:r>
              <a:rPr lang="en-IN" sz="1800" dirty="0">
                <a:solidFill>
                  <a:schemeClr val="tx1"/>
                </a:solidFill>
                <a:latin typeface="Times New Roman" panose="02020603050405020304" pitchFamily="18" charset="0"/>
                <a:cs typeface="Times New Roman" panose="02020603050405020304" pitchFamily="18" charset="0"/>
              </a:rPr>
              <a:t>There are a significant number of people from nearby cities like Wales and Trowbridge.</a:t>
            </a:r>
          </a:p>
          <a:p>
            <a:pPr algn="just">
              <a:lnSpc>
                <a:spcPct val="105000"/>
              </a:lnSpc>
            </a:pPr>
            <a:r>
              <a:rPr lang="en-IN" sz="1800" dirty="0">
                <a:solidFill>
                  <a:schemeClr val="tx1"/>
                </a:solidFill>
                <a:latin typeface="Times New Roman" panose="02020603050405020304" pitchFamily="18" charset="0"/>
                <a:cs typeface="Times New Roman" panose="02020603050405020304" pitchFamily="18" charset="0"/>
              </a:rPr>
              <a:t>There are also a few people from Coventry.</a:t>
            </a:r>
          </a:p>
          <a:p>
            <a:pPr algn="just">
              <a:lnSpc>
                <a:spcPct val="105000"/>
              </a:lnSpc>
            </a:pPr>
            <a:r>
              <a:rPr lang="en-IN" sz="1800" dirty="0">
                <a:solidFill>
                  <a:schemeClr val="tx1"/>
                </a:solidFill>
                <a:latin typeface="Times New Roman" panose="02020603050405020304" pitchFamily="18" charset="0"/>
                <a:cs typeface="Times New Roman" panose="02020603050405020304" pitchFamily="18" charset="0"/>
              </a:rPr>
              <a:t>This indicates a vast diversity of areas covered during the survey </a:t>
            </a:r>
          </a:p>
        </p:txBody>
      </p:sp>
      <p:pic>
        <p:nvPicPr>
          <p:cNvPr id="6" name="Picture 5">
            <a:extLst>
              <a:ext uri="{FF2B5EF4-FFF2-40B4-BE49-F238E27FC236}">
                <a16:creationId xmlns:a16="http://schemas.microsoft.com/office/drawing/2014/main" id="{B2F9F261-5E78-4F40-C918-2A7EE80C2852}"/>
              </a:ext>
            </a:extLst>
          </p:cNvPr>
          <p:cNvPicPr>
            <a:picLocks noChangeAspect="1"/>
          </p:cNvPicPr>
          <p:nvPr/>
        </p:nvPicPr>
        <p:blipFill>
          <a:blip r:embed="rId2"/>
          <a:stretch>
            <a:fillRect/>
          </a:stretch>
        </p:blipFill>
        <p:spPr>
          <a:xfrm>
            <a:off x="5617409" y="1600282"/>
            <a:ext cx="5453296" cy="2873395"/>
          </a:xfrm>
          <a:prstGeom prst="rect">
            <a:avLst/>
          </a:prstGeom>
        </p:spPr>
      </p:pic>
    </p:spTree>
    <p:extLst>
      <p:ext uri="{BB962C8B-B14F-4D97-AF65-F5344CB8AC3E}">
        <p14:creationId xmlns:p14="http://schemas.microsoft.com/office/powerpoint/2010/main" val="8042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96430-B33F-42F8-A097-091F6FC67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EB993-C396-0E98-79F1-B0FC47481E72}"/>
              </a:ext>
            </a:extLst>
          </p:cNvPr>
          <p:cNvSpPr>
            <a:spLocks noGrp="1"/>
          </p:cNvSpPr>
          <p:nvPr>
            <p:ph type="title"/>
          </p:nvPr>
        </p:nvSpPr>
        <p:spPr>
          <a:xfrm>
            <a:off x="1261872" y="294199"/>
            <a:ext cx="9692640" cy="783488"/>
          </a:xfrm>
        </p:spPr>
        <p:txBody>
          <a:bodyPr>
            <a:normAutofit fontScale="90000"/>
          </a:bodyPr>
          <a:lstStyle/>
          <a:p>
            <a:r>
              <a:rPr lang="en-IN" dirty="0"/>
              <a:t>II. Recommendations for the City Centre</a:t>
            </a:r>
          </a:p>
        </p:txBody>
      </p:sp>
      <p:sp>
        <p:nvSpPr>
          <p:cNvPr id="3" name="Subtitle 2">
            <a:extLst>
              <a:ext uri="{FF2B5EF4-FFF2-40B4-BE49-F238E27FC236}">
                <a16:creationId xmlns:a16="http://schemas.microsoft.com/office/drawing/2014/main" id="{48E9576B-7685-A149-5DB1-1CC1DF8E8DFA}"/>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1CC20B8-39E6-7F68-CC92-BBF5AAF2D6B6}"/>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88CEEA5-2A93-4C44-2EA1-D0C08CE630FF}"/>
              </a:ext>
            </a:extLst>
          </p:cNvPr>
          <p:cNvSpPr txBox="1">
            <a:spLocks/>
          </p:cNvSpPr>
          <p:nvPr/>
        </p:nvSpPr>
        <p:spPr>
          <a:xfrm>
            <a:off x="5987845" y="1291708"/>
            <a:ext cx="5199518" cy="556629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1700" dirty="0">
                <a:solidFill>
                  <a:schemeClr val="tx1"/>
                </a:solidFill>
                <a:latin typeface="Times New Roman" panose="02020603050405020304" pitchFamily="18" charset="0"/>
                <a:cs typeface="Times New Roman" panose="02020603050405020304" pitchFamily="18" charset="0"/>
              </a:rPr>
              <a:t>The adjacent visualization shows the various </a:t>
            </a:r>
            <a:r>
              <a:rPr lang="en-US" sz="1700" dirty="0">
                <a:solidFill>
                  <a:schemeClr val="tx1"/>
                </a:solidFill>
                <a:latin typeface="Times New Roman" panose="02020603050405020304" pitchFamily="18" charset="0"/>
                <a:cs typeface="Times New Roman" panose="02020603050405020304" pitchFamily="18" charset="0"/>
              </a:rPr>
              <a:t>types of activities, shops, or experiences that the public would like to see more of in Bristol’s city </a:t>
            </a:r>
            <a:r>
              <a:rPr lang="en-US" sz="1700" dirty="0" err="1">
                <a:solidFill>
                  <a:schemeClr val="tx1"/>
                </a:solidFill>
                <a:latin typeface="Times New Roman" panose="02020603050405020304" pitchFamily="18" charset="0"/>
                <a:cs typeface="Times New Roman" panose="02020603050405020304" pitchFamily="18" charset="0"/>
              </a:rPr>
              <a:t>centre</a:t>
            </a:r>
            <a:r>
              <a:rPr lang="en-US" sz="1700" dirty="0">
                <a:solidFill>
                  <a:schemeClr val="tx1"/>
                </a:solidFill>
                <a:latin typeface="Times New Roman" panose="02020603050405020304" pitchFamily="18" charset="0"/>
                <a:cs typeface="Times New Roman" panose="02020603050405020304" pitchFamily="18" charset="0"/>
              </a:rPr>
              <a:t>.</a:t>
            </a:r>
          </a:p>
          <a:p>
            <a:pPr algn="just"/>
            <a:r>
              <a:rPr lang="en-US" sz="1700" dirty="0">
                <a:solidFill>
                  <a:schemeClr val="tx1"/>
                </a:solidFill>
                <a:latin typeface="Times New Roman" panose="02020603050405020304" pitchFamily="18" charset="0"/>
                <a:cs typeface="Times New Roman" panose="02020603050405020304" pitchFamily="18" charset="0"/>
              </a:rPr>
              <a:t>The responses cover a broad range of interests, including food, culture, arts, second-hand shopping, green spaces, and recreational areas.</a:t>
            </a:r>
          </a:p>
          <a:p>
            <a:pPr algn="just"/>
            <a:r>
              <a:rPr lang="en-US" sz="1700" dirty="0">
                <a:solidFill>
                  <a:schemeClr val="tx1"/>
                </a:solidFill>
                <a:latin typeface="Times New Roman" panose="02020603050405020304" pitchFamily="18" charset="0"/>
                <a:cs typeface="Times New Roman" panose="02020603050405020304" pitchFamily="18" charset="0"/>
              </a:rPr>
              <a:t>Encourage local businesses to offer diverse and affordable food options</a:t>
            </a:r>
          </a:p>
          <a:p>
            <a:pPr algn="just"/>
            <a:r>
              <a:rPr lang="en-US" sz="1700" dirty="0">
                <a:solidFill>
                  <a:schemeClr val="tx1"/>
                </a:solidFill>
                <a:latin typeface="Times New Roman" panose="02020603050405020304" pitchFamily="18" charset="0"/>
                <a:cs typeface="Times New Roman" panose="02020603050405020304" pitchFamily="18" charset="0"/>
              </a:rPr>
              <a:t>Increase investment in public and cultural spaces, including libraries, art hubs, and green spaces.</a:t>
            </a:r>
          </a:p>
          <a:p>
            <a:pPr algn="just"/>
            <a:r>
              <a:rPr lang="en-US" sz="1700" dirty="0">
                <a:solidFill>
                  <a:schemeClr val="tx1"/>
                </a:solidFill>
                <a:latin typeface="Times New Roman" panose="02020603050405020304" pitchFamily="18" charset="0"/>
                <a:cs typeface="Times New Roman" panose="02020603050405020304" pitchFamily="18" charset="0"/>
              </a:rPr>
              <a:t>Promote sustainable shopping through second-hand and zero-waste initiatives.</a:t>
            </a:r>
          </a:p>
          <a:p>
            <a:pPr algn="just"/>
            <a:r>
              <a:rPr lang="en-US" sz="1700" dirty="0">
                <a:solidFill>
                  <a:schemeClr val="tx1"/>
                </a:solidFill>
                <a:latin typeface="Times New Roman" panose="02020603050405020304" pitchFamily="18" charset="0"/>
                <a:cs typeface="Times New Roman" panose="02020603050405020304" pitchFamily="18" charset="0"/>
              </a:rPr>
              <a:t>Expand entertainment and recreational areas, particularly for young people and social engagement.</a:t>
            </a:r>
          </a:p>
          <a:p>
            <a:pPr algn="just"/>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59CA21F-B32D-1D17-A68C-D7AE18792D91}"/>
              </a:ext>
            </a:extLst>
          </p:cNvPr>
          <p:cNvPicPr>
            <a:picLocks noChangeAspect="1"/>
          </p:cNvPicPr>
          <p:nvPr/>
        </p:nvPicPr>
        <p:blipFill>
          <a:blip r:embed="rId2"/>
          <a:stretch>
            <a:fillRect/>
          </a:stretch>
        </p:blipFill>
        <p:spPr>
          <a:xfrm>
            <a:off x="660150" y="1905020"/>
            <a:ext cx="5352595" cy="3001277"/>
          </a:xfrm>
          <a:prstGeom prst="rect">
            <a:avLst/>
          </a:prstGeom>
        </p:spPr>
      </p:pic>
    </p:spTree>
    <p:extLst>
      <p:ext uri="{BB962C8B-B14F-4D97-AF65-F5344CB8AC3E}">
        <p14:creationId xmlns:p14="http://schemas.microsoft.com/office/powerpoint/2010/main" val="266390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472D0-66C5-F06F-BE0E-5D959D2AB74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E07D169-7A60-223A-8254-87E10EA94B8E}"/>
              </a:ext>
            </a:extLst>
          </p:cNvPr>
          <p:cNvSpPr txBox="1">
            <a:spLocks/>
          </p:cNvSpPr>
          <p:nvPr/>
        </p:nvSpPr>
        <p:spPr>
          <a:xfrm>
            <a:off x="1300316" y="1291709"/>
            <a:ext cx="8858373" cy="2792362"/>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BD2FF814-1B60-48E1-46BB-6AFE4A86ECFD}"/>
              </a:ext>
            </a:extLst>
          </p:cNvPr>
          <p:cNvSpPr txBox="1">
            <a:spLocks/>
          </p:cNvSpPr>
          <p:nvPr/>
        </p:nvSpPr>
        <p:spPr>
          <a:xfrm>
            <a:off x="1348496" y="1291710"/>
            <a:ext cx="9418320" cy="9414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r"/>
            <a:endParaRPr lang="en-IN"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0AAE98E-87F0-068F-CF9E-A2BA6AA8FA0E}"/>
              </a:ext>
            </a:extLst>
          </p:cNvPr>
          <p:cNvSpPr txBox="1">
            <a:spLocks/>
          </p:cNvSpPr>
          <p:nvPr/>
        </p:nvSpPr>
        <p:spPr>
          <a:xfrm>
            <a:off x="6204158" y="1383274"/>
            <a:ext cx="4983205" cy="4091451"/>
          </a:xfrm>
          <a:prstGeom prst="rect">
            <a:avLst/>
          </a:prstGeom>
        </p:spPr>
        <p:txBody>
          <a:bodyPr>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lnSpc>
                <a:spcPct val="115000"/>
              </a:lnSpc>
            </a:pPr>
            <a:r>
              <a:rPr lang="en-IN" sz="1800" dirty="0">
                <a:solidFill>
                  <a:schemeClr val="tx1"/>
                </a:solidFill>
                <a:latin typeface="Times New Roman" panose="02020603050405020304" pitchFamily="18" charset="0"/>
                <a:cs typeface="Times New Roman" panose="02020603050405020304" pitchFamily="18" charset="0"/>
              </a:rPr>
              <a:t>The adjacent visualization shows people’s opinions on the various </a:t>
            </a:r>
            <a:r>
              <a:rPr lang="en-US" sz="1800" dirty="0">
                <a:solidFill>
                  <a:schemeClr val="tx1"/>
                </a:solidFill>
                <a:latin typeface="Times New Roman" panose="02020603050405020304" pitchFamily="18" charset="0"/>
                <a:cs typeface="Times New Roman" panose="02020603050405020304" pitchFamily="18" charset="0"/>
              </a:rPr>
              <a:t>types of things that might be useful to have in the community space in Broadmead.</a:t>
            </a:r>
          </a:p>
          <a:p>
            <a:pPr algn="just">
              <a:lnSpc>
                <a:spcPct val="115000"/>
              </a:lnSpc>
            </a:pPr>
            <a:r>
              <a:rPr lang="en-US" sz="1800" dirty="0">
                <a:solidFill>
                  <a:schemeClr val="tx1"/>
                </a:solidFill>
                <a:latin typeface="Times New Roman" panose="02020603050405020304" pitchFamily="18" charset="0"/>
                <a:cs typeface="Times New Roman" panose="02020603050405020304" pitchFamily="18" charset="0"/>
              </a:rPr>
              <a:t>Expand seating and communal spaces to foster a more comfortable and social environment.</a:t>
            </a:r>
          </a:p>
          <a:p>
            <a:pPr algn="just">
              <a:lnSpc>
                <a:spcPct val="115000"/>
              </a:lnSpc>
            </a:pPr>
            <a:r>
              <a:rPr lang="en-US" sz="1800" dirty="0">
                <a:solidFill>
                  <a:schemeClr val="tx1"/>
                </a:solidFill>
                <a:latin typeface="Times New Roman" panose="02020603050405020304" pitchFamily="18" charset="0"/>
                <a:cs typeface="Times New Roman" panose="02020603050405020304" pitchFamily="18" charset="0"/>
              </a:rPr>
              <a:t>Improve accessibility to mental health and homeless support services within community spaces.</a:t>
            </a:r>
          </a:p>
          <a:p>
            <a:pPr algn="just">
              <a:lnSpc>
                <a:spcPct val="115000"/>
              </a:lnSpc>
            </a:pPr>
            <a:r>
              <a:rPr lang="en-US" sz="1800" dirty="0">
                <a:solidFill>
                  <a:schemeClr val="tx1"/>
                </a:solidFill>
                <a:latin typeface="Times New Roman" panose="02020603050405020304" pitchFamily="18" charset="0"/>
                <a:cs typeface="Times New Roman" panose="02020603050405020304" pitchFamily="18" charset="0"/>
              </a:rPr>
              <a:t>Enhance recreational options for children and young adults through parks, sports areas, and cultural activities.</a:t>
            </a:r>
          </a:p>
          <a:p>
            <a:pPr algn="just">
              <a:lnSpc>
                <a:spcPct val="115000"/>
              </a:lnSpc>
            </a:pPr>
            <a:r>
              <a:rPr lang="en-US" sz="1800" dirty="0">
                <a:solidFill>
                  <a:schemeClr val="tx1"/>
                </a:solidFill>
                <a:latin typeface="Times New Roman" panose="02020603050405020304" pitchFamily="18" charset="0"/>
                <a:cs typeface="Times New Roman" panose="02020603050405020304" pitchFamily="18" charset="0"/>
              </a:rPr>
              <a:t>Promote sustainability by incorporating water refill stations and green spaces.</a:t>
            </a:r>
          </a:p>
          <a:p>
            <a:pPr algn="just"/>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257078E-7257-C2AD-9574-B296A6E4BCFB}"/>
              </a:ext>
            </a:extLst>
          </p:cNvPr>
          <p:cNvPicPr>
            <a:picLocks noChangeAspect="1"/>
          </p:cNvPicPr>
          <p:nvPr/>
        </p:nvPicPr>
        <p:blipFill>
          <a:blip r:embed="rId2"/>
          <a:stretch>
            <a:fillRect/>
          </a:stretch>
        </p:blipFill>
        <p:spPr>
          <a:xfrm>
            <a:off x="730536" y="1524616"/>
            <a:ext cx="5473622" cy="3100236"/>
          </a:xfrm>
          <a:prstGeom prst="rect">
            <a:avLst/>
          </a:prstGeom>
        </p:spPr>
      </p:pic>
    </p:spTree>
    <p:extLst>
      <p:ext uri="{BB962C8B-B14F-4D97-AF65-F5344CB8AC3E}">
        <p14:creationId xmlns:p14="http://schemas.microsoft.com/office/powerpoint/2010/main" val="299145530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357</TotalTime>
  <Words>2353</Words>
  <Application>Microsoft Office PowerPoint</Application>
  <PresentationFormat>Widescreen</PresentationFormat>
  <Paragraphs>117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Times New Roman</vt:lpstr>
      <vt:lpstr>Wingdings 2</vt:lpstr>
      <vt:lpstr>View</vt:lpstr>
      <vt:lpstr>Sparks Analysis Report Oct-Dec’24</vt:lpstr>
      <vt:lpstr>Introduction</vt:lpstr>
      <vt:lpstr>Contents</vt:lpstr>
      <vt:lpstr>I. Demography</vt:lpstr>
      <vt:lpstr>PowerPoint Presentation</vt:lpstr>
      <vt:lpstr>PowerPoint Presentation</vt:lpstr>
      <vt:lpstr>PowerPoint Presentation</vt:lpstr>
      <vt:lpstr>II. Recommendations for the City Centre</vt:lpstr>
      <vt:lpstr>PowerPoint Presentation</vt:lpstr>
      <vt:lpstr>III. Popularity of Cabot Circus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Views on Creativity</vt:lpstr>
      <vt:lpstr>PowerPoint Presentation</vt:lpstr>
      <vt:lpstr>PowerPoint Presentation</vt:lpstr>
      <vt:lpstr>V. Environmental Awareness</vt:lpstr>
      <vt:lpstr>PowerPoint Presentation</vt:lpstr>
      <vt:lpstr>VI. Popularity of Sparks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Simarleen Dung</dc:creator>
  <cp:lastModifiedBy>Simarleen Dung</cp:lastModifiedBy>
  <cp:revision>32</cp:revision>
  <dcterms:created xsi:type="dcterms:W3CDTF">2025-02-04T22:45:35Z</dcterms:created>
  <dcterms:modified xsi:type="dcterms:W3CDTF">2025-02-07T22:06:55Z</dcterms:modified>
</cp:coreProperties>
</file>