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85" r:id="rId6"/>
    <p:sldId id="396" r:id="rId7"/>
    <p:sldId id="398" r:id="rId8"/>
    <p:sldId id="397" r:id="rId9"/>
    <p:sldId id="386" r:id="rId10"/>
    <p:sldId id="387" r:id="rId11"/>
    <p:sldId id="394" r:id="rId12"/>
    <p:sldId id="388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" y="2399071"/>
            <a:ext cx="12005188" cy="2369574"/>
          </a:xfrm>
        </p:spPr>
        <p:txBody>
          <a:bodyPr anchor="b"/>
          <a:lstStyle/>
          <a:p>
            <a:r>
              <a:rPr lang="lt-LT" sz="3600" dirty="0"/>
              <a:t>Lietuvos kelių eismo įvykių analizė ir prognozė (2013–2023)</a:t>
            </a:r>
            <a:br>
              <a:rPr lang="en-US" sz="4400" dirty="0"/>
            </a:br>
            <a:br>
              <a:rPr lang="en-US" sz="4400" dirty="0"/>
            </a:br>
            <a:r>
              <a:rPr lang="lt-LT" sz="2000" dirty="0"/>
              <a:t>Projekto apžvalga ir vizualizacijų santrauka</a:t>
            </a:r>
            <a:br>
              <a:rPr lang="lt-LT" sz="20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lt-LT" dirty="0"/>
              <a:t>Ačiū už dėmesį!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lt-LT" sz="2800" dirty="0"/>
              <a:t>Klausimai? Galite klausti dabar arba parašyti vėliau.</a:t>
            </a:r>
          </a:p>
          <a:p>
            <a:endParaRPr lang="lt-LT" dirty="0"/>
          </a:p>
          <a:p>
            <a:r>
              <a:rPr lang="lt-LT" dirty="0"/>
              <a:t>Simas Baltrušaitis</a:t>
            </a:r>
          </a:p>
          <a:p>
            <a:r>
              <a:rPr lang="lt-LT" dirty="0"/>
              <a:t>Justina Balčiunienė</a:t>
            </a:r>
          </a:p>
          <a:p>
            <a:r>
              <a:rPr lang="lt-LT" dirty="0"/>
              <a:t>Loreta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F9A5-EE86-F6BD-B903-5F2A3833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Projekto </a:t>
            </a:r>
            <a:r>
              <a:rPr lang="en-US" dirty="0" err="1"/>
              <a:t>tikslas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31271-84A9-B2CA-1CB0-7CD1583B0269}"/>
              </a:ext>
            </a:extLst>
          </p:cNvPr>
          <p:cNvSpPr txBox="1"/>
          <p:nvPr/>
        </p:nvSpPr>
        <p:spPr>
          <a:xfrm>
            <a:off x="3305669" y="2470150"/>
            <a:ext cx="8030925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Analizuoti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eismo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įvykius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Lietuvoje</a:t>
            </a:r>
            <a:r>
              <a:rPr lang="en-US" sz="2800" dirty="0">
                <a:solidFill>
                  <a:schemeClr val="bg1"/>
                </a:solidFill>
              </a:rPr>
              <a:t> 2013–2023 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Atskleisti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tendencijas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pagal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laiką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vietovę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įvykio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tipą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en-US" sz="2800" dirty="0" err="1">
                <a:solidFill>
                  <a:schemeClr val="bg1"/>
                </a:solidFill>
              </a:rPr>
              <a:t>Sukurti</a:t>
            </a:r>
            <a:r>
              <a:rPr lang="en-US" sz="2800" dirty="0">
                <a:solidFill>
                  <a:schemeClr val="bg1"/>
                </a:solidFill>
              </a:rPr>
              <a:t> LSTM </a:t>
            </a:r>
            <a:r>
              <a:rPr lang="en-US" sz="2800" dirty="0" err="1">
                <a:solidFill>
                  <a:schemeClr val="bg1"/>
                </a:solidFill>
              </a:rPr>
              <a:t>neuroninį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modelį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prognozuojantį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ateities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avarijas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- Kurti </a:t>
            </a:r>
            <a:r>
              <a:rPr lang="en-US" sz="2800" dirty="0" err="1">
                <a:solidFill>
                  <a:schemeClr val="bg1"/>
                </a:solidFill>
              </a:rPr>
              <a:t>interaktyvias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vizualizacijas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naudojant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Plotly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F075B-4222-6AC0-79D5-A19B4388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3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3DE6-E475-675B-C528-85B8C9C3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B918-FD4A-0AF7-8D7F-A15A0348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lt-LT" dirty="0"/>
              <a:t>Duomenų šaltiniai ir apdorojimas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6C921-669A-138D-C45B-C512F8926E38}"/>
              </a:ext>
            </a:extLst>
          </p:cNvPr>
          <p:cNvSpPr txBox="1"/>
          <p:nvPr/>
        </p:nvSpPr>
        <p:spPr>
          <a:xfrm>
            <a:off x="3305669" y="2470150"/>
            <a:ext cx="7420819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ABD6-3BC3-51F8-3B58-647C6051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6D891-15D7-E7F6-38B7-708AB4819FD7}"/>
              </a:ext>
            </a:extLst>
          </p:cNvPr>
          <p:cNvSpPr txBox="1"/>
          <p:nvPr/>
        </p:nvSpPr>
        <p:spPr>
          <a:xfrm>
            <a:off x="3048000" y="2687878"/>
            <a:ext cx="8259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JSON failai iš data.gov.lt (2013–2023)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`data_loading.py`: įkėlimas ir jungimas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`data_cleaning.py`: stulpelių atranka, datų pavertimas, trūkstamų reikšmių tvarkymas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`save_to_db()`: įrašymas į PostgreSQL</a:t>
            </a:r>
          </a:p>
        </p:txBody>
      </p:sp>
    </p:spTree>
    <p:extLst>
      <p:ext uri="{BB962C8B-B14F-4D97-AF65-F5344CB8AC3E}">
        <p14:creationId xmlns:p14="http://schemas.microsoft.com/office/powerpoint/2010/main" val="117658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E704-0AE7-F86A-1869-4EB31AE4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A699-4666-9FA7-5772-53F0069D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Prognozės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modelis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(LSTM)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E9AFB-81FC-EF51-9593-F3F6F2494D9F}"/>
              </a:ext>
            </a:extLst>
          </p:cNvPr>
          <p:cNvSpPr txBox="1"/>
          <p:nvPr/>
        </p:nvSpPr>
        <p:spPr>
          <a:xfrm>
            <a:off x="3305669" y="2470150"/>
            <a:ext cx="7420819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2146-B101-6A07-465D-B2679F70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ECE2-5408-4772-E451-C37361091D03}"/>
              </a:ext>
            </a:extLst>
          </p:cNvPr>
          <p:cNvSpPr txBox="1"/>
          <p:nvPr/>
        </p:nvSpPr>
        <p:spPr>
          <a:xfrm>
            <a:off x="2662813" y="2062940"/>
            <a:ext cx="9221357" cy="377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Tikslas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prognozuoti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eismo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įvykių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skaičių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savivaldybėse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remiantis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istorija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Duomenys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agreguoti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kasdieniai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įvykiai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pagal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savivaldybes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naudoti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identifikatoriai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mun_code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Sekos: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kiekvienai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savivaldybei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sukurtos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įvykių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sekos (X),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prognozuojama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31-oji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(y).</a:t>
            </a: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Modelis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lt-LT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Įėjimai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laiko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savivaldybės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</a:t>
            </a:r>
            <a:r>
              <a:rPr lang="lt-LT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+ Embedding + Dense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sluoksniai</a:t>
            </a:r>
            <a:r>
              <a:rPr lang="lt-LT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lt-LT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Nuostolio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funkcija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MSE;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vertinimas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RMSE</a:t>
            </a: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Treniravimas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epochų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EarlyStopping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ReduceLROnPlateau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ModelCheckpoint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Rezultatas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RMSE = 1.423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(vid.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paklaida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≈ 1.4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įvykio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</a:t>
            </a:r>
            <a:r>
              <a:rPr lang="en-US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dieną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02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AA84-BDB6-28C1-404C-04D46005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</a:t>
            </a:r>
            <a:r>
              <a:rPr lang="lt-LT" dirty="0"/>
              <a:t>u</a:t>
            </a:r>
            <a:r>
              <a:rPr lang="en-US" dirty="0"/>
              <a:t>kt</a:t>
            </a:r>
            <a:r>
              <a:rPr lang="lt-LT" dirty="0"/>
              <a:t>ūra</a:t>
            </a:r>
            <a:endParaRPr lang="en-US" dirty="0"/>
          </a:p>
        </p:txBody>
      </p:sp>
      <p:pic>
        <p:nvPicPr>
          <p:cNvPr id="6" name="Content Placeholder 5" descr="A computer screen shot of a black screen with white text">
            <a:extLst>
              <a:ext uri="{FF2B5EF4-FFF2-40B4-BE49-F238E27FC236}">
                <a16:creationId xmlns:a16="http://schemas.microsoft.com/office/drawing/2014/main" id="{7297D1AF-74BA-904F-EB00-45532CFE5196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70" y="2148294"/>
            <a:ext cx="6863262" cy="4564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D1F7D-B8EE-32E6-B824-31F513EF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48B7-4839-2084-A479-D7A3AF2E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lt-LT" dirty="0"/>
              <a:t>Vizualizacijų tikslas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8C97D-AA13-499F-E6DF-74F75FA11D46}"/>
              </a:ext>
            </a:extLst>
          </p:cNvPr>
          <p:cNvSpPr txBox="1"/>
          <p:nvPr/>
        </p:nvSpPr>
        <p:spPr>
          <a:xfrm>
            <a:off x="3305669" y="2470150"/>
            <a:ext cx="7991596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Pateikti suprantamą informaciją apie eismo įvykius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Parodyti žuvusiųjų pasiskirstymą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Atskleisti sezoniškumą ir savaitės dienų įtaką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Prognozuoti ateities įvykių tendencijas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4829E-ABC4-5B26-CF0A-D7D10FA2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B3A-A764-1DBF-E807-4BDAD560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lt-LT" dirty="0"/>
              <a:t>Vizualizacijų apžvalga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3441A-4848-7547-CD0B-72186E3E5F14}"/>
              </a:ext>
            </a:extLst>
          </p:cNvPr>
          <p:cNvSpPr txBox="1"/>
          <p:nvPr/>
        </p:nvSpPr>
        <p:spPr>
          <a:xfrm>
            <a:off x="3305669" y="2470150"/>
            <a:ext cx="7420819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061B-E46F-B984-6818-E56634C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DD8EF-F3F8-656A-423E-37D8F0A7A500}"/>
              </a:ext>
            </a:extLst>
          </p:cNvPr>
          <p:cNvSpPr txBox="1"/>
          <p:nvPr/>
        </p:nvSpPr>
        <p:spPr>
          <a:xfrm>
            <a:off x="3048000" y="2687878"/>
            <a:ext cx="83869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1. Avarijų skaičiaus prognozė (SMA, 2013–2026)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2. Žuvusieji pagal lytį, amžių ir įvykio tipą (2017–2023)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3. Žuvusieji pagal savaitės dieną (2017–2023)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4. Žuvusiųjų prognozė (SMA, 2013–2026)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5. Sezoniškumas: avarijos pagal mėnesius (2017–2023)</a:t>
            </a:r>
          </a:p>
        </p:txBody>
      </p:sp>
    </p:spTree>
    <p:extLst>
      <p:ext uri="{BB962C8B-B14F-4D97-AF65-F5344CB8AC3E}">
        <p14:creationId xmlns:p14="http://schemas.microsoft.com/office/powerpoint/2010/main" val="142309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6EA9-CE76-BB77-9CB7-B2D6BC8C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 err="1"/>
              <a:t>Grafikai</a:t>
            </a:r>
            <a:endParaRPr lang="en-US" dirty="0"/>
          </a:p>
        </p:txBody>
      </p:sp>
      <p:pic>
        <p:nvPicPr>
          <p:cNvPr id="13" name="Content Placeholder 12" descr="A graph of blue bars&#10;&#10;AI-generated content may be incorrect.">
            <a:extLst>
              <a:ext uri="{FF2B5EF4-FFF2-40B4-BE49-F238E27FC236}">
                <a16:creationId xmlns:a16="http://schemas.microsoft.com/office/drawing/2014/main" id="{9CEDC1D1-B577-0F99-2EAE-EC0E62C2550B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657138" y="2900855"/>
            <a:ext cx="4185486" cy="2779117"/>
          </a:xfrm>
        </p:spPr>
      </p:pic>
      <p:pic>
        <p:nvPicPr>
          <p:cNvPr id="15" name="Content Placeholder 1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8AEF349-B74F-D1E8-8084-FEB2949FD1F5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4927600" y="2900855"/>
            <a:ext cx="6488365" cy="27791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82FA1-A028-183C-AD1B-E7F2D6D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350C-4D9C-CB9A-8E70-762C54C7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vert="horz" lIns="0" tIns="45720" rIns="91440" bIns="45720" rtlCol="0" anchor="b">
            <a:normAutofit/>
          </a:bodyPr>
          <a:lstStyle/>
          <a:p>
            <a:r>
              <a:rPr lang="lt-LT" dirty="0"/>
              <a:t>Pagrindinės išvados</a:t>
            </a:r>
            <a:endParaRPr lang="en-US" kern="1200" cap="all" spc="0" baseline="0" dirty="0">
              <a:latin typeface="+mj-lt"/>
              <a:ea typeface="+mj-ea"/>
              <a:cs typeface="Biome" panose="020B05030302040208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406FB-1EC4-1112-9EB8-CD42F42B88C5}"/>
              </a:ext>
            </a:extLst>
          </p:cNvPr>
          <p:cNvSpPr txBox="1"/>
          <p:nvPr/>
        </p:nvSpPr>
        <p:spPr>
          <a:xfrm>
            <a:off x="3305669" y="2470150"/>
            <a:ext cx="7420819" cy="367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2850-0E79-5E82-352E-7117F1E6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DAC76-9410-CF7F-097B-B3BB3A5FDBE5}"/>
              </a:ext>
            </a:extLst>
          </p:cNvPr>
          <p:cNvSpPr txBox="1"/>
          <p:nvPr/>
        </p:nvSpPr>
        <p:spPr>
          <a:xfrm>
            <a:off x="3048000" y="2410880"/>
            <a:ext cx="83082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Didžiausias pavojus – didmiesčiuose ir savaitgaliais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Vasarą – daugiau eismo įvykių, žiemą – mažiau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Vyrai ir vyresni vairuotojai dažniau žūsta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LSTM modelis padeda prognozuoti tendencijas (RMSE ~1.4)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2800" dirty="0">
                <a:solidFill>
                  <a:schemeClr val="bg1"/>
                </a:solidFill>
              </a:rPr>
              <a:t>- Vizualizacijos padeda priimti sprendimus saugumo didinimui</a:t>
            </a:r>
          </a:p>
        </p:txBody>
      </p:sp>
    </p:spTree>
    <p:extLst>
      <p:ext uri="{BB962C8B-B14F-4D97-AF65-F5344CB8AC3E}">
        <p14:creationId xmlns:p14="http://schemas.microsoft.com/office/powerpoint/2010/main" val="1956551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{D3A2F273-E800-4235-8B55-B363C816592A}tf11936837_win32</Template>
  <TotalTime>2152</TotalTime>
  <Words>366</Words>
  <Application>Microsoft Office PowerPoint</Application>
  <PresentationFormat>Widescreen</PresentationFormat>
  <Paragraphs>53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Lietuvos kelių eismo įvykių analizė ir prognozė (2013–2023)  Projekto apžvalga ir vizualizacijų santrauka </vt:lpstr>
      <vt:lpstr>Projekto tikslas</vt:lpstr>
      <vt:lpstr>Duomenų šaltiniai ir apdorojimas</vt:lpstr>
      <vt:lpstr>Prognozės modelis (LSTM) </vt:lpstr>
      <vt:lpstr>Struktūra</vt:lpstr>
      <vt:lpstr>Vizualizacijų tikslas</vt:lpstr>
      <vt:lpstr>Vizualizacijų apžvalga</vt:lpstr>
      <vt:lpstr>Grafikai</vt:lpstr>
      <vt:lpstr>Pagrindinės išvados</vt:lpstr>
      <vt:lpstr>Ačiū už dėmesį!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Balciunas</dc:creator>
  <cp:lastModifiedBy>justina balc</cp:lastModifiedBy>
  <cp:revision>2</cp:revision>
  <dcterms:created xsi:type="dcterms:W3CDTF">2025-05-17T18:03:27Z</dcterms:created>
  <dcterms:modified xsi:type="dcterms:W3CDTF">2025-05-19T05:56:26Z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