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20"/>
  </p:notesMasterIdLst>
  <p:handoutMasterIdLst>
    <p:handoutMasterId r:id="rId21"/>
  </p:handoutMasterIdLst>
  <p:sldIdLst>
    <p:sldId id="563" r:id="rId3"/>
    <p:sldId id="562" r:id="rId4"/>
    <p:sldId id="564" r:id="rId5"/>
    <p:sldId id="582" r:id="rId6"/>
    <p:sldId id="566" r:id="rId7"/>
    <p:sldId id="586" r:id="rId8"/>
    <p:sldId id="589" r:id="rId9"/>
    <p:sldId id="590" r:id="rId10"/>
    <p:sldId id="592" r:id="rId11"/>
    <p:sldId id="593" r:id="rId12"/>
    <p:sldId id="594" r:id="rId13"/>
    <p:sldId id="595" r:id="rId14"/>
    <p:sldId id="596" r:id="rId15"/>
    <p:sldId id="597" r:id="rId16"/>
    <p:sldId id="599" r:id="rId17"/>
    <p:sldId id="578" r:id="rId18"/>
    <p:sldId id="581" r:id="rId19"/>
  </p:sldIdLst>
  <p:sldSz cx="9144000" cy="6858000" type="screen4x3"/>
  <p:notesSz cx="9874250" cy="679767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2" orient="horz" pos="663" userDrawn="1">
          <p15:clr>
            <a:srgbClr val="A4A3A4"/>
          </p15:clr>
        </p15:guide>
        <p15:guide id="3" orient="horz" pos="1797" userDrawn="1">
          <p15:clr>
            <a:srgbClr val="A4A3A4"/>
          </p15:clr>
        </p15:guide>
        <p15:guide id="4" orient="horz" pos="3793" userDrawn="1">
          <p15:clr>
            <a:srgbClr val="A4A3A4"/>
          </p15:clr>
        </p15:guide>
        <p15:guide id="5" orient="horz" pos="1933" userDrawn="1">
          <p15:clr>
            <a:srgbClr val="A4A3A4"/>
          </p15:clr>
        </p15:guide>
        <p15:guide id="6" pos="2880" userDrawn="1">
          <p15:clr>
            <a:srgbClr val="A4A3A4"/>
          </p15:clr>
        </p15:guide>
        <p15:guide id="7" pos="5284" userDrawn="1">
          <p15:clr>
            <a:srgbClr val="A4A3A4"/>
          </p15:clr>
        </p15:guide>
        <p15:guide id="8" pos="2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5F3"/>
    <a:srgbClr val="CC9900"/>
    <a:srgbClr val="99FF33"/>
    <a:srgbClr val="D175A3"/>
    <a:srgbClr val="E95B58"/>
    <a:srgbClr val="F0E7E8"/>
    <a:srgbClr val="660066"/>
    <a:srgbClr val="FF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45" autoAdjust="0"/>
    <p:restoredTop sz="80000" autoAdjust="0"/>
  </p:normalViewPr>
  <p:slideViewPr>
    <p:cSldViewPr>
      <p:cViewPr varScale="1">
        <p:scale>
          <a:sx n="85" d="100"/>
          <a:sy n="85" d="100"/>
        </p:scale>
        <p:origin x="1928" y="184"/>
      </p:cViewPr>
      <p:guideLst>
        <p:guide orient="horz" pos="1480"/>
        <p:guide orient="horz" pos="663"/>
        <p:guide orient="horz" pos="1797"/>
        <p:guide orient="horz" pos="3793"/>
        <p:guide orient="horz" pos="1933"/>
        <p:guide pos="2880"/>
        <p:guide pos="5284"/>
        <p:guide pos="295"/>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313" cy="3413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zh-TW" altLang="en-US"/>
          </a:p>
        </p:txBody>
      </p:sp>
      <p:sp>
        <p:nvSpPr>
          <p:cNvPr id="3" name="日期占位符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4677FF5-D314-4EE7-A999-3949FECCFB5B}" type="datetimeFigureOut">
              <a:rPr lang="zh-TW" altLang="en-US"/>
              <a:t>2022/11/2</a:t>
            </a:fld>
            <a:endParaRPr lang="zh-TW" altLang="en-US"/>
          </a:p>
        </p:txBody>
      </p:sp>
      <p:sp>
        <p:nvSpPr>
          <p:cNvPr id="4" name="页脚占位符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zh-TW" altLang="en-US"/>
          </a:p>
        </p:txBody>
      </p:sp>
      <p:sp>
        <p:nvSpPr>
          <p:cNvPr id="5" name="灯片编号占位符 4"/>
          <p:cNvSpPr>
            <a:spLocks noGrp="1"/>
          </p:cNvSpPr>
          <p:nvPr>
            <p:ph type="sldNum" sz="quarter" idx="3"/>
          </p:nvPr>
        </p:nvSpPr>
        <p:spPr>
          <a:xfrm>
            <a:off x="5592763" y="6456363"/>
            <a:ext cx="4279900" cy="341312"/>
          </a:xfrm>
          <a:prstGeom prst="rect">
            <a:avLst/>
          </a:prstGeom>
        </p:spPr>
        <p:txBody>
          <a:bodyPr vert="horz" wrap="square" lIns="91440" tIns="45720" rIns="91440" bIns="45720" numCol="1" anchor="b" anchorCtr="0" compatLnSpc="1"/>
          <a:lstStyle>
            <a:lvl1pPr algn="r" eaLnBrk="1" hangingPunct="1">
              <a:defRPr sz="1200" smtClean="0">
                <a:latin typeface="Calibri" panose="020F0502020204030204" pitchFamily="34" charset="0"/>
              </a:defRPr>
            </a:lvl1pPr>
          </a:lstStyle>
          <a:p>
            <a:pPr>
              <a:defRPr/>
            </a:pPr>
            <a:fld id="{96893DC6-D215-4F57-B30C-329AE64050A3}" type="slidenum">
              <a:rPr lang="zh-TW" altLang="en-US"/>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313" cy="33972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zh-CN" altLang="en-US"/>
          </a:p>
        </p:txBody>
      </p:sp>
      <p:sp>
        <p:nvSpPr>
          <p:cNvPr id="3" name="日期占位符 2"/>
          <p:cNvSpPr>
            <a:spLocks noGrp="1"/>
          </p:cNvSpPr>
          <p:nvPr>
            <p:ph type="dt" idx="1"/>
          </p:nvPr>
        </p:nvSpPr>
        <p:spPr>
          <a:xfrm>
            <a:off x="5592763" y="0"/>
            <a:ext cx="4279900" cy="339725"/>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5525B53-3FF3-44CE-9D34-F570DCD823EF}" type="datetimeFigureOut">
              <a:rPr lang="zh-CN" altLang="en-US"/>
              <a:t>2022/11/2</a:t>
            </a:fld>
            <a:endParaRPr lang="zh-CN" altLang="en-US"/>
          </a:p>
        </p:txBody>
      </p:sp>
      <p:sp>
        <p:nvSpPr>
          <p:cNvPr id="4" name="幻灯片图像占位符 3"/>
          <p:cNvSpPr>
            <a:spLocks noGrp="1" noRot="1" noChangeAspect="1"/>
          </p:cNvSpPr>
          <p:nvPr>
            <p:ph type="sldImg" idx="2"/>
          </p:nvPr>
        </p:nvSpPr>
        <p:spPr>
          <a:xfrm>
            <a:off x="3238500" y="509588"/>
            <a:ext cx="3397250" cy="254793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zh-CN" altLang="en-US"/>
          </a:p>
        </p:txBody>
      </p:sp>
      <p:sp>
        <p:nvSpPr>
          <p:cNvPr id="7" name="灯片编号占位符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lstStyle>
            <a:lvl1pPr algn="r" eaLnBrk="1" hangingPunct="1">
              <a:defRPr sz="1200" smtClean="0">
                <a:latin typeface="Calibri" panose="020F0502020204030204" pitchFamily="34" charset="0"/>
              </a:defRPr>
            </a:lvl1pPr>
          </a:lstStyle>
          <a:p>
            <a:pPr>
              <a:defRPr/>
            </a:pPr>
            <a:fld id="{1457B3AF-F881-4B9B-BA77-7A7D741F364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各位老师好，很荣幸在这里进行我的博士中期资格考核答辩，我的主要工作是</a:t>
            </a:r>
            <a:r>
              <a:rPr lang="zh-CN" altLang="en-US" sz="1200" kern="0" dirty="0">
                <a:latin typeface="黑体" panose="02010609060101010101" pitchFamily="49" charset="-122"/>
                <a:ea typeface="黑体" panose="02010609060101010101" pitchFamily="49" charset="-122"/>
              </a:rPr>
              <a:t>复杂环境下的深度学习模型测试与增强技术研究</a:t>
            </a:r>
            <a:endParaRPr lang="zh-CN" altLang="en-US" kern="0" dirty="0">
              <a:latin typeface="+mj-ea"/>
            </a:endParaRPr>
          </a:p>
        </p:txBody>
      </p:sp>
      <p:sp>
        <p:nvSpPr>
          <p:cNvPr id="4" name="灯片编号占位符 3"/>
          <p:cNvSpPr>
            <a:spLocks noGrp="1"/>
          </p:cNvSpPr>
          <p:nvPr>
            <p:ph type="sldNum" sz="quarter" idx="10"/>
          </p:nvPr>
        </p:nvSpPr>
        <p:spPr/>
        <p:txBody>
          <a:bodyPr/>
          <a:lstStyle/>
          <a:p>
            <a:pPr>
              <a:defRPr/>
            </a:pPr>
            <a:fld id="{1457B3AF-F881-4B9B-BA77-7A7D741F3645}" type="slidenum">
              <a:rPr lang="zh-CN" altLang="en-US" smtClean="0"/>
              <a:t>1</a:t>
            </a:fld>
            <a:endParaRPr lang="zh-CN" altLang="en-US"/>
          </a:p>
        </p:txBody>
      </p:sp>
    </p:spTree>
    <p:extLst>
      <p:ext uri="{BB962C8B-B14F-4D97-AF65-F5344CB8AC3E}">
        <p14:creationId xmlns:p14="http://schemas.microsoft.com/office/powerpoint/2010/main" val="1516251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我们方法分为</a:t>
            </a:r>
            <a:r>
              <a:rPr lang="en-US" altLang="zh-CN" dirty="0"/>
              <a:t>2</a:t>
            </a:r>
            <a:r>
              <a:rPr lang="zh-CN" altLang="en-US" dirty="0"/>
              <a:t>步，第一步检测出攻击目标类，第二步根据变异信息熵</a:t>
            </a:r>
            <a:r>
              <a:rPr lang="zh-CN" altLang="en-US"/>
              <a:t>，来标识出木马</a:t>
            </a:r>
            <a:r>
              <a:rPr lang="zh-CN" altLang="en-US" dirty="0"/>
              <a:t>样本</a:t>
            </a: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10</a:t>
            </a:fld>
            <a:endParaRPr lang="zh-CN" altLang="en-US"/>
          </a:p>
        </p:txBody>
      </p:sp>
    </p:spTree>
    <p:extLst>
      <p:ext uri="{BB962C8B-B14F-4D97-AF65-F5344CB8AC3E}">
        <p14:creationId xmlns:p14="http://schemas.microsoft.com/office/powerpoint/2010/main" val="12226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11</a:t>
            </a:fld>
            <a:endParaRPr lang="zh-CN" altLang="en-US"/>
          </a:p>
        </p:txBody>
      </p:sp>
    </p:spTree>
    <p:extLst>
      <p:ext uri="{BB962C8B-B14F-4D97-AF65-F5344CB8AC3E}">
        <p14:creationId xmlns:p14="http://schemas.microsoft.com/office/powerpoint/2010/main" val="328887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如表</a:t>
            </a:r>
            <a:r>
              <a:rPr lang="en-US" altLang="zh-CN" dirty="0"/>
              <a:t>3</a:t>
            </a:r>
            <a:r>
              <a:rPr lang="zh-CN" altLang="en-US" dirty="0"/>
              <a:t>所示，相似模型</a:t>
            </a:r>
            <a:r>
              <a:rPr lang="en-US" altLang="zh-CN" dirty="0"/>
              <a:t>a</a:t>
            </a:r>
            <a:r>
              <a:rPr lang="zh-CN" altLang="en-US" dirty="0"/>
              <a:t>和模型</a:t>
            </a:r>
            <a:r>
              <a:rPr lang="en-US" altLang="zh-CN" dirty="0"/>
              <a:t>b</a:t>
            </a:r>
            <a:r>
              <a:rPr lang="zh-CN" altLang="en-US" dirty="0"/>
              <a:t>的分类域存在覆盖。模型</a:t>
            </a:r>
            <a:r>
              <a:rPr lang="en-US" altLang="zh-CN" dirty="0"/>
              <a:t>c</a:t>
            </a:r>
            <a:r>
              <a:rPr lang="zh-CN" altLang="en-US" dirty="0"/>
              <a:t>是他们的融合模型。从软件工程的角度来讲可以利用相似模型原有的分类知识进行用例选择，在有限标记代价下增强模型</a:t>
            </a:r>
            <a:r>
              <a:rPr lang="en-US" altLang="zh-CN" dirty="0"/>
              <a:t>c,</a:t>
            </a:r>
            <a:endParaRPr lang="zh-CN" altLang="en-US" dirty="0"/>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12</a:t>
            </a:fld>
            <a:endParaRPr lang="zh-CN" altLang="en-US"/>
          </a:p>
        </p:txBody>
      </p:sp>
    </p:spTree>
    <p:extLst>
      <p:ext uri="{BB962C8B-B14F-4D97-AF65-F5344CB8AC3E}">
        <p14:creationId xmlns:p14="http://schemas.microsoft.com/office/powerpoint/2010/main" val="80154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13</a:t>
            </a:fld>
            <a:endParaRPr lang="zh-CN" altLang="en-US"/>
          </a:p>
        </p:txBody>
      </p:sp>
    </p:spTree>
    <p:extLst>
      <p:ext uri="{BB962C8B-B14F-4D97-AF65-F5344CB8AC3E}">
        <p14:creationId xmlns:p14="http://schemas.microsoft.com/office/powerpoint/2010/main" val="426651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表</a:t>
            </a:r>
            <a:r>
              <a:rPr lang="en-US" altLang="zh-CN" dirty="0"/>
              <a:t>4</a:t>
            </a:r>
            <a:r>
              <a:rPr lang="zh-CN" altLang="en-US" dirty="0"/>
              <a:t>为</a:t>
            </a:r>
            <a:r>
              <a:rPr lang="en-US" altLang="zh-CN" dirty="0"/>
              <a:t>3</a:t>
            </a:r>
            <a:r>
              <a:rPr lang="zh-CN" altLang="en-US" dirty="0"/>
              <a:t>个模型打伪标记的规则。表</a:t>
            </a:r>
            <a:r>
              <a:rPr lang="en-US" altLang="zh-CN" dirty="0"/>
              <a:t>5</a:t>
            </a:r>
            <a:r>
              <a:rPr lang="zh-CN" altLang="en-US" dirty="0"/>
              <a:t>为伪标记精度的统计分析。统计发现。。</a:t>
            </a: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14</a:t>
            </a:fld>
            <a:endParaRPr lang="zh-CN" altLang="en-US"/>
          </a:p>
        </p:txBody>
      </p:sp>
    </p:spTree>
    <p:extLst>
      <p:ext uri="{BB962C8B-B14F-4D97-AF65-F5344CB8AC3E}">
        <p14:creationId xmlns:p14="http://schemas.microsoft.com/office/powerpoint/2010/main" val="3085267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15</a:t>
            </a:fld>
            <a:endParaRPr lang="zh-CN" altLang="en-US"/>
          </a:p>
        </p:txBody>
      </p:sp>
    </p:spTree>
    <p:extLst>
      <p:ext uri="{BB962C8B-B14F-4D97-AF65-F5344CB8AC3E}">
        <p14:creationId xmlns:p14="http://schemas.microsoft.com/office/powerpoint/2010/main" val="2340325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我们未来的研究技术依然聚焦于</a:t>
            </a:r>
            <a:r>
              <a:rPr lang="zh-CN" altLang="en-US" dirty="0">
                <a:effectLst/>
                <a:latin typeface="Helvetica" pitchFamily="2" charset="0"/>
              </a:rPr>
              <a:t>深度模型测试与模型增强技术</a:t>
            </a:r>
            <a:endParaRPr lang="en-US" altLang="zh-CN" dirty="0">
              <a:effectLst/>
              <a:latin typeface="Helvetica" pitchFamily="2" charset="0"/>
            </a:endParaRP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16</a:t>
            </a:fld>
            <a:endParaRPr lang="zh-CN" altLang="en-US"/>
          </a:p>
        </p:txBody>
      </p:sp>
    </p:spTree>
    <p:extLst>
      <p:ext uri="{BB962C8B-B14F-4D97-AF65-F5344CB8AC3E}">
        <p14:creationId xmlns:p14="http://schemas.microsoft.com/office/powerpoint/2010/main" val="230396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a:t>以上就是我的全部内容，谢谢各位老师！</a:t>
            </a: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17</a:t>
            </a:fld>
            <a:endParaRPr lang="zh-CN" altLang="en-US"/>
          </a:p>
        </p:txBody>
      </p:sp>
    </p:spTree>
    <p:extLst>
      <p:ext uri="{BB962C8B-B14F-4D97-AF65-F5344CB8AC3E}">
        <p14:creationId xmlns:p14="http://schemas.microsoft.com/office/powerpoint/2010/main" val="378259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a:t>我将分为课程学习、科研工作两部分进行介绍。</a:t>
            </a:r>
          </a:p>
        </p:txBody>
      </p:sp>
      <p:sp>
        <p:nvSpPr>
          <p:cNvPr id="4" name="灯片编号占位符 3"/>
          <p:cNvSpPr>
            <a:spLocks noGrp="1"/>
          </p:cNvSpPr>
          <p:nvPr>
            <p:ph type="sldNum" sz="quarter" idx="10"/>
          </p:nvPr>
        </p:nvSpPr>
        <p:spPr/>
        <p:txBody>
          <a:bodyPr/>
          <a:lstStyle/>
          <a:p>
            <a:pPr>
              <a:defRPr/>
            </a:pPr>
            <a:fld id="{1457B3AF-F881-4B9B-BA77-7A7D741F3645}" type="slidenum">
              <a:rPr lang="zh-CN" altLang="en-US" smtClean="0"/>
              <a:t>2</a:t>
            </a:fld>
            <a:endParaRPr lang="zh-CN" altLang="en-US"/>
          </a:p>
        </p:txBody>
      </p:sp>
    </p:spTree>
    <p:extLst>
      <p:ext uri="{BB962C8B-B14F-4D97-AF65-F5344CB8AC3E}">
        <p14:creationId xmlns:p14="http://schemas.microsoft.com/office/powerpoint/2010/main" val="379822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课程学习方面，通过博士课程的学习掌握了做科研工作的基础技能。</a:t>
            </a:r>
          </a:p>
          <a:p>
            <a:endParaRPr lang="zh-CN" altLang="en-US" dirty="0"/>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3</a:t>
            </a:fld>
            <a:endParaRPr lang="zh-CN" altLang="en-US"/>
          </a:p>
        </p:txBody>
      </p:sp>
    </p:spTree>
    <p:extLst>
      <p:ext uri="{BB962C8B-B14F-4D97-AF65-F5344CB8AC3E}">
        <p14:creationId xmlns:p14="http://schemas.microsoft.com/office/powerpoint/2010/main" val="321409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a:t>科研工作的研究背景如下。在</a:t>
            </a: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4</a:t>
            </a:fld>
            <a:endParaRPr lang="zh-CN" altLang="en-US"/>
          </a:p>
        </p:txBody>
      </p:sp>
    </p:spTree>
    <p:extLst>
      <p:ext uri="{BB962C8B-B14F-4D97-AF65-F5344CB8AC3E}">
        <p14:creationId xmlns:p14="http://schemas.microsoft.com/office/powerpoint/2010/main" val="2831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SimSong" panose="02020300000000000000" pitchFamily="18" charset="-122"/>
                <a:ea typeface="SimSong" panose="02020300000000000000" pitchFamily="18" charset="-122"/>
                <a:sym typeface="+mn-ea"/>
              </a:rPr>
              <a:t>深度学习模型需要保证哪些质量属性，张等人提出。正确性。。我们的研究工作聚焦于正确性和安全性</a:t>
            </a:r>
            <a:endParaRPr lang="en-US" altLang="zh-CN" sz="1200" dirty="0">
              <a:latin typeface="SimSong" panose="02020300000000000000" pitchFamily="18" charset="-122"/>
              <a:ea typeface="SimSong" panose="02020300000000000000" pitchFamily="18" charset="-122"/>
              <a:sym typeface="+mn-ea"/>
            </a:endParaRP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5</a:t>
            </a:fld>
            <a:endParaRPr lang="zh-CN" altLang="en-US"/>
          </a:p>
        </p:txBody>
      </p:sp>
    </p:spTree>
    <p:extLst>
      <p:ext uri="{BB962C8B-B14F-4D97-AF65-F5344CB8AC3E}">
        <p14:creationId xmlns:p14="http://schemas.microsoft.com/office/powerpoint/2010/main" val="3476294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6</a:t>
            </a:fld>
            <a:endParaRPr lang="zh-CN" altLang="en-US"/>
          </a:p>
        </p:txBody>
      </p:sp>
    </p:spTree>
    <p:extLst>
      <p:ext uri="{BB962C8B-B14F-4D97-AF65-F5344CB8AC3E}">
        <p14:creationId xmlns:p14="http://schemas.microsoft.com/office/powerpoint/2010/main" val="127983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研究场景是，一个被植入后门的模型，对于普通的输入可以做出正确分类的决策。但对于木马样本就会做出错误分类且错误分类是攻击者指定的分类，这对模型的安全性造成了威胁。</a:t>
            </a: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7</a:t>
            </a:fld>
            <a:endParaRPr lang="zh-CN" altLang="en-US"/>
          </a:p>
        </p:txBody>
      </p:sp>
    </p:spTree>
    <p:extLst>
      <p:ext uri="{BB962C8B-B14F-4D97-AF65-F5344CB8AC3E}">
        <p14:creationId xmlns:p14="http://schemas.microsoft.com/office/powerpoint/2010/main" val="275163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右图中的带框样本为木马样本。</a:t>
            </a: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8</a:t>
            </a:fld>
            <a:endParaRPr lang="zh-CN" altLang="en-US"/>
          </a:p>
        </p:txBody>
      </p:sp>
    </p:spTree>
    <p:extLst>
      <p:ext uri="{BB962C8B-B14F-4D97-AF65-F5344CB8AC3E}">
        <p14:creationId xmlns:p14="http://schemas.microsoft.com/office/powerpoint/2010/main" val="3547008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在模型的权重和神经元上进行变异操作，来产生变异模型。</a:t>
            </a:r>
          </a:p>
        </p:txBody>
      </p:sp>
      <p:sp>
        <p:nvSpPr>
          <p:cNvPr id="4" name="灯片编号占位符 3"/>
          <p:cNvSpPr>
            <a:spLocks noGrp="1"/>
          </p:cNvSpPr>
          <p:nvPr>
            <p:ph type="sldNum" sz="quarter" idx="5"/>
          </p:nvPr>
        </p:nvSpPr>
        <p:spPr/>
        <p:txBody>
          <a:bodyPr/>
          <a:lstStyle/>
          <a:p>
            <a:pPr>
              <a:defRPr/>
            </a:pPr>
            <a:fld id="{1457B3AF-F881-4B9B-BA77-7A7D741F3645}" type="slidenum">
              <a:rPr lang="zh-CN" altLang="en-US" smtClean="0"/>
              <a:t>9</a:t>
            </a:fld>
            <a:endParaRPr lang="zh-CN" altLang="en-US"/>
          </a:p>
        </p:txBody>
      </p:sp>
    </p:spTree>
    <p:extLst>
      <p:ext uri="{BB962C8B-B14F-4D97-AF65-F5344CB8AC3E}">
        <p14:creationId xmlns:p14="http://schemas.microsoft.com/office/powerpoint/2010/main" val="228763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副标题 2"/>
          <p:cNvSpPr txBox="1"/>
          <p:nvPr/>
        </p:nvSpPr>
        <p:spPr bwMode="auto">
          <a:xfrm>
            <a:off x="819152" y="4005267"/>
            <a:ext cx="7477125"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n"/>
              <a:defRPr/>
            </a:pPr>
            <a:endParaRPr lang="zh-CN" altLang="en-US">
              <a:ea typeface="宋体" panose="02010600030101010101" pitchFamily="2" charset="-122"/>
            </a:endParaRPr>
          </a:p>
        </p:txBody>
      </p:sp>
      <p:pic>
        <p:nvPicPr>
          <p:cNvPr id="3" name="图片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77050" y="41275"/>
            <a:ext cx="22669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30188" y="225429"/>
            <a:ext cx="26860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5" y="188640"/>
            <a:ext cx="6353992" cy="558324"/>
          </a:xfrm>
          <a:prstGeom prst="rect">
            <a:avLst/>
          </a:prstGeom>
        </p:spPr>
        <p:txBody>
          <a:bodyPr/>
          <a:lstStyle>
            <a:lvl1pPr algn="l">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7" name="Rectangle 5"/>
          <p:cNvSpPr>
            <a:spLocks noGrp="1" noChangeArrowheads="1"/>
          </p:cNvSpPr>
          <p:nvPr>
            <p:ph type="body" idx="1"/>
          </p:nvPr>
        </p:nvSpPr>
        <p:spPr bwMode="auto">
          <a:xfrm>
            <a:off x="262224" y="1096216"/>
            <a:ext cx="8630257" cy="5152339"/>
          </a:xfrm>
          <a:prstGeom prst="rect">
            <a:avLst/>
          </a:prstGeom>
          <a:noFill/>
          <a:ln w="9525">
            <a:noFill/>
            <a:miter lim="800000"/>
          </a:ln>
        </p:spPr>
        <p:txBody>
          <a:bodyPr vert="horz" wrap="square" lIns="91440" tIns="45720" rIns="91440" bIns="45720" numCol="1" anchor="t" anchorCtr="0" compatLnSpc="1"/>
          <a:lstStyle>
            <a:lvl1pPr>
              <a:lnSpc>
                <a:spcPct val="100000"/>
              </a:lnSpc>
              <a:spcBef>
                <a:spcPts val="600"/>
              </a:spcBef>
              <a:defRPr sz="2600"/>
            </a:lvl1pPr>
            <a:lvl2pPr>
              <a:lnSpc>
                <a:spcPct val="100000"/>
              </a:lnSpc>
              <a:spcBef>
                <a:spcPts val="600"/>
              </a:spcBef>
              <a:defRPr sz="2300"/>
            </a:lvl2pPr>
            <a:lvl3pPr>
              <a:lnSpc>
                <a:spcPct val="100000"/>
              </a:lnSpc>
              <a:spcBef>
                <a:spcPts val="600"/>
              </a:spcBef>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75657" y="3007490"/>
            <a:ext cx="6353992" cy="558324"/>
          </a:xfrm>
          <a:prstGeom prst="rect">
            <a:avLst/>
          </a:prstGeom>
        </p:spPr>
        <p:txBody>
          <a:bodyPr/>
          <a:lstStyle>
            <a:lvl1pPr algn="l">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减号 6"/>
          <p:cNvSpPr/>
          <p:nvPr userDrawn="1"/>
        </p:nvSpPr>
        <p:spPr bwMode="auto">
          <a:xfrm>
            <a:off x="-1666874" y="6248404"/>
            <a:ext cx="12468225" cy="104775"/>
          </a:xfrm>
          <a:prstGeom prst="mathMinus">
            <a:avLst/>
          </a:prstGeom>
          <a:solidFill>
            <a:srgbClr val="660066"/>
          </a:solidFill>
          <a:ln w="9525" cap="flat" cmpd="sng" algn="ctr">
            <a:noFill/>
            <a:prstDash val="solid"/>
            <a:round/>
            <a:headEnd type="none" w="med" len="med"/>
            <a:tailEnd type="none" w="med" len="med"/>
          </a:ln>
          <a:effectLst/>
        </p:spPr>
        <p:txBody>
          <a:bodyPr wrap="none" anchor="ctr"/>
          <a:lstStyle/>
          <a:p>
            <a:pPr algn="ctr" eaLnBrk="1" hangingPunct="1">
              <a:defRPr/>
            </a:pPr>
            <a:endParaRPr lang="zh-CN" altLang="en-US">
              <a:latin typeface="Times New Roman" panose="02020603050405020304" charset="0"/>
              <a:ea typeface="宋体" panose="02010600030101010101" pitchFamily="2" charset="-122"/>
            </a:endParaRPr>
          </a:p>
        </p:txBody>
      </p:sp>
      <p:sp>
        <p:nvSpPr>
          <p:cNvPr id="1027" name="副标题 2"/>
          <p:cNvSpPr txBox="1"/>
          <p:nvPr userDrawn="1"/>
        </p:nvSpPr>
        <p:spPr bwMode="auto">
          <a:xfrm>
            <a:off x="819152" y="4005267"/>
            <a:ext cx="7477125"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buFont typeface="Wingdings" panose="05000000000000000000" pitchFamily="2" charset="2"/>
              <a:buChar char="n"/>
              <a:defRPr/>
            </a:pPr>
            <a:endParaRPr lang="zh-CN" altLang="en-US">
              <a:ea typeface="宋体" panose="02010600030101010101" pitchFamily="2" charset="-122"/>
            </a:endParaRPr>
          </a:p>
        </p:txBody>
      </p:sp>
      <p:pic>
        <p:nvPicPr>
          <p:cNvPr id="1030" name="图片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77050" y="41275"/>
            <a:ext cx="22669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txBox="1">
            <a:spLocks noChangeArrowheads="1"/>
          </p:cNvSpPr>
          <p:nvPr userDrawn="1"/>
        </p:nvSpPr>
        <p:spPr>
          <a:xfrm>
            <a:off x="176213" y="6403979"/>
            <a:ext cx="1430337" cy="3587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fld id="{C2D507AA-4797-4781-9CFA-9DD418F88F21}" type="datetime1">
              <a:rPr lang="zh-CN" altLang="en-US" sz="1600" smtClean="0">
                <a:ea typeface="宋体" panose="02010600030101010101" pitchFamily="2" charset="-122"/>
              </a:rPr>
              <a:t>2022/11/2</a:t>
            </a:fld>
            <a:endParaRPr lang="zh-CN" altLang="en-US" sz="1600">
              <a:ea typeface="宋体" panose="02010600030101010101" pitchFamily="2" charset="-122"/>
            </a:endParaRPr>
          </a:p>
        </p:txBody>
      </p:sp>
      <p:sp>
        <p:nvSpPr>
          <p:cNvPr id="18" name="Rectangle 5"/>
          <p:cNvSpPr txBox="1">
            <a:spLocks noChangeArrowheads="1"/>
          </p:cNvSpPr>
          <p:nvPr userDrawn="1"/>
        </p:nvSpPr>
        <p:spPr bwMode="auto">
          <a:xfrm>
            <a:off x="8054975" y="6413500"/>
            <a:ext cx="933450" cy="312738"/>
          </a:xfrm>
          <a:prstGeom prst="rect">
            <a:avLst/>
          </a:prstGeom>
          <a:ln>
            <a:miter lim="800000"/>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35C209-B112-47CB-979E-34813783DF4E}" type="slidenum">
              <a:rPr kumimoji="1" lang="zh-CN" altLang="en-US" sz="1600" smtClean="0">
                <a:ea typeface="宋体" panose="02010600030101010101" pitchFamily="2" charset="-122"/>
              </a:rPr>
              <a:t>‹#›</a:t>
            </a:fld>
            <a:endParaRPr kumimoji="1" lang="zh-CN" altLang="en-US" sz="1600">
              <a:ea typeface="宋体" panose="02010600030101010101" pitchFamily="2" charset="-122"/>
            </a:endParaRPr>
          </a:p>
        </p:txBody>
      </p:sp>
      <p:pic>
        <p:nvPicPr>
          <p:cNvPr id="1033" name="图片 1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30188" y="225429"/>
            <a:ext cx="26860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减号 19"/>
          <p:cNvSpPr/>
          <p:nvPr userDrawn="1"/>
        </p:nvSpPr>
        <p:spPr bwMode="auto">
          <a:xfrm>
            <a:off x="-1666874" y="1225554"/>
            <a:ext cx="12468225" cy="104775"/>
          </a:xfrm>
          <a:prstGeom prst="mathMinus">
            <a:avLst/>
          </a:prstGeom>
          <a:solidFill>
            <a:srgbClr val="660066"/>
          </a:solidFill>
          <a:ln w="9525" cap="flat" cmpd="sng" algn="ctr">
            <a:noFill/>
            <a:prstDash val="solid"/>
            <a:round/>
            <a:headEnd type="none" w="med" len="med"/>
            <a:tailEnd type="none" w="med" len="me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800">
              <a:latin typeface="Times New Roman" panose="0202060305040502030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ctr" rtl="0" eaLnBrk="0" fontAlgn="base" hangingPunct="0">
        <a:spcBef>
          <a:spcPct val="0"/>
        </a:spcBef>
        <a:spcAft>
          <a:spcPct val="0"/>
        </a:spcAft>
        <a:defRPr sz="3200">
          <a:solidFill>
            <a:schemeClr val="tx1"/>
          </a:solidFill>
          <a:latin typeface="Arial" panose="020B0604020202020204" pitchFamily="34" charset="0"/>
          <a:ea typeface="+mj-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189"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377"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566"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754"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63" indent="-447663"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mn-ea"/>
          <a:cs typeface="+mn-cs"/>
        </a:defRPr>
      </a:lvl1pPr>
      <a:lvl2pPr marL="888978" indent="-440044"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Arial" panose="020B0604020202020204" pitchFamily="34" charset="0"/>
          <a:ea typeface="+mn-ea"/>
        </a:defRPr>
      </a:lvl2pPr>
      <a:lvl3pPr marL="1294098" indent="-40321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mn-ea"/>
        </a:defRPr>
      </a:lvl3pPr>
      <a:lvl4pPr marL="1681438" indent="-38607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n-ea"/>
        </a:defRPr>
      </a:lvl4pPr>
      <a:lvl5pPr marL="2070048" indent="-387341"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mn-ea"/>
        </a:defRPr>
      </a:lvl5pPr>
      <a:lvl6pPr marL="2527237" indent="-387341"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425" indent="-387341"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614" indent="-387341"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803" indent="-387341"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减号 6"/>
          <p:cNvSpPr/>
          <p:nvPr userDrawn="1"/>
        </p:nvSpPr>
        <p:spPr bwMode="auto">
          <a:xfrm>
            <a:off x="-1666874" y="6248402"/>
            <a:ext cx="12468225" cy="104775"/>
          </a:xfrm>
          <a:prstGeom prst="mathMinus">
            <a:avLst/>
          </a:prstGeom>
          <a:solidFill>
            <a:srgbClr val="660066"/>
          </a:solidFill>
          <a:ln w="9525" cap="flat" cmpd="sng" algn="ctr">
            <a:noFill/>
            <a:prstDash val="solid"/>
            <a:round/>
            <a:headEnd type="none" w="med" len="med"/>
            <a:tailEnd type="none" w="med" len="med"/>
          </a:ln>
          <a:effectLst/>
        </p:spPr>
        <p:txBody>
          <a:bodyPr wrap="none" anchor="ctr"/>
          <a:lstStyle/>
          <a:p>
            <a:pPr algn="ctr" eaLnBrk="1" hangingPunct="1">
              <a:defRPr/>
            </a:pPr>
            <a:endParaRPr lang="zh-CN" altLang="en-US">
              <a:latin typeface="Times New Roman" panose="02020603050405020304" charset="0"/>
              <a:ea typeface="宋体" panose="02010600030101010101" pitchFamily="2" charset="-122"/>
            </a:endParaRPr>
          </a:p>
        </p:txBody>
      </p:sp>
      <p:sp>
        <p:nvSpPr>
          <p:cNvPr id="9" name="减号 8"/>
          <p:cNvSpPr/>
          <p:nvPr userDrawn="1"/>
        </p:nvSpPr>
        <p:spPr bwMode="auto">
          <a:xfrm>
            <a:off x="-1666874" y="860427"/>
            <a:ext cx="12468225" cy="106363"/>
          </a:xfrm>
          <a:prstGeom prst="mathMinus">
            <a:avLst/>
          </a:prstGeom>
          <a:solidFill>
            <a:srgbClr val="660066"/>
          </a:solidFill>
          <a:ln w="9525" cap="flat" cmpd="sng" algn="ctr">
            <a:noFill/>
            <a:prstDash val="solid"/>
            <a:round/>
            <a:headEnd type="none" w="med" len="med"/>
            <a:tailEnd type="none" w="med" len="med"/>
          </a:ln>
          <a:effectLst/>
        </p:spPr>
        <p:txBody>
          <a:bodyPr wrap="none" anchor="ctr"/>
          <a:lstStyle/>
          <a:p>
            <a:pPr algn="ctr" eaLnBrk="1" hangingPunct="1">
              <a:defRPr/>
            </a:pPr>
            <a:endParaRPr lang="zh-CN" altLang="en-US">
              <a:latin typeface="Times New Roman" panose="02020603050405020304" charset="0"/>
              <a:ea typeface="宋体" panose="02010600030101010101" pitchFamily="2" charset="-122"/>
            </a:endParaRPr>
          </a:p>
        </p:txBody>
      </p:sp>
      <p:pic>
        <p:nvPicPr>
          <p:cNvPr id="2052" name="图片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1939" y="214315"/>
            <a:ext cx="41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10"/>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51726" y="-3175"/>
            <a:ext cx="169227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txBox="1">
            <a:spLocks noChangeArrowheads="1"/>
          </p:cNvSpPr>
          <p:nvPr userDrawn="1"/>
        </p:nvSpPr>
        <p:spPr>
          <a:xfrm>
            <a:off x="180975" y="6402390"/>
            <a:ext cx="1430338" cy="3587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fld id="{54766960-0990-4982-8D84-50E9A37CB061}" type="datetime1">
              <a:rPr lang="zh-CN" altLang="en-US" sz="1600" smtClean="0">
                <a:ea typeface="宋体" panose="02010600030101010101" pitchFamily="2" charset="-122"/>
              </a:rPr>
              <a:t>2022/11/2</a:t>
            </a:fld>
            <a:endParaRPr lang="zh-CN" altLang="en-US" sz="1600">
              <a:ea typeface="宋体" panose="02010600030101010101" pitchFamily="2" charset="-122"/>
            </a:endParaRPr>
          </a:p>
        </p:txBody>
      </p:sp>
      <p:sp>
        <p:nvSpPr>
          <p:cNvPr id="19" name="Rectangle 5"/>
          <p:cNvSpPr txBox="1">
            <a:spLocks noChangeArrowheads="1"/>
          </p:cNvSpPr>
          <p:nvPr userDrawn="1"/>
        </p:nvSpPr>
        <p:spPr bwMode="auto">
          <a:xfrm>
            <a:off x="8054975" y="6410327"/>
            <a:ext cx="933450" cy="314325"/>
          </a:xfrm>
          <a:prstGeom prst="rect">
            <a:avLst/>
          </a:prstGeom>
          <a:ln>
            <a:miter lim="800000"/>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E6A544D-E5E1-41ED-91DC-0BDD4364A5B8}" type="slidenum">
              <a:rPr lang="zh-CN" altLang="en-US" sz="1600" smtClean="0">
                <a:ea typeface="宋体" panose="02010600030101010101" pitchFamily="2" charset="-122"/>
              </a:rPr>
              <a:t>‹#›</a:t>
            </a:fld>
            <a:endParaRPr lang="zh-CN" altLang="en-US" sz="160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hf hdr="0" ftr="0"/>
  <p:txStyles>
    <p:titleStyle>
      <a:lvl1pPr algn="ctr" rtl="0" eaLnBrk="0" fontAlgn="base" hangingPunct="0">
        <a:spcBef>
          <a:spcPct val="0"/>
        </a:spcBef>
        <a:spcAft>
          <a:spcPct val="0"/>
        </a:spcAft>
        <a:defRPr sz="3200">
          <a:solidFill>
            <a:schemeClr val="tx1"/>
          </a:solidFill>
          <a:latin typeface="Arial" panose="020B0604020202020204" pitchFamily="34" charset="0"/>
          <a:ea typeface="+mj-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rgbClr val="660066"/>
        </a:buClr>
        <a:buSzPct val="70000"/>
        <a:buFont typeface="Wingdings" panose="05000000000000000000" pitchFamily="2" charset="2"/>
        <a:buChar char="n"/>
        <a:defRPr sz="2800">
          <a:solidFill>
            <a:schemeClr val="tx1"/>
          </a:solidFill>
          <a:latin typeface="Arial" panose="020B0604020202020204" pitchFamily="34" charset="0"/>
          <a:ea typeface="+mn-ea"/>
          <a:cs typeface="+mn-cs"/>
        </a:defRPr>
      </a:lvl1pPr>
      <a:lvl2pPr marL="889000" indent="-440055" algn="l" rtl="0" eaLnBrk="0" fontAlgn="base" hangingPunct="0">
        <a:spcBef>
          <a:spcPct val="20000"/>
        </a:spcBef>
        <a:spcAft>
          <a:spcPct val="0"/>
        </a:spcAft>
        <a:buClr>
          <a:srgbClr val="660066"/>
        </a:buClr>
        <a:buSzPct val="65000"/>
        <a:buFont typeface="Wingdings" panose="05000000000000000000" pitchFamily="2" charset="2"/>
        <a:buChar char="¡"/>
        <a:defRPr sz="2400">
          <a:solidFill>
            <a:schemeClr val="tx1"/>
          </a:solidFill>
          <a:latin typeface="Arial" panose="020B0604020202020204" pitchFamily="34" charset="0"/>
          <a:ea typeface="+mn-ea"/>
        </a:defRPr>
      </a:lvl2pPr>
      <a:lvl3pPr marL="1294130" indent="-403225" algn="l" rtl="0" eaLnBrk="0" fontAlgn="base" hangingPunct="0">
        <a:spcBef>
          <a:spcPct val="20000"/>
        </a:spcBef>
        <a:spcAft>
          <a:spcPct val="0"/>
        </a:spcAft>
        <a:buClr>
          <a:srgbClr val="660066"/>
        </a:buClr>
        <a:buSzPct val="70000"/>
        <a:buFont typeface="Wingdings" panose="05000000000000000000" pitchFamily="2" charset="2"/>
        <a:buChar char="ü"/>
        <a:defRPr sz="2000">
          <a:solidFill>
            <a:schemeClr val="tx1"/>
          </a:solidFill>
          <a:latin typeface="Arial" panose="020B0604020202020204" pitchFamily="34" charset="0"/>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Arial" panose="020B0604020202020204" pitchFamily="34" charset="0"/>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mn-ea"/>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oleObject" Target="../embeddings/oleObject3.bin"/><Relationship Id="rId18" Type="http://schemas.openxmlformats.org/officeDocument/2006/relationships/oleObject" Target="../embeddings/oleObject4.bin"/><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4.png"/><Relationship Id="rId17" Type="http://schemas.openxmlformats.org/officeDocument/2006/relationships/oleObject" Target="../embeddings/oleObject4.bin"/><Relationship Id="rId2" Type="http://schemas.openxmlformats.org/officeDocument/2006/relationships/notesSlide" Target="../notesSlides/notesSlide13.xml"/><Relationship Id="rId16" Type="http://schemas.openxmlformats.org/officeDocument/2006/relationships/image" Target="../media/image26.png"/><Relationship Id="rId20"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oleObject" Target="../embeddings/oleObject1.bin"/><Relationship Id="rId11" Type="http://schemas.openxmlformats.org/officeDocument/2006/relationships/image" Target="../media/image23.png"/><Relationship Id="rId5" Type="http://schemas.openxmlformats.org/officeDocument/2006/relationships/oleObject" Target="../embeddings/oleObject1.bin"/><Relationship Id="rId15" Type="http://schemas.openxmlformats.org/officeDocument/2006/relationships/image" Target="../media/image25.png"/><Relationship Id="rId10" Type="http://schemas.openxmlformats.org/officeDocument/2006/relationships/oleObject" Target="../embeddings/oleObject2.bin"/><Relationship Id="rId19"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oleObject" Target="../embeddings/oleObject2.bin"/><Relationship Id="rId1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Hrule">
            <a:extLst>
              <a:ext uri="{FF2B5EF4-FFF2-40B4-BE49-F238E27FC236}">
                <a16:creationId xmlns:a16="http://schemas.microsoft.com/office/drawing/2014/main" id="{7E0A9052-B783-4DAC-AD3A-71D5B7D836D8}"/>
              </a:ext>
            </a:extLst>
          </p:cNvPr>
          <p:cNvCxnSpPr>
            <a:cxnSpLocks/>
          </p:cNvCxnSpPr>
          <p:nvPr/>
        </p:nvCxnSpPr>
        <p:spPr>
          <a:xfrm>
            <a:off x="93131" y="3211884"/>
            <a:ext cx="8961120" cy="0"/>
          </a:xfrm>
          <a:prstGeom prst="line">
            <a:avLst/>
          </a:prstGeom>
        </p:spPr>
        <p:style>
          <a:lnRef idx="1">
            <a:schemeClr val="dk1"/>
          </a:lnRef>
          <a:fillRef idx="0">
            <a:schemeClr val="dk1"/>
          </a:fillRef>
          <a:effectRef idx="0">
            <a:schemeClr val="dk1"/>
          </a:effectRef>
          <a:fontRef idx="minor">
            <a:schemeClr val="tx1"/>
          </a:fontRef>
        </p:style>
      </p:cxnSp>
      <p:sp>
        <p:nvSpPr>
          <p:cNvPr id="9" name="标题 2"/>
          <p:cNvSpPr txBox="1">
            <a:spLocks/>
          </p:cNvSpPr>
          <p:nvPr/>
        </p:nvSpPr>
        <p:spPr>
          <a:xfrm>
            <a:off x="-468560" y="3435646"/>
            <a:ext cx="10515600" cy="1325563"/>
          </a:xfrm>
          <a:prstGeom prst="rect">
            <a:avLst/>
          </a:prstGeom>
        </p:spPr>
        <p:txBody>
          <a:bodyPr/>
          <a:lstStyle>
            <a:lvl1pPr algn="ctr" rtl="0" eaLnBrk="0" fontAlgn="base" hangingPunct="0">
              <a:spcBef>
                <a:spcPct val="0"/>
              </a:spcBef>
              <a:spcAft>
                <a:spcPct val="0"/>
              </a:spcAft>
              <a:defRPr sz="3200">
                <a:solidFill>
                  <a:schemeClr val="tx1"/>
                </a:solidFill>
                <a:latin typeface="Arial" panose="020B0604020202020204" pitchFamily="34" charset="0"/>
                <a:ea typeface="+mj-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sz="2400" kern="0" dirty="0">
                <a:latin typeface="黑体" panose="02010609060101010101" pitchFamily="49" charset="-122"/>
                <a:ea typeface="黑体" panose="02010609060101010101" pitchFamily="49" charset="-122"/>
              </a:rPr>
              <a:t>复杂环境下的深度学习模型测试与增强技术研究</a:t>
            </a:r>
            <a:endParaRPr lang="zh-CN" altLang="en-US" kern="0" dirty="0">
              <a:latin typeface="+mj-ea"/>
            </a:endParaRPr>
          </a:p>
        </p:txBody>
      </p:sp>
      <p:sp>
        <p:nvSpPr>
          <p:cNvPr id="5" name="文本框 4"/>
          <p:cNvSpPr txBox="1"/>
          <p:nvPr/>
        </p:nvSpPr>
        <p:spPr>
          <a:xfrm>
            <a:off x="4050541" y="4141687"/>
            <a:ext cx="4982845" cy="707886"/>
          </a:xfrm>
          <a:prstGeom prst="rect">
            <a:avLst/>
          </a:prstGeom>
          <a:noFill/>
        </p:spPr>
        <p:txBody>
          <a:bodyPr wrap="square" rtlCol="0" anchor="t">
            <a:spAutoFit/>
          </a:bodyPr>
          <a:lstStyle/>
          <a:p>
            <a:pPr algn="ctr"/>
            <a:endParaRPr lang="en-US" altLang="zh-CN" sz="2000" dirty="0">
              <a:latin typeface="仿宋" panose="02010609060101010101" charset="-122"/>
              <a:ea typeface="仿宋" panose="02010609060101010101" charset="-122"/>
              <a:cs typeface="仿宋" panose="02010609060101010101" charset="-122"/>
            </a:endParaRPr>
          </a:p>
          <a:p>
            <a:pPr algn="r"/>
            <a:r>
              <a:rPr lang="zh-CN" altLang="en-US" sz="2000" dirty="0">
                <a:latin typeface="黑体" panose="02010609060101010101" pitchFamily="49" charset="-122"/>
                <a:ea typeface="黑体" panose="02010609060101010101" pitchFamily="49" charset="-122"/>
                <a:cs typeface="仿宋" panose="02010609060101010101" charset="-122"/>
              </a:rPr>
              <a:t>编号：</a:t>
            </a:r>
            <a:r>
              <a:rPr lang="en-US" altLang="zh-CN" sz="2000" dirty="0">
                <a:latin typeface="黑体" panose="02010609060101010101" pitchFamily="49" charset="-122"/>
                <a:ea typeface="黑体" panose="02010609060101010101" pitchFamily="49" charset="-122"/>
                <a:cs typeface="仿宋" panose="02010609060101010101" charset="-122"/>
              </a:rPr>
              <a:t>A01</a:t>
            </a:r>
          </a:p>
        </p:txBody>
      </p:sp>
      <p:sp>
        <p:nvSpPr>
          <p:cNvPr id="2" name="矩形 1"/>
          <p:cNvSpPr/>
          <p:nvPr/>
        </p:nvSpPr>
        <p:spPr>
          <a:xfrm>
            <a:off x="1564119" y="2453676"/>
            <a:ext cx="6624736" cy="646331"/>
          </a:xfrm>
          <a:prstGeom prst="rect">
            <a:avLst/>
          </a:prstGeom>
        </p:spPr>
        <p:txBody>
          <a:bodyPr wrap="square">
            <a:spAutoFit/>
          </a:bodyPr>
          <a:lstStyle/>
          <a:p>
            <a:pPr algn="ctr"/>
            <a:r>
              <a:rPr lang="zh-CN" altLang="en-US" sz="3600" b="1" dirty="0">
                <a:solidFill>
                  <a:srgbClr val="69005D"/>
                </a:solidFill>
                <a:latin typeface="黑体" panose="02010609060101010101" pitchFamily="49" charset="-122"/>
                <a:ea typeface="黑体" panose="02010609060101010101" pitchFamily="49" charset="-122"/>
                <a:cs typeface="华文中宋" panose="02010600040101010101" charset="-122"/>
              </a:rPr>
              <a:t>202</a:t>
            </a:r>
            <a:r>
              <a:rPr lang="en-US" altLang="zh-CN" sz="3600" b="1" dirty="0">
                <a:solidFill>
                  <a:srgbClr val="69005D"/>
                </a:solidFill>
                <a:latin typeface="黑体" panose="02010609060101010101" pitchFamily="49" charset="-122"/>
                <a:ea typeface="黑体" panose="02010609060101010101" pitchFamily="49" charset="-122"/>
                <a:cs typeface="华文中宋" panose="02010600040101010101" charset="-122"/>
              </a:rPr>
              <a:t>2</a:t>
            </a:r>
            <a:r>
              <a:rPr lang="zh-CN" altLang="en-US" sz="3600" b="1" dirty="0">
                <a:solidFill>
                  <a:srgbClr val="69005D"/>
                </a:solidFill>
                <a:latin typeface="黑体" panose="02010609060101010101" pitchFamily="49" charset="-122"/>
                <a:ea typeface="黑体" panose="02010609060101010101" pitchFamily="49" charset="-122"/>
                <a:cs typeface="华文中宋" panose="02010600040101010101" charset="-122"/>
              </a:rPr>
              <a:t>年博士生中期资格考核述职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4" y="188641"/>
            <a:ext cx="7056784" cy="558324"/>
          </a:xfrm>
        </p:spPr>
        <p:txBody>
          <a:bodyPr/>
          <a:lstStyle/>
          <a:p>
            <a:r>
              <a:rPr lang="zh-CN" altLang="en-US" dirty="0"/>
              <a:t> 工作一：</a:t>
            </a:r>
            <a:r>
              <a:rPr lang="zh-CN" altLang="en-US" dirty="0">
                <a:effectLst/>
                <a:latin typeface="Helvetica" pitchFamily="2" charset="0"/>
              </a:rPr>
              <a:t>基于变异熵的木马输入检测</a:t>
            </a:r>
            <a:br>
              <a:rPr lang="zh-CN" altLang="en-US" dirty="0">
                <a:effectLst/>
                <a:latin typeface="Helvetica" pitchFamily="2" charset="0"/>
              </a:rPr>
            </a:br>
            <a:endParaRPr lang="zh-CN" altLang="en-US" dirty="0"/>
          </a:p>
        </p:txBody>
      </p:sp>
      <p:sp>
        <p:nvSpPr>
          <p:cNvPr id="2" name="文本框 3">
            <a:extLst>
              <a:ext uri="{FF2B5EF4-FFF2-40B4-BE49-F238E27FC236}">
                <a16:creationId xmlns:a16="http://schemas.microsoft.com/office/drawing/2014/main" id="{5B0C1884-DCE2-BD5F-8EAF-DB75CA9AFA05}"/>
              </a:ext>
            </a:extLst>
          </p:cNvPr>
          <p:cNvSpPr txBox="1"/>
          <p:nvPr/>
        </p:nvSpPr>
        <p:spPr>
          <a:xfrm>
            <a:off x="454660" y="1052736"/>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方法设计</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sp>
        <p:nvSpPr>
          <p:cNvPr id="17" name="Rectangle 16">
            <a:extLst>
              <a:ext uri="{FF2B5EF4-FFF2-40B4-BE49-F238E27FC236}">
                <a16:creationId xmlns:a16="http://schemas.microsoft.com/office/drawing/2014/main" id="{03C34D08-FBFF-9BDC-A593-C5FAB88DFD01}"/>
              </a:ext>
            </a:extLst>
          </p:cNvPr>
          <p:cNvSpPr/>
          <p:nvPr/>
        </p:nvSpPr>
        <p:spPr bwMode="auto">
          <a:xfrm>
            <a:off x="2146771" y="2606629"/>
            <a:ext cx="1440160" cy="576097"/>
          </a:xfrm>
          <a:prstGeom prst="rect">
            <a:avLst/>
          </a:prstGeom>
          <a:noFill/>
          <a:ln w="34925" cap="flat" cmpd="sng" algn="ctr">
            <a:solidFill>
              <a:srgbClr val="7030A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CN" dirty="0">
                <a:latin typeface="Times New Roman" panose="02020603050405020304" charset="0"/>
                <a:ea typeface="宋体" panose="02010600030101010101" pitchFamily="2" charset="-122"/>
              </a:rPr>
              <a:t>输入数据集</a:t>
            </a:r>
            <a:endParaRPr kumimoji="0" lang="en-CN" sz="18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p:txBody>
      </p:sp>
      <p:sp>
        <p:nvSpPr>
          <p:cNvPr id="19" name="Rectangle 18">
            <a:extLst>
              <a:ext uri="{FF2B5EF4-FFF2-40B4-BE49-F238E27FC236}">
                <a16:creationId xmlns:a16="http://schemas.microsoft.com/office/drawing/2014/main" id="{198A1CEF-2140-D897-A733-50DF16FBCD34}"/>
              </a:ext>
            </a:extLst>
          </p:cNvPr>
          <p:cNvSpPr/>
          <p:nvPr/>
        </p:nvSpPr>
        <p:spPr bwMode="auto">
          <a:xfrm>
            <a:off x="4469941" y="2894678"/>
            <a:ext cx="1440160" cy="369333"/>
          </a:xfrm>
          <a:prstGeom prst="rect">
            <a:avLst/>
          </a:prstGeom>
          <a:noFill/>
          <a:ln w="34925" cap="flat" cmpd="sng" algn="ctr">
            <a:solidFill>
              <a:srgbClr val="7030A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CN" dirty="0">
                <a:latin typeface="Times New Roman" panose="02020603050405020304" charset="0"/>
                <a:ea typeface="宋体" panose="02010600030101010101" pitchFamily="2" charset="-122"/>
              </a:rPr>
              <a:t>变异模型集合</a:t>
            </a:r>
            <a:endParaRPr kumimoji="0" lang="en-CN" sz="18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7F87F1E-9B15-D06A-75B7-9C96C22F187A}"/>
                  </a:ext>
                </a:extLst>
              </p:cNvPr>
              <p:cNvSpPr txBox="1"/>
              <p:nvPr/>
            </p:nvSpPr>
            <p:spPr>
              <a:xfrm>
                <a:off x="3575794" y="1988840"/>
                <a:ext cx="3228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i="1" smtClean="0">
                          <a:latin typeface="Cambria Math" panose="02040503050406030204" pitchFamily="18" charset="0"/>
                        </a:rPr>
                        <m:t>A</m:t>
                      </m:r>
                      <m:r>
                        <a:rPr lang="en-US" b="0" i="1" smtClean="0">
                          <a:latin typeface="Cambria Math" panose="02040503050406030204" pitchFamily="18" charset="0"/>
                        </a:rPr>
                        <m:t>𝐶𝐶</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sub>
                          </m:sSub>
                        </m:e>
                      </m:d>
                      <m:r>
                        <a:rPr lang="en-US" b="0" i="0" smtClean="0">
                          <a:latin typeface="Cambria Math" panose="02040503050406030204" pitchFamily="18" charset="0"/>
                        </a:rPr>
                        <m:t>−</m:t>
                      </m:r>
                      <m:r>
                        <m:rPr>
                          <m:sty m:val="p"/>
                        </m:rPr>
                        <a:rPr lang="en-US" b="0" i="0" smtClean="0">
                          <a:latin typeface="Cambria Math" panose="02040503050406030204" pitchFamily="18" charset="0"/>
                        </a:rPr>
                        <m:t>ACC</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sub>
                      </m:sSub>
                      <m:r>
                        <a:rPr lang="en-US" b="0" i="0" smtClean="0">
                          <a:latin typeface="Cambria Math" panose="02040503050406030204" pitchFamily="18" charset="0"/>
                        </a:rPr>
                        <m:t>)</m:t>
                      </m:r>
                    </m:oMath>
                  </m:oMathPara>
                </a14:m>
                <a:endParaRPr lang="en-GB" dirty="0">
                  <a:effectLst/>
                  <a:latin typeface="Helvetica" pitchFamily="2" charset="0"/>
                </a:endParaRPr>
              </a:p>
            </p:txBody>
          </p:sp>
        </mc:Choice>
        <mc:Fallback xmlns="">
          <p:sp>
            <p:nvSpPr>
              <p:cNvPr id="21" name="TextBox 20">
                <a:extLst>
                  <a:ext uri="{FF2B5EF4-FFF2-40B4-BE49-F238E27FC236}">
                    <a16:creationId xmlns:a16="http://schemas.microsoft.com/office/drawing/2014/main" id="{A7F87F1E-9B15-D06A-75B7-9C96C22F187A}"/>
                  </a:ext>
                </a:extLst>
              </p:cNvPr>
              <p:cNvSpPr txBox="1">
                <a:spLocks noRot="1" noChangeAspect="1" noMove="1" noResize="1" noEditPoints="1" noAdjustHandles="1" noChangeArrowheads="1" noChangeShapeType="1" noTextEdit="1"/>
              </p:cNvSpPr>
              <p:nvPr/>
            </p:nvSpPr>
            <p:spPr>
              <a:xfrm>
                <a:off x="3575794" y="1988840"/>
                <a:ext cx="3228454" cy="369332"/>
              </a:xfrm>
              <a:prstGeom prst="rect">
                <a:avLst/>
              </a:prstGeom>
              <a:blipFill>
                <a:blip r:embed="rId3"/>
                <a:stretch>
                  <a:fillRect b="-16667"/>
                </a:stretch>
              </a:blipFill>
            </p:spPr>
            <p:txBody>
              <a:bodyPr/>
              <a:lstStyle/>
              <a:p>
                <a:r>
                  <a:rPr lang="en-CN">
                    <a:noFill/>
                  </a:rPr>
                  <a:t> </a:t>
                </a:r>
              </a:p>
            </p:txBody>
          </p:sp>
        </mc:Fallback>
      </mc:AlternateContent>
      <p:sp>
        <p:nvSpPr>
          <p:cNvPr id="22" name="Rectangle 21">
            <a:extLst>
              <a:ext uri="{FF2B5EF4-FFF2-40B4-BE49-F238E27FC236}">
                <a16:creationId xmlns:a16="http://schemas.microsoft.com/office/drawing/2014/main" id="{80ACDE8A-A3A8-F569-69EF-B9F9A00E687E}"/>
              </a:ext>
            </a:extLst>
          </p:cNvPr>
          <p:cNvSpPr/>
          <p:nvPr/>
        </p:nvSpPr>
        <p:spPr bwMode="auto">
          <a:xfrm>
            <a:off x="4457117" y="2464629"/>
            <a:ext cx="1470372" cy="369333"/>
          </a:xfrm>
          <a:prstGeom prst="rect">
            <a:avLst/>
          </a:prstGeom>
          <a:noFill/>
          <a:ln w="34925" cap="flat" cmpd="sng" algn="ctr">
            <a:solidFill>
              <a:srgbClr val="7030A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CN" sz="1800" b="0" i="0" u="none" strike="noStrike" cap="none" normalizeH="0" baseline="0" dirty="0">
                <a:ln>
                  <a:noFill/>
                </a:ln>
                <a:solidFill>
                  <a:schemeClr val="tx1"/>
                </a:solidFill>
                <a:effectLst/>
                <a:latin typeface="Times New Roman" panose="02020603050405020304" charset="0"/>
                <a:ea typeface="宋体" panose="02010600030101010101" pitchFamily="2" charset="-122"/>
              </a:rPr>
              <a:t>原始模型</a:t>
            </a:r>
          </a:p>
        </p:txBody>
      </p:sp>
      <p:sp>
        <p:nvSpPr>
          <p:cNvPr id="23" name="Rectangle 22">
            <a:extLst>
              <a:ext uri="{FF2B5EF4-FFF2-40B4-BE49-F238E27FC236}">
                <a16:creationId xmlns:a16="http://schemas.microsoft.com/office/drawing/2014/main" id="{DE3A3383-0F83-93EA-EE02-89121AA816F0}"/>
              </a:ext>
            </a:extLst>
          </p:cNvPr>
          <p:cNvSpPr/>
          <p:nvPr/>
        </p:nvSpPr>
        <p:spPr bwMode="auto">
          <a:xfrm>
            <a:off x="6804248" y="2601374"/>
            <a:ext cx="1440160" cy="576097"/>
          </a:xfrm>
          <a:prstGeom prst="rect">
            <a:avLst/>
          </a:prstGeom>
          <a:noFill/>
          <a:ln w="34925" cap="flat" cmpd="sng" algn="ctr">
            <a:solidFill>
              <a:srgbClr val="FF000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CN" dirty="0">
                <a:solidFill>
                  <a:srgbClr val="FF0000"/>
                </a:solidFill>
                <a:latin typeface="Times New Roman" panose="02020603050405020304" charset="0"/>
                <a:ea typeface="宋体" panose="02010600030101010101" pitchFamily="2" charset="-122"/>
              </a:rPr>
              <a:t>攻击目标类</a:t>
            </a:r>
            <a:endParaRPr kumimoji="0" lang="en-CN" sz="1800" b="0" i="0" u="none" strike="noStrike" cap="none" normalizeH="0" baseline="0" dirty="0">
              <a:ln>
                <a:noFill/>
              </a:ln>
              <a:solidFill>
                <a:srgbClr val="FF0000"/>
              </a:solidFill>
              <a:effectLst/>
              <a:latin typeface="Times New Roman" panose="02020603050405020304" charset="0"/>
              <a:ea typeface="宋体" panose="02010600030101010101" pitchFamily="2" charset="-122"/>
            </a:endParaRPr>
          </a:p>
        </p:txBody>
      </p:sp>
      <p:sp>
        <p:nvSpPr>
          <p:cNvPr id="24" name="Rectangle 23">
            <a:extLst>
              <a:ext uri="{FF2B5EF4-FFF2-40B4-BE49-F238E27FC236}">
                <a16:creationId xmlns:a16="http://schemas.microsoft.com/office/drawing/2014/main" id="{BBE61D22-3B24-FE6C-8CB7-21AFCA03E7DC}"/>
              </a:ext>
            </a:extLst>
          </p:cNvPr>
          <p:cNvSpPr/>
          <p:nvPr/>
        </p:nvSpPr>
        <p:spPr bwMode="auto">
          <a:xfrm>
            <a:off x="4546129" y="4499827"/>
            <a:ext cx="1440160" cy="369333"/>
          </a:xfrm>
          <a:prstGeom prst="rect">
            <a:avLst/>
          </a:prstGeom>
          <a:noFill/>
          <a:ln w="34925" cap="flat" cmpd="sng" algn="ctr">
            <a:solidFill>
              <a:srgbClr val="7030A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CN" dirty="0">
                <a:latin typeface="Times New Roman" panose="02020603050405020304" charset="0"/>
                <a:ea typeface="宋体" panose="02010600030101010101" pitchFamily="2" charset="-122"/>
              </a:rPr>
              <a:t>变异模型集合</a:t>
            </a:r>
            <a:endParaRPr kumimoji="0" lang="en-CN" sz="18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p:txBody>
      </p:sp>
      <p:sp>
        <p:nvSpPr>
          <p:cNvPr id="25" name="Rectangle 24">
            <a:extLst>
              <a:ext uri="{FF2B5EF4-FFF2-40B4-BE49-F238E27FC236}">
                <a16:creationId xmlns:a16="http://schemas.microsoft.com/office/drawing/2014/main" id="{E8941D9D-AFDA-2FB4-4B31-4D71672B0E49}"/>
              </a:ext>
            </a:extLst>
          </p:cNvPr>
          <p:cNvSpPr/>
          <p:nvPr/>
        </p:nvSpPr>
        <p:spPr bwMode="auto">
          <a:xfrm>
            <a:off x="4533305" y="4069778"/>
            <a:ext cx="1470372" cy="369333"/>
          </a:xfrm>
          <a:prstGeom prst="rect">
            <a:avLst/>
          </a:prstGeom>
          <a:noFill/>
          <a:ln w="34925" cap="flat" cmpd="sng" algn="ctr">
            <a:solidFill>
              <a:srgbClr val="7030A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CN" sz="1800" b="0" i="0" u="none" strike="noStrike" cap="none" normalizeH="0" baseline="0" dirty="0">
                <a:ln>
                  <a:noFill/>
                </a:ln>
                <a:solidFill>
                  <a:schemeClr val="tx1"/>
                </a:solidFill>
                <a:effectLst/>
                <a:latin typeface="Times New Roman" panose="02020603050405020304" charset="0"/>
                <a:ea typeface="宋体" panose="02010600030101010101" pitchFamily="2" charset="-122"/>
              </a:rPr>
              <a:t>原始模型</a:t>
            </a:r>
          </a:p>
        </p:txBody>
      </p:sp>
      <p:cxnSp>
        <p:nvCxnSpPr>
          <p:cNvPr id="26" name="Straight Arrow Connector 25">
            <a:extLst>
              <a:ext uri="{FF2B5EF4-FFF2-40B4-BE49-F238E27FC236}">
                <a16:creationId xmlns:a16="http://schemas.microsoft.com/office/drawing/2014/main" id="{D04D6B9A-CE34-9C25-53ED-30DABE52BB59}"/>
              </a:ext>
            </a:extLst>
          </p:cNvPr>
          <p:cNvCxnSpPr>
            <a:cxnSpLocks/>
          </p:cNvCxnSpPr>
          <p:nvPr/>
        </p:nvCxnSpPr>
        <p:spPr bwMode="auto">
          <a:xfrm>
            <a:off x="3700637" y="2898228"/>
            <a:ext cx="655500" cy="0"/>
          </a:xfrm>
          <a:prstGeom prst="straightConnector1">
            <a:avLst/>
          </a:prstGeom>
          <a:solidFill>
            <a:schemeClr val="bg1"/>
          </a:solidFill>
          <a:ln w="9525" cap="flat" cmpd="sng" algn="ctr">
            <a:solidFill>
              <a:srgbClr val="FF0000"/>
            </a:solidFill>
            <a:prstDash val="solid"/>
            <a:round/>
            <a:headEnd type="none" w="med" len="med"/>
            <a:tailEnd type="triangle"/>
          </a:ln>
        </p:spPr>
      </p:cxnSp>
      <p:cxnSp>
        <p:nvCxnSpPr>
          <p:cNvPr id="29" name="Straight Arrow Connector 28">
            <a:extLst>
              <a:ext uri="{FF2B5EF4-FFF2-40B4-BE49-F238E27FC236}">
                <a16:creationId xmlns:a16="http://schemas.microsoft.com/office/drawing/2014/main" id="{D8325465-E9F3-3EAF-2A1B-DC0824CF56E2}"/>
              </a:ext>
            </a:extLst>
          </p:cNvPr>
          <p:cNvCxnSpPr>
            <a:cxnSpLocks/>
          </p:cNvCxnSpPr>
          <p:nvPr/>
        </p:nvCxnSpPr>
        <p:spPr bwMode="auto">
          <a:xfrm>
            <a:off x="6020563" y="2919734"/>
            <a:ext cx="655500" cy="0"/>
          </a:xfrm>
          <a:prstGeom prst="straightConnector1">
            <a:avLst/>
          </a:prstGeom>
          <a:solidFill>
            <a:schemeClr val="bg1"/>
          </a:solidFill>
          <a:ln w="9525" cap="flat" cmpd="sng" algn="ctr">
            <a:solidFill>
              <a:srgbClr val="FF0000"/>
            </a:solidFill>
            <a:prstDash val="solid"/>
            <a:round/>
            <a:headEnd type="none" w="med" len="med"/>
            <a:tailEnd type="triangle"/>
          </a:ln>
        </p:spPr>
      </p:cxnSp>
      <p:sp>
        <p:nvSpPr>
          <p:cNvPr id="35" name="Rectangle 34">
            <a:extLst>
              <a:ext uri="{FF2B5EF4-FFF2-40B4-BE49-F238E27FC236}">
                <a16:creationId xmlns:a16="http://schemas.microsoft.com/office/drawing/2014/main" id="{09C5C795-966F-3AFE-754C-F66222752BFE}"/>
              </a:ext>
            </a:extLst>
          </p:cNvPr>
          <p:cNvSpPr/>
          <p:nvPr/>
        </p:nvSpPr>
        <p:spPr bwMode="auto">
          <a:xfrm>
            <a:off x="2141562" y="4211797"/>
            <a:ext cx="1440160" cy="576097"/>
          </a:xfrm>
          <a:prstGeom prst="rect">
            <a:avLst/>
          </a:prstGeom>
          <a:noFill/>
          <a:ln w="34925" cap="flat" cmpd="sng" algn="ctr">
            <a:solidFill>
              <a:srgbClr val="7030A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CN" dirty="0">
                <a:latin typeface="Times New Roman" panose="02020603050405020304" charset="0"/>
                <a:ea typeface="宋体" panose="02010600030101010101" pitchFamily="2" charset="-122"/>
              </a:rPr>
              <a:t>攻击目标类</a:t>
            </a:r>
            <a:endParaRPr kumimoji="0" lang="en-CN" sz="18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p:txBody>
      </p:sp>
      <p:cxnSp>
        <p:nvCxnSpPr>
          <p:cNvPr id="36" name="Straight Arrow Connector 35">
            <a:extLst>
              <a:ext uri="{FF2B5EF4-FFF2-40B4-BE49-F238E27FC236}">
                <a16:creationId xmlns:a16="http://schemas.microsoft.com/office/drawing/2014/main" id="{45C69815-F25F-B89F-1284-EA2E5911F99E}"/>
              </a:ext>
            </a:extLst>
          </p:cNvPr>
          <p:cNvCxnSpPr>
            <a:cxnSpLocks/>
          </p:cNvCxnSpPr>
          <p:nvPr/>
        </p:nvCxnSpPr>
        <p:spPr bwMode="auto">
          <a:xfrm>
            <a:off x="3770667" y="4516411"/>
            <a:ext cx="655500" cy="0"/>
          </a:xfrm>
          <a:prstGeom prst="straightConnector1">
            <a:avLst/>
          </a:prstGeom>
          <a:solidFill>
            <a:schemeClr val="bg1"/>
          </a:solidFill>
          <a:ln w="9525" cap="flat" cmpd="sng" algn="ctr">
            <a:solidFill>
              <a:srgbClr val="FF0000"/>
            </a:solidFill>
            <a:prstDash val="solid"/>
            <a:round/>
            <a:headEnd type="none" w="med" len="med"/>
            <a:tailEnd type="triangle"/>
          </a:ln>
        </p:spPr>
      </p:cxnSp>
      <p:sp>
        <p:nvSpPr>
          <p:cNvPr id="37" name="Rectangle 36">
            <a:extLst>
              <a:ext uri="{FF2B5EF4-FFF2-40B4-BE49-F238E27FC236}">
                <a16:creationId xmlns:a16="http://schemas.microsoft.com/office/drawing/2014/main" id="{96FCFD30-4BCA-0EBC-813D-E23419572B24}"/>
              </a:ext>
            </a:extLst>
          </p:cNvPr>
          <p:cNvSpPr/>
          <p:nvPr/>
        </p:nvSpPr>
        <p:spPr bwMode="auto">
          <a:xfrm>
            <a:off x="6804248" y="4151062"/>
            <a:ext cx="1440160" cy="576097"/>
          </a:xfrm>
          <a:prstGeom prst="rect">
            <a:avLst/>
          </a:prstGeom>
          <a:noFill/>
          <a:ln w="34925" cap="flat" cmpd="sng" algn="ctr">
            <a:solidFill>
              <a:srgbClr val="FF000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dirty="0" err="1">
                <a:solidFill>
                  <a:srgbClr val="FF0000"/>
                </a:solidFill>
                <a:latin typeface="Times New Roman" panose="02020603050405020304" charset="0"/>
                <a:ea typeface="宋体" panose="02010600030101010101" pitchFamily="2" charset="-122"/>
              </a:rPr>
              <a:t>木马输入集</a:t>
            </a:r>
            <a:endParaRPr kumimoji="0" lang="en-CN" sz="1800" b="0" i="0" u="none" strike="noStrike" cap="none" normalizeH="0" baseline="0" dirty="0">
              <a:ln>
                <a:noFill/>
              </a:ln>
              <a:solidFill>
                <a:srgbClr val="FF0000"/>
              </a:solidFill>
              <a:effectLst/>
              <a:latin typeface="Times New Roman" panose="02020603050405020304" charset="0"/>
              <a:ea typeface="宋体" panose="02010600030101010101" pitchFamily="2" charset="-122"/>
            </a:endParaRPr>
          </a:p>
        </p:txBody>
      </p:sp>
      <p:cxnSp>
        <p:nvCxnSpPr>
          <p:cNvPr id="38" name="Straight Arrow Connector 37">
            <a:extLst>
              <a:ext uri="{FF2B5EF4-FFF2-40B4-BE49-F238E27FC236}">
                <a16:creationId xmlns:a16="http://schemas.microsoft.com/office/drawing/2014/main" id="{6D15AFB9-9435-580D-B18C-79877EB91E90}"/>
              </a:ext>
            </a:extLst>
          </p:cNvPr>
          <p:cNvCxnSpPr>
            <a:cxnSpLocks/>
          </p:cNvCxnSpPr>
          <p:nvPr/>
        </p:nvCxnSpPr>
        <p:spPr bwMode="auto">
          <a:xfrm>
            <a:off x="6073719" y="4506761"/>
            <a:ext cx="655500" cy="0"/>
          </a:xfrm>
          <a:prstGeom prst="straightConnector1">
            <a:avLst/>
          </a:prstGeom>
          <a:solidFill>
            <a:schemeClr val="bg1"/>
          </a:solidFill>
          <a:ln w="9525" cap="flat" cmpd="sng" algn="ctr">
            <a:solidFill>
              <a:srgbClr val="FF0000"/>
            </a:solidFill>
            <a:prstDash val="solid"/>
            <a:round/>
            <a:headEnd type="none" w="med" len="med"/>
            <a:tailEnd type="triangle"/>
          </a:ln>
        </p:spPr>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F735772-0A8B-49D1-2070-3927C0CACF06}"/>
                  </a:ext>
                </a:extLst>
              </p:cNvPr>
              <p:cNvSpPr txBox="1"/>
              <p:nvPr/>
            </p:nvSpPr>
            <p:spPr>
              <a:xfrm>
                <a:off x="3651982" y="5047795"/>
                <a:ext cx="32284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变异</m:t>
                      </m:r>
                      <m:r>
                        <a:rPr lang="en-GB" i="1" smtClean="0">
                          <a:latin typeface="Cambria Math" panose="02040503050406030204" pitchFamily="18" charset="0"/>
                        </a:rPr>
                        <m:t>信息</m:t>
                      </m:r>
                      <m:r>
                        <a:rPr lang="en-GB" i="1">
                          <a:latin typeface="Cambria Math" panose="02040503050406030204" pitchFamily="18" charset="0"/>
                        </a:rPr>
                        <m:t>熵</m:t>
                      </m:r>
                    </m:oMath>
                  </m:oMathPara>
                </a14:m>
                <a:endParaRPr lang="en-GB" dirty="0">
                  <a:effectLst/>
                  <a:latin typeface="Helvetica" pitchFamily="2" charset="0"/>
                </a:endParaRPr>
              </a:p>
            </p:txBody>
          </p:sp>
        </mc:Choice>
        <mc:Fallback>
          <p:sp>
            <p:nvSpPr>
              <p:cNvPr id="39" name="TextBox 38">
                <a:extLst>
                  <a:ext uri="{FF2B5EF4-FFF2-40B4-BE49-F238E27FC236}">
                    <a16:creationId xmlns:a16="http://schemas.microsoft.com/office/drawing/2014/main" id="{BF735772-0A8B-49D1-2070-3927C0CACF06}"/>
                  </a:ext>
                </a:extLst>
              </p:cNvPr>
              <p:cNvSpPr txBox="1">
                <a:spLocks noRot="1" noChangeAspect="1" noMove="1" noResize="1" noEditPoints="1" noAdjustHandles="1" noChangeArrowheads="1" noChangeShapeType="1" noTextEdit="1"/>
              </p:cNvSpPr>
              <p:nvPr/>
            </p:nvSpPr>
            <p:spPr>
              <a:xfrm>
                <a:off x="3651982" y="5047795"/>
                <a:ext cx="3228454" cy="369332"/>
              </a:xfrm>
              <a:prstGeom prst="rect">
                <a:avLst/>
              </a:prstGeom>
              <a:blipFill>
                <a:blip r:embed="rId4"/>
                <a:stretch>
                  <a:fillRect b="-6667"/>
                </a:stretch>
              </a:blipFill>
            </p:spPr>
            <p:txBody>
              <a:bodyPr/>
              <a:lstStyle/>
              <a:p>
                <a:r>
                  <a:rPr lang="en-CN">
                    <a:noFill/>
                  </a:rPr>
                  <a:t> </a:t>
                </a:r>
              </a:p>
            </p:txBody>
          </p:sp>
        </mc:Fallback>
      </mc:AlternateContent>
      <p:sp>
        <p:nvSpPr>
          <p:cNvPr id="40" name="TextBox 39">
            <a:extLst>
              <a:ext uri="{FF2B5EF4-FFF2-40B4-BE49-F238E27FC236}">
                <a16:creationId xmlns:a16="http://schemas.microsoft.com/office/drawing/2014/main" id="{36926798-A68C-2ED1-1CBD-4C2F63076A0B}"/>
              </a:ext>
            </a:extLst>
          </p:cNvPr>
          <p:cNvSpPr txBox="1"/>
          <p:nvPr/>
        </p:nvSpPr>
        <p:spPr>
          <a:xfrm>
            <a:off x="647166" y="2713562"/>
            <a:ext cx="1210915" cy="369332"/>
          </a:xfrm>
          <a:prstGeom prst="rect">
            <a:avLst/>
          </a:prstGeom>
          <a:noFill/>
        </p:spPr>
        <p:txBody>
          <a:bodyPr wrap="square" rtlCol="0">
            <a:spAutoFit/>
          </a:bodyPr>
          <a:lstStyle/>
          <a:p>
            <a:r>
              <a:rPr lang="en-CN" dirty="0"/>
              <a:t>第一步</a:t>
            </a:r>
            <a:r>
              <a:rPr lang="zh-CN" altLang="en-US" dirty="0"/>
              <a:t>：</a:t>
            </a:r>
            <a:endParaRPr lang="en-CN" dirty="0"/>
          </a:p>
        </p:txBody>
      </p:sp>
      <p:sp>
        <p:nvSpPr>
          <p:cNvPr id="41" name="TextBox 40">
            <a:extLst>
              <a:ext uri="{FF2B5EF4-FFF2-40B4-BE49-F238E27FC236}">
                <a16:creationId xmlns:a16="http://schemas.microsoft.com/office/drawing/2014/main" id="{CD107CE5-29B2-D545-49C6-FBE7435EAD0F}"/>
              </a:ext>
            </a:extLst>
          </p:cNvPr>
          <p:cNvSpPr txBox="1"/>
          <p:nvPr/>
        </p:nvSpPr>
        <p:spPr>
          <a:xfrm>
            <a:off x="647166" y="4254444"/>
            <a:ext cx="1210915" cy="369332"/>
          </a:xfrm>
          <a:prstGeom prst="rect">
            <a:avLst/>
          </a:prstGeom>
          <a:noFill/>
        </p:spPr>
        <p:txBody>
          <a:bodyPr wrap="square" rtlCol="0">
            <a:spAutoFit/>
          </a:bodyPr>
          <a:lstStyle/>
          <a:p>
            <a:r>
              <a:rPr lang="en-CN" dirty="0"/>
              <a:t>第二步</a:t>
            </a:r>
            <a:r>
              <a:rPr lang="zh-CN" altLang="en-US" dirty="0"/>
              <a:t>：</a:t>
            </a:r>
            <a:endParaRPr lang="en-CN" dirty="0"/>
          </a:p>
        </p:txBody>
      </p:sp>
      <p:cxnSp>
        <p:nvCxnSpPr>
          <p:cNvPr id="42" name="Straight Arrow Connector 41">
            <a:extLst>
              <a:ext uri="{FF2B5EF4-FFF2-40B4-BE49-F238E27FC236}">
                <a16:creationId xmlns:a16="http://schemas.microsoft.com/office/drawing/2014/main" id="{45BCDC70-0792-7E28-5194-E7222B98F173}"/>
              </a:ext>
            </a:extLst>
          </p:cNvPr>
          <p:cNvCxnSpPr>
            <a:cxnSpLocks/>
          </p:cNvCxnSpPr>
          <p:nvPr/>
        </p:nvCxnSpPr>
        <p:spPr bwMode="auto">
          <a:xfrm flipV="1">
            <a:off x="-20464" y="3625368"/>
            <a:ext cx="9144000" cy="28721"/>
          </a:xfrm>
          <a:prstGeom prst="straightConnector1">
            <a:avLst/>
          </a:prstGeom>
          <a:solidFill>
            <a:schemeClr val="bg1"/>
          </a:solidFill>
          <a:ln w="9525" cap="flat" cmpd="sng" algn="ctr">
            <a:solidFill>
              <a:schemeClr val="tx1"/>
            </a:solidFill>
            <a:prstDash val="lgDash"/>
            <a:round/>
            <a:headEnd type="none" w="med" len="med"/>
            <a:tailEnd type="none" w="med" len="med"/>
          </a:ln>
        </p:spPr>
      </p:cxnSp>
    </p:spTree>
    <p:extLst>
      <p:ext uri="{BB962C8B-B14F-4D97-AF65-F5344CB8AC3E}">
        <p14:creationId xmlns:p14="http://schemas.microsoft.com/office/powerpoint/2010/main" val="289617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4" y="188640"/>
            <a:ext cx="6912768" cy="558324"/>
          </a:xfrm>
        </p:spPr>
        <p:txBody>
          <a:bodyPr/>
          <a:lstStyle/>
          <a:p>
            <a:r>
              <a:rPr lang="zh-CN" altLang="en-US" dirty="0"/>
              <a:t> 工作一：</a:t>
            </a:r>
            <a:r>
              <a:rPr lang="zh-CN" altLang="en-US" dirty="0">
                <a:effectLst/>
                <a:latin typeface="Helvetica" pitchFamily="2" charset="0"/>
              </a:rPr>
              <a:t>基于变异熵的木马输入检测</a:t>
            </a:r>
            <a:br>
              <a:rPr lang="zh-CN" altLang="en-US" dirty="0">
                <a:effectLst/>
                <a:latin typeface="Helvetica" pitchFamily="2" charset="0"/>
              </a:rPr>
            </a:br>
            <a:endParaRPr lang="zh-CN" altLang="en-US" dirty="0"/>
          </a:p>
        </p:txBody>
      </p:sp>
      <p:sp>
        <p:nvSpPr>
          <p:cNvPr id="2" name="文本框 3">
            <a:extLst>
              <a:ext uri="{FF2B5EF4-FFF2-40B4-BE49-F238E27FC236}">
                <a16:creationId xmlns:a16="http://schemas.microsoft.com/office/drawing/2014/main" id="{5B0C1884-DCE2-BD5F-8EAF-DB75CA9AFA05}"/>
              </a:ext>
            </a:extLst>
          </p:cNvPr>
          <p:cNvSpPr txBox="1"/>
          <p:nvPr/>
        </p:nvSpPr>
        <p:spPr>
          <a:xfrm>
            <a:off x="454660" y="1052736"/>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实验评估</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pic>
        <p:nvPicPr>
          <p:cNvPr id="3" name="Picture 2">
            <a:extLst>
              <a:ext uri="{FF2B5EF4-FFF2-40B4-BE49-F238E27FC236}">
                <a16:creationId xmlns:a16="http://schemas.microsoft.com/office/drawing/2014/main" id="{5BCECDCF-1CE6-1A96-6B62-A84785631F94}"/>
              </a:ext>
            </a:extLst>
          </p:cNvPr>
          <p:cNvPicPr>
            <a:picLocks noChangeAspect="1"/>
          </p:cNvPicPr>
          <p:nvPr/>
        </p:nvPicPr>
        <p:blipFill>
          <a:blip r:embed="rId3"/>
          <a:stretch>
            <a:fillRect/>
          </a:stretch>
        </p:blipFill>
        <p:spPr>
          <a:xfrm>
            <a:off x="611560" y="1929955"/>
            <a:ext cx="3575794" cy="2998089"/>
          </a:xfrm>
          <a:prstGeom prst="rect">
            <a:avLst/>
          </a:prstGeom>
        </p:spPr>
      </p:pic>
      <p:pic>
        <p:nvPicPr>
          <p:cNvPr id="4" name="Picture 3">
            <a:extLst>
              <a:ext uri="{FF2B5EF4-FFF2-40B4-BE49-F238E27FC236}">
                <a16:creationId xmlns:a16="http://schemas.microsoft.com/office/drawing/2014/main" id="{8CE7E1E8-96D4-74CF-0E15-700CD02525A5}"/>
              </a:ext>
            </a:extLst>
          </p:cNvPr>
          <p:cNvPicPr>
            <a:picLocks noChangeAspect="1"/>
          </p:cNvPicPr>
          <p:nvPr/>
        </p:nvPicPr>
        <p:blipFill>
          <a:blip r:embed="rId4"/>
          <a:stretch>
            <a:fillRect/>
          </a:stretch>
        </p:blipFill>
        <p:spPr>
          <a:xfrm>
            <a:off x="4654276" y="1912014"/>
            <a:ext cx="3856226" cy="3029154"/>
          </a:xfrm>
          <a:prstGeom prst="rect">
            <a:avLst/>
          </a:prstGeom>
        </p:spPr>
      </p:pic>
      <p:sp>
        <p:nvSpPr>
          <p:cNvPr id="9" name="TextBox 8">
            <a:extLst>
              <a:ext uri="{FF2B5EF4-FFF2-40B4-BE49-F238E27FC236}">
                <a16:creationId xmlns:a16="http://schemas.microsoft.com/office/drawing/2014/main" id="{9ED3B340-CF57-5BAC-9C2E-613C246EFF55}"/>
              </a:ext>
            </a:extLst>
          </p:cNvPr>
          <p:cNvSpPr txBox="1"/>
          <p:nvPr/>
        </p:nvSpPr>
        <p:spPr>
          <a:xfrm>
            <a:off x="454660" y="5229989"/>
            <a:ext cx="8234680" cy="584775"/>
          </a:xfrm>
          <a:prstGeom prst="rect">
            <a:avLst/>
          </a:prstGeom>
          <a:noFill/>
        </p:spPr>
        <p:txBody>
          <a:bodyPr wrap="square" rtlCol="0">
            <a:spAutoFit/>
          </a:bodyPr>
          <a:lstStyle/>
          <a:p>
            <a:r>
              <a:rPr lang="zh-CN" altLang="en-US" sz="1600" dirty="0"/>
              <a:t>我们在三个图像数据集（</a:t>
            </a:r>
            <a:r>
              <a:rPr lang="en-GB" sz="1600" dirty="0"/>
              <a:t>MINST、CIFAR-10、GTSRB）</a:t>
            </a:r>
            <a:r>
              <a:rPr lang="zh-CN" altLang="en-US" sz="1600" dirty="0"/>
              <a:t>上进行了实验评估。如表</a:t>
            </a:r>
            <a:r>
              <a:rPr lang="en-US" altLang="zh-CN" sz="1600" dirty="0"/>
              <a:t>1</a:t>
            </a:r>
            <a:r>
              <a:rPr lang="zh-CN" altLang="en-US" sz="1600" dirty="0"/>
              <a:t>和表</a:t>
            </a:r>
            <a:r>
              <a:rPr lang="en-US" altLang="zh-CN" sz="1600" dirty="0"/>
              <a:t>2</a:t>
            </a:r>
            <a:r>
              <a:rPr lang="zh-CN" altLang="en-US" sz="1600" dirty="0"/>
              <a:t>所示，我们的方法在</a:t>
            </a:r>
            <a:r>
              <a:rPr lang="en-GB" sz="1600" dirty="0"/>
              <a:t>AUC</a:t>
            </a:r>
            <a:r>
              <a:rPr lang="zh-CN" altLang="en-US" sz="1600" dirty="0"/>
              <a:t>和准确度这两个指标上的表现明显优于其他基线方法。</a:t>
            </a:r>
            <a:endParaRPr lang="en-CN" sz="1600" dirty="0"/>
          </a:p>
        </p:txBody>
      </p:sp>
      <p:sp>
        <p:nvSpPr>
          <p:cNvPr id="11" name="Rectangle 10">
            <a:extLst>
              <a:ext uri="{FF2B5EF4-FFF2-40B4-BE49-F238E27FC236}">
                <a16:creationId xmlns:a16="http://schemas.microsoft.com/office/drawing/2014/main" id="{647E17D7-C5D8-1EA5-04C8-563FE013E588}"/>
              </a:ext>
            </a:extLst>
          </p:cNvPr>
          <p:cNvSpPr/>
          <p:nvPr/>
        </p:nvSpPr>
        <p:spPr bwMode="auto">
          <a:xfrm>
            <a:off x="2227288" y="2712864"/>
            <a:ext cx="504056" cy="216024"/>
          </a:xfrm>
          <a:prstGeom prst="rect">
            <a:avLst/>
          </a:prstGeom>
          <a:noFill/>
          <a:ln w="15875" cap="flat" cmpd="sng" algn="ctr">
            <a:solidFill>
              <a:srgbClr val="FF000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CN" sz="1800" b="0" i="0" u="none" strike="noStrike" cap="none" normalizeH="0" baseline="0">
              <a:ln>
                <a:noFill/>
              </a:ln>
              <a:solidFill>
                <a:schemeClr val="tx1"/>
              </a:solidFill>
              <a:effectLst/>
              <a:latin typeface="Times New Roman" panose="02020603050405020304" charset="0"/>
              <a:ea typeface="宋体" panose="02010600030101010101" pitchFamily="2" charset="-122"/>
            </a:endParaRPr>
          </a:p>
        </p:txBody>
      </p:sp>
      <p:sp>
        <p:nvSpPr>
          <p:cNvPr id="12" name="Rectangle 11">
            <a:extLst>
              <a:ext uri="{FF2B5EF4-FFF2-40B4-BE49-F238E27FC236}">
                <a16:creationId xmlns:a16="http://schemas.microsoft.com/office/drawing/2014/main" id="{AB273312-048C-FA83-19C3-3604A86B9A04}"/>
              </a:ext>
            </a:extLst>
          </p:cNvPr>
          <p:cNvSpPr/>
          <p:nvPr/>
        </p:nvSpPr>
        <p:spPr bwMode="auto">
          <a:xfrm>
            <a:off x="2228404" y="3703909"/>
            <a:ext cx="504056" cy="216024"/>
          </a:xfrm>
          <a:prstGeom prst="rect">
            <a:avLst/>
          </a:prstGeom>
          <a:noFill/>
          <a:ln w="15875" cap="flat" cmpd="sng" algn="ctr">
            <a:solidFill>
              <a:srgbClr val="FF000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CN" sz="1800" b="0" i="0" u="none" strike="noStrike" cap="none" normalizeH="0" baseline="0">
              <a:ln>
                <a:noFill/>
              </a:ln>
              <a:solidFill>
                <a:schemeClr val="tx1"/>
              </a:solidFill>
              <a:effectLst/>
              <a:latin typeface="Times New Roman" panose="02020603050405020304" charset="0"/>
              <a:ea typeface="宋体" panose="02010600030101010101" pitchFamily="2" charset="-122"/>
            </a:endParaRPr>
          </a:p>
        </p:txBody>
      </p:sp>
      <p:sp>
        <p:nvSpPr>
          <p:cNvPr id="14" name="Rectangle 13">
            <a:extLst>
              <a:ext uri="{FF2B5EF4-FFF2-40B4-BE49-F238E27FC236}">
                <a16:creationId xmlns:a16="http://schemas.microsoft.com/office/drawing/2014/main" id="{9B03E612-0333-A3DA-156E-A749C10512A7}"/>
              </a:ext>
            </a:extLst>
          </p:cNvPr>
          <p:cNvSpPr/>
          <p:nvPr/>
        </p:nvSpPr>
        <p:spPr bwMode="auto">
          <a:xfrm>
            <a:off x="2228404" y="4094844"/>
            <a:ext cx="504056" cy="702308"/>
          </a:xfrm>
          <a:prstGeom prst="rect">
            <a:avLst/>
          </a:prstGeom>
          <a:noFill/>
          <a:ln w="15875" cap="flat" cmpd="sng" algn="ctr">
            <a:solidFill>
              <a:srgbClr val="FF000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CN" sz="1800" b="0" i="0" u="none" strike="noStrike" cap="none" normalizeH="0" baseline="0">
              <a:ln>
                <a:noFill/>
              </a:ln>
              <a:solidFill>
                <a:schemeClr val="tx1"/>
              </a:solidFill>
              <a:effectLst/>
              <a:latin typeface="Times New Roman" panose="02020603050405020304" charset="0"/>
              <a:ea typeface="宋体" panose="02010600030101010101" pitchFamily="2" charset="-122"/>
            </a:endParaRPr>
          </a:p>
        </p:txBody>
      </p:sp>
      <p:sp>
        <p:nvSpPr>
          <p:cNvPr id="15" name="Rectangle 14">
            <a:extLst>
              <a:ext uri="{FF2B5EF4-FFF2-40B4-BE49-F238E27FC236}">
                <a16:creationId xmlns:a16="http://schemas.microsoft.com/office/drawing/2014/main" id="{2B84EA15-F7E0-FC06-089C-06AD94731A23}"/>
              </a:ext>
            </a:extLst>
          </p:cNvPr>
          <p:cNvSpPr/>
          <p:nvPr/>
        </p:nvSpPr>
        <p:spPr bwMode="auto">
          <a:xfrm>
            <a:off x="6412656" y="2636912"/>
            <a:ext cx="504056" cy="2215180"/>
          </a:xfrm>
          <a:prstGeom prst="rect">
            <a:avLst/>
          </a:prstGeom>
          <a:noFill/>
          <a:ln w="15875" cap="flat" cmpd="sng" algn="ctr">
            <a:solidFill>
              <a:srgbClr val="FF000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CN" sz="1800" b="0" i="0" u="none" strike="noStrike" cap="none" normalizeH="0" baseline="0">
              <a:ln>
                <a:noFill/>
              </a:ln>
              <a:solidFill>
                <a:schemeClr val="tx1"/>
              </a:solidFill>
              <a:effectLst/>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5127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5B0C1884-DCE2-BD5F-8EAF-DB75CA9AFA05}"/>
              </a:ext>
            </a:extLst>
          </p:cNvPr>
          <p:cNvSpPr txBox="1"/>
          <p:nvPr/>
        </p:nvSpPr>
        <p:spPr>
          <a:xfrm>
            <a:off x="454660" y="1052736"/>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研究场景</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pic>
        <p:nvPicPr>
          <p:cNvPr id="6" name="Picture 5">
            <a:extLst>
              <a:ext uri="{FF2B5EF4-FFF2-40B4-BE49-F238E27FC236}">
                <a16:creationId xmlns:a16="http://schemas.microsoft.com/office/drawing/2014/main" id="{D0BBDB00-FA5C-FE05-1139-2DC8A513C689}"/>
              </a:ext>
            </a:extLst>
          </p:cNvPr>
          <p:cNvPicPr>
            <a:picLocks noChangeAspect="1"/>
          </p:cNvPicPr>
          <p:nvPr/>
        </p:nvPicPr>
        <p:blipFill>
          <a:blip r:embed="rId3"/>
          <a:stretch>
            <a:fillRect/>
          </a:stretch>
        </p:blipFill>
        <p:spPr>
          <a:xfrm>
            <a:off x="1965002" y="3417118"/>
            <a:ext cx="5552304" cy="1926310"/>
          </a:xfrm>
          <a:prstGeom prst="rect">
            <a:avLst/>
          </a:prstGeom>
        </p:spPr>
      </p:pic>
      <p:sp>
        <p:nvSpPr>
          <p:cNvPr id="7" name="TextBox 6">
            <a:extLst>
              <a:ext uri="{FF2B5EF4-FFF2-40B4-BE49-F238E27FC236}">
                <a16:creationId xmlns:a16="http://schemas.microsoft.com/office/drawing/2014/main" id="{74C90B41-E67E-EF55-8F9F-FCEFAA6D4CCE}"/>
              </a:ext>
            </a:extLst>
          </p:cNvPr>
          <p:cNvSpPr txBox="1"/>
          <p:nvPr/>
        </p:nvSpPr>
        <p:spPr>
          <a:xfrm>
            <a:off x="1824830" y="2978451"/>
            <a:ext cx="5832648" cy="369332"/>
          </a:xfrm>
          <a:prstGeom prst="rect">
            <a:avLst/>
          </a:prstGeom>
          <a:noFill/>
        </p:spPr>
        <p:txBody>
          <a:bodyPr wrap="square" rtlCol="0">
            <a:spAutoFit/>
          </a:bodyPr>
          <a:lstStyle/>
          <a:p>
            <a:r>
              <a:rPr lang="zh-CN" altLang="en-US" dirty="0">
                <a:effectLst/>
                <a:latin typeface="Helvetica" pitchFamily="2" charset="0"/>
              </a:rPr>
              <a:t>表</a:t>
            </a:r>
            <a:r>
              <a:rPr lang="en-US" altLang="zh-CN" dirty="0">
                <a:latin typeface="Helvetica" pitchFamily="2" charset="0"/>
              </a:rPr>
              <a:t>3</a:t>
            </a:r>
            <a:r>
              <a:rPr lang="zh-CN" altLang="en-US" dirty="0">
                <a:latin typeface="Helvetica" pitchFamily="2" charset="0"/>
              </a:rPr>
              <a:t>：</a:t>
            </a:r>
            <a:r>
              <a:rPr lang="zh-CN" altLang="en-US" dirty="0">
                <a:effectLst/>
                <a:latin typeface="Helvetica" pitchFamily="2" charset="0"/>
              </a:rPr>
              <a:t>模型知识融合的例子，</a:t>
            </a:r>
            <a:r>
              <a:rPr lang="en-GB" dirty="0">
                <a:effectLst/>
                <a:latin typeface="Helvetica" pitchFamily="2" charset="0"/>
              </a:rPr>
              <a:t> </a:t>
            </a:r>
            <a:r>
              <a:rPr lang="zh-CN" altLang="en-US" dirty="0">
                <a:effectLst/>
                <a:latin typeface="Helvetica" pitchFamily="2" charset="0"/>
              </a:rPr>
              <a:t>✓和✗代表了是否包含分类</a:t>
            </a:r>
          </a:p>
        </p:txBody>
      </p:sp>
      <p:sp>
        <p:nvSpPr>
          <p:cNvPr id="8" name="TextBox 7">
            <a:extLst>
              <a:ext uri="{FF2B5EF4-FFF2-40B4-BE49-F238E27FC236}">
                <a16:creationId xmlns:a16="http://schemas.microsoft.com/office/drawing/2014/main" id="{49CA801A-731F-8656-3A16-83F35ED25EF2}"/>
              </a:ext>
            </a:extLst>
          </p:cNvPr>
          <p:cNvSpPr txBox="1"/>
          <p:nvPr/>
        </p:nvSpPr>
        <p:spPr>
          <a:xfrm>
            <a:off x="517424" y="1873716"/>
            <a:ext cx="8626576" cy="1200329"/>
          </a:xfrm>
          <a:prstGeom prst="rect">
            <a:avLst/>
          </a:prstGeom>
          <a:noFill/>
        </p:spPr>
        <p:txBody>
          <a:bodyPr wrap="square" rtlCol="0">
            <a:spAutoFit/>
          </a:bodyPr>
          <a:lstStyle/>
          <a:p>
            <a:r>
              <a:rPr lang="zh-CN" altLang="en-US" dirty="0">
                <a:effectLst/>
                <a:latin typeface="Helvetica" pitchFamily="2" charset="0"/>
              </a:rPr>
              <a:t>在软件需求变更时，可能需要扩展当前模型的功能，开发人员发现有相似的模型存在，且模型间具有一定的</a:t>
            </a:r>
            <a:r>
              <a:rPr lang="zh-CN" altLang="en-US" dirty="0">
                <a:solidFill>
                  <a:srgbClr val="FF0000"/>
                </a:solidFill>
                <a:effectLst/>
                <a:latin typeface="Helvetica" pitchFamily="2" charset="0"/>
              </a:rPr>
              <a:t>覆盖</a:t>
            </a:r>
            <a:r>
              <a:rPr lang="zh-CN" altLang="en-US" dirty="0">
                <a:effectLst/>
                <a:latin typeface="Helvetica" pitchFamily="2" charset="0"/>
              </a:rPr>
              <a:t>。因此如何在模型融合的环境下，把具有一定覆盖的模型融合成更强的模型。</a:t>
            </a:r>
          </a:p>
          <a:p>
            <a:endParaRPr lang="en-C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F42B679-284F-1114-9E83-CDF0C9DA6884}"/>
                  </a:ext>
                </a:extLst>
              </p:cNvPr>
              <p:cNvSpPr txBox="1"/>
              <p:nvPr/>
            </p:nvSpPr>
            <p:spPr>
              <a:xfrm>
                <a:off x="1871700" y="5620598"/>
                <a:ext cx="5400600" cy="369332"/>
              </a:xfrm>
              <a:prstGeom prst="rect">
                <a:avLst/>
              </a:prstGeom>
              <a:noFill/>
            </p:spPr>
            <p:txBody>
              <a:bodyPr wrap="square" rtlCol="0">
                <a:spAutoFit/>
              </a:bodyPr>
              <a:lstStyle/>
              <a:p>
                <a:r>
                  <a:rPr lang="en-CN" b="1" dirty="0"/>
                  <a:t>复用相似模型的原有知识</a:t>
                </a:r>
                <a:r>
                  <a:rPr lang="zh-CN" altLang="en-US" b="1" dirty="0"/>
                  <a:t>在有限标记代价下增强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𝑴</m:t>
                        </m:r>
                      </m:e>
                      <m:sub>
                        <m:r>
                          <a:rPr lang="en-US" altLang="zh-CN" b="1" i="1">
                            <a:latin typeface="Cambria Math" panose="02040503050406030204" pitchFamily="18" charset="0"/>
                          </a:rPr>
                          <m:t>𝑪</m:t>
                        </m:r>
                      </m:sub>
                    </m:sSub>
                  </m:oMath>
                </a14:m>
                <a:endParaRPr lang="en-CN" b="1" dirty="0"/>
              </a:p>
            </p:txBody>
          </p:sp>
        </mc:Choice>
        <mc:Fallback xmlns="">
          <p:sp>
            <p:nvSpPr>
              <p:cNvPr id="14" name="TextBox 13">
                <a:extLst>
                  <a:ext uri="{FF2B5EF4-FFF2-40B4-BE49-F238E27FC236}">
                    <a16:creationId xmlns:a16="http://schemas.microsoft.com/office/drawing/2014/main" id="{CF42B679-284F-1114-9E83-CDF0C9DA6884}"/>
                  </a:ext>
                </a:extLst>
              </p:cNvPr>
              <p:cNvSpPr txBox="1">
                <a:spLocks noRot="1" noChangeAspect="1" noMove="1" noResize="1" noEditPoints="1" noAdjustHandles="1" noChangeArrowheads="1" noChangeShapeType="1" noTextEdit="1"/>
              </p:cNvSpPr>
              <p:nvPr/>
            </p:nvSpPr>
            <p:spPr>
              <a:xfrm>
                <a:off x="1871700" y="5620598"/>
                <a:ext cx="5400600" cy="369332"/>
              </a:xfrm>
              <a:prstGeom prst="rect">
                <a:avLst/>
              </a:prstGeom>
              <a:blipFill>
                <a:blip r:embed="rId4"/>
                <a:stretch>
                  <a:fillRect l="-939" t="-6667" b="-23333"/>
                </a:stretch>
              </a:blipFill>
            </p:spPr>
            <p:txBody>
              <a:bodyPr/>
              <a:lstStyle/>
              <a:p>
                <a:r>
                  <a:rPr lang="en-CN">
                    <a:noFill/>
                  </a:rPr>
                  <a:t> </a:t>
                </a:r>
              </a:p>
            </p:txBody>
          </p:sp>
        </mc:Fallback>
      </mc:AlternateContent>
      <p:sp>
        <p:nvSpPr>
          <p:cNvPr id="17" name="Rectangle 16">
            <a:extLst>
              <a:ext uri="{FF2B5EF4-FFF2-40B4-BE49-F238E27FC236}">
                <a16:creationId xmlns:a16="http://schemas.microsoft.com/office/drawing/2014/main" id="{1CDC3462-F9F2-AB5E-65EF-5703166B9D45}"/>
              </a:ext>
            </a:extLst>
          </p:cNvPr>
          <p:cNvSpPr/>
          <p:nvPr/>
        </p:nvSpPr>
        <p:spPr bwMode="auto">
          <a:xfrm>
            <a:off x="3491880" y="3789040"/>
            <a:ext cx="1080120" cy="1645055"/>
          </a:xfrm>
          <a:prstGeom prst="rect">
            <a:avLst/>
          </a:prstGeom>
          <a:noFill/>
          <a:ln w="31750" cap="flat" cmpd="sng" algn="ctr">
            <a:solidFill>
              <a:srgbClr val="FF000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CN" sz="1800" b="0" i="0" u="none" strike="noStrike" cap="none" normalizeH="0" baseline="0">
              <a:ln>
                <a:noFill/>
              </a:ln>
              <a:solidFill>
                <a:schemeClr val="tx1"/>
              </a:solidFill>
              <a:effectLst/>
              <a:latin typeface="Times New Roman" panose="02020603050405020304" charset="0"/>
              <a:ea typeface="宋体" panose="02010600030101010101" pitchFamily="2" charset="-122"/>
            </a:endParaRPr>
          </a:p>
        </p:txBody>
      </p:sp>
      <p:sp>
        <p:nvSpPr>
          <p:cNvPr id="20" name="标题 1">
            <a:extLst>
              <a:ext uri="{FF2B5EF4-FFF2-40B4-BE49-F238E27FC236}">
                <a16:creationId xmlns:a16="http://schemas.microsoft.com/office/drawing/2014/main" id="{2719F792-E072-305A-A753-F70136C3CBA5}"/>
              </a:ext>
            </a:extLst>
          </p:cNvPr>
          <p:cNvSpPr txBox="1">
            <a:spLocks/>
          </p:cNvSpPr>
          <p:nvPr/>
        </p:nvSpPr>
        <p:spPr>
          <a:xfrm>
            <a:off x="683568" y="285812"/>
            <a:ext cx="7992889" cy="558324"/>
          </a:xfrm>
          <a:prstGeom prst="rect">
            <a:avLst/>
          </a:prstGeom>
        </p:spPr>
        <p:txBody>
          <a:bodyPr/>
          <a:lstStyle>
            <a:lvl1pPr algn="l"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sz="2800" kern="0" dirty="0"/>
              <a:t> 工作二：</a:t>
            </a:r>
            <a:r>
              <a:rPr lang="zh-CN" altLang="en-US" sz="2800" kern="0" dirty="0">
                <a:latin typeface="Helvetica" pitchFamily="2" charset="0"/>
              </a:rPr>
              <a:t>基于知识分布的模型增强用例选择技术</a:t>
            </a:r>
            <a:br>
              <a:rPr lang="zh-CN" altLang="en-US" sz="2800" kern="0" dirty="0">
                <a:latin typeface="Helvetica" pitchFamily="2" charset="0"/>
              </a:rPr>
            </a:br>
            <a:br>
              <a:rPr lang="zh-CN" altLang="en-US" sz="2800" kern="0" dirty="0">
                <a:latin typeface="Helvetica" pitchFamily="2" charset="0"/>
              </a:rPr>
            </a:br>
            <a:endParaRPr lang="zh-CN" altLang="en-US" sz="2800" kern="0" dirty="0"/>
          </a:p>
        </p:txBody>
      </p:sp>
    </p:spTree>
    <p:extLst>
      <p:ext uri="{BB962C8B-B14F-4D97-AF65-F5344CB8AC3E}">
        <p14:creationId xmlns:p14="http://schemas.microsoft.com/office/powerpoint/2010/main" val="107887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5B0C1884-DCE2-BD5F-8EAF-DB75CA9AFA05}"/>
              </a:ext>
            </a:extLst>
          </p:cNvPr>
          <p:cNvSpPr txBox="1"/>
          <p:nvPr/>
        </p:nvSpPr>
        <p:spPr>
          <a:xfrm>
            <a:off x="551369" y="968855"/>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方法设计</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sp>
        <p:nvSpPr>
          <p:cNvPr id="8" name="TextBox 7">
            <a:extLst>
              <a:ext uri="{FF2B5EF4-FFF2-40B4-BE49-F238E27FC236}">
                <a16:creationId xmlns:a16="http://schemas.microsoft.com/office/drawing/2014/main" id="{49CA801A-731F-8656-3A16-83F35ED25EF2}"/>
              </a:ext>
            </a:extLst>
          </p:cNvPr>
          <p:cNvSpPr txBox="1"/>
          <p:nvPr/>
        </p:nvSpPr>
        <p:spPr>
          <a:xfrm>
            <a:off x="392068" y="1708033"/>
            <a:ext cx="8626576" cy="646331"/>
          </a:xfrm>
          <a:prstGeom prst="rect">
            <a:avLst/>
          </a:prstGeom>
          <a:noFill/>
        </p:spPr>
        <p:txBody>
          <a:bodyPr wrap="square" rtlCol="0">
            <a:spAutoFit/>
          </a:bodyPr>
          <a:lstStyle/>
          <a:p>
            <a:r>
              <a:rPr lang="zh-CN" altLang="en-US" dirty="0">
                <a:latin typeface="Helvetica" pitchFamily="2" charset="0"/>
              </a:rPr>
              <a:t>受到</a:t>
            </a:r>
            <a:r>
              <a:rPr lang="en-GB" dirty="0">
                <a:effectLst/>
                <a:latin typeface="Times New Roman" panose="02020603050405020304" pitchFamily="18" charset="0"/>
                <a:cs typeface="Times New Roman" panose="02020603050405020304" pitchFamily="18" charset="0"/>
              </a:rPr>
              <a:t>Q. </a:t>
            </a:r>
            <a:r>
              <a:rPr lang="en-GB" dirty="0" err="1">
                <a:effectLst/>
                <a:latin typeface="Times New Roman" panose="02020603050405020304" pitchFamily="18" charset="0"/>
                <a:cs typeface="Times New Roman" panose="02020603050405020304" pitchFamily="18" charset="0"/>
              </a:rPr>
              <a:t>Hu等</a:t>
            </a:r>
            <a:r>
              <a:rPr lang="en-US" altLang="zh-CN" baseline="30000" dirty="0">
                <a:effectLst/>
                <a:latin typeface="Times New Roman" panose="02020603050405020304" pitchFamily="18" charset="0"/>
                <a:cs typeface="Times New Roman" panose="02020603050405020304" pitchFamily="18" charset="0"/>
              </a:rPr>
              <a:t>1</a:t>
            </a:r>
            <a:r>
              <a:rPr lang="zh-CN" altLang="en-US" dirty="0">
                <a:effectLst/>
                <a:latin typeface="Times New Roman" panose="02020603050405020304" pitchFamily="18" charset="0"/>
                <a:cs typeface="Times New Roman" panose="02020603050405020304" pitchFamily="18" charset="0"/>
              </a:rPr>
              <a:t>研究的启发，可以通过在某种的</a:t>
            </a:r>
            <a:r>
              <a:rPr lang="zh-CN" altLang="en-US" dirty="0">
                <a:solidFill>
                  <a:srgbClr val="FF0000"/>
                </a:solidFill>
                <a:effectLst/>
                <a:latin typeface="Times New Roman" panose="02020603050405020304" pitchFamily="18" charset="0"/>
                <a:cs typeface="Times New Roman" panose="02020603050405020304" pitchFamily="18" charset="0"/>
              </a:rPr>
              <a:t>数据分布</a:t>
            </a:r>
            <a:r>
              <a:rPr lang="zh-CN" altLang="en-US" dirty="0">
                <a:effectLst/>
                <a:latin typeface="Times New Roman" panose="02020603050405020304" pitchFamily="18" charset="0"/>
                <a:cs typeface="Times New Roman" panose="02020603050405020304" pitchFamily="18" charset="0"/>
              </a:rPr>
              <a:t>的条件下进行用例选择。以此来减少标记代价，通过</a:t>
            </a:r>
            <a:r>
              <a:rPr lang="zh-CN" altLang="en-US" dirty="0">
                <a:solidFill>
                  <a:srgbClr val="FF0000"/>
                </a:solidFill>
                <a:effectLst/>
                <a:latin typeface="Times New Roman" panose="02020603050405020304" pitchFamily="18" charset="0"/>
                <a:cs typeface="Times New Roman" panose="02020603050405020304" pitchFamily="18" charset="0"/>
              </a:rPr>
              <a:t>重训练</a:t>
            </a:r>
            <a:r>
              <a:rPr lang="zh-CN" altLang="en-US" dirty="0">
                <a:effectLst/>
                <a:latin typeface="Times New Roman" panose="02020603050405020304" pitchFamily="18" charset="0"/>
                <a:cs typeface="Times New Roman" panose="02020603050405020304" pitchFamily="18" charset="0"/>
              </a:rPr>
              <a:t>对融合模型进行增强。</a:t>
            </a:r>
            <a:endParaRPr lang="en-GB"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D79F7D-D79B-84E1-FDC0-5B42F4600EED}"/>
              </a:ext>
            </a:extLst>
          </p:cNvPr>
          <p:cNvSpPr txBox="1">
            <a:spLocks/>
          </p:cNvSpPr>
          <p:nvPr/>
        </p:nvSpPr>
        <p:spPr>
          <a:xfrm>
            <a:off x="4376820" y="5209987"/>
            <a:ext cx="4821007" cy="504056"/>
          </a:xfrm>
          <a:prstGeom prst="rect">
            <a:avLst/>
          </a:prstGeom>
        </p:spPr>
        <p:txBody>
          <a:bodyPr vert="horz" lIns="121955" tIns="60977" rIns="121955" bIns="60977" rtlCol="0">
            <a:noAutofit/>
          </a:bodyPr>
          <a:lstStyle>
            <a:lvl1pPr marL="457326" indent="-457326" algn="l" defTabSz="609768" rtl="0" eaLnBrk="1" latinLnBrk="0" hangingPunct="1">
              <a:spcBef>
                <a:spcPct val="20000"/>
              </a:spcBef>
              <a:buFont typeface="Arial"/>
              <a:buChar char="•"/>
              <a:defRPr sz="4300" kern="1200">
                <a:solidFill>
                  <a:schemeClr val="tx1"/>
                </a:solidFill>
                <a:latin typeface="+mn-lt"/>
                <a:ea typeface="+mn-ea"/>
                <a:cs typeface="Open Sans"/>
              </a:defRPr>
            </a:lvl1pPr>
            <a:lvl2pPr marL="990872" indent="-381105" algn="l" defTabSz="609768" rtl="0" eaLnBrk="1" latinLnBrk="0" hangingPunct="1">
              <a:spcBef>
                <a:spcPct val="20000"/>
              </a:spcBef>
              <a:buFont typeface="Arial"/>
              <a:buChar char="–"/>
              <a:defRPr sz="3700" kern="1200">
                <a:solidFill>
                  <a:schemeClr val="tx1"/>
                </a:solidFill>
                <a:latin typeface="+mn-lt"/>
                <a:ea typeface="+mn-ea"/>
                <a:cs typeface="Open Sans"/>
              </a:defRPr>
            </a:lvl2pPr>
            <a:lvl3pPr marL="1524419" indent="-304884" algn="l" defTabSz="609768" rtl="0" eaLnBrk="1" latinLnBrk="0" hangingPunct="1">
              <a:spcBef>
                <a:spcPct val="20000"/>
              </a:spcBef>
              <a:buFont typeface="Arial"/>
              <a:buChar char="•"/>
              <a:defRPr sz="3200" kern="1200">
                <a:solidFill>
                  <a:schemeClr val="tx1"/>
                </a:solidFill>
                <a:latin typeface="+mn-lt"/>
                <a:ea typeface="+mn-ea"/>
                <a:cs typeface="Open Sans"/>
              </a:defRPr>
            </a:lvl3pPr>
            <a:lvl4pPr marL="2134187" indent="-304884" algn="l" defTabSz="609768" rtl="0" eaLnBrk="1" latinLnBrk="0" hangingPunct="1">
              <a:spcBef>
                <a:spcPct val="20000"/>
              </a:spcBef>
              <a:buFont typeface="Arial"/>
              <a:buChar char="–"/>
              <a:defRPr sz="2700" kern="1200">
                <a:solidFill>
                  <a:schemeClr val="tx1"/>
                </a:solidFill>
                <a:latin typeface="+mn-lt"/>
                <a:ea typeface="+mn-ea"/>
                <a:cs typeface="Open Sans"/>
              </a:defRPr>
            </a:lvl4pPr>
            <a:lvl5pPr marL="2743954" indent="-304884" algn="l" defTabSz="609768" rtl="0" eaLnBrk="1" latinLnBrk="0" hangingPunct="1">
              <a:spcBef>
                <a:spcPct val="20000"/>
              </a:spcBef>
              <a:buFont typeface="Arial"/>
              <a:buChar char="»"/>
              <a:defRPr sz="2700" kern="1200">
                <a:solidFill>
                  <a:schemeClr val="tx1"/>
                </a:solidFill>
                <a:latin typeface="+mn-lt"/>
                <a:ea typeface="+mn-ea"/>
                <a:cs typeface="Open Sans"/>
              </a:defRPr>
            </a:lvl5pPr>
            <a:lvl6pPr marL="3353722" indent="-304884" algn="l" defTabSz="609768" rtl="0" eaLnBrk="1" latinLnBrk="0" hangingPunct="1">
              <a:spcBef>
                <a:spcPct val="20000"/>
              </a:spcBef>
              <a:buFont typeface="Arial"/>
              <a:buChar char="•"/>
              <a:defRPr sz="2700" kern="1200">
                <a:solidFill>
                  <a:schemeClr val="tx1"/>
                </a:solidFill>
                <a:latin typeface="+mn-lt"/>
                <a:ea typeface="+mn-ea"/>
                <a:cs typeface="+mn-cs"/>
              </a:defRPr>
            </a:lvl6pPr>
            <a:lvl7pPr marL="3963490" indent="-304884" algn="l" defTabSz="609768" rtl="0" eaLnBrk="1" latinLnBrk="0" hangingPunct="1">
              <a:spcBef>
                <a:spcPct val="20000"/>
              </a:spcBef>
              <a:buFont typeface="Arial"/>
              <a:buChar char="•"/>
              <a:defRPr sz="2700" kern="1200">
                <a:solidFill>
                  <a:schemeClr val="tx1"/>
                </a:solidFill>
                <a:latin typeface="+mn-lt"/>
                <a:ea typeface="+mn-ea"/>
                <a:cs typeface="+mn-cs"/>
              </a:defRPr>
            </a:lvl7pPr>
            <a:lvl8pPr marL="4573257" indent="-304884" algn="l" defTabSz="609768" rtl="0" eaLnBrk="1" latinLnBrk="0" hangingPunct="1">
              <a:spcBef>
                <a:spcPct val="20000"/>
              </a:spcBef>
              <a:buFont typeface="Arial"/>
              <a:buChar char="•"/>
              <a:defRPr sz="2700" kern="1200">
                <a:solidFill>
                  <a:schemeClr val="tx1"/>
                </a:solidFill>
                <a:latin typeface="+mn-lt"/>
                <a:ea typeface="+mn-ea"/>
                <a:cs typeface="+mn-cs"/>
              </a:defRPr>
            </a:lvl8pPr>
            <a:lvl9pPr marL="5183025" indent="-304884" algn="l" defTabSz="609768" rtl="0" eaLnBrk="1" latinLnBrk="0" hangingPunct="1">
              <a:spcBef>
                <a:spcPct val="20000"/>
              </a:spcBef>
              <a:buFont typeface="Arial"/>
              <a:buChar char="•"/>
              <a:defRPr sz="2700" kern="1200">
                <a:solidFill>
                  <a:schemeClr val="tx1"/>
                </a:solidFill>
                <a:latin typeface="+mn-lt"/>
                <a:ea typeface="+mn-ea"/>
                <a:cs typeface="+mn-cs"/>
              </a:defRPr>
            </a:lvl9pPr>
          </a:lstStyle>
          <a:p>
            <a:pPr marL="609751" lvl="1" indent="0">
              <a:buNone/>
            </a:pPr>
            <a:r>
              <a:rPr lang="en-US" altLang="zh-CN" sz="1200" dirty="0">
                <a:latin typeface="Times New Roman" panose="02020603050405020304" pitchFamily="18" charset="0"/>
                <a:cs typeface="Times New Roman" panose="02020603050405020304" pitchFamily="18" charset="0"/>
              </a:rPr>
              <a:t>1: </a:t>
            </a:r>
            <a:r>
              <a:rPr lang="en-US" altLang="zh-CN" sz="1200" dirty="0" err="1">
                <a:latin typeface="Times New Roman" panose="02020603050405020304" pitchFamily="18" charset="0"/>
                <a:cs typeface="Times New Roman" panose="02020603050405020304" pitchFamily="18" charset="0"/>
              </a:rPr>
              <a:t>Q.Hu</a:t>
            </a:r>
            <a:r>
              <a:rPr lang="en-US" altLang="zh-CN" sz="1200" dirty="0">
                <a:latin typeface="Times New Roman" panose="02020603050405020304" pitchFamily="18" charset="0"/>
                <a:cs typeface="Times New Roman" panose="02020603050405020304" pitchFamily="18" charset="0"/>
              </a:rPr>
              <a:t>, et al. "An empirical study on data distribution-aware test selection for deep learning enhancement." ACM Transactions on Software Engineering and Methodology, 2022.</a:t>
            </a:r>
          </a:p>
        </p:txBody>
      </p:sp>
      <p:grpSp>
        <p:nvGrpSpPr>
          <p:cNvPr id="4" name="Group 3">
            <a:extLst>
              <a:ext uri="{FF2B5EF4-FFF2-40B4-BE49-F238E27FC236}">
                <a16:creationId xmlns:a16="http://schemas.microsoft.com/office/drawing/2014/main" id="{8D254707-813F-90CF-969B-16DB496B0399}"/>
              </a:ext>
            </a:extLst>
          </p:cNvPr>
          <p:cNvGrpSpPr/>
          <p:nvPr/>
        </p:nvGrpSpPr>
        <p:grpSpPr>
          <a:xfrm>
            <a:off x="1583870" y="2470138"/>
            <a:ext cx="1517607" cy="1010575"/>
            <a:chOff x="5365543" y="670369"/>
            <a:chExt cx="1797257" cy="1114678"/>
          </a:xfrm>
        </p:grpSpPr>
        <p:sp>
          <p:nvSpPr>
            <p:cNvPr id="9" name="Oval 8">
              <a:extLst>
                <a:ext uri="{FF2B5EF4-FFF2-40B4-BE49-F238E27FC236}">
                  <a16:creationId xmlns:a16="http://schemas.microsoft.com/office/drawing/2014/main" id="{95D54E77-DD56-94B8-F9DC-FE3850EDFFDA}"/>
                </a:ext>
              </a:extLst>
            </p:cNvPr>
            <p:cNvSpPr/>
            <p:nvPr/>
          </p:nvSpPr>
          <p:spPr>
            <a:xfrm>
              <a:off x="5365543" y="1137512"/>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Rectangle 9">
              <a:extLst>
                <a:ext uri="{FF2B5EF4-FFF2-40B4-BE49-F238E27FC236}">
                  <a16:creationId xmlns:a16="http://schemas.microsoft.com/office/drawing/2014/main" id="{9ACD134A-F0B8-792C-33A5-A1FC0C1E1B39}"/>
                </a:ext>
              </a:extLst>
            </p:cNvPr>
            <p:cNvSpPr/>
            <p:nvPr/>
          </p:nvSpPr>
          <p:spPr>
            <a:xfrm>
              <a:off x="6154377" y="1386815"/>
              <a:ext cx="226183" cy="156990"/>
            </a:xfrm>
            <a:prstGeom prst="rect">
              <a:avLst/>
            </a:prstGeom>
            <a:gradFill flip="none" rotWithShape="1">
              <a:gsLst>
                <a:gs pos="69000">
                  <a:srgbClr val="00B050"/>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 name="Oval 10">
              <a:extLst>
                <a:ext uri="{FF2B5EF4-FFF2-40B4-BE49-F238E27FC236}">
                  <a16:creationId xmlns:a16="http://schemas.microsoft.com/office/drawing/2014/main" id="{E91DF4FA-AFAC-B2F8-EE6A-7E4721A195CD}"/>
                </a:ext>
              </a:extLst>
            </p:cNvPr>
            <p:cNvSpPr/>
            <p:nvPr/>
          </p:nvSpPr>
          <p:spPr>
            <a:xfrm>
              <a:off x="5946882" y="1126556"/>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7004008-3CC0-21EF-7723-C251C0FD9D8F}"/>
                    </a:ext>
                  </a:extLst>
                </p:cNvPr>
                <p:cNvSpPr txBox="1"/>
                <p:nvPr/>
              </p:nvSpPr>
              <p:spPr>
                <a:xfrm>
                  <a:off x="5673788" y="683519"/>
                  <a:ext cx="546185" cy="2580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𝒂</m:t>
                            </m:r>
                          </m:sub>
                        </m:sSub>
                      </m:oMath>
                    </m:oMathPara>
                  </a14:m>
                  <a:endParaRPr lang="en-CN" sz="1400" b="1" dirty="0"/>
                </a:p>
              </p:txBody>
            </p:sp>
          </mc:Choice>
          <mc:Fallback xmlns="">
            <p:sp>
              <p:nvSpPr>
                <p:cNvPr id="16" name="TextBox 15">
                  <a:extLst>
                    <a:ext uri="{FF2B5EF4-FFF2-40B4-BE49-F238E27FC236}">
                      <a16:creationId xmlns:a16="http://schemas.microsoft.com/office/drawing/2014/main" id="{37004008-3CC0-21EF-7723-C251C0FD9D8F}"/>
                    </a:ext>
                  </a:extLst>
                </p:cNvPr>
                <p:cNvSpPr txBox="1">
                  <a:spLocks noRot="1" noChangeAspect="1" noMove="1" noResize="1" noEditPoints="1" noAdjustHandles="1" noChangeArrowheads="1" noChangeShapeType="1" noTextEdit="1"/>
                </p:cNvSpPr>
                <p:nvPr/>
              </p:nvSpPr>
              <p:spPr>
                <a:xfrm>
                  <a:off x="5673788" y="683519"/>
                  <a:ext cx="546185" cy="258002"/>
                </a:xfrm>
                <a:prstGeom prst="rect">
                  <a:avLst/>
                </a:prstGeom>
                <a:blipFill>
                  <a:blip r:embed="rId3"/>
                  <a:stretch>
                    <a:fillRect b="-20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516746A-3A5A-568B-EC24-6D12C6727035}"/>
                    </a:ext>
                  </a:extLst>
                </p:cNvPr>
                <p:cNvSpPr txBox="1"/>
                <p:nvPr/>
              </p:nvSpPr>
              <p:spPr>
                <a:xfrm>
                  <a:off x="6308368" y="670369"/>
                  <a:ext cx="546186" cy="2580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𝒃</m:t>
                            </m:r>
                          </m:sub>
                        </m:sSub>
                      </m:oMath>
                    </m:oMathPara>
                  </a14:m>
                  <a:endParaRPr lang="en-CN" sz="1400" b="1" dirty="0"/>
                </a:p>
              </p:txBody>
            </p:sp>
          </mc:Choice>
          <mc:Fallback xmlns="">
            <p:sp>
              <p:nvSpPr>
                <p:cNvPr id="17" name="TextBox 16">
                  <a:extLst>
                    <a:ext uri="{FF2B5EF4-FFF2-40B4-BE49-F238E27FC236}">
                      <a16:creationId xmlns:a16="http://schemas.microsoft.com/office/drawing/2014/main" id="{5516746A-3A5A-568B-EC24-6D12C6727035}"/>
                    </a:ext>
                  </a:extLst>
                </p:cNvPr>
                <p:cNvSpPr txBox="1">
                  <a:spLocks noRot="1" noChangeAspect="1" noMove="1" noResize="1" noEditPoints="1" noAdjustHandles="1" noChangeArrowheads="1" noChangeShapeType="1" noTextEdit="1"/>
                </p:cNvSpPr>
                <p:nvPr/>
              </p:nvSpPr>
              <p:spPr>
                <a:xfrm>
                  <a:off x="6308368" y="670369"/>
                  <a:ext cx="546186" cy="258002"/>
                </a:xfrm>
                <a:prstGeom prst="rect">
                  <a:avLst/>
                </a:prstGeom>
                <a:blipFill>
                  <a:blip r:embed="rId4"/>
                  <a:stretch>
                    <a:fillRect b="-25000"/>
                  </a:stretch>
                </a:blipFill>
              </p:spPr>
              <p:txBody>
                <a:bodyPr/>
                <a:lstStyle/>
                <a:p>
                  <a:r>
                    <a:rPr lang="en-CN">
                      <a:noFill/>
                    </a:rPr>
                    <a:t> </a:t>
                  </a:r>
                </a:p>
              </p:txBody>
            </p:sp>
          </mc:Fallback>
        </mc:AlternateContent>
        <p:cxnSp>
          <p:nvCxnSpPr>
            <p:cNvPr id="18" name="Curved Connector 17">
              <a:extLst>
                <a:ext uri="{FF2B5EF4-FFF2-40B4-BE49-F238E27FC236}">
                  <a16:creationId xmlns:a16="http://schemas.microsoft.com/office/drawing/2014/main" id="{B86F03A4-93F0-3B1E-66E8-BC4D5AB2AFF4}"/>
                </a:ext>
              </a:extLst>
            </p:cNvPr>
            <p:cNvCxnSpPr>
              <a:stCxn id="16" idx="2"/>
              <a:endCxn id="10" idx="0"/>
            </p:cNvCxnSpPr>
            <p:nvPr/>
          </p:nvCxnSpPr>
          <p:spPr>
            <a:xfrm rot="16200000" flipH="1">
              <a:off x="5884528" y="1003875"/>
              <a:ext cx="445294" cy="320586"/>
            </a:xfrm>
            <a:prstGeom prst="curvedConnector3">
              <a:avLst>
                <a:gd name="adj1" fmla="val 50000"/>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241F2A99-7374-AB4B-3B12-DC2D20B09501}"/>
                </a:ext>
              </a:extLst>
            </p:cNvPr>
            <p:cNvCxnSpPr>
              <a:cxnSpLocks/>
              <a:stCxn id="17" idx="2"/>
              <a:endCxn id="10" idx="0"/>
            </p:cNvCxnSpPr>
            <p:nvPr/>
          </p:nvCxnSpPr>
          <p:spPr>
            <a:xfrm rot="5400000">
              <a:off x="6195243" y="1000597"/>
              <a:ext cx="458444" cy="313994"/>
            </a:xfrm>
            <a:prstGeom prst="curvedConnector3">
              <a:avLst>
                <a:gd name="adj1" fmla="val 50000"/>
              </a:avLst>
            </a:prstGeom>
            <a:ln w="41275">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8F75440-7180-8DC5-9DA7-484546C243C6}"/>
              </a:ext>
            </a:extLst>
          </p:cNvPr>
          <p:cNvGrpSpPr/>
          <p:nvPr/>
        </p:nvGrpSpPr>
        <p:grpSpPr>
          <a:xfrm>
            <a:off x="2604320" y="4834315"/>
            <a:ext cx="1961172" cy="1566291"/>
            <a:chOff x="5517943" y="2435669"/>
            <a:chExt cx="1797257" cy="1577531"/>
          </a:xfrm>
        </p:grpSpPr>
        <mc:AlternateContent xmlns:mc="http://schemas.openxmlformats.org/markup-compatibility/2006" xmlns:a14="http://schemas.microsoft.com/office/drawing/2010/main">
          <mc:Choice Requires="a14">
            <p:graphicFrame>
              <p:nvGraphicFramePr>
                <p:cNvPr id="33" name="Object 32">
                  <a:extLst>
                    <a:ext uri="{FF2B5EF4-FFF2-40B4-BE49-F238E27FC236}">
                      <a16:creationId xmlns:a16="http://schemas.microsoft.com/office/drawing/2014/main" id="{6FA22CA6-3C36-9357-6010-21F9D419F230}"/>
                    </a:ext>
                  </a:extLst>
                </p:cNvPr>
                <p:cNvGraphicFramePr>
                  <a:graphicFrameLocks noChangeAspect="1"/>
                </p:cNvGraphicFramePr>
                <p:nvPr>
                  <p:extLst>
                    <p:ext uri="{D42A27DB-BD31-4B8C-83A1-F6EECF244321}">
                      <p14:modId xmlns:p14="http://schemas.microsoft.com/office/powerpoint/2010/main" val="365011555"/>
                    </p:ext>
                  </p:extLst>
                </p:nvPr>
              </p:nvGraphicFramePr>
              <p:xfrm>
                <a:off x="6096000" y="3810000"/>
                <a:ext cx="812800" cy="203200"/>
              </p:xfrm>
              <a:graphic>
                <a:graphicData uri="http://schemas.openxmlformats.org/presentationml/2006/ole">
                  <mc:AlternateContent>
                    <mc:Choice xmlns:v="urn:schemas-microsoft-com:vml" Requires="v">
                      <p:oleObj r:id="rId5" imgW="0" imgH="0" progId="Equation.DSMT4">
                        <p:embed/>
                      </p:oleObj>
                    </mc:Choice>
                    <mc:Fallback>
                      <p:oleObj r:id="rId5" imgW="0" imgH="0" progId="Equation.DSMT4">
                        <p:embed/>
                        <p:pic>
                          <p:nvPicPr>
                            <p:cNvPr id="159" name="Object 158">
                              <a:extLst>
                                <a:ext uri="{FF2B5EF4-FFF2-40B4-BE49-F238E27FC236}">
                                  <a16:creationId xmlns:a16="http://schemas.microsoft.com/office/drawing/2014/main" id="{9F92B01E-BE18-8143-B085-3EB85B20BEAC}"/>
                                </a:ext>
                              </a:extLst>
                            </p:cNvPr>
                            <p:cNvPicPr/>
                            <p:nvPr/>
                          </p:nvPicPr>
                          <p:blipFill/>
                          <p:spPr>
                            <a:xfrm>
                              <a:off x="6096000" y="3810000"/>
                              <a:ext cx="812800" cy="203200"/>
                            </a:xfrm>
                            <a:prstGeom prst="rect">
                              <a:avLst/>
                            </a:prstGeom>
                          </p:spPr>
                        </p:pic>
                      </p:oleObj>
                    </mc:Fallback>
                  </mc:AlternateContent>
                </a:graphicData>
              </a:graphic>
            </p:graphicFrame>
          </mc:Choice>
          <mc:Fallback xmlns="">
            <p:graphicFrame>
              <p:nvGraphicFramePr>
                <p:cNvPr id="33" name="Object 32">
                  <a:extLst>
                    <a:ext uri="{FF2B5EF4-FFF2-40B4-BE49-F238E27FC236}">
                      <a16:creationId xmlns:a16="http://schemas.microsoft.com/office/drawing/2014/main" id="{6FA22CA6-3C36-9357-6010-21F9D419F230}"/>
                    </a:ext>
                  </a:extLst>
                </p:cNvPr>
                <p:cNvGraphicFramePr>
                  <a:graphicFrameLocks noChangeAspect="1"/>
                </p:cNvGraphicFramePr>
                <p:nvPr>
                  <p:extLst>
                    <p:ext uri="{D42A27DB-BD31-4B8C-83A1-F6EECF244321}">
                      <p14:modId xmlns:p14="http://schemas.microsoft.com/office/powerpoint/2010/main" val="365011555"/>
                    </p:ext>
                  </p:extLst>
                </p:nvPr>
              </p:nvGraphicFramePr>
              <p:xfrm>
                <a:off x="6096000" y="3810000"/>
                <a:ext cx="812800" cy="203200"/>
              </p:xfrm>
              <a:graphic>
                <a:graphicData uri="http://schemas.openxmlformats.org/presentationml/2006/ole">
                  <mc:AlternateContent>
                    <mc:Choice xmlns:v="urn:schemas-microsoft-com:vml" Requires="v">
                      <p:oleObj r:id="rId6" imgW="0" imgH="0" progId="Equation.DSMT4">
                        <p:embed/>
                      </p:oleObj>
                    </mc:Choice>
                    <mc:Fallback>
                      <p:oleObj r:id="rId6" imgW="0" imgH="0" progId="Equation.DSMT4">
                        <p:embed/>
                        <p:pic>
                          <p:nvPicPr>
                            <p:cNvPr id="159" name="Object 158">
                              <a:extLst>
                                <a:ext uri="{FF2B5EF4-FFF2-40B4-BE49-F238E27FC236}">
                                  <a16:creationId xmlns:a16="http://schemas.microsoft.com/office/drawing/2014/main" id="{9F92B01E-BE18-8143-B085-3EB85B20BEAC}"/>
                                </a:ext>
                              </a:extLst>
                            </p:cNvPr>
                            <p:cNvPicPr/>
                            <p:nvPr/>
                          </p:nvPicPr>
                          <p:blipFill/>
                          <p:spPr>
                            <a:xfrm>
                              <a:off x="6096000" y="3810000"/>
                              <a:ext cx="812800" cy="203200"/>
                            </a:xfrm>
                            <a:prstGeom prst="rect">
                              <a:avLst/>
                            </a:prstGeom>
                          </p:spPr>
                        </p:pic>
                      </p:oleObj>
                    </mc:Fallback>
                  </mc:AlternateContent>
                </a:graphicData>
              </a:graphic>
            </p:graphicFrame>
          </mc:Fallback>
        </mc:AlternateContent>
        <p:sp>
          <p:nvSpPr>
            <p:cNvPr id="34" name="Oval 33">
              <a:extLst>
                <a:ext uri="{FF2B5EF4-FFF2-40B4-BE49-F238E27FC236}">
                  <a16:creationId xmlns:a16="http://schemas.microsoft.com/office/drawing/2014/main" id="{967F507F-BD76-CBE7-5E09-529D2A89EB83}"/>
                </a:ext>
              </a:extLst>
            </p:cNvPr>
            <p:cNvSpPr/>
            <p:nvPr/>
          </p:nvSpPr>
          <p:spPr>
            <a:xfrm>
              <a:off x="5517943" y="2902812"/>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5" name="Oval 34">
              <a:extLst>
                <a:ext uri="{FF2B5EF4-FFF2-40B4-BE49-F238E27FC236}">
                  <a16:creationId xmlns:a16="http://schemas.microsoft.com/office/drawing/2014/main" id="{32D5D163-7E0C-80FC-01C1-1FDA6CF4A407}"/>
                </a:ext>
              </a:extLst>
            </p:cNvPr>
            <p:cNvSpPr/>
            <p:nvPr/>
          </p:nvSpPr>
          <p:spPr>
            <a:xfrm>
              <a:off x="6099282" y="2891856"/>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0F96A24-710C-672C-DE46-976706AEBACB}"/>
                    </a:ext>
                  </a:extLst>
                </p:cNvPr>
                <p:cNvSpPr txBox="1"/>
                <p:nvPr/>
              </p:nvSpPr>
              <p:spPr>
                <a:xfrm>
                  <a:off x="5826189" y="2448819"/>
                  <a:ext cx="546186" cy="2870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𝒂</m:t>
                            </m:r>
                          </m:sub>
                        </m:sSub>
                      </m:oMath>
                    </m:oMathPara>
                  </a14:m>
                  <a:endParaRPr lang="en-CN" sz="1400" b="1" dirty="0">
                    <a:solidFill>
                      <a:srgbClr val="FF0000"/>
                    </a:solidFill>
                  </a:endParaRPr>
                </a:p>
              </p:txBody>
            </p:sp>
          </mc:Choice>
          <mc:Fallback xmlns="">
            <p:sp>
              <p:nvSpPr>
                <p:cNvPr id="37" name="TextBox 36">
                  <a:extLst>
                    <a:ext uri="{FF2B5EF4-FFF2-40B4-BE49-F238E27FC236}">
                      <a16:creationId xmlns:a16="http://schemas.microsoft.com/office/drawing/2014/main" id="{E0F96A24-710C-672C-DE46-976706AEBACB}"/>
                    </a:ext>
                  </a:extLst>
                </p:cNvPr>
                <p:cNvSpPr txBox="1">
                  <a:spLocks noRot="1" noChangeAspect="1" noMove="1" noResize="1" noEditPoints="1" noAdjustHandles="1" noChangeArrowheads="1" noChangeShapeType="1" noTextEdit="1"/>
                </p:cNvSpPr>
                <p:nvPr/>
              </p:nvSpPr>
              <p:spPr>
                <a:xfrm>
                  <a:off x="5826189" y="2448819"/>
                  <a:ext cx="546186" cy="287085"/>
                </a:xfrm>
                <a:prstGeom prst="rect">
                  <a:avLst/>
                </a:prstGeom>
                <a:blipFill>
                  <a:blip r:embed="rId7"/>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7BD1AA9-ADD3-2753-67D4-F8D51E99E5BE}"/>
                    </a:ext>
                  </a:extLst>
                </p:cNvPr>
                <p:cNvSpPr txBox="1"/>
                <p:nvPr/>
              </p:nvSpPr>
              <p:spPr>
                <a:xfrm>
                  <a:off x="6460768" y="2435669"/>
                  <a:ext cx="546186" cy="2870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𝒃</m:t>
                            </m:r>
                          </m:sub>
                        </m:sSub>
                      </m:oMath>
                    </m:oMathPara>
                  </a14:m>
                  <a:endParaRPr lang="en-CN" sz="1400" b="1" dirty="0">
                    <a:solidFill>
                      <a:srgbClr val="FF0000"/>
                    </a:solidFill>
                  </a:endParaRPr>
                </a:p>
              </p:txBody>
            </p:sp>
          </mc:Choice>
          <mc:Fallback xmlns="">
            <p:sp>
              <p:nvSpPr>
                <p:cNvPr id="38" name="TextBox 37">
                  <a:extLst>
                    <a:ext uri="{FF2B5EF4-FFF2-40B4-BE49-F238E27FC236}">
                      <a16:creationId xmlns:a16="http://schemas.microsoft.com/office/drawing/2014/main" id="{77BD1AA9-ADD3-2753-67D4-F8D51E99E5BE}"/>
                    </a:ext>
                  </a:extLst>
                </p:cNvPr>
                <p:cNvSpPr txBox="1">
                  <a:spLocks noRot="1" noChangeAspect="1" noMove="1" noResize="1" noEditPoints="1" noAdjustHandles="1" noChangeArrowheads="1" noChangeShapeType="1" noTextEdit="1"/>
                </p:cNvSpPr>
                <p:nvPr/>
              </p:nvSpPr>
              <p:spPr>
                <a:xfrm>
                  <a:off x="6460768" y="2435669"/>
                  <a:ext cx="546186" cy="287085"/>
                </a:xfrm>
                <a:prstGeom prst="rect">
                  <a:avLst/>
                </a:prstGeom>
                <a:blipFill>
                  <a:blip r:embed="rId8"/>
                  <a:stretch>
                    <a:fillRect b="-4167"/>
                  </a:stretch>
                </a:blipFill>
              </p:spPr>
              <p:txBody>
                <a:bodyPr/>
                <a:lstStyle/>
                <a:p>
                  <a:r>
                    <a:rPr lang="en-CN">
                      <a:noFill/>
                    </a:rPr>
                    <a:t> </a:t>
                  </a:r>
                </a:p>
              </p:txBody>
            </p:sp>
          </mc:Fallback>
        </mc:AlternateContent>
        <p:cxnSp>
          <p:nvCxnSpPr>
            <p:cNvPr id="39" name="Curved Connector 38">
              <a:extLst>
                <a:ext uri="{FF2B5EF4-FFF2-40B4-BE49-F238E27FC236}">
                  <a16:creationId xmlns:a16="http://schemas.microsoft.com/office/drawing/2014/main" id="{82D49674-E1B9-BA20-DA59-C1B723C4FD1B}"/>
                </a:ext>
              </a:extLst>
            </p:cNvPr>
            <p:cNvCxnSpPr>
              <a:cxnSpLocks/>
              <a:stCxn id="37" idx="2"/>
              <a:endCxn id="41" idx="2"/>
            </p:cNvCxnSpPr>
            <p:nvPr/>
          </p:nvCxnSpPr>
          <p:spPr>
            <a:xfrm rot="16200000" flipH="1">
              <a:off x="5951657" y="2883528"/>
              <a:ext cx="441342" cy="146093"/>
            </a:xfrm>
            <a:prstGeom prst="curvedConnector3">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F0795DEE-7568-EB16-C121-4C3553CCB509}"/>
                </a:ext>
              </a:extLst>
            </p:cNvPr>
            <p:cNvCxnSpPr>
              <a:cxnSpLocks/>
              <a:stCxn id="38" idx="2"/>
              <a:endCxn id="42" idx="0"/>
            </p:cNvCxnSpPr>
            <p:nvPr/>
          </p:nvCxnSpPr>
          <p:spPr>
            <a:xfrm rot="5400000">
              <a:off x="6437851" y="2848384"/>
              <a:ext cx="421640" cy="170380"/>
            </a:xfrm>
            <a:prstGeom prst="curvedConnector3">
              <a:avLst>
                <a:gd name="adj1" fmla="val 50000"/>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4736F47-D0CF-C3A4-F688-FC23D88BAD5F}"/>
                </a:ext>
              </a:extLst>
            </p:cNvPr>
            <p:cNvSpPr/>
            <p:nvPr/>
          </p:nvSpPr>
          <p:spPr>
            <a:xfrm rot="10800000">
              <a:off x="6171814" y="3177246"/>
              <a:ext cx="147122" cy="12668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2" name="Triangle 41">
              <a:extLst>
                <a:ext uri="{FF2B5EF4-FFF2-40B4-BE49-F238E27FC236}">
                  <a16:creationId xmlns:a16="http://schemas.microsoft.com/office/drawing/2014/main" id="{978C9AC9-0E80-B2D3-537B-EEA288AC1D59}"/>
                </a:ext>
              </a:extLst>
            </p:cNvPr>
            <p:cNvSpPr/>
            <p:nvPr/>
          </p:nvSpPr>
          <p:spPr>
            <a:xfrm>
              <a:off x="6502400" y="3144394"/>
              <a:ext cx="122162" cy="1613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grpSp>
        <p:nvGrpSpPr>
          <p:cNvPr id="56" name="Group 55">
            <a:extLst>
              <a:ext uri="{FF2B5EF4-FFF2-40B4-BE49-F238E27FC236}">
                <a16:creationId xmlns:a16="http://schemas.microsoft.com/office/drawing/2014/main" id="{A93826BD-0B80-7788-3D26-F102FAD03809}"/>
              </a:ext>
            </a:extLst>
          </p:cNvPr>
          <p:cNvGrpSpPr/>
          <p:nvPr/>
        </p:nvGrpSpPr>
        <p:grpSpPr>
          <a:xfrm>
            <a:off x="611560" y="3933056"/>
            <a:ext cx="1662804" cy="1419799"/>
            <a:chOff x="1009443" y="4988370"/>
            <a:chExt cx="1797257" cy="1577531"/>
          </a:xfrm>
        </p:grpSpPr>
        <mc:AlternateContent xmlns:mc="http://schemas.openxmlformats.org/markup-compatibility/2006" xmlns:a14="http://schemas.microsoft.com/office/drawing/2010/main">
          <mc:Choice Requires="a14">
            <p:graphicFrame>
              <p:nvGraphicFramePr>
                <p:cNvPr id="46" name="Object 45">
                  <a:extLst>
                    <a:ext uri="{FF2B5EF4-FFF2-40B4-BE49-F238E27FC236}">
                      <a16:creationId xmlns:a16="http://schemas.microsoft.com/office/drawing/2014/main" id="{EF513FBA-2A4F-59EA-CB85-832F82937F01}"/>
                    </a:ext>
                  </a:extLst>
                </p:cNvPr>
                <p:cNvGraphicFramePr>
                  <a:graphicFrameLocks noChangeAspect="1"/>
                </p:cNvGraphicFramePr>
                <p:nvPr>
                  <p:extLst>
                    <p:ext uri="{D42A27DB-BD31-4B8C-83A1-F6EECF244321}">
                      <p14:modId xmlns:p14="http://schemas.microsoft.com/office/powerpoint/2010/main" val="1143522735"/>
                    </p:ext>
                  </p:extLst>
                </p:nvPr>
              </p:nvGraphicFramePr>
              <p:xfrm>
                <a:off x="1587500" y="6362701"/>
                <a:ext cx="812800" cy="203200"/>
              </p:xfrm>
              <a:graphic>
                <a:graphicData uri="http://schemas.openxmlformats.org/presentationml/2006/ole">
                  <mc:AlternateContent>
                    <mc:Choice xmlns:v="urn:schemas-microsoft-com:vml" Requires="v">
                      <p:oleObj r:id="rId9" imgW="0" imgH="0" progId="Equation.DSMT4">
                        <p:embed/>
                      </p:oleObj>
                    </mc:Choice>
                    <mc:Fallback>
                      <p:oleObj r:id="rId9" imgW="0" imgH="0" progId="Equation.DSMT4">
                        <p:embed/>
                        <p:pic>
                          <p:nvPicPr>
                            <p:cNvPr id="128" name="Object 127">
                              <a:extLst>
                                <a:ext uri="{FF2B5EF4-FFF2-40B4-BE49-F238E27FC236}">
                                  <a16:creationId xmlns:a16="http://schemas.microsoft.com/office/drawing/2014/main" id="{BEDAFEB1-24C5-FE43-BDD6-CAE8C1E8CC5E}"/>
                                </a:ext>
                              </a:extLst>
                            </p:cNvPr>
                            <p:cNvPicPr/>
                            <p:nvPr/>
                          </p:nvPicPr>
                          <p:blipFill/>
                          <p:spPr>
                            <a:xfrm>
                              <a:off x="1587500" y="6362701"/>
                              <a:ext cx="812800" cy="203200"/>
                            </a:xfrm>
                            <a:prstGeom prst="rect">
                              <a:avLst/>
                            </a:prstGeom>
                          </p:spPr>
                        </p:pic>
                      </p:oleObj>
                    </mc:Fallback>
                  </mc:AlternateContent>
                </a:graphicData>
              </a:graphic>
            </p:graphicFrame>
          </mc:Choice>
          <mc:Fallback xmlns="">
            <p:graphicFrame>
              <p:nvGraphicFramePr>
                <p:cNvPr id="46" name="Object 45">
                  <a:extLst>
                    <a:ext uri="{FF2B5EF4-FFF2-40B4-BE49-F238E27FC236}">
                      <a16:creationId xmlns:a16="http://schemas.microsoft.com/office/drawing/2014/main" id="{EF513FBA-2A4F-59EA-CB85-832F82937F01}"/>
                    </a:ext>
                  </a:extLst>
                </p:cNvPr>
                <p:cNvGraphicFramePr>
                  <a:graphicFrameLocks noChangeAspect="1"/>
                </p:cNvGraphicFramePr>
                <p:nvPr>
                  <p:extLst>
                    <p:ext uri="{D42A27DB-BD31-4B8C-83A1-F6EECF244321}">
                      <p14:modId xmlns:p14="http://schemas.microsoft.com/office/powerpoint/2010/main" val="1143522735"/>
                    </p:ext>
                  </p:extLst>
                </p:nvPr>
              </p:nvGraphicFramePr>
              <p:xfrm>
                <a:off x="1587500" y="6362701"/>
                <a:ext cx="812800" cy="203200"/>
              </p:xfrm>
              <a:graphic>
                <a:graphicData uri="http://schemas.openxmlformats.org/presentationml/2006/ole">
                  <mc:AlternateContent>
                    <mc:Choice xmlns:v="urn:schemas-microsoft-com:vml" Requires="v">
                      <p:oleObj r:id="rId10" imgW="0" imgH="0" progId="Equation.DSMT4">
                        <p:embed/>
                      </p:oleObj>
                    </mc:Choice>
                    <mc:Fallback>
                      <p:oleObj r:id="rId10" imgW="0" imgH="0" progId="Equation.DSMT4">
                        <p:embed/>
                        <p:pic>
                          <p:nvPicPr>
                            <p:cNvPr id="128" name="Object 127">
                              <a:extLst>
                                <a:ext uri="{FF2B5EF4-FFF2-40B4-BE49-F238E27FC236}">
                                  <a16:creationId xmlns:a16="http://schemas.microsoft.com/office/drawing/2014/main" id="{BEDAFEB1-24C5-FE43-BDD6-CAE8C1E8CC5E}"/>
                                </a:ext>
                              </a:extLst>
                            </p:cNvPr>
                            <p:cNvPicPr/>
                            <p:nvPr/>
                          </p:nvPicPr>
                          <p:blipFill/>
                          <p:spPr>
                            <a:xfrm>
                              <a:off x="1587500" y="6362701"/>
                              <a:ext cx="812800" cy="203200"/>
                            </a:xfrm>
                            <a:prstGeom prst="rect">
                              <a:avLst/>
                            </a:prstGeom>
                          </p:spPr>
                        </p:pic>
                      </p:oleObj>
                    </mc:Fallback>
                  </mc:AlternateContent>
                </a:graphicData>
              </a:graphic>
            </p:graphicFrame>
          </mc:Fallback>
        </mc:AlternateContent>
        <p:sp>
          <p:nvSpPr>
            <p:cNvPr id="47" name="Oval 46">
              <a:extLst>
                <a:ext uri="{FF2B5EF4-FFF2-40B4-BE49-F238E27FC236}">
                  <a16:creationId xmlns:a16="http://schemas.microsoft.com/office/drawing/2014/main" id="{787C46D3-0E11-8B30-4646-A27FD3203CF3}"/>
                </a:ext>
              </a:extLst>
            </p:cNvPr>
            <p:cNvSpPr/>
            <p:nvPr/>
          </p:nvSpPr>
          <p:spPr>
            <a:xfrm>
              <a:off x="1009443" y="5455512"/>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8" name="Oval 47">
              <a:extLst>
                <a:ext uri="{FF2B5EF4-FFF2-40B4-BE49-F238E27FC236}">
                  <a16:creationId xmlns:a16="http://schemas.microsoft.com/office/drawing/2014/main" id="{F089DF7B-B341-259E-B474-AEAF5A88318C}"/>
                </a:ext>
              </a:extLst>
            </p:cNvPr>
            <p:cNvSpPr/>
            <p:nvPr/>
          </p:nvSpPr>
          <p:spPr>
            <a:xfrm>
              <a:off x="1590782" y="5444557"/>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3B56327-EAC6-5502-3A26-9B35C1FAB50E}"/>
                    </a:ext>
                  </a:extLst>
                </p:cNvPr>
                <p:cNvSpPr txBox="1"/>
                <p:nvPr/>
              </p:nvSpPr>
              <p:spPr>
                <a:xfrm>
                  <a:off x="1317689" y="5001519"/>
                  <a:ext cx="5461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𝒂</m:t>
                            </m:r>
                          </m:sub>
                        </m:sSub>
                      </m:oMath>
                    </m:oMathPara>
                  </a14:m>
                  <a:endParaRPr lang="en-CN" sz="1400" b="1" dirty="0">
                    <a:solidFill>
                      <a:srgbClr val="FFC000"/>
                    </a:solidFill>
                  </a:endParaRPr>
                </a:p>
              </p:txBody>
            </p:sp>
          </mc:Choice>
          <mc:Fallback xmlns="">
            <p:sp>
              <p:nvSpPr>
                <p:cNvPr id="50" name="TextBox 49">
                  <a:extLst>
                    <a:ext uri="{FF2B5EF4-FFF2-40B4-BE49-F238E27FC236}">
                      <a16:creationId xmlns:a16="http://schemas.microsoft.com/office/drawing/2014/main" id="{33B56327-EAC6-5502-3A26-9B35C1FAB50E}"/>
                    </a:ext>
                  </a:extLst>
                </p:cNvPr>
                <p:cNvSpPr txBox="1">
                  <a:spLocks noRot="1" noChangeAspect="1" noMove="1" noResize="1" noEditPoints="1" noAdjustHandles="1" noChangeArrowheads="1" noChangeShapeType="1" noTextEdit="1"/>
                </p:cNvSpPr>
                <p:nvPr/>
              </p:nvSpPr>
              <p:spPr>
                <a:xfrm>
                  <a:off x="1317689" y="5001519"/>
                  <a:ext cx="546186" cy="307777"/>
                </a:xfrm>
                <a:prstGeom prst="rect">
                  <a:avLst/>
                </a:prstGeom>
                <a:blipFill>
                  <a:blip r:embed="rId11"/>
                  <a:stretch>
                    <a:fillRect b="-4348"/>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D864C27-9B6B-89F0-0E0F-34DF16A3D865}"/>
                    </a:ext>
                  </a:extLst>
                </p:cNvPr>
                <p:cNvSpPr txBox="1"/>
                <p:nvPr/>
              </p:nvSpPr>
              <p:spPr>
                <a:xfrm>
                  <a:off x="1952268" y="4988370"/>
                  <a:ext cx="5461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𝒃</m:t>
                            </m:r>
                          </m:sub>
                        </m:sSub>
                      </m:oMath>
                    </m:oMathPara>
                  </a14:m>
                  <a:endParaRPr lang="en-CN" sz="1400" b="1" dirty="0">
                    <a:solidFill>
                      <a:srgbClr val="FFC000"/>
                    </a:solidFill>
                  </a:endParaRPr>
                </a:p>
              </p:txBody>
            </p:sp>
          </mc:Choice>
          <mc:Fallback xmlns="">
            <p:sp>
              <p:nvSpPr>
                <p:cNvPr id="51" name="TextBox 50">
                  <a:extLst>
                    <a:ext uri="{FF2B5EF4-FFF2-40B4-BE49-F238E27FC236}">
                      <a16:creationId xmlns:a16="http://schemas.microsoft.com/office/drawing/2014/main" id="{DD864C27-9B6B-89F0-0E0F-34DF16A3D865}"/>
                    </a:ext>
                  </a:extLst>
                </p:cNvPr>
                <p:cNvSpPr txBox="1">
                  <a:spLocks noRot="1" noChangeAspect="1" noMove="1" noResize="1" noEditPoints="1" noAdjustHandles="1" noChangeArrowheads="1" noChangeShapeType="1" noTextEdit="1"/>
                </p:cNvSpPr>
                <p:nvPr/>
              </p:nvSpPr>
              <p:spPr>
                <a:xfrm>
                  <a:off x="1952268" y="4988370"/>
                  <a:ext cx="546186" cy="307777"/>
                </a:xfrm>
                <a:prstGeom prst="rect">
                  <a:avLst/>
                </a:prstGeom>
                <a:blipFill>
                  <a:blip r:embed="rId12"/>
                  <a:stretch>
                    <a:fillRect b="-13043"/>
                  </a:stretch>
                </a:blipFill>
              </p:spPr>
              <p:txBody>
                <a:bodyPr/>
                <a:lstStyle/>
                <a:p>
                  <a:r>
                    <a:rPr lang="en-CN">
                      <a:noFill/>
                    </a:rPr>
                    <a:t> </a:t>
                  </a:r>
                </a:p>
              </p:txBody>
            </p:sp>
          </mc:Fallback>
        </mc:AlternateContent>
        <p:cxnSp>
          <p:nvCxnSpPr>
            <p:cNvPr id="52" name="Curved Connector 51">
              <a:extLst>
                <a:ext uri="{FF2B5EF4-FFF2-40B4-BE49-F238E27FC236}">
                  <a16:creationId xmlns:a16="http://schemas.microsoft.com/office/drawing/2014/main" id="{A3000C89-248F-4157-A021-D2AFF939EF80}"/>
                </a:ext>
              </a:extLst>
            </p:cNvPr>
            <p:cNvCxnSpPr>
              <a:cxnSpLocks/>
              <a:stCxn id="50" idx="2"/>
              <a:endCxn id="54" idx="2"/>
            </p:cNvCxnSpPr>
            <p:nvPr/>
          </p:nvCxnSpPr>
          <p:spPr>
            <a:xfrm rot="5400000">
              <a:off x="1279998" y="5403642"/>
              <a:ext cx="405131" cy="216438"/>
            </a:xfrm>
            <a:prstGeom prst="curvedConnector3">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E2180A9A-F143-D382-D8DB-37F56AC2760B}"/>
                </a:ext>
              </a:extLst>
            </p:cNvPr>
            <p:cNvCxnSpPr>
              <a:cxnSpLocks/>
              <a:stCxn id="51" idx="2"/>
              <a:endCxn id="55" idx="0"/>
            </p:cNvCxnSpPr>
            <p:nvPr/>
          </p:nvCxnSpPr>
          <p:spPr>
            <a:xfrm rot="5400000">
              <a:off x="1867212" y="5355086"/>
              <a:ext cx="417089" cy="299210"/>
            </a:xfrm>
            <a:prstGeom prst="curvedConnector3">
              <a:avLst>
                <a:gd name="adj1" fmla="val 50000"/>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450D4DD-57DA-E8ED-B2B0-F5875E4D63FD}"/>
                </a:ext>
              </a:extLst>
            </p:cNvPr>
            <p:cNvSpPr/>
            <p:nvPr/>
          </p:nvSpPr>
          <p:spPr>
            <a:xfrm rot="10800000">
              <a:off x="1300783" y="5714427"/>
              <a:ext cx="147122" cy="1266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55" name="Triangle 54">
              <a:extLst>
                <a:ext uri="{FF2B5EF4-FFF2-40B4-BE49-F238E27FC236}">
                  <a16:creationId xmlns:a16="http://schemas.microsoft.com/office/drawing/2014/main" id="{B6079BA3-F7EE-55AE-77FD-2FE10A5FA6D2}"/>
                </a:ext>
              </a:extLst>
            </p:cNvPr>
            <p:cNvSpPr/>
            <p:nvPr/>
          </p:nvSpPr>
          <p:spPr>
            <a:xfrm>
              <a:off x="1865070" y="5713236"/>
              <a:ext cx="122162" cy="16135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grpSp>
        <p:nvGrpSpPr>
          <p:cNvPr id="68" name="Group 67">
            <a:extLst>
              <a:ext uri="{FF2B5EF4-FFF2-40B4-BE49-F238E27FC236}">
                <a16:creationId xmlns:a16="http://schemas.microsoft.com/office/drawing/2014/main" id="{87EFF145-5791-868B-7AD5-C406D7F267D5}"/>
              </a:ext>
            </a:extLst>
          </p:cNvPr>
          <p:cNvGrpSpPr/>
          <p:nvPr/>
        </p:nvGrpSpPr>
        <p:grpSpPr>
          <a:xfrm>
            <a:off x="2627784" y="3818948"/>
            <a:ext cx="1845548" cy="1554268"/>
            <a:chOff x="5517943" y="2435669"/>
            <a:chExt cx="1797257" cy="1577531"/>
          </a:xfrm>
        </p:grpSpPr>
        <mc:AlternateContent xmlns:mc="http://schemas.openxmlformats.org/markup-compatibility/2006" xmlns:a14="http://schemas.microsoft.com/office/drawing/2010/main">
          <mc:Choice Requires="a14">
            <p:graphicFrame>
              <p:nvGraphicFramePr>
                <p:cNvPr id="69" name="Object 68">
                  <a:extLst>
                    <a:ext uri="{FF2B5EF4-FFF2-40B4-BE49-F238E27FC236}">
                      <a16:creationId xmlns:a16="http://schemas.microsoft.com/office/drawing/2014/main" id="{B3315898-C05B-9CF6-D649-E09589B0B956}"/>
                    </a:ext>
                  </a:extLst>
                </p:cNvPr>
                <p:cNvGraphicFramePr>
                  <a:graphicFrameLocks noChangeAspect="1"/>
                </p:cNvGraphicFramePr>
                <p:nvPr>
                  <p:extLst>
                    <p:ext uri="{D42A27DB-BD31-4B8C-83A1-F6EECF244321}">
                      <p14:modId xmlns:p14="http://schemas.microsoft.com/office/powerpoint/2010/main" val="480280760"/>
                    </p:ext>
                  </p:extLst>
                </p:nvPr>
              </p:nvGraphicFramePr>
              <p:xfrm>
                <a:off x="6096000" y="3810000"/>
                <a:ext cx="812800" cy="203200"/>
              </p:xfrm>
              <a:graphic>
                <a:graphicData uri="http://schemas.openxmlformats.org/presentationml/2006/ole">
                  <mc:AlternateContent>
                    <mc:Choice xmlns:v="urn:schemas-microsoft-com:vml" Requires="v">
                      <p:oleObj r:id="rId13" imgW="0" imgH="0" progId="Equation.DSMT4">
                        <p:embed/>
                      </p:oleObj>
                    </mc:Choice>
                    <mc:Fallback>
                      <p:oleObj r:id="rId13" imgW="0" imgH="0" progId="Equation.DSMT4">
                        <p:embed/>
                        <p:pic>
                          <p:nvPicPr>
                            <p:cNvPr id="27" name="Object 26">
                              <a:extLst>
                                <a:ext uri="{FF2B5EF4-FFF2-40B4-BE49-F238E27FC236}">
                                  <a16:creationId xmlns:a16="http://schemas.microsoft.com/office/drawing/2014/main" id="{DCC969FC-495C-B042-8C53-8733416D19D8}"/>
                                </a:ext>
                              </a:extLst>
                            </p:cNvPr>
                            <p:cNvPicPr/>
                            <p:nvPr/>
                          </p:nvPicPr>
                          <p:blipFill/>
                          <p:spPr>
                            <a:xfrm>
                              <a:off x="6096000" y="3810000"/>
                              <a:ext cx="812800" cy="203200"/>
                            </a:xfrm>
                            <a:prstGeom prst="rect">
                              <a:avLst/>
                            </a:prstGeom>
                          </p:spPr>
                        </p:pic>
                      </p:oleObj>
                    </mc:Fallback>
                  </mc:AlternateContent>
                </a:graphicData>
              </a:graphic>
            </p:graphicFrame>
          </mc:Choice>
          <mc:Fallback xmlns="">
            <p:graphicFrame>
              <p:nvGraphicFramePr>
                <p:cNvPr id="69" name="Object 68">
                  <a:extLst>
                    <a:ext uri="{FF2B5EF4-FFF2-40B4-BE49-F238E27FC236}">
                      <a16:creationId xmlns:a16="http://schemas.microsoft.com/office/drawing/2014/main" id="{B3315898-C05B-9CF6-D649-E09589B0B956}"/>
                    </a:ext>
                  </a:extLst>
                </p:cNvPr>
                <p:cNvGraphicFramePr>
                  <a:graphicFrameLocks noChangeAspect="1"/>
                </p:cNvGraphicFramePr>
                <p:nvPr>
                  <p:extLst>
                    <p:ext uri="{D42A27DB-BD31-4B8C-83A1-F6EECF244321}">
                      <p14:modId xmlns:p14="http://schemas.microsoft.com/office/powerpoint/2010/main" val="480280760"/>
                    </p:ext>
                  </p:extLst>
                </p:nvPr>
              </p:nvGraphicFramePr>
              <p:xfrm>
                <a:off x="6096000" y="3810000"/>
                <a:ext cx="812800" cy="203200"/>
              </p:xfrm>
              <a:graphic>
                <a:graphicData uri="http://schemas.openxmlformats.org/presentationml/2006/ole">
                  <mc:AlternateContent>
                    <mc:Choice xmlns:v="urn:schemas-microsoft-com:vml" Requires="v">
                      <p:oleObj r:id="rId14" imgW="0" imgH="0" progId="Equation.DSMT4">
                        <p:embed/>
                      </p:oleObj>
                    </mc:Choice>
                    <mc:Fallback>
                      <p:oleObj r:id="rId14" imgW="0" imgH="0" progId="Equation.DSMT4">
                        <p:embed/>
                        <p:pic>
                          <p:nvPicPr>
                            <p:cNvPr id="27" name="Object 26">
                              <a:extLst>
                                <a:ext uri="{FF2B5EF4-FFF2-40B4-BE49-F238E27FC236}">
                                  <a16:creationId xmlns:a16="http://schemas.microsoft.com/office/drawing/2014/main" id="{DCC969FC-495C-B042-8C53-8733416D19D8}"/>
                                </a:ext>
                              </a:extLst>
                            </p:cNvPr>
                            <p:cNvPicPr/>
                            <p:nvPr/>
                          </p:nvPicPr>
                          <p:blipFill/>
                          <p:spPr>
                            <a:xfrm>
                              <a:off x="6096000" y="3810000"/>
                              <a:ext cx="812800" cy="203200"/>
                            </a:xfrm>
                            <a:prstGeom prst="rect">
                              <a:avLst/>
                            </a:prstGeom>
                          </p:spPr>
                        </p:pic>
                      </p:oleObj>
                    </mc:Fallback>
                  </mc:AlternateContent>
                </a:graphicData>
              </a:graphic>
            </p:graphicFrame>
          </mc:Fallback>
        </mc:AlternateContent>
        <p:sp>
          <p:nvSpPr>
            <p:cNvPr id="70" name="Oval 69">
              <a:extLst>
                <a:ext uri="{FF2B5EF4-FFF2-40B4-BE49-F238E27FC236}">
                  <a16:creationId xmlns:a16="http://schemas.microsoft.com/office/drawing/2014/main" id="{55B61F26-3443-E557-973A-351B4572108E}"/>
                </a:ext>
              </a:extLst>
            </p:cNvPr>
            <p:cNvSpPr/>
            <p:nvPr/>
          </p:nvSpPr>
          <p:spPr>
            <a:xfrm>
              <a:off x="5517943" y="2902812"/>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1" name="Oval 70">
              <a:extLst>
                <a:ext uri="{FF2B5EF4-FFF2-40B4-BE49-F238E27FC236}">
                  <a16:creationId xmlns:a16="http://schemas.microsoft.com/office/drawing/2014/main" id="{AA0D0731-901C-CFF1-F404-824E133F7E41}"/>
                </a:ext>
              </a:extLst>
            </p:cNvPr>
            <p:cNvSpPr/>
            <p:nvPr/>
          </p:nvSpPr>
          <p:spPr>
            <a:xfrm>
              <a:off x="6099282" y="2891856"/>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5C8EE8D-7C45-B522-F9A4-8D8C46A77200}"/>
                    </a:ext>
                  </a:extLst>
                </p:cNvPr>
                <p:cNvSpPr txBox="1"/>
                <p:nvPr/>
              </p:nvSpPr>
              <p:spPr>
                <a:xfrm>
                  <a:off x="5826189" y="2448819"/>
                  <a:ext cx="546186" cy="3654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𝒂</m:t>
                            </m:r>
                          </m:sub>
                        </m:sSub>
                      </m:oMath>
                    </m:oMathPara>
                  </a14:m>
                  <a:endParaRPr lang="en-CN" sz="1400" b="1" dirty="0">
                    <a:solidFill>
                      <a:srgbClr val="00B0F0"/>
                    </a:solidFill>
                  </a:endParaRPr>
                </a:p>
              </p:txBody>
            </p:sp>
          </mc:Choice>
          <mc:Fallback xmlns="">
            <p:sp>
              <p:nvSpPr>
                <p:cNvPr id="73" name="TextBox 72">
                  <a:extLst>
                    <a:ext uri="{FF2B5EF4-FFF2-40B4-BE49-F238E27FC236}">
                      <a16:creationId xmlns:a16="http://schemas.microsoft.com/office/drawing/2014/main" id="{45C8EE8D-7C45-B522-F9A4-8D8C46A77200}"/>
                    </a:ext>
                  </a:extLst>
                </p:cNvPr>
                <p:cNvSpPr txBox="1">
                  <a:spLocks noRot="1" noChangeAspect="1" noMove="1" noResize="1" noEditPoints="1" noAdjustHandles="1" noChangeArrowheads="1" noChangeShapeType="1" noTextEdit="1"/>
                </p:cNvSpPr>
                <p:nvPr/>
              </p:nvSpPr>
              <p:spPr>
                <a:xfrm>
                  <a:off x="5826189" y="2448819"/>
                  <a:ext cx="546186" cy="365418"/>
                </a:xfrm>
                <a:prstGeom prst="rect">
                  <a:avLst/>
                </a:prstGeom>
                <a:blipFill>
                  <a:blip r:embed="rId15"/>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D618006E-C68B-5571-EF75-01F437413929}"/>
                    </a:ext>
                  </a:extLst>
                </p:cNvPr>
                <p:cNvSpPr txBox="1"/>
                <p:nvPr/>
              </p:nvSpPr>
              <p:spPr>
                <a:xfrm>
                  <a:off x="6460768" y="2435669"/>
                  <a:ext cx="546186" cy="3654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𝒃</m:t>
                            </m:r>
                          </m:sub>
                        </m:sSub>
                      </m:oMath>
                    </m:oMathPara>
                  </a14:m>
                  <a:endParaRPr lang="en-CN" sz="1400" b="1" dirty="0">
                    <a:solidFill>
                      <a:srgbClr val="00B0F0"/>
                    </a:solidFill>
                  </a:endParaRPr>
                </a:p>
              </p:txBody>
            </p:sp>
          </mc:Choice>
          <mc:Fallback xmlns="">
            <p:sp>
              <p:nvSpPr>
                <p:cNvPr id="74" name="TextBox 73">
                  <a:extLst>
                    <a:ext uri="{FF2B5EF4-FFF2-40B4-BE49-F238E27FC236}">
                      <a16:creationId xmlns:a16="http://schemas.microsoft.com/office/drawing/2014/main" id="{D618006E-C68B-5571-EF75-01F437413929}"/>
                    </a:ext>
                  </a:extLst>
                </p:cNvPr>
                <p:cNvSpPr txBox="1">
                  <a:spLocks noRot="1" noChangeAspect="1" noMove="1" noResize="1" noEditPoints="1" noAdjustHandles="1" noChangeArrowheads="1" noChangeShapeType="1" noTextEdit="1"/>
                </p:cNvSpPr>
                <p:nvPr/>
              </p:nvSpPr>
              <p:spPr>
                <a:xfrm>
                  <a:off x="6460768" y="2435669"/>
                  <a:ext cx="546186" cy="365418"/>
                </a:xfrm>
                <a:prstGeom prst="rect">
                  <a:avLst/>
                </a:prstGeom>
                <a:blipFill>
                  <a:blip r:embed="rId16"/>
                  <a:stretch>
                    <a:fillRect/>
                  </a:stretch>
                </a:blipFill>
              </p:spPr>
              <p:txBody>
                <a:bodyPr/>
                <a:lstStyle/>
                <a:p>
                  <a:r>
                    <a:rPr lang="en-CN">
                      <a:noFill/>
                    </a:rPr>
                    <a:t> </a:t>
                  </a:r>
                </a:p>
              </p:txBody>
            </p:sp>
          </mc:Fallback>
        </mc:AlternateContent>
        <p:cxnSp>
          <p:nvCxnSpPr>
            <p:cNvPr id="75" name="Curved Connector 74">
              <a:extLst>
                <a:ext uri="{FF2B5EF4-FFF2-40B4-BE49-F238E27FC236}">
                  <a16:creationId xmlns:a16="http://schemas.microsoft.com/office/drawing/2014/main" id="{C02219D8-C29D-59AB-9683-2B925EED415C}"/>
                </a:ext>
              </a:extLst>
            </p:cNvPr>
            <p:cNvCxnSpPr>
              <a:cxnSpLocks/>
              <a:stCxn id="73" idx="2"/>
              <a:endCxn id="77" idx="2"/>
            </p:cNvCxnSpPr>
            <p:nvPr/>
          </p:nvCxnSpPr>
          <p:spPr>
            <a:xfrm rot="16200000" flipH="1">
              <a:off x="6050608" y="2862909"/>
              <a:ext cx="385271" cy="287924"/>
            </a:xfrm>
            <a:prstGeom prst="curvedConnector3">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a:extLst>
                <a:ext uri="{FF2B5EF4-FFF2-40B4-BE49-F238E27FC236}">
                  <a16:creationId xmlns:a16="http://schemas.microsoft.com/office/drawing/2014/main" id="{6C2EC940-7952-532A-1F6E-D2E9DF33F68A}"/>
                </a:ext>
              </a:extLst>
            </p:cNvPr>
            <p:cNvCxnSpPr>
              <a:cxnSpLocks/>
              <a:stCxn id="74" idx="2"/>
              <a:endCxn id="78" idx="0"/>
            </p:cNvCxnSpPr>
            <p:nvPr/>
          </p:nvCxnSpPr>
          <p:spPr>
            <a:xfrm rot="16200000" flipH="1">
              <a:off x="6685367" y="2849581"/>
              <a:ext cx="343308" cy="246318"/>
            </a:xfrm>
            <a:prstGeom prst="curvedConnector3">
              <a:avLst>
                <a:gd name="adj1" fmla="val 50000"/>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78F64AEB-26A3-3569-CF41-61C58259CB82}"/>
                </a:ext>
              </a:extLst>
            </p:cNvPr>
            <p:cNvSpPr/>
            <p:nvPr/>
          </p:nvSpPr>
          <p:spPr>
            <a:xfrm rot="10800000">
              <a:off x="6313646" y="3199508"/>
              <a:ext cx="147122" cy="1266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8" name="Triangle 77">
              <a:extLst>
                <a:ext uri="{FF2B5EF4-FFF2-40B4-BE49-F238E27FC236}">
                  <a16:creationId xmlns:a16="http://schemas.microsoft.com/office/drawing/2014/main" id="{02B50E6A-DD8E-AB15-C41E-5A88110659C1}"/>
                </a:ext>
              </a:extLst>
            </p:cNvPr>
            <p:cNvSpPr/>
            <p:nvPr/>
          </p:nvSpPr>
          <p:spPr>
            <a:xfrm>
              <a:off x="6919098" y="3144394"/>
              <a:ext cx="122162" cy="16135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grpSp>
        <p:nvGrpSpPr>
          <p:cNvPr id="79" name="Group 78">
            <a:extLst>
              <a:ext uri="{FF2B5EF4-FFF2-40B4-BE49-F238E27FC236}">
                <a16:creationId xmlns:a16="http://schemas.microsoft.com/office/drawing/2014/main" id="{DA8134AB-41A5-36EC-D0AA-A7320A48C522}"/>
              </a:ext>
            </a:extLst>
          </p:cNvPr>
          <p:cNvGrpSpPr/>
          <p:nvPr/>
        </p:nvGrpSpPr>
        <p:grpSpPr>
          <a:xfrm>
            <a:off x="565366" y="4925930"/>
            <a:ext cx="1902265" cy="1472636"/>
            <a:chOff x="5517943" y="2435669"/>
            <a:chExt cx="1797257" cy="1577531"/>
          </a:xfrm>
        </p:grpSpPr>
        <mc:AlternateContent xmlns:mc="http://schemas.openxmlformats.org/markup-compatibility/2006" xmlns:a14="http://schemas.microsoft.com/office/drawing/2010/main">
          <mc:Choice Requires="a14">
            <p:graphicFrame>
              <p:nvGraphicFramePr>
                <p:cNvPr id="80" name="Object 79">
                  <a:extLst>
                    <a:ext uri="{FF2B5EF4-FFF2-40B4-BE49-F238E27FC236}">
                      <a16:creationId xmlns:a16="http://schemas.microsoft.com/office/drawing/2014/main" id="{2D75392D-7E91-4F48-02F9-1CBAE2D9B41F}"/>
                    </a:ext>
                  </a:extLst>
                </p:cNvPr>
                <p:cNvGraphicFramePr>
                  <a:graphicFrameLocks noChangeAspect="1"/>
                </p:cNvGraphicFramePr>
                <p:nvPr>
                  <p:extLst>
                    <p:ext uri="{D42A27DB-BD31-4B8C-83A1-F6EECF244321}">
                      <p14:modId xmlns:p14="http://schemas.microsoft.com/office/powerpoint/2010/main" val="88463987"/>
                    </p:ext>
                  </p:extLst>
                </p:nvPr>
              </p:nvGraphicFramePr>
              <p:xfrm>
                <a:off x="6096000" y="3810000"/>
                <a:ext cx="812800" cy="203200"/>
              </p:xfrm>
              <a:graphic>
                <a:graphicData uri="http://schemas.openxmlformats.org/presentationml/2006/ole">
                  <mc:AlternateContent>
                    <mc:Choice xmlns:v="urn:schemas-microsoft-com:vml" Requires="v">
                      <p:oleObj r:id="rId17" imgW="0" imgH="0" progId="Equation.DSMT4">
                        <p:embed/>
                      </p:oleObj>
                    </mc:Choice>
                    <mc:Fallback>
                      <p:oleObj r:id="rId17" imgW="0" imgH="0" progId="Equation.DSMT4">
                        <p:embed/>
                        <p:pic>
                          <p:nvPicPr>
                            <p:cNvPr id="7" name="Object 6">
                              <a:extLst>
                                <a:ext uri="{FF2B5EF4-FFF2-40B4-BE49-F238E27FC236}">
                                  <a16:creationId xmlns:a16="http://schemas.microsoft.com/office/drawing/2014/main" id="{7831DC80-2D08-79F2-70A3-F0311205A92F}"/>
                                </a:ext>
                              </a:extLst>
                            </p:cNvPr>
                            <p:cNvPicPr/>
                            <p:nvPr/>
                          </p:nvPicPr>
                          <p:blipFill/>
                          <p:spPr>
                            <a:xfrm>
                              <a:off x="6096000" y="3810000"/>
                              <a:ext cx="812800" cy="203200"/>
                            </a:xfrm>
                            <a:prstGeom prst="rect">
                              <a:avLst/>
                            </a:prstGeom>
                          </p:spPr>
                        </p:pic>
                      </p:oleObj>
                    </mc:Fallback>
                  </mc:AlternateContent>
                </a:graphicData>
              </a:graphic>
            </p:graphicFrame>
          </mc:Choice>
          <mc:Fallback xmlns="">
            <p:graphicFrame>
              <p:nvGraphicFramePr>
                <p:cNvPr id="80" name="Object 79">
                  <a:extLst>
                    <a:ext uri="{FF2B5EF4-FFF2-40B4-BE49-F238E27FC236}">
                      <a16:creationId xmlns:a16="http://schemas.microsoft.com/office/drawing/2014/main" id="{2D75392D-7E91-4F48-02F9-1CBAE2D9B41F}"/>
                    </a:ext>
                  </a:extLst>
                </p:cNvPr>
                <p:cNvGraphicFramePr>
                  <a:graphicFrameLocks noChangeAspect="1"/>
                </p:cNvGraphicFramePr>
                <p:nvPr>
                  <p:extLst>
                    <p:ext uri="{D42A27DB-BD31-4B8C-83A1-F6EECF244321}">
                      <p14:modId xmlns:p14="http://schemas.microsoft.com/office/powerpoint/2010/main" val="88463987"/>
                    </p:ext>
                  </p:extLst>
                </p:nvPr>
              </p:nvGraphicFramePr>
              <p:xfrm>
                <a:off x="6096000" y="3810000"/>
                <a:ext cx="812800" cy="203200"/>
              </p:xfrm>
              <a:graphic>
                <a:graphicData uri="http://schemas.openxmlformats.org/presentationml/2006/ole">
                  <mc:AlternateContent>
                    <mc:Choice xmlns:v="urn:schemas-microsoft-com:vml" Requires="v">
                      <p:oleObj r:id="rId18" imgW="0" imgH="0" progId="Equation.DSMT4">
                        <p:embed/>
                      </p:oleObj>
                    </mc:Choice>
                    <mc:Fallback>
                      <p:oleObj r:id="rId18" imgW="0" imgH="0" progId="Equation.DSMT4">
                        <p:embed/>
                        <p:pic>
                          <p:nvPicPr>
                            <p:cNvPr id="7" name="Object 6">
                              <a:extLst>
                                <a:ext uri="{FF2B5EF4-FFF2-40B4-BE49-F238E27FC236}">
                                  <a16:creationId xmlns:a16="http://schemas.microsoft.com/office/drawing/2014/main" id="{7831DC80-2D08-79F2-70A3-F0311205A92F}"/>
                                </a:ext>
                              </a:extLst>
                            </p:cNvPr>
                            <p:cNvPicPr/>
                            <p:nvPr/>
                          </p:nvPicPr>
                          <p:blipFill/>
                          <p:spPr>
                            <a:xfrm>
                              <a:off x="6096000" y="3810000"/>
                              <a:ext cx="812800" cy="203200"/>
                            </a:xfrm>
                            <a:prstGeom prst="rect">
                              <a:avLst/>
                            </a:prstGeom>
                          </p:spPr>
                        </p:pic>
                      </p:oleObj>
                    </mc:Fallback>
                  </mc:AlternateContent>
                </a:graphicData>
              </a:graphic>
            </p:graphicFrame>
          </mc:Fallback>
        </mc:AlternateContent>
        <p:sp>
          <p:nvSpPr>
            <p:cNvPr id="81" name="Oval 80">
              <a:extLst>
                <a:ext uri="{FF2B5EF4-FFF2-40B4-BE49-F238E27FC236}">
                  <a16:creationId xmlns:a16="http://schemas.microsoft.com/office/drawing/2014/main" id="{97EBAB1A-087E-E7A1-DE6B-EB3416C0707D}"/>
                </a:ext>
              </a:extLst>
            </p:cNvPr>
            <p:cNvSpPr/>
            <p:nvPr/>
          </p:nvSpPr>
          <p:spPr>
            <a:xfrm>
              <a:off x="5517943" y="2902812"/>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2" name="Oval 81">
              <a:extLst>
                <a:ext uri="{FF2B5EF4-FFF2-40B4-BE49-F238E27FC236}">
                  <a16:creationId xmlns:a16="http://schemas.microsoft.com/office/drawing/2014/main" id="{54D97C5A-3C8B-B270-6598-702E5E4B64F0}"/>
                </a:ext>
              </a:extLst>
            </p:cNvPr>
            <p:cNvSpPr/>
            <p:nvPr/>
          </p:nvSpPr>
          <p:spPr>
            <a:xfrm>
              <a:off x="6099282" y="2891856"/>
              <a:ext cx="1215918" cy="64753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A1C9200C-8B52-1CB5-5CBF-0887C140ACA9}"/>
                    </a:ext>
                  </a:extLst>
                </p:cNvPr>
                <p:cNvSpPr txBox="1"/>
                <p:nvPr/>
              </p:nvSpPr>
              <p:spPr>
                <a:xfrm>
                  <a:off x="5826189" y="2448819"/>
                  <a:ext cx="5461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𝒂</m:t>
                            </m:r>
                          </m:sub>
                        </m:sSub>
                      </m:oMath>
                    </m:oMathPara>
                  </a14:m>
                  <a:endParaRPr lang="en-CN" sz="1400" b="1" dirty="0"/>
                </a:p>
              </p:txBody>
            </p:sp>
          </mc:Choice>
          <mc:Fallback xmlns="">
            <p:sp>
              <p:nvSpPr>
                <p:cNvPr id="84" name="TextBox 83">
                  <a:extLst>
                    <a:ext uri="{FF2B5EF4-FFF2-40B4-BE49-F238E27FC236}">
                      <a16:creationId xmlns:a16="http://schemas.microsoft.com/office/drawing/2014/main" id="{A1C9200C-8B52-1CB5-5CBF-0887C140ACA9}"/>
                    </a:ext>
                  </a:extLst>
                </p:cNvPr>
                <p:cNvSpPr txBox="1">
                  <a:spLocks noRot="1" noChangeAspect="1" noMove="1" noResize="1" noEditPoints="1" noAdjustHandles="1" noChangeArrowheads="1" noChangeShapeType="1" noTextEdit="1"/>
                </p:cNvSpPr>
                <p:nvPr/>
              </p:nvSpPr>
              <p:spPr>
                <a:xfrm>
                  <a:off x="5826189" y="2448819"/>
                  <a:ext cx="546186" cy="307777"/>
                </a:xfrm>
                <a:prstGeom prst="rect">
                  <a:avLst/>
                </a:prstGeom>
                <a:blipFill>
                  <a:blip r:embed="rId19"/>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83959164-0D43-FF0B-7BA8-48CA63B59857}"/>
                    </a:ext>
                  </a:extLst>
                </p:cNvPr>
                <p:cNvSpPr txBox="1"/>
                <p:nvPr/>
              </p:nvSpPr>
              <p:spPr>
                <a:xfrm>
                  <a:off x="6460768" y="2435669"/>
                  <a:ext cx="5461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N" sz="1400" b="1" i="1" smtClean="0">
                                <a:latin typeface="Cambria Math" panose="02040503050406030204" pitchFamily="18" charset="0"/>
                              </a:rPr>
                            </m:ctrlPr>
                          </m:sSubPr>
                          <m:e>
                            <m:r>
                              <a:rPr lang="en-US" sz="1400" b="1" i="1" smtClean="0">
                                <a:latin typeface="Cambria Math" panose="02040503050406030204" pitchFamily="18" charset="0"/>
                              </a:rPr>
                              <m:t>𝑳</m:t>
                            </m:r>
                          </m:e>
                          <m:sub>
                            <m:r>
                              <a:rPr lang="en-US" sz="1400" b="1" i="1" smtClean="0">
                                <a:latin typeface="Cambria Math" panose="02040503050406030204" pitchFamily="18" charset="0"/>
                              </a:rPr>
                              <m:t>𝒃</m:t>
                            </m:r>
                          </m:sub>
                        </m:sSub>
                      </m:oMath>
                    </m:oMathPara>
                  </a14:m>
                  <a:endParaRPr lang="en-CN" sz="1400" b="1" dirty="0"/>
                </a:p>
              </p:txBody>
            </p:sp>
          </mc:Choice>
          <mc:Fallback xmlns="">
            <p:sp>
              <p:nvSpPr>
                <p:cNvPr id="85" name="TextBox 84">
                  <a:extLst>
                    <a:ext uri="{FF2B5EF4-FFF2-40B4-BE49-F238E27FC236}">
                      <a16:creationId xmlns:a16="http://schemas.microsoft.com/office/drawing/2014/main" id="{83959164-0D43-FF0B-7BA8-48CA63B59857}"/>
                    </a:ext>
                  </a:extLst>
                </p:cNvPr>
                <p:cNvSpPr txBox="1">
                  <a:spLocks noRot="1" noChangeAspect="1" noMove="1" noResize="1" noEditPoints="1" noAdjustHandles="1" noChangeArrowheads="1" noChangeShapeType="1" noTextEdit="1"/>
                </p:cNvSpPr>
                <p:nvPr/>
              </p:nvSpPr>
              <p:spPr>
                <a:xfrm>
                  <a:off x="6460768" y="2435669"/>
                  <a:ext cx="546186" cy="307777"/>
                </a:xfrm>
                <a:prstGeom prst="rect">
                  <a:avLst/>
                </a:prstGeom>
                <a:blipFill>
                  <a:blip r:embed="rId20"/>
                  <a:stretch>
                    <a:fillRect b="-4167"/>
                  </a:stretch>
                </a:blipFill>
              </p:spPr>
              <p:txBody>
                <a:bodyPr/>
                <a:lstStyle/>
                <a:p>
                  <a:r>
                    <a:rPr lang="en-CN">
                      <a:noFill/>
                    </a:rPr>
                    <a:t> </a:t>
                  </a:r>
                </a:p>
              </p:txBody>
            </p:sp>
          </mc:Fallback>
        </mc:AlternateContent>
        <p:cxnSp>
          <p:nvCxnSpPr>
            <p:cNvPr id="86" name="Curved Connector 85">
              <a:extLst>
                <a:ext uri="{FF2B5EF4-FFF2-40B4-BE49-F238E27FC236}">
                  <a16:creationId xmlns:a16="http://schemas.microsoft.com/office/drawing/2014/main" id="{598EB9D9-C6AF-2353-7589-70F0A5EC736A}"/>
                </a:ext>
              </a:extLst>
            </p:cNvPr>
            <p:cNvCxnSpPr>
              <a:cxnSpLocks/>
              <a:stCxn id="84" idx="2"/>
              <a:endCxn id="88" idx="2"/>
            </p:cNvCxnSpPr>
            <p:nvPr/>
          </p:nvCxnSpPr>
          <p:spPr>
            <a:xfrm rot="5400000">
              <a:off x="5755089" y="2855315"/>
              <a:ext cx="442912" cy="245475"/>
            </a:xfrm>
            <a:prstGeom prst="curvedConnector3">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828582C6-8190-A4C4-E0A2-E06FD26F53A9}"/>
                </a:ext>
              </a:extLst>
            </p:cNvPr>
            <p:cNvCxnSpPr>
              <a:cxnSpLocks/>
              <a:stCxn id="85" idx="2"/>
              <a:endCxn id="89" idx="0"/>
            </p:cNvCxnSpPr>
            <p:nvPr/>
          </p:nvCxnSpPr>
          <p:spPr>
            <a:xfrm rot="16200000" flipH="1">
              <a:off x="6656546" y="2820761"/>
              <a:ext cx="400948" cy="246318"/>
            </a:xfrm>
            <a:prstGeom prst="curvedConnector3">
              <a:avLst>
                <a:gd name="adj1" fmla="val 50000"/>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72FA3A54-E35E-C2ED-C83C-EA60A1BAFCE9}"/>
                </a:ext>
              </a:extLst>
            </p:cNvPr>
            <p:cNvSpPr/>
            <p:nvPr/>
          </p:nvSpPr>
          <p:spPr>
            <a:xfrm rot="10800000">
              <a:off x="5780246" y="3199508"/>
              <a:ext cx="147122" cy="1266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89" name="Triangle 88">
              <a:extLst>
                <a:ext uri="{FF2B5EF4-FFF2-40B4-BE49-F238E27FC236}">
                  <a16:creationId xmlns:a16="http://schemas.microsoft.com/office/drawing/2014/main" id="{BA66D9B5-9BD3-6EEA-F8B2-751994BD2208}"/>
                </a:ext>
              </a:extLst>
            </p:cNvPr>
            <p:cNvSpPr/>
            <p:nvPr/>
          </p:nvSpPr>
          <p:spPr>
            <a:xfrm>
              <a:off x="6919098" y="3144394"/>
              <a:ext cx="122162" cy="16135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90" name="TextBox 89">
            <a:extLst>
              <a:ext uri="{FF2B5EF4-FFF2-40B4-BE49-F238E27FC236}">
                <a16:creationId xmlns:a16="http://schemas.microsoft.com/office/drawing/2014/main" id="{06904C19-06F6-F21F-4582-0871E9C78519}"/>
              </a:ext>
            </a:extLst>
          </p:cNvPr>
          <p:cNvSpPr txBox="1"/>
          <p:nvPr/>
        </p:nvSpPr>
        <p:spPr>
          <a:xfrm>
            <a:off x="4757396" y="3145161"/>
            <a:ext cx="4313288" cy="1754326"/>
          </a:xfrm>
          <a:prstGeom prst="rect">
            <a:avLst/>
          </a:prstGeom>
          <a:noFill/>
        </p:spPr>
        <p:txBody>
          <a:bodyPr wrap="square" rtlCol="0">
            <a:spAutoFit/>
          </a:bodyPr>
          <a:lstStyle/>
          <a:p>
            <a:r>
              <a:rPr lang="en-CN" dirty="0">
                <a:latin typeface="Times New Roman" panose="02020603050405020304" pitchFamily="18" charset="0"/>
                <a:cs typeface="Times New Roman" panose="02020603050405020304" pitchFamily="18" charset="0"/>
              </a:rPr>
              <a:t>无标记数据集</a:t>
            </a:r>
            <a:r>
              <a:rPr lang="zh-CN" alt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根据相似模型的分类知识分布</a:t>
            </a:r>
            <a:r>
              <a:rPr lang="zh-CN" altLang="en-US" dirty="0">
                <a:latin typeface="Times New Roman" panose="02020603050405020304" pitchFamily="18" charset="0"/>
                <a:cs typeface="Times New Roman" panose="02020603050405020304" pitchFamily="18" charset="0"/>
              </a:rPr>
              <a:t>（预测标签）被收集到</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个集合中。</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个集合又可以分为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个部分：模型达成一致和模型不一致。直观上来讲就是模型知识的相通部分和差异部分，在用例选择过程中我们标记代价消耗主要在差异部分。</a:t>
            </a:r>
            <a:endParaRPr lang="en-US" altLang="zh-CN" dirty="0">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211F0414-A922-43B2-407B-E23A1A30389F}"/>
              </a:ext>
            </a:extLst>
          </p:cNvPr>
          <p:cNvSpPr/>
          <p:nvPr/>
        </p:nvSpPr>
        <p:spPr bwMode="auto">
          <a:xfrm>
            <a:off x="357447" y="2470138"/>
            <a:ext cx="4291210" cy="3563851"/>
          </a:xfrm>
          <a:prstGeom prst="rect">
            <a:avLst/>
          </a:prstGeom>
          <a:noFill/>
          <a:ln w="19050" cap="flat" cmpd="sng" algn="ctr">
            <a:solidFill>
              <a:schemeClr val="accent1">
                <a:shade val="95000"/>
                <a:satMod val="105000"/>
              </a:schemeClr>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CN" sz="1800" b="0" i="0" u="none" strike="noStrike" cap="none" normalizeH="0" baseline="0">
              <a:ln>
                <a:noFill/>
              </a:ln>
              <a:solidFill>
                <a:schemeClr val="tx1"/>
              </a:solidFill>
              <a:effectLst/>
              <a:latin typeface="Times New Roman" panose="02020603050405020304" charset="0"/>
              <a:ea typeface="宋体" panose="02010600030101010101" pitchFamily="2" charset="-122"/>
            </a:endParaRPr>
          </a:p>
        </p:txBody>
      </p:sp>
      <p:cxnSp>
        <p:nvCxnSpPr>
          <p:cNvPr id="92" name="Straight Arrow Connector 91">
            <a:extLst>
              <a:ext uri="{FF2B5EF4-FFF2-40B4-BE49-F238E27FC236}">
                <a16:creationId xmlns:a16="http://schemas.microsoft.com/office/drawing/2014/main" id="{97F3BF73-7C31-F744-D85E-59829F11F732}"/>
              </a:ext>
            </a:extLst>
          </p:cNvPr>
          <p:cNvCxnSpPr>
            <a:cxnSpLocks/>
          </p:cNvCxnSpPr>
          <p:nvPr/>
        </p:nvCxnSpPr>
        <p:spPr bwMode="auto">
          <a:xfrm>
            <a:off x="362270" y="3720112"/>
            <a:ext cx="4306439" cy="2560"/>
          </a:xfrm>
          <a:prstGeom prst="straightConnector1">
            <a:avLst/>
          </a:prstGeom>
          <a:solidFill>
            <a:schemeClr val="bg1"/>
          </a:solidFill>
          <a:ln w="9525" cap="flat" cmpd="sng" algn="ctr">
            <a:solidFill>
              <a:srgbClr val="FF0000"/>
            </a:solidFill>
            <a:prstDash val="lgDash"/>
            <a:round/>
            <a:headEnd type="none" w="med" len="med"/>
            <a:tailEnd type="none" w="med" len="med"/>
          </a:ln>
        </p:spPr>
      </p:cxnSp>
      <p:sp>
        <p:nvSpPr>
          <p:cNvPr id="95" name="TextBox 94">
            <a:extLst>
              <a:ext uri="{FF2B5EF4-FFF2-40B4-BE49-F238E27FC236}">
                <a16:creationId xmlns:a16="http://schemas.microsoft.com/office/drawing/2014/main" id="{5173F562-7869-6C2E-5D62-574D58692170}"/>
              </a:ext>
            </a:extLst>
          </p:cNvPr>
          <p:cNvSpPr txBox="1"/>
          <p:nvPr/>
        </p:nvSpPr>
        <p:spPr>
          <a:xfrm>
            <a:off x="385795" y="2562076"/>
            <a:ext cx="914400" cy="307777"/>
          </a:xfrm>
          <a:prstGeom prst="rect">
            <a:avLst/>
          </a:prstGeom>
          <a:noFill/>
        </p:spPr>
        <p:txBody>
          <a:bodyPr wrap="square" rtlCol="0">
            <a:spAutoFit/>
          </a:bodyPr>
          <a:lstStyle/>
          <a:p>
            <a:r>
              <a:rPr lang="en-CN" sz="1400" dirty="0"/>
              <a:t>一致</a:t>
            </a:r>
          </a:p>
        </p:txBody>
      </p:sp>
      <p:sp>
        <p:nvSpPr>
          <p:cNvPr id="96" name="TextBox 95">
            <a:extLst>
              <a:ext uri="{FF2B5EF4-FFF2-40B4-BE49-F238E27FC236}">
                <a16:creationId xmlns:a16="http://schemas.microsoft.com/office/drawing/2014/main" id="{F8644518-48FC-618C-8A0C-51E9447D336D}"/>
              </a:ext>
            </a:extLst>
          </p:cNvPr>
          <p:cNvSpPr txBox="1"/>
          <p:nvPr/>
        </p:nvSpPr>
        <p:spPr>
          <a:xfrm>
            <a:off x="408588" y="3789950"/>
            <a:ext cx="914400" cy="307777"/>
          </a:xfrm>
          <a:prstGeom prst="rect">
            <a:avLst/>
          </a:prstGeom>
          <a:noFill/>
        </p:spPr>
        <p:txBody>
          <a:bodyPr wrap="square" rtlCol="0">
            <a:spAutoFit/>
          </a:bodyPr>
          <a:lstStyle/>
          <a:p>
            <a:r>
              <a:rPr lang="en-CN" sz="1400" dirty="0"/>
              <a:t>不一致</a:t>
            </a:r>
          </a:p>
        </p:txBody>
      </p:sp>
      <p:sp>
        <p:nvSpPr>
          <p:cNvPr id="100" name="标题 1">
            <a:extLst>
              <a:ext uri="{FF2B5EF4-FFF2-40B4-BE49-F238E27FC236}">
                <a16:creationId xmlns:a16="http://schemas.microsoft.com/office/drawing/2014/main" id="{E62872E5-EBE1-5908-F3A8-BBC679DE9BC0}"/>
              </a:ext>
            </a:extLst>
          </p:cNvPr>
          <p:cNvSpPr txBox="1">
            <a:spLocks/>
          </p:cNvSpPr>
          <p:nvPr/>
        </p:nvSpPr>
        <p:spPr>
          <a:xfrm>
            <a:off x="683568" y="285812"/>
            <a:ext cx="7992889" cy="558324"/>
          </a:xfrm>
          <a:prstGeom prst="rect">
            <a:avLst/>
          </a:prstGeom>
        </p:spPr>
        <p:txBody>
          <a:bodyPr/>
          <a:lstStyle>
            <a:lvl1pPr algn="l"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sz="2800" kern="0" dirty="0"/>
              <a:t> 工作二：</a:t>
            </a:r>
            <a:r>
              <a:rPr lang="zh-CN" altLang="en-US" sz="2800" kern="0" dirty="0">
                <a:latin typeface="Helvetica" pitchFamily="2" charset="0"/>
              </a:rPr>
              <a:t>基于知识分布的模型增强用例选择技术</a:t>
            </a:r>
            <a:br>
              <a:rPr lang="zh-CN" altLang="en-US" sz="2800" kern="0" dirty="0">
                <a:latin typeface="Helvetica" pitchFamily="2" charset="0"/>
              </a:rPr>
            </a:br>
            <a:br>
              <a:rPr lang="zh-CN" altLang="en-US" sz="2800" kern="0" dirty="0">
                <a:latin typeface="Helvetica" pitchFamily="2" charset="0"/>
              </a:rPr>
            </a:br>
            <a:endParaRPr lang="zh-CN" altLang="en-US" sz="2800" kern="0" dirty="0"/>
          </a:p>
        </p:txBody>
      </p:sp>
    </p:spTree>
    <p:extLst>
      <p:ext uri="{BB962C8B-B14F-4D97-AF65-F5344CB8AC3E}">
        <p14:creationId xmlns:p14="http://schemas.microsoft.com/office/powerpoint/2010/main" val="230442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3" y="188641"/>
            <a:ext cx="6694287" cy="558324"/>
          </a:xfrm>
        </p:spPr>
        <p:txBody>
          <a:bodyPr/>
          <a:lstStyle/>
          <a:p>
            <a:r>
              <a:rPr lang="zh-CN" altLang="en-US" dirty="0"/>
              <a:t> 工作二：</a:t>
            </a:r>
            <a:r>
              <a:rPr lang="zh-CN" altLang="en-US" dirty="0">
                <a:effectLst/>
                <a:latin typeface="Helvetica" pitchFamily="2" charset="0"/>
              </a:rPr>
              <a:t>基于知识分布的采样技术</a:t>
            </a:r>
            <a:br>
              <a:rPr lang="zh-CN" altLang="en-US" dirty="0">
                <a:effectLst/>
                <a:latin typeface="Helvetica" pitchFamily="2" charset="0"/>
              </a:rPr>
            </a:br>
            <a:br>
              <a:rPr lang="zh-CN" altLang="en-US" dirty="0">
                <a:effectLst/>
                <a:latin typeface="Helvetica" pitchFamily="2" charset="0"/>
              </a:rPr>
            </a:br>
            <a:endParaRPr lang="zh-CN" altLang="en-US" dirty="0"/>
          </a:p>
        </p:txBody>
      </p:sp>
      <p:sp>
        <p:nvSpPr>
          <p:cNvPr id="2" name="文本框 3">
            <a:extLst>
              <a:ext uri="{FF2B5EF4-FFF2-40B4-BE49-F238E27FC236}">
                <a16:creationId xmlns:a16="http://schemas.microsoft.com/office/drawing/2014/main" id="{5B0C1884-DCE2-BD5F-8EAF-DB75CA9AFA05}"/>
              </a:ext>
            </a:extLst>
          </p:cNvPr>
          <p:cNvSpPr txBox="1"/>
          <p:nvPr/>
        </p:nvSpPr>
        <p:spPr>
          <a:xfrm>
            <a:off x="454660" y="1052736"/>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方法设计</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sp>
        <p:nvSpPr>
          <p:cNvPr id="8" name="TextBox 7">
            <a:extLst>
              <a:ext uri="{FF2B5EF4-FFF2-40B4-BE49-F238E27FC236}">
                <a16:creationId xmlns:a16="http://schemas.microsoft.com/office/drawing/2014/main" id="{49CA801A-731F-8656-3A16-83F35ED25EF2}"/>
              </a:ext>
            </a:extLst>
          </p:cNvPr>
          <p:cNvSpPr txBox="1"/>
          <p:nvPr/>
        </p:nvSpPr>
        <p:spPr>
          <a:xfrm>
            <a:off x="454660" y="1900552"/>
            <a:ext cx="8626576" cy="870688"/>
          </a:xfrm>
          <a:prstGeom prst="rect">
            <a:avLst/>
          </a:prstGeom>
          <a:noFill/>
        </p:spPr>
        <p:txBody>
          <a:bodyPr wrap="square" rtlCol="0">
            <a:spAutoFit/>
          </a:bodyPr>
          <a:lstStyle/>
          <a:p>
            <a:pPr>
              <a:lnSpc>
                <a:spcPct val="150000"/>
              </a:lnSpc>
            </a:pPr>
            <a:r>
              <a:rPr lang="zh-CN" altLang="en-US" dirty="0">
                <a:latin typeface="Helvetica" pitchFamily="2" charset="0"/>
              </a:rPr>
              <a:t>受到</a:t>
            </a:r>
            <a:r>
              <a:rPr lang="en-GB" dirty="0" err="1">
                <a:effectLst/>
                <a:latin typeface="Times New Roman" panose="02020603050405020304" pitchFamily="18" charset="0"/>
                <a:cs typeface="Times New Roman" panose="02020603050405020304" pitchFamily="18" charset="0"/>
              </a:rPr>
              <a:t>Kundjanasith</a:t>
            </a:r>
            <a:r>
              <a:rPr lang="en-GB" dirty="0">
                <a:effectLst/>
                <a:latin typeface="Times New Roman" panose="02020603050405020304" pitchFamily="18" charset="0"/>
                <a:cs typeface="Times New Roman" panose="02020603050405020304" pitchFamily="18" charset="0"/>
              </a:rPr>
              <a:t> </a:t>
            </a:r>
            <a:r>
              <a:rPr lang="en-GB" dirty="0" err="1">
                <a:effectLst/>
                <a:latin typeface="Times New Roman" panose="02020603050405020304" pitchFamily="18" charset="0"/>
                <a:cs typeface="Times New Roman" panose="02020603050405020304" pitchFamily="18" charset="0"/>
              </a:rPr>
              <a:t>Thonglek等</a:t>
            </a:r>
            <a:r>
              <a:rPr lang="en-US" altLang="zh-CN" baseline="30000" dirty="0">
                <a:latin typeface="Times New Roman" panose="02020603050405020304" pitchFamily="18" charset="0"/>
                <a:cs typeface="Times New Roman" panose="02020603050405020304" pitchFamily="18" charset="0"/>
              </a:rPr>
              <a:t>2</a:t>
            </a:r>
            <a:r>
              <a:rPr lang="zh-CN" altLang="en-US" dirty="0">
                <a:effectLst/>
                <a:latin typeface="Times New Roman" panose="02020603050405020304" pitchFamily="18" charset="0"/>
                <a:cs typeface="Times New Roman" panose="02020603050405020304" pitchFamily="18" charset="0"/>
              </a:rPr>
              <a:t>研究的启发，可以对无标记样本打上</a:t>
            </a:r>
            <a:r>
              <a:rPr lang="zh-CN" altLang="en-US" dirty="0">
                <a:solidFill>
                  <a:srgbClr val="FF0000"/>
                </a:solidFill>
                <a:effectLst/>
                <a:latin typeface="Times New Roman" panose="02020603050405020304" pitchFamily="18" charset="0"/>
                <a:cs typeface="Times New Roman" panose="02020603050405020304" pitchFamily="18" charset="0"/>
              </a:rPr>
              <a:t>伪标注</a:t>
            </a:r>
            <a:r>
              <a:rPr lang="zh-CN" altLang="en-US" dirty="0">
                <a:effectLst/>
                <a:latin typeface="Times New Roman" panose="02020603050405020304" pitchFamily="18" charset="0"/>
                <a:cs typeface="Times New Roman" panose="02020603050405020304" pitchFamily="18" charset="0"/>
              </a:rPr>
              <a:t>，以此来作为重训练标记，大大了减少标记代价。</a:t>
            </a:r>
            <a:endParaRPr lang="en-GB"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D79F7D-D79B-84E1-FDC0-5B42F4600EED}"/>
              </a:ext>
            </a:extLst>
          </p:cNvPr>
          <p:cNvSpPr txBox="1">
            <a:spLocks/>
          </p:cNvSpPr>
          <p:nvPr/>
        </p:nvSpPr>
        <p:spPr>
          <a:xfrm>
            <a:off x="3222556" y="5420835"/>
            <a:ext cx="6201276" cy="504056"/>
          </a:xfrm>
          <a:prstGeom prst="rect">
            <a:avLst/>
          </a:prstGeom>
        </p:spPr>
        <p:txBody>
          <a:bodyPr vert="horz" lIns="121955" tIns="60977" rIns="121955" bIns="60977" rtlCol="0">
            <a:noAutofit/>
          </a:bodyPr>
          <a:lstStyle>
            <a:lvl1pPr marL="457326" indent="-457326" algn="l" defTabSz="609768" rtl="0" eaLnBrk="1" latinLnBrk="0" hangingPunct="1">
              <a:spcBef>
                <a:spcPct val="20000"/>
              </a:spcBef>
              <a:buFont typeface="Arial"/>
              <a:buChar char="•"/>
              <a:defRPr sz="4300" kern="1200">
                <a:solidFill>
                  <a:schemeClr val="tx1"/>
                </a:solidFill>
                <a:latin typeface="+mn-lt"/>
                <a:ea typeface="+mn-ea"/>
                <a:cs typeface="Open Sans"/>
              </a:defRPr>
            </a:lvl1pPr>
            <a:lvl2pPr marL="990872" indent="-381105" algn="l" defTabSz="609768" rtl="0" eaLnBrk="1" latinLnBrk="0" hangingPunct="1">
              <a:spcBef>
                <a:spcPct val="20000"/>
              </a:spcBef>
              <a:buFont typeface="Arial"/>
              <a:buChar char="–"/>
              <a:defRPr sz="3700" kern="1200">
                <a:solidFill>
                  <a:schemeClr val="tx1"/>
                </a:solidFill>
                <a:latin typeface="+mn-lt"/>
                <a:ea typeface="+mn-ea"/>
                <a:cs typeface="Open Sans"/>
              </a:defRPr>
            </a:lvl2pPr>
            <a:lvl3pPr marL="1524419" indent="-304884" algn="l" defTabSz="609768" rtl="0" eaLnBrk="1" latinLnBrk="0" hangingPunct="1">
              <a:spcBef>
                <a:spcPct val="20000"/>
              </a:spcBef>
              <a:buFont typeface="Arial"/>
              <a:buChar char="•"/>
              <a:defRPr sz="3200" kern="1200">
                <a:solidFill>
                  <a:schemeClr val="tx1"/>
                </a:solidFill>
                <a:latin typeface="+mn-lt"/>
                <a:ea typeface="+mn-ea"/>
                <a:cs typeface="Open Sans"/>
              </a:defRPr>
            </a:lvl3pPr>
            <a:lvl4pPr marL="2134187" indent="-304884" algn="l" defTabSz="609768" rtl="0" eaLnBrk="1" latinLnBrk="0" hangingPunct="1">
              <a:spcBef>
                <a:spcPct val="20000"/>
              </a:spcBef>
              <a:buFont typeface="Arial"/>
              <a:buChar char="–"/>
              <a:defRPr sz="2700" kern="1200">
                <a:solidFill>
                  <a:schemeClr val="tx1"/>
                </a:solidFill>
                <a:latin typeface="+mn-lt"/>
                <a:ea typeface="+mn-ea"/>
                <a:cs typeface="Open Sans"/>
              </a:defRPr>
            </a:lvl4pPr>
            <a:lvl5pPr marL="2743954" indent="-304884" algn="l" defTabSz="609768" rtl="0" eaLnBrk="1" latinLnBrk="0" hangingPunct="1">
              <a:spcBef>
                <a:spcPct val="20000"/>
              </a:spcBef>
              <a:buFont typeface="Arial"/>
              <a:buChar char="»"/>
              <a:defRPr sz="2700" kern="1200">
                <a:solidFill>
                  <a:schemeClr val="tx1"/>
                </a:solidFill>
                <a:latin typeface="+mn-lt"/>
                <a:ea typeface="+mn-ea"/>
                <a:cs typeface="Open Sans"/>
              </a:defRPr>
            </a:lvl5pPr>
            <a:lvl6pPr marL="3353722" indent="-304884" algn="l" defTabSz="609768" rtl="0" eaLnBrk="1" latinLnBrk="0" hangingPunct="1">
              <a:spcBef>
                <a:spcPct val="20000"/>
              </a:spcBef>
              <a:buFont typeface="Arial"/>
              <a:buChar char="•"/>
              <a:defRPr sz="2700" kern="1200">
                <a:solidFill>
                  <a:schemeClr val="tx1"/>
                </a:solidFill>
                <a:latin typeface="+mn-lt"/>
                <a:ea typeface="+mn-ea"/>
                <a:cs typeface="+mn-cs"/>
              </a:defRPr>
            </a:lvl6pPr>
            <a:lvl7pPr marL="3963490" indent="-304884" algn="l" defTabSz="609768" rtl="0" eaLnBrk="1" latinLnBrk="0" hangingPunct="1">
              <a:spcBef>
                <a:spcPct val="20000"/>
              </a:spcBef>
              <a:buFont typeface="Arial"/>
              <a:buChar char="•"/>
              <a:defRPr sz="2700" kern="1200">
                <a:solidFill>
                  <a:schemeClr val="tx1"/>
                </a:solidFill>
                <a:latin typeface="+mn-lt"/>
                <a:ea typeface="+mn-ea"/>
                <a:cs typeface="+mn-cs"/>
              </a:defRPr>
            </a:lvl7pPr>
            <a:lvl8pPr marL="4573257" indent="-304884" algn="l" defTabSz="609768" rtl="0" eaLnBrk="1" latinLnBrk="0" hangingPunct="1">
              <a:spcBef>
                <a:spcPct val="20000"/>
              </a:spcBef>
              <a:buFont typeface="Arial"/>
              <a:buChar char="•"/>
              <a:defRPr sz="2700" kern="1200">
                <a:solidFill>
                  <a:schemeClr val="tx1"/>
                </a:solidFill>
                <a:latin typeface="+mn-lt"/>
                <a:ea typeface="+mn-ea"/>
                <a:cs typeface="+mn-cs"/>
              </a:defRPr>
            </a:lvl8pPr>
            <a:lvl9pPr marL="5183025" indent="-304884" algn="l" defTabSz="609768" rtl="0" eaLnBrk="1" latinLnBrk="0" hangingPunct="1">
              <a:spcBef>
                <a:spcPct val="20000"/>
              </a:spcBef>
              <a:buFont typeface="Arial"/>
              <a:buChar char="•"/>
              <a:defRPr sz="2700" kern="1200">
                <a:solidFill>
                  <a:schemeClr val="tx1"/>
                </a:solidFill>
                <a:latin typeface="+mn-lt"/>
                <a:ea typeface="+mn-ea"/>
                <a:cs typeface="+mn-cs"/>
              </a:defRPr>
            </a:lvl9pPr>
          </a:lstStyle>
          <a:p>
            <a:pPr marL="609751" lvl="1" indent="0">
              <a:buNone/>
            </a:pPr>
            <a:r>
              <a:rPr lang="en-US" altLang="zh-CN" sz="1400" dirty="0">
                <a:latin typeface="Times New Roman" panose="02020603050405020304" pitchFamily="18" charset="0"/>
                <a:cs typeface="Times New Roman" panose="02020603050405020304" pitchFamily="18" charset="0"/>
              </a:rPr>
              <a:t>2: </a:t>
            </a:r>
            <a:r>
              <a:rPr lang="en-US" altLang="zh-CN" sz="1400" dirty="0" err="1">
                <a:latin typeface="Times New Roman" panose="02020603050405020304" pitchFamily="18" charset="0"/>
                <a:cs typeface="Times New Roman" panose="02020603050405020304" pitchFamily="18" charset="0"/>
              </a:rPr>
              <a:t>Kundjanasith</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Thonglek</a:t>
            </a:r>
            <a:r>
              <a:rPr lang="en-US" altLang="zh-CN" sz="1400" dirty="0">
                <a:latin typeface="Times New Roman" panose="02020603050405020304" pitchFamily="18" charset="0"/>
                <a:cs typeface="Times New Roman" panose="02020603050405020304" pitchFamily="18" charset="0"/>
              </a:rPr>
              <a:t>,, et al. "Retraining quantized neural network</a:t>
            </a:r>
          </a:p>
          <a:p>
            <a:pPr marL="609751" lvl="1" indent="0">
              <a:buNone/>
            </a:pPr>
            <a:r>
              <a:rPr lang="en-US" altLang="zh-CN" sz="1400" dirty="0">
                <a:latin typeface="Times New Roman" panose="02020603050405020304" pitchFamily="18" charset="0"/>
                <a:cs typeface="Times New Roman" panose="02020603050405020304" pitchFamily="18" charset="0"/>
              </a:rPr>
              <a:t>models with unlabeled data.“ International Joint Conference on Neural Networks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(IJCNN), pages 1–8. IEEE, 2020.</a:t>
            </a:r>
          </a:p>
        </p:txBody>
      </p:sp>
      <p:sp>
        <p:nvSpPr>
          <p:cNvPr id="12" name="TextBox 11">
            <a:extLst>
              <a:ext uri="{FF2B5EF4-FFF2-40B4-BE49-F238E27FC236}">
                <a16:creationId xmlns:a16="http://schemas.microsoft.com/office/drawing/2014/main" id="{F2312883-1237-7638-FFD1-2F9015977594}"/>
              </a:ext>
            </a:extLst>
          </p:cNvPr>
          <p:cNvSpPr txBox="1"/>
          <p:nvPr/>
        </p:nvSpPr>
        <p:spPr>
          <a:xfrm>
            <a:off x="6125130" y="3259143"/>
            <a:ext cx="3350760" cy="861774"/>
          </a:xfrm>
          <a:prstGeom prst="rect">
            <a:avLst/>
          </a:prstGeom>
          <a:noFill/>
        </p:spPr>
        <p:txBody>
          <a:bodyPr wrap="square" rtlCol="0">
            <a:spAutoFit/>
          </a:bodyPr>
          <a:lstStyle/>
          <a:p>
            <a:r>
              <a:rPr lang="zh-CN" altLang="en-US" sz="1600" dirty="0">
                <a:latin typeface="Times New Roman" panose="02020603050405020304" pitchFamily="18" charset="0"/>
                <a:cs typeface="Times New Roman" panose="02020603050405020304" pitchFamily="18" charset="0"/>
              </a:rPr>
              <a:t>伪标记为</a:t>
            </a:r>
            <a:r>
              <a:rPr lang="en-US" altLang="zh-CN" sz="1600" dirty="0">
                <a:latin typeface="Times New Roman" panose="02020603050405020304" pitchFamily="18" charset="0"/>
                <a:cs typeface="Times New Roman" panose="02020603050405020304" pitchFamily="18" charset="0"/>
              </a:rPr>
              <a:t>4</a:t>
            </a:r>
            <a:r>
              <a:rPr lang="zh-CN" altLang="en-CN" sz="1600" dirty="0">
                <a:latin typeface="Times New Roman" panose="02020603050405020304" pitchFamily="18" charset="0"/>
                <a:cs typeface="Times New Roman" panose="02020603050405020304" pitchFamily="18" charset="0"/>
              </a:rPr>
              <a:t>分</a:t>
            </a:r>
            <a:r>
              <a:rPr lang="zh-CN" altLang="en-US" sz="1600" dirty="0">
                <a:latin typeface="Times New Roman" panose="02020603050405020304" pitchFamily="18" charset="0"/>
                <a:cs typeface="Times New Roman" panose="02020603050405020304" pitchFamily="18" charset="0"/>
              </a:rPr>
              <a:t>的标记精度较高</a:t>
            </a:r>
            <a:endParaRPr lang="en-US" altLang="zh-CN"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伪标记为</a:t>
            </a:r>
            <a:r>
              <a:rPr lang="en-US" altLang="zh-CN" sz="1600" dirty="0">
                <a:latin typeface="Times New Roman" panose="02020603050405020304" pitchFamily="18" charset="0"/>
                <a:cs typeface="Times New Roman" panose="02020603050405020304" pitchFamily="18" charset="0"/>
              </a:rPr>
              <a:t>3</a:t>
            </a:r>
            <a:r>
              <a:rPr lang="zh-CN" altLang="en-US" sz="1600" dirty="0">
                <a:latin typeface="Times New Roman" panose="02020603050405020304" pitchFamily="18" charset="0"/>
                <a:cs typeface="Times New Roman" panose="02020603050405020304" pitchFamily="18" charset="0"/>
              </a:rPr>
              <a:t>分的标记精度较低</a:t>
            </a:r>
            <a:endParaRPr lang="en-US" altLang="zh-CN" sz="1600" dirty="0">
              <a:latin typeface="Times New Roman" panose="02020603050405020304" pitchFamily="18" charset="0"/>
              <a:cs typeface="Times New Roman" panose="02020603050405020304" pitchFamily="18" charset="0"/>
            </a:endParaRPr>
          </a:p>
          <a:p>
            <a:r>
              <a:rPr lang="en-CN" sz="1600" dirty="0">
                <a:latin typeface="Times New Roman" panose="02020603050405020304" pitchFamily="18" charset="0"/>
                <a:cs typeface="Times New Roman" panose="02020603050405020304" pitchFamily="18" charset="0"/>
              </a:rPr>
              <a:t>伪标记</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分和</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分的标记精度过低</a:t>
            </a:r>
            <a:endParaRPr lang="en-CN" sz="16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8D294EA-376F-6D0B-D38B-741B269B2A82}"/>
              </a:ext>
            </a:extLst>
          </p:cNvPr>
          <p:cNvPicPr>
            <a:picLocks noChangeAspect="1"/>
          </p:cNvPicPr>
          <p:nvPr/>
        </p:nvPicPr>
        <p:blipFill>
          <a:blip r:embed="rId3"/>
          <a:stretch>
            <a:fillRect/>
          </a:stretch>
        </p:blipFill>
        <p:spPr>
          <a:xfrm>
            <a:off x="3020854" y="3288899"/>
            <a:ext cx="3102292" cy="1782708"/>
          </a:xfrm>
          <a:prstGeom prst="rect">
            <a:avLst/>
          </a:prstGeom>
        </p:spPr>
      </p:pic>
      <p:pic>
        <p:nvPicPr>
          <p:cNvPr id="14" name="Picture 13">
            <a:extLst>
              <a:ext uri="{FF2B5EF4-FFF2-40B4-BE49-F238E27FC236}">
                <a16:creationId xmlns:a16="http://schemas.microsoft.com/office/drawing/2014/main" id="{82E1D69D-FB29-AEC0-4E06-5E46AC44D3AF}"/>
              </a:ext>
            </a:extLst>
          </p:cNvPr>
          <p:cNvPicPr>
            <a:picLocks noChangeAspect="1"/>
          </p:cNvPicPr>
          <p:nvPr/>
        </p:nvPicPr>
        <p:blipFill>
          <a:blip r:embed="rId4"/>
          <a:stretch>
            <a:fillRect/>
          </a:stretch>
        </p:blipFill>
        <p:spPr>
          <a:xfrm>
            <a:off x="454660" y="3288899"/>
            <a:ext cx="2245132" cy="1926835"/>
          </a:xfrm>
          <a:prstGeom prst="rect">
            <a:avLst/>
          </a:prstGeom>
        </p:spPr>
      </p:pic>
      <p:sp>
        <p:nvSpPr>
          <p:cNvPr id="15" name="TextBox 14">
            <a:extLst>
              <a:ext uri="{FF2B5EF4-FFF2-40B4-BE49-F238E27FC236}">
                <a16:creationId xmlns:a16="http://schemas.microsoft.com/office/drawing/2014/main" id="{F1983721-49B0-DB8C-93DD-F17C3751AAE6}"/>
              </a:ext>
            </a:extLst>
          </p:cNvPr>
          <p:cNvSpPr txBox="1"/>
          <p:nvPr/>
        </p:nvSpPr>
        <p:spPr>
          <a:xfrm>
            <a:off x="644972" y="2875754"/>
            <a:ext cx="1717826" cy="338554"/>
          </a:xfrm>
          <a:prstGeom prst="rect">
            <a:avLst/>
          </a:prstGeom>
          <a:noFill/>
        </p:spPr>
        <p:txBody>
          <a:bodyPr wrap="square" rtlCol="0">
            <a:spAutoFit/>
          </a:bodyPr>
          <a:lstStyle/>
          <a:p>
            <a:r>
              <a:rPr lang="en-CN" sz="1600" dirty="0">
                <a:latin typeface="Times New Roman" panose="02020603050405020304" pitchFamily="18" charset="0"/>
                <a:cs typeface="Times New Roman" panose="02020603050405020304" pitchFamily="18" charset="0"/>
              </a:rPr>
              <a:t>表</a:t>
            </a:r>
            <a:r>
              <a:rPr lang="en-US" altLang="zh-CN" sz="1600" dirty="0">
                <a:latin typeface="Times New Roman" panose="02020603050405020304" pitchFamily="18" charset="0"/>
                <a:cs typeface="Times New Roman" panose="02020603050405020304" pitchFamily="18" charset="0"/>
              </a:rPr>
              <a:t>4: </a:t>
            </a:r>
            <a:r>
              <a:rPr lang="zh-CN" altLang="en-US" sz="1600" dirty="0">
                <a:latin typeface="Times New Roman" panose="02020603050405020304" pitchFamily="18" charset="0"/>
                <a:cs typeface="Times New Roman" panose="02020603050405020304" pitchFamily="18" charset="0"/>
              </a:rPr>
              <a:t>伪标记规则</a:t>
            </a:r>
            <a:endParaRPr lang="en-CN" sz="16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E9C780DB-5E8B-227A-D4B8-F43F37382736}"/>
              </a:ext>
            </a:extLst>
          </p:cNvPr>
          <p:cNvSpPr txBox="1"/>
          <p:nvPr/>
        </p:nvSpPr>
        <p:spPr>
          <a:xfrm>
            <a:off x="3315812" y="2875754"/>
            <a:ext cx="2209615" cy="338554"/>
          </a:xfrm>
          <a:prstGeom prst="rect">
            <a:avLst/>
          </a:prstGeom>
          <a:noFill/>
        </p:spPr>
        <p:txBody>
          <a:bodyPr wrap="square" rtlCol="0">
            <a:spAutoFit/>
          </a:bodyPr>
          <a:lstStyle/>
          <a:p>
            <a:r>
              <a:rPr lang="en-CN" sz="1600" dirty="0">
                <a:latin typeface="Times New Roman" panose="02020603050405020304" pitchFamily="18" charset="0"/>
                <a:cs typeface="Times New Roman" panose="02020603050405020304" pitchFamily="18" charset="0"/>
              </a:rPr>
              <a:t>表</a:t>
            </a:r>
            <a:r>
              <a:rPr lang="en-US" altLang="zh-CN" sz="1600" dirty="0">
                <a:latin typeface="Times New Roman" panose="02020603050405020304" pitchFamily="18" charset="0"/>
                <a:cs typeface="Times New Roman" panose="02020603050405020304" pitchFamily="18" charset="0"/>
              </a:rPr>
              <a:t>5: </a:t>
            </a:r>
            <a:r>
              <a:rPr lang="zh-CN" altLang="en-US" sz="1600" dirty="0">
                <a:latin typeface="Times New Roman" panose="02020603050405020304" pitchFamily="18" charset="0"/>
                <a:cs typeface="Times New Roman" panose="02020603050405020304" pitchFamily="18" charset="0"/>
              </a:rPr>
              <a:t>伪标记精度统计</a:t>
            </a:r>
            <a:endParaRPr lang="en-CN" sz="16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77FB702-20EE-C086-7D58-80DD6BFC4308}"/>
              </a:ext>
            </a:extLst>
          </p:cNvPr>
          <p:cNvSpPr txBox="1"/>
          <p:nvPr/>
        </p:nvSpPr>
        <p:spPr>
          <a:xfrm>
            <a:off x="6262594" y="4415224"/>
            <a:ext cx="2811746" cy="830997"/>
          </a:xfrm>
          <a:prstGeom prst="rect">
            <a:avLst/>
          </a:prstGeom>
          <a:noFill/>
        </p:spPr>
        <p:txBody>
          <a:bodyPr wrap="square" rtlCol="0">
            <a:spAutoFit/>
          </a:bodyPr>
          <a:lstStyle/>
          <a:p>
            <a:r>
              <a:rPr lang="zh-CN" altLang="en-US" sz="1600" dirty="0">
                <a:latin typeface="Times New Roman" panose="02020603050405020304" pitchFamily="18" charset="0"/>
                <a:cs typeface="Times New Roman" panose="02020603050405020304" pitchFamily="18" charset="0"/>
              </a:rPr>
              <a:t>为</a:t>
            </a:r>
            <a:r>
              <a:rPr lang="en-US" altLang="zh-CN" sz="1600" dirty="0">
                <a:latin typeface="Times New Roman" panose="02020603050405020304" pitchFamily="18" charset="0"/>
                <a:cs typeface="Times New Roman" panose="02020603050405020304" pitchFamily="18" charset="0"/>
              </a:rPr>
              <a:t>3</a:t>
            </a:r>
            <a:r>
              <a:rPr lang="zh-CN" altLang="en-US" sz="1600" dirty="0">
                <a:latin typeface="Times New Roman" panose="02020603050405020304" pitchFamily="18" charset="0"/>
                <a:cs typeface="Times New Roman" panose="02020603050405020304" pitchFamily="18" charset="0"/>
              </a:rPr>
              <a:t>分伪标记样本排序。在满足标记代价的同时也能保持较高的伪标注精度</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11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3" y="188641"/>
            <a:ext cx="6694287" cy="558324"/>
          </a:xfrm>
        </p:spPr>
        <p:txBody>
          <a:bodyPr/>
          <a:lstStyle/>
          <a:p>
            <a:r>
              <a:rPr lang="zh-CN" altLang="en-US" dirty="0"/>
              <a:t> 工作二：</a:t>
            </a:r>
            <a:r>
              <a:rPr lang="zh-CN" altLang="en-US" dirty="0">
                <a:effectLst/>
                <a:latin typeface="Helvetica" pitchFamily="2" charset="0"/>
              </a:rPr>
              <a:t>基于知识分布的采样技术</a:t>
            </a:r>
            <a:br>
              <a:rPr lang="zh-CN" altLang="en-US" dirty="0">
                <a:effectLst/>
                <a:latin typeface="Helvetica" pitchFamily="2" charset="0"/>
              </a:rPr>
            </a:br>
            <a:br>
              <a:rPr lang="zh-CN" altLang="en-US" dirty="0">
                <a:effectLst/>
                <a:latin typeface="Helvetica" pitchFamily="2" charset="0"/>
              </a:rPr>
            </a:br>
            <a:endParaRPr lang="zh-CN" altLang="en-US" dirty="0"/>
          </a:p>
        </p:txBody>
      </p:sp>
      <p:sp>
        <p:nvSpPr>
          <p:cNvPr id="2" name="文本框 3">
            <a:extLst>
              <a:ext uri="{FF2B5EF4-FFF2-40B4-BE49-F238E27FC236}">
                <a16:creationId xmlns:a16="http://schemas.microsoft.com/office/drawing/2014/main" id="{5B0C1884-DCE2-BD5F-8EAF-DB75CA9AFA05}"/>
              </a:ext>
            </a:extLst>
          </p:cNvPr>
          <p:cNvSpPr txBox="1"/>
          <p:nvPr/>
        </p:nvSpPr>
        <p:spPr>
          <a:xfrm>
            <a:off x="179512" y="764720"/>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实验评估</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pic>
        <p:nvPicPr>
          <p:cNvPr id="18" name="Picture 17">
            <a:extLst>
              <a:ext uri="{FF2B5EF4-FFF2-40B4-BE49-F238E27FC236}">
                <a16:creationId xmlns:a16="http://schemas.microsoft.com/office/drawing/2014/main" id="{BF12325C-E6D5-45AD-C38C-9B02EC4F04F8}"/>
              </a:ext>
            </a:extLst>
          </p:cNvPr>
          <p:cNvPicPr>
            <a:picLocks noChangeAspect="1"/>
          </p:cNvPicPr>
          <p:nvPr/>
        </p:nvPicPr>
        <p:blipFill>
          <a:blip r:embed="rId3"/>
          <a:stretch>
            <a:fillRect/>
          </a:stretch>
        </p:blipFill>
        <p:spPr>
          <a:xfrm>
            <a:off x="3019470" y="1243392"/>
            <a:ext cx="6091118" cy="4816476"/>
          </a:xfrm>
          <a:prstGeom prst="rect">
            <a:avLst/>
          </a:prstGeom>
        </p:spPr>
      </p:pic>
      <p:sp>
        <p:nvSpPr>
          <p:cNvPr id="19" name="TextBox 18">
            <a:extLst>
              <a:ext uri="{FF2B5EF4-FFF2-40B4-BE49-F238E27FC236}">
                <a16:creationId xmlns:a16="http://schemas.microsoft.com/office/drawing/2014/main" id="{5CF93927-E0F9-42A5-F177-B825B6A51C12}"/>
              </a:ext>
            </a:extLst>
          </p:cNvPr>
          <p:cNvSpPr txBox="1"/>
          <p:nvPr/>
        </p:nvSpPr>
        <p:spPr>
          <a:xfrm>
            <a:off x="-17366" y="3113021"/>
            <a:ext cx="3581253" cy="1077218"/>
          </a:xfrm>
          <a:prstGeom prst="rect">
            <a:avLst/>
          </a:prstGeom>
          <a:noFill/>
        </p:spPr>
        <p:txBody>
          <a:bodyPr wrap="square" rtlCol="0">
            <a:spAutoFit/>
          </a:bodyPr>
          <a:lstStyle/>
          <a:p>
            <a:r>
              <a:rPr lang="zh-CN" altLang="en-US" sz="1600" dirty="0">
                <a:effectLst/>
                <a:latin typeface="Helvetica" pitchFamily="2" charset="0"/>
              </a:rPr>
              <a:t>我们在</a:t>
            </a:r>
            <a:r>
              <a:rPr lang="en-US" altLang="zh-CN" sz="1600" dirty="0">
                <a:effectLst/>
                <a:latin typeface="Helvetica" pitchFamily="2" charset="0"/>
              </a:rPr>
              <a:t>4 </a:t>
            </a:r>
            <a:r>
              <a:rPr lang="zh-CN" altLang="en-US" sz="1600" dirty="0">
                <a:effectLst/>
                <a:latin typeface="Helvetica" pitchFamily="2" charset="0"/>
              </a:rPr>
              <a:t>个场景和</a:t>
            </a:r>
            <a:r>
              <a:rPr lang="en-US" altLang="zh-CN" sz="1600" dirty="0">
                <a:effectLst/>
                <a:latin typeface="Helvetica" pitchFamily="2" charset="0"/>
              </a:rPr>
              <a:t>8 </a:t>
            </a:r>
            <a:r>
              <a:rPr lang="zh-CN" altLang="en-US" sz="1600" dirty="0">
                <a:effectLst/>
                <a:latin typeface="Helvetica" pitchFamily="2" charset="0"/>
              </a:rPr>
              <a:t>个数据集下进行了实验，实验结果如右图所示，我们的方法和随机用例选择相比更能有效地提升融合模型的分类精度。</a:t>
            </a:r>
          </a:p>
        </p:txBody>
      </p:sp>
    </p:spTree>
    <p:extLst>
      <p:ext uri="{BB962C8B-B14F-4D97-AF65-F5344CB8AC3E}">
        <p14:creationId xmlns:p14="http://schemas.microsoft.com/office/powerpoint/2010/main" val="141405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CE86635-3607-4F77-AFFF-D59FF524358C}"/>
              </a:ext>
            </a:extLst>
          </p:cNvPr>
          <p:cNvSpPr txBox="1">
            <a:spLocks/>
          </p:cNvSpPr>
          <p:nvPr/>
        </p:nvSpPr>
        <p:spPr>
          <a:xfrm>
            <a:off x="755576" y="289854"/>
            <a:ext cx="7002064" cy="558324"/>
          </a:xfrm>
          <a:prstGeom prst="rect">
            <a:avLst/>
          </a:prstGeom>
        </p:spPr>
        <p:txBody>
          <a:bodyPr/>
          <a:lstStyle>
            <a:lvl1pPr algn="l"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sz="2000" kern="0" dirty="0"/>
              <a:t>未来研究计划</a:t>
            </a:r>
          </a:p>
          <a:p>
            <a:endParaRPr lang="zh-CN" altLang="en-US" sz="2000" kern="0" dirty="0"/>
          </a:p>
        </p:txBody>
      </p:sp>
      <p:sp>
        <p:nvSpPr>
          <p:cNvPr id="8" name="TextBox 7">
            <a:extLst>
              <a:ext uri="{FF2B5EF4-FFF2-40B4-BE49-F238E27FC236}">
                <a16:creationId xmlns:a16="http://schemas.microsoft.com/office/drawing/2014/main" id="{DC332339-303F-01DB-830B-EBF228412CF9}"/>
              </a:ext>
            </a:extLst>
          </p:cNvPr>
          <p:cNvSpPr txBox="1"/>
          <p:nvPr/>
        </p:nvSpPr>
        <p:spPr>
          <a:xfrm>
            <a:off x="323528" y="1916832"/>
            <a:ext cx="8208912" cy="2585323"/>
          </a:xfrm>
          <a:prstGeom prst="rect">
            <a:avLst/>
          </a:prstGeom>
          <a:noFill/>
        </p:spPr>
        <p:txBody>
          <a:bodyPr wrap="square" rtlCol="0">
            <a:spAutoFit/>
          </a:bodyPr>
          <a:lstStyle/>
          <a:p>
            <a:r>
              <a:rPr lang="zh-CN" altLang="en-US" dirty="0">
                <a:effectLst/>
                <a:latin typeface="Helvetica" pitchFamily="2" charset="0"/>
              </a:rPr>
              <a:t>深度模型测试技术</a:t>
            </a:r>
            <a:endParaRPr lang="en-US" altLang="zh-CN" dirty="0">
              <a:effectLst/>
              <a:latin typeface="Helvetica" pitchFamily="2" charset="0"/>
            </a:endParaRPr>
          </a:p>
          <a:p>
            <a:pPr marL="285750" indent="-285750">
              <a:buFont typeface="Arial" panose="020B0604020202020204" pitchFamily="34" charset="0"/>
              <a:buChar char="•"/>
            </a:pPr>
            <a:r>
              <a:rPr lang="zh-CN" altLang="en-US" dirty="0">
                <a:effectLst/>
                <a:latin typeface="Helvetica" pitchFamily="2" charset="0"/>
              </a:rPr>
              <a:t>探索如何使用变异测试修复和移除隐藏在模型的后门。目前的研究主要聚焦在图片分类数据集上，未来我们会在不同的场景数据集上评估我们的方法，如自然语言处理数据集，这将使我们的研究可以覆盖到更多的应用领域</a:t>
            </a:r>
          </a:p>
          <a:p>
            <a:endParaRPr lang="zh-CN" altLang="en-US" dirty="0">
              <a:effectLst/>
              <a:latin typeface="Helvetica" pitchFamily="2" charset="0"/>
            </a:endParaRPr>
          </a:p>
          <a:p>
            <a:r>
              <a:rPr lang="zh-CN" altLang="en-US" dirty="0">
                <a:effectLst/>
                <a:latin typeface="Helvetica" pitchFamily="2" charset="0"/>
              </a:rPr>
              <a:t>模型增强技术</a:t>
            </a:r>
            <a:endParaRPr lang="en-US" altLang="zh-CN" dirty="0">
              <a:effectLst/>
              <a:latin typeface="Helvetica" pitchFamily="2" charset="0"/>
            </a:endParaRPr>
          </a:p>
          <a:p>
            <a:pPr marL="285750" indent="-285750">
              <a:buFont typeface="Arial" panose="020B0604020202020204" pitchFamily="34" charset="0"/>
              <a:buChar char="•"/>
            </a:pPr>
            <a:r>
              <a:rPr lang="zh-CN" altLang="en-US" dirty="0">
                <a:effectLst/>
                <a:latin typeface="Helvetica" pitchFamily="2" charset="0"/>
              </a:rPr>
              <a:t>如探索在模型分类需求变更过程中，需要对某个分类做出更细的分类，“如何在少量标记代价下，对现有模型增强去满足新的需求”将是我们研究的重点。</a:t>
            </a:r>
          </a:p>
          <a:p>
            <a:endParaRPr lang="zh-CN" altLang="en-US" dirty="0">
              <a:effectLst/>
              <a:latin typeface="Helvetica" pitchFamily="2" charset="0"/>
            </a:endParaRPr>
          </a:p>
        </p:txBody>
      </p:sp>
    </p:spTree>
    <p:extLst>
      <p:ext uri="{BB962C8B-B14F-4D97-AF65-F5344CB8AC3E}">
        <p14:creationId xmlns:p14="http://schemas.microsoft.com/office/powerpoint/2010/main" val="288332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353DF10-6983-4FA6-A905-6935B15E5F4E}"/>
              </a:ext>
            </a:extLst>
          </p:cNvPr>
          <p:cNvSpPr txBox="1"/>
          <p:nvPr/>
        </p:nvSpPr>
        <p:spPr>
          <a:xfrm>
            <a:off x="3347864" y="2852939"/>
            <a:ext cx="2880320" cy="769441"/>
          </a:xfrm>
          <a:prstGeom prst="rect">
            <a:avLst/>
          </a:prstGeom>
          <a:noFill/>
        </p:spPr>
        <p:txBody>
          <a:bodyPr wrap="square" rtlCol="0" anchor="t">
            <a:spAutoFit/>
          </a:bodyPr>
          <a:lstStyle/>
          <a:p>
            <a:pPr algn="dist"/>
            <a:r>
              <a:rPr lang="zh-CN" altLang="en-US" sz="4400" b="1" dirty="0">
                <a:solidFill>
                  <a:srgbClr val="69005D"/>
                </a:solidFill>
                <a:latin typeface="黑体" panose="02010609060101010101" pitchFamily="49" charset="-122"/>
                <a:ea typeface="黑体" panose="02010609060101010101" pitchFamily="49" charset="-122"/>
                <a:cs typeface="华文中宋" panose="02010600040101010101" charset="-122"/>
              </a:rPr>
              <a:t>谢谢！</a:t>
            </a:r>
          </a:p>
        </p:txBody>
      </p:sp>
    </p:spTree>
    <p:extLst>
      <p:ext uri="{BB962C8B-B14F-4D97-AF65-F5344CB8AC3E}">
        <p14:creationId xmlns:p14="http://schemas.microsoft.com/office/powerpoint/2010/main" val="336205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大纲</a:t>
            </a:r>
          </a:p>
        </p:txBody>
      </p:sp>
      <p:grpSp>
        <p:nvGrpSpPr>
          <p:cNvPr id="5" name="组合 4"/>
          <p:cNvGrpSpPr/>
          <p:nvPr/>
        </p:nvGrpSpPr>
        <p:grpSpPr>
          <a:xfrm>
            <a:off x="2483770" y="1984383"/>
            <a:ext cx="3389631" cy="831216"/>
            <a:chOff x="2758" y="2856"/>
            <a:chExt cx="5338" cy="1309"/>
          </a:xfrm>
        </p:grpSpPr>
        <p:sp>
          <p:nvSpPr>
            <p:cNvPr id="6" name="圆角矩形 5"/>
            <p:cNvSpPr/>
            <p:nvPr/>
          </p:nvSpPr>
          <p:spPr>
            <a:xfrm>
              <a:off x="4804" y="3110"/>
              <a:ext cx="3292" cy="813"/>
            </a:xfrm>
            <a:prstGeom prst="roundRect">
              <a:avLst/>
            </a:prstGeom>
            <a:solidFill>
              <a:srgbClr val="8B5B8D">
                <a:alpha val="89000"/>
              </a:srgbClr>
            </a:solidFill>
            <a:ln cap="rnd">
              <a:solidFill>
                <a:srgbClr val="8B5B8D"/>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58" y="2856"/>
              <a:ext cx="2046" cy="1309"/>
            </a:xfrm>
            <a:prstGeom prst="rect">
              <a:avLst/>
            </a:prstGeom>
            <a:noFill/>
          </p:spPr>
          <p:txBody>
            <a:bodyPr wrap="square" rtlCol="0">
              <a:spAutoFit/>
            </a:bodyPr>
            <a:lstStyle/>
            <a:p>
              <a:r>
                <a:rPr lang="en-US" altLang="zh-CN" sz="4800">
                  <a:solidFill>
                    <a:srgbClr val="69005D"/>
                  </a:solidFill>
                  <a:latin typeface="Bahnschrift Light" panose="020B0502040204020203" charset="0"/>
                  <a:cs typeface="Bahnschrift Light" panose="020B0502040204020203" charset="0"/>
                </a:rPr>
                <a:t>01</a:t>
              </a:r>
            </a:p>
          </p:txBody>
        </p:sp>
        <p:sp>
          <p:nvSpPr>
            <p:cNvPr id="8" name="文本框 7"/>
            <p:cNvSpPr txBox="1"/>
            <p:nvPr/>
          </p:nvSpPr>
          <p:spPr>
            <a:xfrm>
              <a:off x="5294" y="3056"/>
              <a:ext cx="2536" cy="824"/>
            </a:xfrm>
            <a:prstGeom prst="rect">
              <a:avLst/>
            </a:prstGeom>
            <a:noFill/>
          </p:spPr>
          <p:txBody>
            <a:bodyPr wrap="square" rtlCol="0">
              <a:spAutoFit/>
            </a:bodyPr>
            <a:lstStyle/>
            <a:p>
              <a:r>
                <a:rPr lang="zh-CN" altLang="en-US" sz="2800" dirty="0">
                  <a:solidFill>
                    <a:schemeClr val="bg1"/>
                  </a:solidFill>
                  <a:latin typeface="黑体" panose="02010609060101010101" pitchFamily="49" charset="-122"/>
                  <a:ea typeface="黑体" panose="02010609060101010101" pitchFamily="49" charset="-122"/>
                </a:rPr>
                <a:t>课程学习</a:t>
              </a:r>
            </a:p>
          </p:txBody>
        </p:sp>
      </p:grpSp>
      <p:grpSp>
        <p:nvGrpSpPr>
          <p:cNvPr id="3" name="组合 8">
            <a:extLst>
              <a:ext uri="{FF2B5EF4-FFF2-40B4-BE49-F238E27FC236}">
                <a16:creationId xmlns:a16="http://schemas.microsoft.com/office/drawing/2014/main" id="{5802B0DE-551D-230A-8767-F2B63942DA6D}"/>
              </a:ext>
            </a:extLst>
          </p:cNvPr>
          <p:cNvGrpSpPr/>
          <p:nvPr/>
        </p:nvGrpSpPr>
        <p:grpSpPr>
          <a:xfrm>
            <a:off x="2483770" y="3169092"/>
            <a:ext cx="3389631" cy="831216"/>
            <a:chOff x="2758" y="2856"/>
            <a:chExt cx="5338" cy="1309"/>
          </a:xfrm>
        </p:grpSpPr>
        <p:sp>
          <p:nvSpPr>
            <p:cNvPr id="4" name="圆角矩形 9">
              <a:extLst>
                <a:ext uri="{FF2B5EF4-FFF2-40B4-BE49-F238E27FC236}">
                  <a16:creationId xmlns:a16="http://schemas.microsoft.com/office/drawing/2014/main" id="{F724C8D6-7812-3161-C64A-64547BF7C1BC}"/>
                </a:ext>
              </a:extLst>
            </p:cNvPr>
            <p:cNvSpPr/>
            <p:nvPr/>
          </p:nvSpPr>
          <p:spPr>
            <a:xfrm>
              <a:off x="4804" y="3105"/>
              <a:ext cx="3292" cy="813"/>
            </a:xfrm>
            <a:prstGeom prst="roundRect">
              <a:avLst/>
            </a:prstGeom>
            <a:solidFill>
              <a:srgbClr val="8B5B8D">
                <a:alpha val="89000"/>
              </a:srgbClr>
            </a:solidFill>
            <a:ln cap="rnd">
              <a:solidFill>
                <a:srgbClr val="8B5B8D"/>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0">
              <a:extLst>
                <a:ext uri="{FF2B5EF4-FFF2-40B4-BE49-F238E27FC236}">
                  <a16:creationId xmlns:a16="http://schemas.microsoft.com/office/drawing/2014/main" id="{5AEBDD51-1F83-38C4-0EEA-9CA23328D3B7}"/>
                </a:ext>
              </a:extLst>
            </p:cNvPr>
            <p:cNvSpPr txBox="1"/>
            <p:nvPr/>
          </p:nvSpPr>
          <p:spPr>
            <a:xfrm>
              <a:off x="2758" y="2856"/>
              <a:ext cx="2046" cy="1309"/>
            </a:xfrm>
            <a:prstGeom prst="rect">
              <a:avLst/>
            </a:prstGeom>
            <a:noFill/>
          </p:spPr>
          <p:txBody>
            <a:bodyPr wrap="square" rtlCol="0">
              <a:spAutoFit/>
            </a:bodyPr>
            <a:lstStyle/>
            <a:p>
              <a:r>
                <a:rPr lang="en-US" altLang="zh-CN" sz="4800">
                  <a:solidFill>
                    <a:srgbClr val="69005D"/>
                  </a:solidFill>
                  <a:latin typeface="Bahnschrift Light" panose="020B0502040204020203" charset="0"/>
                  <a:cs typeface="Bahnschrift Light" panose="020B0502040204020203" charset="0"/>
                </a:rPr>
                <a:t>02</a:t>
              </a:r>
            </a:p>
          </p:txBody>
        </p:sp>
        <p:sp>
          <p:nvSpPr>
            <p:cNvPr id="18" name="文本框 11">
              <a:extLst>
                <a:ext uri="{FF2B5EF4-FFF2-40B4-BE49-F238E27FC236}">
                  <a16:creationId xmlns:a16="http://schemas.microsoft.com/office/drawing/2014/main" id="{514E6EDF-89C8-DDDE-F074-D34B4767887F}"/>
                </a:ext>
              </a:extLst>
            </p:cNvPr>
            <p:cNvSpPr txBox="1"/>
            <p:nvPr/>
          </p:nvSpPr>
          <p:spPr>
            <a:xfrm>
              <a:off x="5294" y="3056"/>
              <a:ext cx="2536" cy="824"/>
            </a:xfrm>
            <a:prstGeom prst="rect">
              <a:avLst/>
            </a:prstGeom>
            <a:noFill/>
          </p:spPr>
          <p:txBody>
            <a:bodyPr wrap="square" rtlCol="0">
              <a:spAutoFit/>
            </a:bodyPr>
            <a:lstStyle/>
            <a:p>
              <a:r>
                <a:rPr lang="zh-CN" altLang="en-US" sz="2800" dirty="0">
                  <a:solidFill>
                    <a:schemeClr val="bg1"/>
                  </a:solidFill>
                  <a:latin typeface="黑体" panose="02010609060101010101" pitchFamily="49" charset="-122"/>
                  <a:ea typeface="黑体" panose="02010609060101010101" pitchFamily="49" charset="-122"/>
                </a:rPr>
                <a:t>科研工作</a:t>
              </a:r>
            </a:p>
          </p:txBody>
        </p:sp>
      </p:grpSp>
    </p:spTree>
    <p:extLst>
      <p:ext uri="{BB962C8B-B14F-4D97-AF65-F5344CB8AC3E}">
        <p14:creationId xmlns:p14="http://schemas.microsoft.com/office/powerpoint/2010/main" val="423326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2358A759-EA1D-45B5-AC46-371F7701E300}"/>
              </a:ext>
            </a:extLst>
          </p:cNvPr>
          <p:cNvGraphicFramePr>
            <a:graphicFrameLocks noGrp="1"/>
          </p:cNvGraphicFramePr>
          <p:nvPr>
            <p:custDataLst>
              <p:tags r:id="rId1"/>
            </p:custDataLst>
            <p:extLst>
              <p:ext uri="{D42A27DB-BD31-4B8C-83A1-F6EECF244321}">
                <p14:modId xmlns:p14="http://schemas.microsoft.com/office/powerpoint/2010/main" val="3010375412"/>
              </p:ext>
            </p:extLst>
          </p:nvPr>
        </p:nvGraphicFramePr>
        <p:xfrm>
          <a:off x="594328" y="2335119"/>
          <a:ext cx="7955350" cy="2880318"/>
        </p:xfrm>
        <a:graphic>
          <a:graphicData uri="http://schemas.openxmlformats.org/drawingml/2006/table">
            <a:tbl>
              <a:tblPr firstRow="1" bandRow="1">
                <a:tableStyleId>{5C22544A-7EE6-4342-B048-85BDC9FD1C3A}</a:tableStyleId>
              </a:tblPr>
              <a:tblGrid>
                <a:gridCol w="2491143">
                  <a:extLst>
                    <a:ext uri="{9D8B030D-6E8A-4147-A177-3AD203B41FA5}">
                      <a16:colId xmlns:a16="http://schemas.microsoft.com/office/drawing/2014/main" val="20000"/>
                    </a:ext>
                  </a:extLst>
                </a:gridCol>
                <a:gridCol w="1931689">
                  <a:extLst>
                    <a:ext uri="{9D8B030D-6E8A-4147-A177-3AD203B41FA5}">
                      <a16:colId xmlns:a16="http://schemas.microsoft.com/office/drawing/2014/main" val="20001"/>
                    </a:ext>
                  </a:extLst>
                </a:gridCol>
                <a:gridCol w="2131907">
                  <a:extLst>
                    <a:ext uri="{9D8B030D-6E8A-4147-A177-3AD203B41FA5}">
                      <a16:colId xmlns:a16="http://schemas.microsoft.com/office/drawing/2014/main" val="20002"/>
                    </a:ext>
                  </a:extLst>
                </a:gridCol>
                <a:gridCol w="1400611">
                  <a:extLst>
                    <a:ext uri="{9D8B030D-6E8A-4147-A177-3AD203B41FA5}">
                      <a16:colId xmlns:a16="http://schemas.microsoft.com/office/drawing/2014/main" val="20003"/>
                    </a:ext>
                  </a:extLst>
                </a:gridCol>
              </a:tblGrid>
              <a:tr h="480053">
                <a:tc>
                  <a:txBody>
                    <a:bodyPr/>
                    <a:lstStyle/>
                    <a:p>
                      <a:pPr algn="ctr"/>
                      <a:r>
                        <a:rPr lang="zh-CN" altLang="en-US" sz="1900" b="0" kern="1200" dirty="0">
                          <a:solidFill>
                            <a:srgbClr val="69005D"/>
                          </a:solidFill>
                          <a:effectLst/>
                          <a:latin typeface="+mn-lt"/>
                          <a:ea typeface="+mn-ea"/>
                          <a:cs typeface="+mn-cs"/>
                        </a:rPr>
                        <a:t>课程名称 </a:t>
                      </a:r>
                    </a:p>
                  </a:txBody>
                  <a:tcPr anchor="ctr" anchorCtr="1">
                    <a:solidFill>
                      <a:srgbClr val="F1D5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900" b="0" dirty="0">
                          <a:solidFill>
                            <a:srgbClr val="69005D"/>
                          </a:solidFill>
                        </a:rPr>
                        <a:t>任课教师</a:t>
                      </a:r>
                    </a:p>
                  </a:txBody>
                  <a:tcPr anchor="ctr" anchorCtr="1">
                    <a:solidFill>
                      <a:srgbClr val="F1D5F3"/>
                    </a:solidFill>
                  </a:tcPr>
                </a:tc>
                <a:tc>
                  <a:txBody>
                    <a:bodyPr/>
                    <a:lstStyle/>
                    <a:p>
                      <a:pPr marL="0" algn="ctr" defTabSz="914400" rtl="0" eaLnBrk="1" latinLnBrk="0" hangingPunct="1"/>
                      <a:r>
                        <a:rPr lang="zh-CN" altLang="en-US" sz="1900" b="0" kern="1200" dirty="0">
                          <a:solidFill>
                            <a:srgbClr val="69005D"/>
                          </a:solidFill>
                          <a:effectLst/>
                          <a:latin typeface="+mn-lt"/>
                          <a:ea typeface="+mn-ea"/>
                          <a:cs typeface="+mn-cs"/>
                        </a:rPr>
                        <a:t>选修时间 </a:t>
                      </a:r>
                    </a:p>
                  </a:txBody>
                  <a:tcPr anchor="ctr" anchorCtr="1">
                    <a:solidFill>
                      <a:srgbClr val="F1D5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900" b="0" kern="1200" dirty="0">
                          <a:solidFill>
                            <a:srgbClr val="69005D"/>
                          </a:solidFill>
                          <a:effectLst/>
                          <a:latin typeface="+mn-lt"/>
                          <a:ea typeface="+mn-ea"/>
                          <a:cs typeface="+mn-cs"/>
                        </a:rPr>
                        <a:t>成绩 </a:t>
                      </a:r>
                    </a:p>
                  </a:txBody>
                  <a:tcPr anchor="ctr" anchorCtr="1">
                    <a:solidFill>
                      <a:srgbClr val="F1D5F3"/>
                    </a:solidFill>
                  </a:tcPr>
                </a:tc>
                <a:extLst>
                  <a:ext uri="{0D108BD9-81ED-4DB2-BD59-A6C34878D82A}">
                    <a16:rowId xmlns:a16="http://schemas.microsoft.com/office/drawing/2014/main" val="10000"/>
                  </a:ext>
                </a:extLst>
              </a:tr>
              <a:tr h="48005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dk1"/>
                          </a:solidFill>
                          <a:effectLst/>
                          <a:latin typeface="黑体" panose="02010609060101010101" pitchFamily="49" charset="-122"/>
                          <a:ea typeface="黑体" panose="02010609060101010101" pitchFamily="49" charset="-122"/>
                          <a:cs typeface="+mn-cs"/>
                        </a:rPr>
                        <a:t>计算机科学技术进展</a:t>
                      </a:r>
                    </a:p>
                  </a:txBody>
                  <a:tcPr anchor="ctr" anchorCtr="1">
                    <a:solidFill>
                      <a:srgbClr val="E6E6E6"/>
                    </a:solidFill>
                  </a:tcPr>
                </a:tc>
                <a:tc>
                  <a:txBody>
                    <a:bodyPr/>
                    <a:lstStyle/>
                    <a:p>
                      <a:pPr marL="0" algn="ctr" defTabSz="914400" rtl="0" eaLnBrk="1" latinLnBrk="0" hangingPunct="1"/>
                      <a:r>
                        <a:rPr lang="zh-CN" altLang="en-US" sz="1600" kern="1200" dirty="0">
                          <a:solidFill>
                            <a:schemeClr val="dk1"/>
                          </a:solidFill>
                          <a:effectLst/>
                          <a:latin typeface="黑体" panose="02010609060101010101" pitchFamily="49" charset="-122"/>
                          <a:ea typeface="黑体" panose="02010609060101010101" pitchFamily="49" charset="-122"/>
                          <a:cs typeface="黑体" panose="02010609060101010101" pitchFamily="49" charset="-122"/>
                        </a:rPr>
                        <a:t>陈贵海 窦万春</a:t>
                      </a:r>
                      <a:endParaRPr lang="zh-CN" altLang="en-US" sz="1600" b="0" kern="1200" dirty="0">
                        <a:solidFill>
                          <a:schemeClr val="dk1"/>
                        </a:solidFill>
                        <a:effectLst/>
                        <a:latin typeface="黑体" panose="02010609060101010101" pitchFamily="49" charset="-122"/>
                        <a:ea typeface="黑体" panose="02010609060101010101" pitchFamily="49" charset="-122"/>
                        <a:cs typeface="黑体" panose="02010609060101010101" pitchFamily="49" charset="-122"/>
                      </a:endParaRPr>
                    </a:p>
                  </a:txBody>
                  <a:tcPr anchor="ctr" anchorCtr="1">
                    <a:solidFill>
                      <a:srgbClr val="E6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kern="1200" dirty="0">
                          <a:solidFill>
                            <a:schemeClr val="dk1"/>
                          </a:solidFill>
                          <a:effectLst/>
                          <a:latin typeface="黑体" panose="02010609060101010101" pitchFamily="49" charset="-122"/>
                          <a:ea typeface="黑体" panose="02010609060101010101" pitchFamily="49" charset="-122"/>
                          <a:cs typeface="+mn-cs"/>
                        </a:rPr>
                        <a:t>2021-2022</a:t>
                      </a:r>
                      <a:r>
                        <a:rPr lang="zh-CN" altLang="en-US" sz="1600" kern="1200" dirty="0">
                          <a:solidFill>
                            <a:schemeClr val="dk1"/>
                          </a:solidFill>
                          <a:effectLst/>
                          <a:latin typeface="黑体" panose="02010609060101010101" pitchFamily="49" charset="-122"/>
                          <a:ea typeface="黑体" panose="02010609060101010101" pitchFamily="49" charset="-122"/>
                          <a:cs typeface="+mn-cs"/>
                        </a:rPr>
                        <a:t>秋</a:t>
                      </a:r>
                      <a:endParaRPr lang="en-US" altLang="zh-CN" sz="1600" kern="1200" dirty="0">
                        <a:solidFill>
                          <a:schemeClr val="dk1"/>
                        </a:solidFill>
                        <a:effectLst/>
                        <a:latin typeface="黑体" panose="02010609060101010101" pitchFamily="49" charset="-122"/>
                        <a:ea typeface="黑体" panose="02010609060101010101" pitchFamily="49" charset="-122"/>
                        <a:cs typeface="+mn-cs"/>
                      </a:endParaRPr>
                    </a:p>
                  </a:txBody>
                  <a:tcPr anchor="ctr" anchorCtr="1">
                    <a:solidFill>
                      <a:srgbClr val="E6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900" kern="1200" dirty="0">
                          <a:solidFill>
                            <a:schemeClr val="dk1"/>
                          </a:solidFill>
                          <a:effectLst/>
                          <a:latin typeface="+mn-lt"/>
                          <a:ea typeface="+mn-ea"/>
                          <a:cs typeface="+mn-cs"/>
                        </a:rPr>
                        <a:t>88</a:t>
                      </a:r>
                    </a:p>
                  </a:txBody>
                  <a:tcPr anchor="ctr" anchorCtr="1">
                    <a:solidFill>
                      <a:srgbClr val="E6E6E6"/>
                    </a:solidFill>
                  </a:tcPr>
                </a:tc>
                <a:extLst>
                  <a:ext uri="{0D108BD9-81ED-4DB2-BD59-A6C34878D82A}">
                    <a16:rowId xmlns:a16="http://schemas.microsoft.com/office/drawing/2014/main" val="10001"/>
                  </a:ext>
                </a:extLst>
              </a:tr>
              <a:tr h="48005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dk1"/>
                          </a:solidFill>
                          <a:effectLst/>
                          <a:latin typeface="黑体" panose="02010609060101010101" pitchFamily="49" charset="-122"/>
                          <a:ea typeface="黑体" panose="02010609060101010101" pitchFamily="49" charset="-122"/>
                          <a:cs typeface="+mn-cs"/>
                        </a:rPr>
                        <a:t>博士生英语</a:t>
                      </a:r>
                    </a:p>
                  </a:txBody>
                  <a:tcPr anchor="ctr" anchorCtr="1">
                    <a:solidFill>
                      <a:srgbClr val="F1D5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CN" sz="1600" kern="1200" dirty="0">
                          <a:solidFill>
                            <a:schemeClr val="dk1"/>
                          </a:solidFill>
                          <a:effectLst/>
                          <a:latin typeface="黑体" panose="02010609060101010101" pitchFamily="49" charset="-122"/>
                          <a:ea typeface="黑体" panose="02010609060101010101" pitchFamily="49" charset="-122"/>
                          <a:cs typeface="+mn-cs"/>
                        </a:rPr>
                        <a:t>李寄、陈萱</a:t>
                      </a:r>
                      <a:endParaRPr lang="zh-CN" altLang="en-US" sz="1600" kern="1200" dirty="0">
                        <a:solidFill>
                          <a:schemeClr val="dk1"/>
                        </a:solidFill>
                        <a:effectLst/>
                        <a:latin typeface="黑体" panose="02010609060101010101" pitchFamily="49" charset="-122"/>
                        <a:ea typeface="黑体" panose="02010609060101010101" pitchFamily="49" charset="-122"/>
                        <a:cs typeface="+mn-cs"/>
                      </a:endParaRPr>
                    </a:p>
                  </a:txBody>
                  <a:tcPr anchor="ctr" anchorCtr="1">
                    <a:solidFill>
                      <a:srgbClr val="F1D5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kern="1200" dirty="0">
                          <a:solidFill>
                            <a:schemeClr val="dk1"/>
                          </a:solidFill>
                          <a:effectLst/>
                          <a:latin typeface="黑体" panose="02010609060101010101" pitchFamily="49" charset="-122"/>
                          <a:ea typeface="黑体" panose="02010609060101010101" pitchFamily="49" charset="-122"/>
                          <a:cs typeface="+mn-cs"/>
                        </a:rPr>
                        <a:t>2021-2022</a:t>
                      </a:r>
                      <a:r>
                        <a:rPr lang="zh-CN" altLang="en-US" sz="1600" kern="1200" dirty="0">
                          <a:solidFill>
                            <a:schemeClr val="dk1"/>
                          </a:solidFill>
                          <a:effectLst/>
                          <a:latin typeface="黑体" panose="02010609060101010101" pitchFamily="49" charset="-122"/>
                          <a:ea typeface="黑体" panose="02010609060101010101" pitchFamily="49" charset="-122"/>
                          <a:cs typeface="+mn-cs"/>
                        </a:rPr>
                        <a:t>秋</a:t>
                      </a:r>
                      <a:endParaRPr lang="en-US" altLang="zh-CN" sz="1600" kern="1200" dirty="0">
                        <a:solidFill>
                          <a:schemeClr val="dk1"/>
                        </a:solidFill>
                        <a:effectLst/>
                        <a:latin typeface="黑体" panose="02010609060101010101" pitchFamily="49" charset="-122"/>
                        <a:ea typeface="黑体" panose="02010609060101010101" pitchFamily="49" charset="-122"/>
                        <a:cs typeface="+mn-cs"/>
                      </a:endParaRPr>
                    </a:p>
                  </a:txBody>
                  <a:tcPr anchor="ctr" anchorCtr="1">
                    <a:solidFill>
                      <a:srgbClr val="F1D5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900" kern="1200" dirty="0">
                          <a:solidFill>
                            <a:schemeClr val="dk1"/>
                          </a:solidFill>
                          <a:effectLst/>
                          <a:latin typeface="+mn-lt"/>
                          <a:ea typeface="+mn-ea"/>
                          <a:cs typeface="+mn-cs"/>
                        </a:rPr>
                        <a:t>74</a:t>
                      </a:r>
                    </a:p>
                  </a:txBody>
                  <a:tcPr anchor="ctr" anchorCtr="1">
                    <a:solidFill>
                      <a:srgbClr val="F1D5F3"/>
                    </a:solidFill>
                  </a:tcPr>
                </a:tc>
                <a:extLst>
                  <a:ext uri="{0D108BD9-81ED-4DB2-BD59-A6C34878D82A}">
                    <a16:rowId xmlns:a16="http://schemas.microsoft.com/office/drawing/2014/main" val="10002"/>
                  </a:ext>
                </a:extLst>
              </a:tr>
              <a:tr h="48005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dk1"/>
                          </a:solidFill>
                          <a:effectLst/>
                          <a:latin typeface="黑体" panose="02010609060101010101" pitchFamily="49" charset="-122"/>
                          <a:ea typeface="黑体" panose="02010609060101010101" pitchFamily="49" charset="-122"/>
                          <a:cs typeface="+mn-cs"/>
                        </a:rPr>
                        <a:t>中国马克思主义与当代</a:t>
                      </a:r>
                    </a:p>
                  </a:txBody>
                  <a:tcPr anchor="ctr" anchorCtr="1">
                    <a:solidFill>
                      <a:srgbClr val="E6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dk1"/>
                          </a:solidFill>
                          <a:effectLst/>
                          <a:latin typeface="黑体" panose="02010609060101010101" pitchFamily="49" charset="-122"/>
                          <a:ea typeface="黑体" panose="02010609060101010101" pitchFamily="49" charset="-122"/>
                          <a:cs typeface="黑体" panose="02010609060101010101" pitchFamily="49" charset="-122"/>
                        </a:rPr>
                        <a:t>周嘉昕</a:t>
                      </a:r>
                    </a:p>
                  </a:txBody>
                  <a:tcPr anchor="ctr" anchorCtr="1">
                    <a:solidFill>
                      <a:srgbClr val="E6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kern="1200" dirty="0">
                          <a:solidFill>
                            <a:schemeClr val="dk1"/>
                          </a:solidFill>
                          <a:effectLst/>
                          <a:latin typeface="黑体" panose="02010609060101010101" pitchFamily="49" charset="-122"/>
                          <a:ea typeface="黑体" panose="02010609060101010101" pitchFamily="49" charset="-122"/>
                          <a:cs typeface="+mn-cs"/>
                        </a:rPr>
                        <a:t>2021-2022</a:t>
                      </a:r>
                      <a:r>
                        <a:rPr lang="zh-CN" altLang="en-US" sz="1600" kern="1200" dirty="0">
                          <a:solidFill>
                            <a:schemeClr val="dk1"/>
                          </a:solidFill>
                          <a:effectLst/>
                          <a:latin typeface="黑体" panose="02010609060101010101" pitchFamily="49" charset="-122"/>
                          <a:ea typeface="黑体" panose="02010609060101010101" pitchFamily="49" charset="-122"/>
                          <a:cs typeface="+mn-cs"/>
                        </a:rPr>
                        <a:t>秋</a:t>
                      </a:r>
                      <a:endParaRPr lang="en-US" altLang="zh-CN" sz="1600" kern="1200" dirty="0">
                        <a:solidFill>
                          <a:schemeClr val="dk1"/>
                        </a:solidFill>
                        <a:effectLst/>
                        <a:latin typeface="黑体" panose="02010609060101010101" pitchFamily="49" charset="-122"/>
                        <a:ea typeface="黑体" panose="02010609060101010101" pitchFamily="49" charset="-122"/>
                        <a:cs typeface="+mn-cs"/>
                      </a:endParaRPr>
                    </a:p>
                  </a:txBody>
                  <a:tcPr anchor="ctr" anchorCtr="1">
                    <a:solidFill>
                      <a:srgbClr val="E6E6E6"/>
                    </a:solidFill>
                  </a:tcPr>
                </a:tc>
                <a:tc>
                  <a:txBody>
                    <a:bodyPr/>
                    <a:lstStyle/>
                    <a:p>
                      <a:pPr marL="0" algn="ctr" defTabSz="914400" rtl="0" eaLnBrk="1" latinLnBrk="0" hangingPunct="1"/>
                      <a:r>
                        <a:rPr lang="en-US" altLang="zh-CN" sz="1900" b="0" kern="1200" dirty="0">
                          <a:solidFill>
                            <a:schemeClr val="tx1"/>
                          </a:solidFill>
                          <a:effectLst/>
                          <a:latin typeface="黑体" panose="02010609060101010101" pitchFamily="49" charset="-122"/>
                          <a:ea typeface="黑体" panose="02010609060101010101" pitchFamily="49" charset="-122"/>
                          <a:cs typeface="+mn-cs"/>
                        </a:rPr>
                        <a:t>90</a:t>
                      </a:r>
                    </a:p>
                  </a:txBody>
                  <a:tcPr anchor="ctr" anchorCtr="1">
                    <a:solidFill>
                      <a:srgbClr val="E6E6E6"/>
                    </a:solidFill>
                  </a:tcPr>
                </a:tc>
                <a:extLst>
                  <a:ext uri="{0D108BD9-81ED-4DB2-BD59-A6C34878D82A}">
                    <a16:rowId xmlns:a16="http://schemas.microsoft.com/office/drawing/2014/main" val="10003"/>
                  </a:ext>
                </a:extLst>
              </a:tr>
              <a:tr h="48005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dk1"/>
                          </a:solidFill>
                          <a:effectLst/>
                          <a:latin typeface="黑体" panose="02010609060101010101" pitchFamily="49" charset="-122"/>
                          <a:ea typeface="黑体" panose="02010609060101010101" pitchFamily="49" charset="-122"/>
                          <a:cs typeface="+mn-cs"/>
                        </a:rPr>
                        <a:t>博士生学术交流英语</a:t>
                      </a:r>
                    </a:p>
                  </a:txBody>
                  <a:tcPr anchor="ctr" anchorCtr="1">
                    <a:solidFill>
                      <a:srgbClr val="F2D5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1600" b="0" i="0" u="none" strike="noStrike" kern="1200" cap="none" spc="0" normalizeH="0" baseline="0" noProof="0" dirty="0">
                          <a:ln>
                            <a:noFill/>
                          </a:ln>
                          <a:solidFill>
                            <a:srgbClr val="292929"/>
                          </a:solidFill>
                          <a:effectLst/>
                          <a:uLnTx/>
                          <a:uFillTx/>
                          <a:latin typeface="黑体" panose="02010609060101010101" pitchFamily="49" charset="-122"/>
                          <a:ea typeface="黑体" panose="02010609060101010101" pitchFamily="49" charset="-122"/>
                          <a:cs typeface="+mn-cs"/>
                        </a:rPr>
                        <a:t>李寄</a:t>
                      </a:r>
                      <a:endParaRPr kumimoji="0" lang="zh-CN" altLang="en-US" sz="1600" b="0" i="0" u="none" strike="noStrike" kern="1200" cap="none" spc="0" normalizeH="0" baseline="0" noProof="0" dirty="0">
                        <a:ln>
                          <a:noFill/>
                        </a:ln>
                        <a:solidFill>
                          <a:srgbClr val="292929"/>
                        </a:solidFill>
                        <a:effectLst/>
                        <a:uLnTx/>
                        <a:uFillTx/>
                        <a:latin typeface="黑体" panose="02010609060101010101" pitchFamily="49" charset="-122"/>
                        <a:ea typeface="黑体" panose="02010609060101010101" pitchFamily="49" charset="-122"/>
                        <a:cs typeface="+mn-cs"/>
                      </a:endParaRPr>
                    </a:p>
                  </a:txBody>
                  <a:tcPr anchor="ctr" anchorCtr="1">
                    <a:solidFill>
                      <a:srgbClr val="F2D5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黑体" panose="02010609060101010101" pitchFamily="49" charset="-122"/>
                          <a:ea typeface="黑体" panose="02010609060101010101" pitchFamily="49" charset="-122"/>
                          <a:cs typeface="+mn-cs"/>
                        </a:rPr>
                        <a:t>2021-2022</a:t>
                      </a:r>
                      <a:r>
                        <a:rPr lang="zh-CN" altLang="en-US" sz="1600" kern="1200" dirty="0">
                          <a:solidFill>
                            <a:schemeClr val="dk1"/>
                          </a:solidFill>
                          <a:effectLst/>
                          <a:latin typeface="黑体" panose="02010609060101010101" pitchFamily="49" charset="-122"/>
                          <a:ea typeface="黑体" panose="02010609060101010101" pitchFamily="49" charset="-122"/>
                          <a:cs typeface="+mn-cs"/>
                        </a:rPr>
                        <a:t>秋</a:t>
                      </a:r>
                      <a:endParaRPr lang="en-US" altLang="zh-CN" sz="1600" kern="1200" dirty="0">
                        <a:solidFill>
                          <a:schemeClr val="dk1"/>
                        </a:solidFill>
                        <a:effectLst/>
                        <a:latin typeface="黑体" panose="02010609060101010101" pitchFamily="49" charset="-122"/>
                        <a:ea typeface="黑体" panose="02010609060101010101" pitchFamily="49" charset="-122"/>
                        <a:cs typeface="+mn-cs"/>
                      </a:endParaRPr>
                    </a:p>
                  </a:txBody>
                  <a:tcPr anchor="ctr" anchorCtr="1">
                    <a:solidFill>
                      <a:srgbClr val="F2D5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900" kern="1200" dirty="0">
                          <a:solidFill>
                            <a:schemeClr val="dk1"/>
                          </a:solidFill>
                          <a:effectLst/>
                          <a:latin typeface="+mn-lt"/>
                          <a:ea typeface="+mn-ea"/>
                          <a:cs typeface="+mn-cs"/>
                        </a:rPr>
                        <a:t>72</a:t>
                      </a:r>
                    </a:p>
                  </a:txBody>
                  <a:tcPr anchor="ctr" anchorCtr="1">
                    <a:solidFill>
                      <a:srgbClr val="F2D5F3"/>
                    </a:solidFill>
                  </a:tcPr>
                </a:tc>
                <a:extLst>
                  <a:ext uri="{0D108BD9-81ED-4DB2-BD59-A6C34878D82A}">
                    <a16:rowId xmlns:a16="http://schemas.microsoft.com/office/drawing/2014/main" val="896865766"/>
                  </a:ext>
                </a:extLst>
              </a:tr>
              <a:tr h="48005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dk1"/>
                          </a:solidFill>
                          <a:effectLst/>
                          <a:latin typeface="黑体" panose="02010609060101010101" pitchFamily="49" charset="-122"/>
                          <a:ea typeface="黑体" panose="02010609060101010101" pitchFamily="49" charset="-122"/>
                          <a:cs typeface="+mn-cs"/>
                        </a:rPr>
                        <a:t>博士生英语口语 </a:t>
                      </a:r>
                    </a:p>
                  </a:txBody>
                  <a:tcPr anchor="ctr" anchorCtr="1">
                    <a:solidFill>
                      <a:srgbClr val="E6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dk1"/>
                          </a:solidFill>
                          <a:effectLst/>
                          <a:latin typeface="黑体" panose="02010609060101010101" pitchFamily="49" charset="-122"/>
                          <a:ea typeface="黑体" panose="02010609060101010101" pitchFamily="49" charset="-122"/>
                          <a:cs typeface="黑体" panose="02010609060101010101" pitchFamily="49" charset="-122"/>
                        </a:rPr>
                        <a:t>崔益华</a:t>
                      </a:r>
                    </a:p>
                  </a:txBody>
                  <a:tcPr anchor="ctr" anchorCtr="1">
                    <a:solidFill>
                      <a:srgbClr val="E6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kern="1200" dirty="0">
                          <a:solidFill>
                            <a:schemeClr val="dk1"/>
                          </a:solidFill>
                          <a:effectLst/>
                          <a:latin typeface="黑体" panose="02010609060101010101" pitchFamily="49" charset="-122"/>
                          <a:ea typeface="黑体" panose="02010609060101010101" pitchFamily="49" charset="-122"/>
                          <a:cs typeface="+mn-cs"/>
                        </a:rPr>
                        <a:t>2021-2022</a:t>
                      </a:r>
                      <a:r>
                        <a:rPr lang="zh-CN" altLang="en-US" sz="1600" kern="1200" dirty="0">
                          <a:solidFill>
                            <a:schemeClr val="dk1"/>
                          </a:solidFill>
                          <a:effectLst/>
                          <a:latin typeface="黑体" panose="02010609060101010101" pitchFamily="49" charset="-122"/>
                          <a:ea typeface="黑体" panose="02010609060101010101" pitchFamily="49" charset="-122"/>
                          <a:cs typeface="+mn-cs"/>
                        </a:rPr>
                        <a:t>秋</a:t>
                      </a:r>
                    </a:p>
                  </a:txBody>
                  <a:tcPr anchor="ctr" anchorCtr="1">
                    <a:solidFill>
                      <a:srgbClr val="E6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900" kern="1200" dirty="0">
                          <a:solidFill>
                            <a:schemeClr val="dk1"/>
                          </a:solidFill>
                          <a:effectLst/>
                          <a:latin typeface="+mn-lt"/>
                          <a:ea typeface="+mn-ea"/>
                          <a:cs typeface="+mn-cs"/>
                        </a:rPr>
                        <a:t>80</a:t>
                      </a:r>
                    </a:p>
                  </a:txBody>
                  <a:tcPr anchor="ctr" anchorCtr="1">
                    <a:solidFill>
                      <a:srgbClr val="E6E6E6"/>
                    </a:solidFill>
                  </a:tcPr>
                </a:tc>
                <a:extLst>
                  <a:ext uri="{0D108BD9-81ED-4DB2-BD59-A6C34878D82A}">
                    <a16:rowId xmlns:a16="http://schemas.microsoft.com/office/drawing/2014/main" val="2514580759"/>
                  </a:ext>
                </a:extLst>
              </a:tr>
            </a:tbl>
          </a:graphicData>
        </a:graphic>
      </p:graphicFrame>
      <p:sp>
        <p:nvSpPr>
          <p:cNvPr id="4" name="文本框 3">
            <a:extLst>
              <a:ext uri="{FF2B5EF4-FFF2-40B4-BE49-F238E27FC236}">
                <a16:creationId xmlns:a16="http://schemas.microsoft.com/office/drawing/2014/main" id="{40F8530D-B700-4BB5-9032-255C66C6375E}"/>
              </a:ext>
            </a:extLst>
          </p:cNvPr>
          <p:cNvSpPr txBox="1"/>
          <p:nvPr/>
        </p:nvSpPr>
        <p:spPr>
          <a:xfrm>
            <a:off x="308613" y="1195603"/>
            <a:ext cx="4657725" cy="369332"/>
          </a:xfrm>
          <a:prstGeom prst="rect">
            <a:avLst/>
          </a:prstGeom>
          <a:noFill/>
        </p:spPr>
        <p:txBody>
          <a:bodyPr wrap="square" rtlCol="0">
            <a:spAutoFit/>
          </a:bodyPr>
          <a:lstStyle/>
          <a:p>
            <a:pPr marL="285744" indent="-285744">
              <a:buFont typeface="Wingdings" panose="05000000000000000000" charset="0"/>
              <a:buChar char="n"/>
            </a:pPr>
            <a:r>
              <a:rPr lang="zh-CN" altLang="en-US">
                <a:solidFill>
                  <a:srgbClr val="8B5B8D"/>
                </a:solidFill>
                <a:latin typeface="黑体" panose="02010609060101010101" pitchFamily="49" charset="-122"/>
                <a:ea typeface="黑体" panose="02010609060101010101" pitchFamily="49" charset="-122"/>
              </a:rPr>
              <a:t>博士课程</a:t>
            </a:r>
          </a:p>
        </p:txBody>
      </p:sp>
      <p:sp>
        <p:nvSpPr>
          <p:cNvPr id="8" name="标题 1">
            <a:extLst>
              <a:ext uri="{FF2B5EF4-FFF2-40B4-BE49-F238E27FC236}">
                <a16:creationId xmlns:a16="http://schemas.microsoft.com/office/drawing/2014/main" id="{516FEDE4-694C-4C8C-8BB5-8EBD0430690D}"/>
              </a:ext>
            </a:extLst>
          </p:cNvPr>
          <p:cNvSpPr>
            <a:spLocks noGrp="1"/>
          </p:cNvSpPr>
          <p:nvPr>
            <p:ph type="title"/>
          </p:nvPr>
        </p:nvSpPr>
        <p:spPr>
          <a:xfrm>
            <a:off x="827584" y="188641"/>
            <a:ext cx="6353992" cy="558324"/>
          </a:xfrm>
        </p:spPr>
        <p:txBody>
          <a:bodyPr/>
          <a:lstStyle/>
          <a:p>
            <a:r>
              <a:rPr lang="zh-CN" altLang="en-US" dirty="0"/>
              <a:t> 课程学习</a:t>
            </a:r>
          </a:p>
        </p:txBody>
      </p:sp>
    </p:spTree>
    <p:extLst>
      <p:ext uri="{BB962C8B-B14F-4D97-AF65-F5344CB8AC3E}">
        <p14:creationId xmlns:p14="http://schemas.microsoft.com/office/powerpoint/2010/main" val="171833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931E09E-D9E7-4DB3-8BEE-84413A28490F}"/>
              </a:ext>
            </a:extLst>
          </p:cNvPr>
          <p:cNvSpPr txBox="1">
            <a:spLocks/>
          </p:cNvSpPr>
          <p:nvPr/>
        </p:nvSpPr>
        <p:spPr>
          <a:xfrm>
            <a:off x="827584" y="188641"/>
            <a:ext cx="6353992" cy="558324"/>
          </a:xfrm>
          <a:prstGeom prst="rect">
            <a:avLst/>
          </a:prstGeom>
        </p:spPr>
        <p:txBody>
          <a:bodyPr/>
          <a:lstStyle>
            <a:lvl1pPr algn="l"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kern="0" dirty="0"/>
              <a:t> 科研工作</a:t>
            </a:r>
          </a:p>
        </p:txBody>
      </p:sp>
      <p:sp>
        <p:nvSpPr>
          <p:cNvPr id="4" name="文本框 3">
            <a:extLst>
              <a:ext uri="{FF2B5EF4-FFF2-40B4-BE49-F238E27FC236}">
                <a16:creationId xmlns:a16="http://schemas.microsoft.com/office/drawing/2014/main" id="{0F00E5E1-D1BE-430D-BEA8-31781A85AC20}"/>
              </a:ext>
            </a:extLst>
          </p:cNvPr>
          <p:cNvSpPr txBox="1"/>
          <p:nvPr/>
        </p:nvSpPr>
        <p:spPr>
          <a:xfrm>
            <a:off x="454660" y="1052739"/>
            <a:ext cx="8689340" cy="4922886"/>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研究背景</a:t>
            </a:r>
            <a:endParaRPr lang="en-US" altLang="zh-CN" sz="2800" b="1" dirty="0">
              <a:solidFill>
                <a:srgbClr val="8B5B8D"/>
              </a:solidFill>
              <a:latin typeface="黑体" panose="02010609060101010101" pitchFamily="49" charset="-122"/>
              <a:ea typeface="黑体" panose="02010609060101010101" pitchFamily="49" charset="-122"/>
              <a:sym typeface="+mn-ea"/>
            </a:endParaRPr>
          </a:p>
          <a:p>
            <a:pPr marL="285744" indent="-285744">
              <a:lnSpc>
                <a:spcPct val="170000"/>
              </a:lnSpc>
              <a:buFont typeface="Arial" panose="020B0604020202020204" pitchFamily="34" charset="0"/>
              <a:buChar char="•"/>
            </a:pPr>
            <a:r>
              <a:rPr lang="zh-CN" altLang="en-US" sz="2000" dirty="0">
                <a:solidFill>
                  <a:schemeClr val="tx2"/>
                </a:solidFill>
                <a:latin typeface="SimSong" panose="02020300000000000000" pitchFamily="18" charset="-122"/>
                <a:ea typeface="SimSong" panose="02020300000000000000" pitchFamily="18" charset="-122"/>
                <a:sym typeface="+mn-ea"/>
              </a:rPr>
              <a:t>在许多安全攸关场景中已经使用深度学习模型来做决策</a:t>
            </a:r>
            <a:endParaRPr lang="en-US" altLang="zh-CN" sz="2000" dirty="0">
              <a:solidFill>
                <a:schemeClr val="tx2"/>
              </a:solidFill>
              <a:latin typeface="SimSong" panose="02020300000000000000" pitchFamily="18" charset="-122"/>
              <a:ea typeface="SimSong" panose="02020300000000000000" pitchFamily="18" charset="-122"/>
              <a:sym typeface="+mn-ea"/>
            </a:endParaRPr>
          </a:p>
          <a:p>
            <a:pPr marL="742932" lvl="1" indent="-285744">
              <a:lnSpc>
                <a:spcPct val="170000"/>
              </a:lnSpc>
              <a:buFont typeface="System Font Regular"/>
              <a:buChar char="—"/>
            </a:pPr>
            <a:r>
              <a:rPr lang="zh-CN" altLang="en-US" sz="2000" dirty="0">
                <a:latin typeface="SimSong" panose="02020300000000000000" pitchFamily="18" charset="-122"/>
                <a:ea typeface="SimSong" panose="02020300000000000000" pitchFamily="18" charset="-122"/>
                <a:sym typeface="+mn-ea"/>
              </a:rPr>
              <a:t>医疗检测系统</a:t>
            </a:r>
            <a:endParaRPr lang="en-US" altLang="zh-CN" sz="2000" dirty="0">
              <a:latin typeface="SimSong" panose="02020300000000000000" pitchFamily="18" charset="-122"/>
              <a:ea typeface="SimSong" panose="02020300000000000000" pitchFamily="18" charset="-122"/>
              <a:sym typeface="+mn-ea"/>
            </a:endParaRPr>
          </a:p>
          <a:p>
            <a:pPr marL="742932" lvl="1" indent="-285744">
              <a:lnSpc>
                <a:spcPct val="170000"/>
              </a:lnSpc>
              <a:buFont typeface="System Font Regular"/>
              <a:buChar char="—"/>
            </a:pPr>
            <a:r>
              <a:rPr lang="zh-CN" altLang="en-US" sz="2000" dirty="0">
                <a:latin typeface="SimSong" panose="02020300000000000000" pitchFamily="18" charset="-122"/>
                <a:ea typeface="SimSong" panose="02020300000000000000" pitchFamily="18" charset="-122"/>
                <a:sym typeface="+mn-ea"/>
              </a:rPr>
              <a:t>自动驾驶系统</a:t>
            </a:r>
            <a:endParaRPr lang="en-US" altLang="zh-CN" sz="2000" dirty="0">
              <a:latin typeface="SimSong" panose="02020300000000000000" pitchFamily="18" charset="-122"/>
              <a:ea typeface="SimSong" panose="02020300000000000000" pitchFamily="18" charset="-122"/>
              <a:sym typeface="+mn-ea"/>
            </a:endParaRPr>
          </a:p>
          <a:p>
            <a:pPr marL="742932" lvl="1" indent="-285744">
              <a:lnSpc>
                <a:spcPct val="170000"/>
              </a:lnSpc>
              <a:buFont typeface="System Font Regular"/>
              <a:buChar char="—"/>
            </a:pPr>
            <a:r>
              <a:rPr lang="zh-CN" altLang="en-US" sz="2000" dirty="0">
                <a:latin typeface="SimSong" panose="02020300000000000000" pitchFamily="18" charset="-122"/>
                <a:ea typeface="SimSong" panose="02020300000000000000" pitchFamily="18" charset="-122"/>
                <a:sym typeface="+mn-ea"/>
              </a:rPr>
              <a:t>信贷风险评估系统</a:t>
            </a:r>
            <a:endParaRPr lang="en-US" altLang="zh-CN" sz="2000" dirty="0">
              <a:solidFill>
                <a:schemeClr val="tx2"/>
              </a:solidFill>
              <a:latin typeface="SimSong" panose="02020300000000000000" pitchFamily="18" charset="-122"/>
              <a:ea typeface="SimSong" panose="02020300000000000000" pitchFamily="18" charset="-122"/>
              <a:sym typeface="+mn-ea"/>
            </a:endParaRPr>
          </a:p>
          <a:p>
            <a:pPr marL="285744" indent="-285744">
              <a:lnSpc>
                <a:spcPct val="170000"/>
              </a:lnSpc>
              <a:buFont typeface="Arial" panose="020B0604020202020204" pitchFamily="34" charset="0"/>
              <a:buChar char="•"/>
            </a:pPr>
            <a:r>
              <a:rPr lang="zh-CN" altLang="en-US" sz="2000" dirty="0">
                <a:solidFill>
                  <a:schemeClr val="tx2"/>
                </a:solidFill>
                <a:latin typeface="SimSong" panose="02020300000000000000" pitchFamily="18" charset="-122"/>
                <a:ea typeface="SimSong" panose="02020300000000000000" pitchFamily="18" charset="-122"/>
                <a:sym typeface="+mn-ea"/>
              </a:rPr>
              <a:t>随着深度学习模型的广泛使用，开发人员、用户和监管者</a:t>
            </a:r>
            <a:endParaRPr lang="en-US" altLang="zh-CN" sz="2000" dirty="0">
              <a:solidFill>
                <a:schemeClr val="tx2"/>
              </a:solidFill>
              <a:latin typeface="SimSong" panose="02020300000000000000" pitchFamily="18" charset="-122"/>
              <a:ea typeface="SimSong" panose="02020300000000000000" pitchFamily="18" charset="-122"/>
              <a:sym typeface="+mn-ea"/>
            </a:endParaRPr>
          </a:p>
          <a:p>
            <a:pPr>
              <a:lnSpc>
                <a:spcPct val="170000"/>
              </a:lnSpc>
            </a:pPr>
            <a:r>
              <a:rPr lang="zh-CN" altLang="en-US" sz="2000" dirty="0">
                <a:solidFill>
                  <a:schemeClr val="tx2"/>
                </a:solidFill>
                <a:latin typeface="SimSong" panose="02020300000000000000" pitchFamily="18" charset="-122"/>
                <a:ea typeface="SimSong" panose="02020300000000000000" pitchFamily="18" charset="-122"/>
                <a:sym typeface="+mn-ea"/>
              </a:rPr>
              <a:t>  也对其</a:t>
            </a:r>
            <a:r>
              <a:rPr lang="zh-CN" altLang="en-US" sz="2000" dirty="0">
                <a:solidFill>
                  <a:srgbClr val="FF0000"/>
                </a:solidFill>
                <a:latin typeface="SimSong" panose="02020300000000000000" pitchFamily="18" charset="-122"/>
                <a:ea typeface="SimSong" panose="02020300000000000000" pitchFamily="18" charset="-122"/>
                <a:sym typeface="+mn-ea"/>
              </a:rPr>
              <a:t>质量</a:t>
            </a:r>
            <a:r>
              <a:rPr lang="zh-CN" altLang="en-US" sz="2000" dirty="0">
                <a:solidFill>
                  <a:schemeClr val="tx2"/>
                </a:solidFill>
                <a:latin typeface="SimSong" panose="02020300000000000000" pitchFamily="18" charset="-122"/>
                <a:ea typeface="SimSong" panose="02020300000000000000" pitchFamily="18" charset="-122"/>
                <a:sym typeface="+mn-ea"/>
              </a:rPr>
              <a:t>表示担忧</a:t>
            </a:r>
            <a:endParaRPr lang="en-US" altLang="zh-CN" sz="2000" dirty="0">
              <a:solidFill>
                <a:schemeClr val="tx2"/>
              </a:solidFill>
              <a:latin typeface="SimSong" panose="02020300000000000000" pitchFamily="18" charset="-122"/>
              <a:ea typeface="SimSong" panose="02020300000000000000" pitchFamily="18" charset="-122"/>
              <a:sym typeface="+mn-ea"/>
            </a:endParaRPr>
          </a:p>
          <a:p>
            <a:pPr marL="285744" indent="-285744">
              <a:lnSpc>
                <a:spcPct val="170000"/>
              </a:lnSpc>
              <a:buFont typeface="Arial" panose="020B0604020202020204" pitchFamily="34" charset="0"/>
              <a:buChar char="•"/>
            </a:pPr>
            <a:endParaRPr lang="en-US" altLang="zh-CN" sz="2000" dirty="0">
              <a:solidFill>
                <a:schemeClr val="tx2"/>
              </a:solidFill>
              <a:latin typeface="SimSong" panose="02020300000000000000" pitchFamily="18" charset="-122"/>
              <a:ea typeface="SimSong" panose="02020300000000000000" pitchFamily="18" charset="-122"/>
              <a:sym typeface="+mn-ea"/>
            </a:endParaRPr>
          </a:p>
          <a:p>
            <a:pPr>
              <a:lnSpc>
                <a:spcPct val="170000"/>
              </a:lnSpc>
            </a:pPr>
            <a:r>
              <a:rPr lang="zh-CN" altLang="en-US" sz="2000" dirty="0">
                <a:solidFill>
                  <a:schemeClr val="tx2"/>
                </a:solidFill>
                <a:latin typeface="SimSong" panose="02020300000000000000" pitchFamily="18" charset="-122"/>
                <a:ea typeface="SimSong" panose="02020300000000000000" pitchFamily="18" charset="-122"/>
                <a:sym typeface="+mn-ea"/>
              </a:rPr>
              <a:t>因此如何对深度学习模型进行质量保障得到了软件工程研究领域的广泛关注</a:t>
            </a:r>
            <a:endParaRPr lang="en-US" altLang="zh-CN" sz="2000" dirty="0">
              <a:solidFill>
                <a:schemeClr val="tx2"/>
              </a:solidFill>
              <a:latin typeface="SimSong" panose="02020300000000000000" pitchFamily="18" charset="-122"/>
              <a:ea typeface="SimSong" panose="02020300000000000000" pitchFamily="18" charset="-122"/>
              <a:sym typeface="+mn-ea"/>
            </a:endParaRPr>
          </a:p>
        </p:txBody>
      </p:sp>
    </p:spTree>
    <p:extLst>
      <p:ext uri="{BB962C8B-B14F-4D97-AF65-F5344CB8AC3E}">
        <p14:creationId xmlns:p14="http://schemas.microsoft.com/office/powerpoint/2010/main" val="298626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4" y="188641"/>
            <a:ext cx="6353992" cy="558324"/>
          </a:xfrm>
        </p:spPr>
        <p:txBody>
          <a:bodyPr/>
          <a:lstStyle/>
          <a:p>
            <a:r>
              <a:rPr lang="zh-CN" altLang="en-US" dirty="0"/>
              <a:t> 科研工作</a:t>
            </a:r>
          </a:p>
        </p:txBody>
      </p:sp>
      <p:sp>
        <p:nvSpPr>
          <p:cNvPr id="2" name="文本框 3">
            <a:extLst>
              <a:ext uri="{FF2B5EF4-FFF2-40B4-BE49-F238E27FC236}">
                <a16:creationId xmlns:a16="http://schemas.microsoft.com/office/drawing/2014/main" id="{5B0C1884-DCE2-BD5F-8EAF-DB75CA9AFA05}"/>
              </a:ext>
            </a:extLst>
          </p:cNvPr>
          <p:cNvSpPr txBox="1"/>
          <p:nvPr/>
        </p:nvSpPr>
        <p:spPr>
          <a:xfrm>
            <a:off x="454660" y="1052736"/>
            <a:ext cx="8234680" cy="3876446"/>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深度学习模型质量保障</a:t>
            </a:r>
          </a:p>
          <a:p>
            <a:pPr>
              <a:lnSpc>
                <a:spcPct val="170000"/>
              </a:lnSpc>
            </a:pPr>
            <a:r>
              <a:rPr lang="zh-CN" altLang="en-US" sz="2000" dirty="0">
                <a:latin typeface="SimSong" panose="02020300000000000000" pitchFamily="18" charset="-122"/>
                <a:ea typeface="SimSong" panose="02020300000000000000" pitchFamily="18" charset="-122"/>
                <a:sym typeface="+mn-ea"/>
              </a:rPr>
              <a:t>深度学习模型需要保证哪些质量属性</a:t>
            </a:r>
            <a:r>
              <a:rPr lang="en-US" altLang="zh-CN" sz="2000" baseline="30000" dirty="0">
                <a:latin typeface="SimSong" panose="02020300000000000000" pitchFamily="18" charset="-122"/>
                <a:ea typeface="SimSong" panose="02020300000000000000" pitchFamily="18" charset="-122"/>
                <a:sym typeface="+mn-ea"/>
              </a:rPr>
              <a:t>1</a:t>
            </a:r>
          </a:p>
          <a:p>
            <a:pPr marL="800080" lvl="1" indent="-342891">
              <a:lnSpc>
                <a:spcPct val="170000"/>
              </a:lnSpc>
              <a:buFont typeface="System Font Regular"/>
              <a:buChar char="—"/>
            </a:pPr>
            <a:r>
              <a:rPr lang="zh-CN" altLang="en-US" sz="2000" dirty="0">
                <a:solidFill>
                  <a:srgbClr val="FF0000"/>
                </a:solidFill>
                <a:latin typeface="SimSong" panose="02020300000000000000" pitchFamily="18" charset="-122"/>
                <a:ea typeface="SimSong" panose="02020300000000000000" pitchFamily="18" charset="-122"/>
                <a:sym typeface="+mn-ea"/>
              </a:rPr>
              <a:t>正确性</a:t>
            </a:r>
            <a:r>
              <a:rPr lang="zh-CN" altLang="en-US" sz="2000" dirty="0">
                <a:latin typeface="SimSong" panose="02020300000000000000" pitchFamily="18" charset="-122"/>
                <a:ea typeface="SimSong" panose="02020300000000000000" pitchFamily="18" charset="-122"/>
                <a:sym typeface="+mn-ea"/>
              </a:rPr>
              <a:t>：模型做出正确决策的概率</a:t>
            </a:r>
            <a:endParaRPr lang="en-US" altLang="zh-CN" sz="2000" dirty="0">
              <a:latin typeface="SimSong" panose="02020300000000000000" pitchFamily="18" charset="-122"/>
              <a:ea typeface="SimSong" panose="02020300000000000000" pitchFamily="18" charset="-122"/>
              <a:sym typeface="+mn-ea"/>
            </a:endParaRPr>
          </a:p>
          <a:p>
            <a:pPr marL="800080" lvl="1" indent="-342891">
              <a:lnSpc>
                <a:spcPct val="170000"/>
              </a:lnSpc>
              <a:buFont typeface="System Font Regular"/>
              <a:buChar char="—"/>
            </a:pPr>
            <a:r>
              <a:rPr lang="zh-CN" altLang="en-US" sz="2000" dirty="0">
                <a:solidFill>
                  <a:srgbClr val="FF0000"/>
                </a:solidFill>
                <a:latin typeface="SimSong" panose="02020300000000000000" pitchFamily="18" charset="-122"/>
                <a:ea typeface="SimSong" panose="02020300000000000000" pitchFamily="18" charset="-122"/>
                <a:sym typeface="+mn-ea"/>
              </a:rPr>
              <a:t>安全性</a:t>
            </a:r>
            <a:r>
              <a:rPr lang="zh-CN" altLang="en-US" sz="2000" dirty="0">
                <a:latin typeface="SimSong" panose="02020300000000000000" pitchFamily="18" charset="-122"/>
                <a:ea typeface="SimSong" panose="02020300000000000000" pitchFamily="18" charset="-122"/>
                <a:sym typeface="+mn-ea"/>
              </a:rPr>
              <a:t>：模型抵御潜在伤害或危险的能力</a:t>
            </a:r>
            <a:endParaRPr lang="en-US" altLang="zh-CN" sz="2000" dirty="0">
              <a:latin typeface="SimSong" panose="02020300000000000000" pitchFamily="18" charset="-122"/>
              <a:ea typeface="SimSong" panose="02020300000000000000" pitchFamily="18" charset="-122"/>
              <a:sym typeface="+mn-ea"/>
            </a:endParaRPr>
          </a:p>
          <a:p>
            <a:pPr marL="800080" lvl="1" indent="-342891">
              <a:lnSpc>
                <a:spcPct val="170000"/>
              </a:lnSpc>
              <a:buFont typeface="System Font Regular"/>
              <a:buChar char="—"/>
            </a:pPr>
            <a:r>
              <a:rPr lang="zh-CN" altLang="en-US" sz="2000" dirty="0">
                <a:latin typeface="SimSong" panose="02020300000000000000" pitchFamily="18" charset="-122"/>
                <a:ea typeface="SimSong" panose="02020300000000000000" pitchFamily="18" charset="-122"/>
                <a:sym typeface="+mn-ea"/>
              </a:rPr>
              <a:t>公平性：模型的输出是否因受到一些敏感特征的影响而产生偏差</a:t>
            </a:r>
            <a:endParaRPr lang="en-US" altLang="zh-CN" sz="2000" dirty="0">
              <a:latin typeface="SimSong" panose="02020300000000000000" pitchFamily="18" charset="-122"/>
              <a:ea typeface="SimSong" panose="02020300000000000000" pitchFamily="18" charset="-122"/>
              <a:sym typeface="+mn-ea"/>
            </a:endParaRPr>
          </a:p>
          <a:p>
            <a:pPr marL="800080" lvl="1" indent="-342891">
              <a:lnSpc>
                <a:spcPct val="170000"/>
              </a:lnSpc>
              <a:buFont typeface="System Font Regular"/>
              <a:buChar char="—"/>
            </a:pPr>
            <a:r>
              <a:rPr lang="zh-CN" altLang="en-US" sz="2000" dirty="0">
                <a:latin typeface="SimSong" panose="02020300000000000000" pitchFamily="18" charset="-122"/>
                <a:ea typeface="SimSong" panose="02020300000000000000" pitchFamily="18" charset="-122"/>
                <a:sym typeface="+mn-ea"/>
              </a:rPr>
              <a:t>鲁棒性：模型在无效输入或压力环境下是否能正常工作</a:t>
            </a:r>
            <a:endParaRPr lang="en-US" altLang="zh-CN" sz="2000" dirty="0">
              <a:latin typeface="SimSong" panose="02020300000000000000" pitchFamily="18" charset="-122"/>
              <a:ea typeface="SimSong" panose="02020300000000000000" pitchFamily="18" charset="-122"/>
              <a:sym typeface="+mn-ea"/>
            </a:endParaRPr>
          </a:p>
          <a:p>
            <a:pPr marL="800080" lvl="1" indent="-342891">
              <a:lnSpc>
                <a:spcPct val="170000"/>
              </a:lnSpc>
              <a:buFont typeface="System Font Regular"/>
              <a:buChar char="—"/>
            </a:pPr>
            <a:r>
              <a:rPr lang="zh-CN" altLang="en-US" sz="2000" dirty="0">
                <a:latin typeface="SimSong" panose="02020300000000000000" pitchFamily="18" charset="-122"/>
                <a:ea typeface="SimSong" panose="02020300000000000000" pitchFamily="18" charset="-122"/>
                <a:sym typeface="+mn-ea"/>
              </a:rPr>
              <a:t>。。。</a:t>
            </a:r>
          </a:p>
        </p:txBody>
      </p:sp>
      <p:sp>
        <p:nvSpPr>
          <p:cNvPr id="3" name="Content Placeholder 2">
            <a:extLst>
              <a:ext uri="{FF2B5EF4-FFF2-40B4-BE49-F238E27FC236}">
                <a16:creationId xmlns:a16="http://schemas.microsoft.com/office/drawing/2014/main" id="{52CAC17D-13F8-88B1-E260-B81034300F88}"/>
              </a:ext>
            </a:extLst>
          </p:cNvPr>
          <p:cNvSpPr txBox="1">
            <a:spLocks/>
          </p:cNvSpPr>
          <p:nvPr/>
        </p:nvSpPr>
        <p:spPr>
          <a:xfrm>
            <a:off x="3737514" y="5232373"/>
            <a:ext cx="5435735" cy="876083"/>
          </a:xfrm>
          <a:prstGeom prst="rect">
            <a:avLst/>
          </a:prstGeom>
        </p:spPr>
        <p:txBody>
          <a:bodyPr vert="horz" lIns="121955" tIns="60977" rIns="121955" bIns="60977" rtlCol="0">
            <a:noAutofit/>
          </a:bodyPr>
          <a:lstStyle>
            <a:lvl1pPr marL="457326" indent="-457326" algn="l" defTabSz="609768" rtl="0" eaLnBrk="1" latinLnBrk="0" hangingPunct="1">
              <a:spcBef>
                <a:spcPct val="20000"/>
              </a:spcBef>
              <a:buFont typeface="Arial"/>
              <a:buChar char="•"/>
              <a:defRPr sz="4300" kern="1200">
                <a:solidFill>
                  <a:schemeClr val="tx1"/>
                </a:solidFill>
                <a:latin typeface="+mn-lt"/>
                <a:ea typeface="+mn-ea"/>
                <a:cs typeface="Open Sans"/>
              </a:defRPr>
            </a:lvl1pPr>
            <a:lvl2pPr marL="990872" indent="-381105" algn="l" defTabSz="609768" rtl="0" eaLnBrk="1" latinLnBrk="0" hangingPunct="1">
              <a:spcBef>
                <a:spcPct val="20000"/>
              </a:spcBef>
              <a:buFont typeface="Arial"/>
              <a:buChar char="–"/>
              <a:defRPr sz="3700" kern="1200">
                <a:solidFill>
                  <a:schemeClr val="tx1"/>
                </a:solidFill>
                <a:latin typeface="+mn-lt"/>
                <a:ea typeface="+mn-ea"/>
                <a:cs typeface="Open Sans"/>
              </a:defRPr>
            </a:lvl2pPr>
            <a:lvl3pPr marL="1524419" indent="-304884" algn="l" defTabSz="609768" rtl="0" eaLnBrk="1" latinLnBrk="0" hangingPunct="1">
              <a:spcBef>
                <a:spcPct val="20000"/>
              </a:spcBef>
              <a:buFont typeface="Arial"/>
              <a:buChar char="•"/>
              <a:defRPr sz="3200" kern="1200">
                <a:solidFill>
                  <a:schemeClr val="tx1"/>
                </a:solidFill>
                <a:latin typeface="+mn-lt"/>
                <a:ea typeface="+mn-ea"/>
                <a:cs typeface="Open Sans"/>
              </a:defRPr>
            </a:lvl3pPr>
            <a:lvl4pPr marL="2134187" indent="-304884" algn="l" defTabSz="609768" rtl="0" eaLnBrk="1" latinLnBrk="0" hangingPunct="1">
              <a:spcBef>
                <a:spcPct val="20000"/>
              </a:spcBef>
              <a:buFont typeface="Arial"/>
              <a:buChar char="–"/>
              <a:defRPr sz="2700" kern="1200">
                <a:solidFill>
                  <a:schemeClr val="tx1"/>
                </a:solidFill>
                <a:latin typeface="+mn-lt"/>
                <a:ea typeface="+mn-ea"/>
                <a:cs typeface="Open Sans"/>
              </a:defRPr>
            </a:lvl4pPr>
            <a:lvl5pPr marL="2743954" indent="-304884" algn="l" defTabSz="609768" rtl="0" eaLnBrk="1" latinLnBrk="0" hangingPunct="1">
              <a:spcBef>
                <a:spcPct val="20000"/>
              </a:spcBef>
              <a:buFont typeface="Arial"/>
              <a:buChar char="»"/>
              <a:defRPr sz="2700" kern="1200">
                <a:solidFill>
                  <a:schemeClr val="tx1"/>
                </a:solidFill>
                <a:latin typeface="+mn-lt"/>
                <a:ea typeface="+mn-ea"/>
                <a:cs typeface="Open Sans"/>
              </a:defRPr>
            </a:lvl5pPr>
            <a:lvl6pPr marL="3353722" indent="-304884" algn="l" defTabSz="609768" rtl="0" eaLnBrk="1" latinLnBrk="0" hangingPunct="1">
              <a:spcBef>
                <a:spcPct val="20000"/>
              </a:spcBef>
              <a:buFont typeface="Arial"/>
              <a:buChar char="•"/>
              <a:defRPr sz="2700" kern="1200">
                <a:solidFill>
                  <a:schemeClr val="tx1"/>
                </a:solidFill>
                <a:latin typeface="+mn-lt"/>
                <a:ea typeface="+mn-ea"/>
                <a:cs typeface="+mn-cs"/>
              </a:defRPr>
            </a:lvl6pPr>
            <a:lvl7pPr marL="3963490" indent="-304884" algn="l" defTabSz="609768" rtl="0" eaLnBrk="1" latinLnBrk="0" hangingPunct="1">
              <a:spcBef>
                <a:spcPct val="20000"/>
              </a:spcBef>
              <a:buFont typeface="Arial"/>
              <a:buChar char="•"/>
              <a:defRPr sz="2700" kern="1200">
                <a:solidFill>
                  <a:schemeClr val="tx1"/>
                </a:solidFill>
                <a:latin typeface="+mn-lt"/>
                <a:ea typeface="+mn-ea"/>
                <a:cs typeface="+mn-cs"/>
              </a:defRPr>
            </a:lvl7pPr>
            <a:lvl8pPr marL="4573257" indent="-304884" algn="l" defTabSz="609768" rtl="0" eaLnBrk="1" latinLnBrk="0" hangingPunct="1">
              <a:spcBef>
                <a:spcPct val="20000"/>
              </a:spcBef>
              <a:buFont typeface="Arial"/>
              <a:buChar char="•"/>
              <a:defRPr sz="2700" kern="1200">
                <a:solidFill>
                  <a:schemeClr val="tx1"/>
                </a:solidFill>
                <a:latin typeface="+mn-lt"/>
                <a:ea typeface="+mn-ea"/>
                <a:cs typeface="+mn-cs"/>
              </a:defRPr>
            </a:lvl8pPr>
            <a:lvl9pPr marL="5183025" indent="-304884" algn="l" defTabSz="609768" rtl="0" eaLnBrk="1" latinLnBrk="0" hangingPunct="1">
              <a:spcBef>
                <a:spcPct val="20000"/>
              </a:spcBef>
              <a:buFont typeface="Arial"/>
              <a:buChar char="•"/>
              <a:defRPr sz="2700" kern="1200">
                <a:solidFill>
                  <a:schemeClr val="tx1"/>
                </a:solidFill>
                <a:latin typeface="+mn-lt"/>
                <a:ea typeface="+mn-ea"/>
                <a:cs typeface="+mn-cs"/>
              </a:defRPr>
            </a:lvl9pPr>
          </a:lstStyle>
          <a:p>
            <a:pPr marL="609751" lvl="1" indent="0">
              <a:buNone/>
            </a:pPr>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Zhang, </a:t>
            </a:r>
            <a:r>
              <a:rPr lang="en-US" altLang="zh-CN" sz="1800" dirty="0" err="1">
                <a:latin typeface="Times New Roman" panose="02020603050405020304" pitchFamily="18" charset="0"/>
                <a:cs typeface="Times New Roman" panose="02020603050405020304" pitchFamily="18" charset="0"/>
              </a:rPr>
              <a:t>Jie</a:t>
            </a:r>
            <a:r>
              <a:rPr lang="en-US" altLang="zh-CN" sz="1800" dirty="0">
                <a:latin typeface="Times New Roman" panose="02020603050405020304" pitchFamily="18" charset="0"/>
                <a:cs typeface="Times New Roman" panose="02020603050405020304" pitchFamily="18" charset="0"/>
              </a:rPr>
              <a:t> M., et al. "Machine learning testing: Survey, landscapes and horizons." </a:t>
            </a:r>
            <a:r>
              <a:rPr lang="en-US" altLang="zh-CN" sz="1800" i="1" dirty="0">
                <a:latin typeface="Times New Roman" panose="02020603050405020304" pitchFamily="18" charset="0"/>
                <a:cs typeface="Times New Roman" panose="02020603050405020304" pitchFamily="18" charset="0"/>
              </a:rPr>
              <a:t>IEEE Transactions on Software Engineering</a:t>
            </a:r>
            <a:r>
              <a:rPr lang="en-US" altLang="zh-CN" sz="1800" dirty="0">
                <a:latin typeface="Times New Roman" panose="02020603050405020304" pitchFamily="18" charset="0"/>
                <a:cs typeface="Times New Roman" panose="02020603050405020304" pitchFamily="18" charset="0"/>
              </a:rPr>
              <a:t> (2020).</a:t>
            </a:r>
          </a:p>
          <a:p>
            <a:pPr lvl="1"/>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18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4" y="188641"/>
            <a:ext cx="6353992" cy="558324"/>
          </a:xfrm>
        </p:spPr>
        <p:txBody>
          <a:bodyPr/>
          <a:lstStyle/>
          <a:p>
            <a:r>
              <a:rPr lang="zh-CN" altLang="en-US" dirty="0"/>
              <a:t> 科研工作</a:t>
            </a:r>
          </a:p>
        </p:txBody>
      </p:sp>
      <p:sp>
        <p:nvSpPr>
          <p:cNvPr id="2" name="文本框 3">
            <a:extLst>
              <a:ext uri="{FF2B5EF4-FFF2-40B4-BE49-F238E27FC236}">
                <a16:creationId xmlns:a16="http://schemas.microsoft.com/office/drawing/2014/main" id="{5B0C1884-DCE2-BD5F-8EAF-DB75CA9AFA05}"/>
              </a:ext>
            </a:extLst>
          </p:cNvPr>
          <p:cNvSpPr txBox="1"/>
          <p:nvPr/>
        </p:nvSpPr>
        <p:spPr>
          <a:xfrm>
            <a:off x="454660" y="1052737"/>
            <a:ext cx="8234680" cy="4399666"/>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深度学习模型测试与增强技术相关研究</a:t>
            </a:r>
            <a:endParaRPr lang="en-US" altLang="zh-CN" sz="2800" b="1" dirty="0">
              <a:solidFill>
                <a:srgbClr val="8B5B8D"/>
              </a:solidFill>
              <a:latin typeface="黑体" panose="02010609060101010101" pitchFamily="49" charset="-122"/>
              <a:ea typeface="黑体" panose="02010609060101010101" pitchFamily="49" charset="-122"/>
              <a:sym typeface="+mn-ea"/>
            </a:endParaRPr>
          </a:p>
          <a:p>
            <a:pPr>
              <a:lnSpc>
                <a:spcPct val="170000"/>
              </a:lnSpc>
            </a:pPr>
            <a:r>
              <a:rPr lang="zh-CN" altLang="en-US" sz="2000" dirty="0">
                <a:latin typeface="SimSong" panose="02020300000000000000" pitchFamily="18" charset="-122"/>
                <a:ea typeface="SimSong" panose="02020300000000000000" pitchFamily="18" charset="-122"/>
                <a:sym typeface="+mn-ea"/>
              </a:rPr>
              <a:t>软件测试与增强是软件质量保障的常用方法。近年来深度学习模型测试与增强技术得到学者们的广泛关注。</a:t>
            </a:r>
            <a:endParaRPr lang="en-US" altLang="zh-CN" sz="2000" dirty="0">
              <a:latin typeface="SimSong" panose="02020300000000000000" pitchFamily="18" charset="-122"/>
              <a:ea typeface="SimSong" panose="02020300000000000000" pitchFamily="18" charset="-122"/>
              <a:sym typeface="+mn-ea"/>
            </a:endParaRPr>
          </a:p>
          <a:p>
            <a:pPr>
              <a:lnSpc>
                <a:spcPct val="170000"/>
              </a:lnSpc>
            </a:pPr>
            <a:r>
              <a:rPr lang="zh-CN" altLang="en-US" sz="2000" dirty="0">
                <a:latin typeface="SimSong" panose="02020300000000000000" pitchFamily="18" charset="-122"/>
                <a:ea typeface="SimSong" panose="02020300000000000000" pitchFamily="18" charset="-122"/>
                <a:sym typeface="+mn-ea"/>
              </a:rPr>
              <a:t>深度学习模型测试技术：</a:t>
            </a:r>
            <a:endParaRPr lang="en-US" altLang="zh-CN" sz="2000" dirty="0">
              <a:latin typeface="SimSong" panose="02020300000000000000" pitchFamily="18" charset="-122"/>
              <a:ea typeface="SimSong" panose="02020300000000000000" pitchFamily="18" charset="-122"/>
              <a:sym typeface="+mn-ea"/>
            </a:endParaRPr>
          </a:p>
          <a:p>
            <a:pPr marL="342900" indent="-342900">
              <a:lnSpc>
                <a:spcPct val="170000"/>
              </a:lnSpc>
              <a:buFont typeface="Arial" panose="020B0604020202020204" pitchFamily="34" charset="0"/>
              <a:buChar char="•"/>
            </a:pPr>
            <a:r>
              <a:rPr lang="zh-CN" altLang="en-US" sz="2000" dirty="0">
                <a:latin typeface="SimSong" panose="02020300000000000000" pitchFamily="18" charset="-122"/>
                <a:ea typeface="SimSong" panose="02020300000000000000" pitchFamily="18" charset="-122"/>
                <a:sym typeface="+mn-ea"/>
              </a:rPr>
              <a:t>白盒测试、黑盒测试和变异测试等</a:t>
            </a:r>
            <a:endParaRPr lang="en-US" altLang="zh-CN" sz="2000" dirty="0">
              <a:latin typeface="SimSong" panose="02020300000000000000" pitchFamily="18" charset="-122"/>
              <a:ea typeface="SimSong" panose="02020300000000000000" pitchFamily="18" charset="-122"/>
              <a:sym typeface="+mn-ea"/>
            </a:endParaRPr>
          </a:p>
          <a:p>
            <a:pPr>
              <a:lnSpc>
                <a:spcPct val="170000"/>
              </a:lnSpc>
            </a:pPr>
            <a:r>
              <a:rPr lang="zh-CN" altLang="en-US" sz="2000" dirty="0">
                <a:latin typeface="SimSong" panose="02020300000000000000" pitchFamily="18" charset="-122"/>
                <a:ea typeface="SimSong" panose="02020300000000000000" pitchFamily="18" charset="-122"/>
                <a:sym typeface="+mn-ea"/>
              </a:rPr>
              <a:t>深度学习模型增强技术</a:t>
            </a:r>
            <a:endParaRPr lang="en-US" altLang="zh-CN" sz="2000" dirty="0">
              <a:latin typeface="SimSong" panose="02020300000000000000" pitchFamily="18" charset="-122"/>
              <a:ea typeface="SimSong" panose="02020300000000000000" pitchFamily="18" charset="-122"/>
              <a:sym typeface="+mn-ea"/>
            </a:endParaRPr>
          </a:p>
          <a:p>
            <a:pPr marL="342900" indent="-342900">
              <a:lnSpc>
                <a:spcPct val="170000"/>
              </a:lnSpc>
              <a:buFont typeface="Arial" panose="020B0604020202020204" pitchFamily="34" charset="0"/>
              <a:buChar char="•"/>
            </a:pPr>
            <a:r>
              <a:rPr lang="zh-CN" altLang="en-US" sz="2000" dirty="0">
                <a:latin typeface="SimSong" panose="02020300000000000000" pitchFamily="18" charset="-122"/>
                <a:ea typeface="SimSong" panose="02020300000000000000" pitchFamily="18" charset="-122"/>
                <a:sym typeface="+mn-ea"/>
              </a:rPr>
              <a:t>数据增强、模型重训练、模型融合等</a:t>
            </a:r>
            <a:endParaRPr lang="en-US" altLang="zh-CN" sz="2000" dirty="0">
              <a:latin typeface="SimSong" panose="02020300000000000000" pitchFamily="18" charset="-122"/>
              <a:ea typeface="SimSong" panose="02020300000000000000" pitchFamily="18" charset="-122"/>
              <a:sym typeface="+mn-ea"/>
            </a:endParaRPr>
          </a:p>
          <a:p>
            <a:pPr>
              <a:lnSpc>
                <a:spcPct val="170000"/>
              </a:lnSpc>
            </a:pPr>
            <a:r>
              <a:rPr lang="zh-CN" altLang="en-US" sz="2000" dirty="0">
                <a:solidFill>
                  <a:schemeClr val="tx2"/>
                </a:solidFill>
                <a:latin typeface="SimSong" panose="02020300000000000000" pitchFamily="18" charset="-122"/>
                <a:ea typeface="SimSong" panose="02020300000000000000" pitchFamily="18" charset="-122"/>
                <a:sym typeface="+mn-ea"/>
              </a:rPr>
              <a:t>基于先前的研究，我们聚焦于模型质量的正确性和安全性做了</a:t>
            </a:r>
            <a:r>
              <a:rPr lang="en-US" altLang="zh-CN" sz="2000" dirty="0">
                <a:solidFill>
                  <a:schemeClr val="tx2"/>
                </a:solidFill>
                <a:latin typeface="SimSong" panose="02020300000000000000" pitchFamily="18" charset="-122"/>
                <a:ea typeface="SimSong" panose="02020300000000000000" pitchFamily="18" charset="-122"/>
                <a:sym typeface="+mn-ea"/>
              </a:rPr>
              <a:t>2</a:t>
            </a:r>
            <a:r>
              <a:rPr lang="zh-CN" altLang="en-US" sz="2000" dirty="0">
                <a:solidFill>
                  <a:schemeClr val="tx2"/>
                </a:solidFill>
                <a:latin typeface="SimSong" panose="02020300000000000000" pitchFamily="18" charset="-122"/>
                <a:ea typeface="SimSong" panose="02020300000000000000" pitchFamily="18" charset="-122"/>
                <a:sym typeface="+mn-ea"/>
              </a:rPr>
              <a:t>个工作。</a:t>
            </a:r>
            <a:endParaRPr lang="en-US" altLang="zh-CN" sz="2000" dirty="0">
              <a:latin typeface="SimSong" panose="02020300000000000000" pitchFamily="18" charset="-122"/>
              <a:ea typeface="SimSong" panose="02020300000000000000" pitchFamily="18" charset="-122"/>
              <a:sym typeface="+mn-ea"/>
            </a:endParaRPr>
          </a:p>
        </p:txBody>
      </p:sp>
    </p:spTree>
    <p:extLst>
      <p:ext uri="{BB962C8B-B14F-4D97-AF65-F5344CB8AC3E}">
        <p14:creationId xmlns:p14="http://schemas.microsoft.com/office/powerpoint/2010/main" val="336348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4" y="188641"/>
            <a:ext cx="6840760" cy="558324"/>
          </a:xfrm>
        </p:spPr>
        <p:txBody>
          <a:bodyPr/>
          <a:lstStyle/>
          <a:p>
            <a:r>
              <a:rPr lang="zh-CN" altLang="en-US" dirty="0"/>
              <a:t> 工作一：</a:t>
            </a:r>
            <a:r>
              <a:rPr lang="zh-CN" altLang="en-US" dirty="0">
                <a:effectLst/>
                <a:latin typeface="Helvetica" pitchFamily="2" charset="0"/>
              </a:rPr>
              <a:t>基于变异熵的木马输入检测</a:t>
            </a:r>
            <a:br>
              <a:rPr lang="zh-CN" altLang="en-US" dirty="0">
                <a:effectLst/>
                <a:latin typeface="Helvetica" pitchFamily="2" charset="0"/>
              </a:rPr>
            </a:br>
            <a:endParaRPr lang="zh-CN" altLang="en-US" dirty="0"/>
          </a:p>
        </p:txBody>
      </p:sp>
      <p:sp>
        <p:nvSpPr>
          <p:cNvPr id="2" name="文本框 3">
            <a:extLst>
              <a:ext uri="{FF2B5EF4-FFF2-40B4-BE49-F238E27FC236}">
                <a16:creationId xmlns:a16="http://schemas.microsoft.com/office/drawing/2014/main" id="{5B0C1884-DCE2-BD5F-8EAF-DB75CA9AFA05}"/>
              </a:ext>
            </a:extLst>
          </p:cNvPr>
          <p:cNvSpPr txBox="1"/>
          <p:nvPr/>
        </p:nvSpPr>
        <p:spPr>
          <a:xfrm>
            <a:off x="454660" y="1052736"/>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研究场景</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grpSp>
        <p:nvGrpSpPr>
          <p:cNvPr id="46" name="Group 45">
            <a:extLst>
              <a:ext uri="{FF2B5EF4-FFF2-40B4-BE49-F238E27FC236}">
                <a16:creationId xmlns:a16="http://schemas.microsoft.com/office/drawing/2014/main" id="{8C209E05-99C1-ACCF-F7BD-CEADBBCEE268}"/>
              </a:ext>
            </a:extLst>
          </p:cNvPr>
          <p:cNvGrpSpPr/>
          <p:nvPr/>
        </p:nvGrpSpPr>
        <p:grpSpPr>
          <a:xfrm>
            <a:off x="1286992" y="1956271"/>
            <a:ext cx="6570016" cy="2746927"/>
            <a:chOff x="1179961" y="1961772"/>
            <a:chExt cx="7406421" cy="3288092"/>
          </a:xfrm>
        </p:grpSpPr>
        <p:pic>
          <p:nvPicPr>
            <p:cNvPr id="9" name="Picture 8">
              <a:extLst>
                <a:ext uri="{FF2B5EF4-FFF2-40B4-BE49-F238E27FC236}">
                  <a16:creationId xmlns:a16="http://schemas.microsoft.com/office/drawing/2014/main" id="{A3771922-2410-7F2D-98E7-13946ED5DE9E}"/>
                </a:ext>
              </a:extLst>
            </p:cNvPr>
            <p:cNvPicPr>
              <a:picLocks noChangeAspect="1"/>
            </p:cNvPicPr>
            <p:nvPr/>
          </p:nvPicPr>
          <p:blipFill>
            <a:blip r:embed="rId3"/>
            <a:stretch>
              <a:fillRect/>
            </a:stretch>
          </p:blipFill>
          <p:spPr>
            <a:xfrm>
              <a:off x="3034536" y="1961772"/>
              <a:ext cx="1040195" cy="1051689"/>
            </a:xfrm>
            <a:prstGeom prst="rect">
              <a:avLst/>
            </a:prstGeom>
          </p:spPr>
        </p:pic>
        <p:grpSp>
          <p:nvGrpSpPr>
            <p:cNvPr id="25" name="Group 24">
              <a:extLst>
                <a:ext uri="{FF2B5EF4-FFF2-40B4-BE49-F238E27FC236}">
                  <a16:creationId xmlns:a16="http://schemas.microsoft.com/office/drawing/2014/main" id="{9C591246-A400-1542-B219-47A7CBAD873C}"/>
                </a:ext>
              </a:extLst>
            </p:cNvPr>
            <p:cNvGrpSpPr/>
            <p:nvPr/>
          </p:nvGrpSpPr>
          <p:grpSpPr>
            <a:xfrm>
              <a:off x="3016627" y="3579266"/>
              <a:ext cx="1164097" cy="1145878"/>
              <a:chOff x="2192060" y="2981384"/>
              <a:chExt cx="1164097" cy="1145878"/>
            </a:xfrm>
          </p:grpSpPr>
          <p:pic>
            <p:nvPicPr>
              <p:cNvPr id="10" name="Picture 9">
                <a:extLst>
                  <a:ext uri="{FF2B5EF4-FFF2-40B4-BE49-F238E27FC236}">
                    <a16:creationId xmlns:a16="http://schemas.microsoft.com/office/drawing/2014/main" id="{4C7EE7CF-7E43-15C8-56C8-30716064B13E}"/>
                  </a:ext>
                </a:extLst>
              </p:cNvPr>
              <p:cNvPicPr>
                <a:picLocks noChangeAspect="1"/>
              </p:cNvPicPr>
              <p:nvPr/>
            </p:nvPicPr>
            <p:blipFill>
              <a:blip r:embed="rId4"/>
              <a:stretch>
                <a:fillRect/>
              </a:stretch>
            </p:blipFill>
            <p:spPr>
              <a:xfrm>
                <a:off x="2192060" y="2981384"/>
                <a:ext cx="1069315" cy="1051689"/>
              </a:xfrm>
              <a:prstGeom prst="rect">
                <a:avLst/>
              </a:prstGeom>
            </p:spPr>
          </p:pic>
          <p:sp>
            <p:nvSpPr>
              <p:cNvPr id="11" name="Rectangle 10">
                <a:extLst>
                  <a:ext uri="{FF2B5EF4-FFF2-40B4-BE49-F238E27FC236}">
                    <a16:creationId xmlns:a16="http://schemas.microsoft.com/office/drawing/2014/main" id="{B9393323-FA15-E81A-37B2-812DA6DDE307}"/>
                  </a:ext>
                </a:extLst>
              </p:cNvPr>
              <p:cNvSpPr/>
              <p:nvPr/>
            </p:nvSpPr>
            <p:spPr bwMode="auto">
              <a:xfrm>
                <a:off x="2987824" y="3789040"/>
                <a:ext cx="368333" cy="338222"/>
              </a:xfrm>
              <a:prstGeom prst="rect">
                <a:avLst/>
              </a:prstGeom>
              <a:noFill/>
              <a:ln w="47625" cap="flat" cmpd="sng" algn="ctr">
                <a:solidFill>
                  <a:srgbClr val="7030A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endParaRPr lang="en-CN" sz="1200">
                  <a:latin typeface="Times New Roman" panose="02020603050405020304" charset="0"/>
                  <a:ea typeface="宋体" panose="02010600030101010101" pitchFamily="2" charset="-122"/>
                </a:endParaRPr>
              </a:p>
            </p:txBody>
          </p:sp>
        </p:grpSp>
        <p:grpSp>
          <p:nvGrpSpPr>
            <p:cNvPr id="16" name="Group 15">
              <a:extLst>
                <a:ext uri="{FF2B5EF4-FFF2-40B4-BE49-F238E27FC236}">
                  <a16:creationId xmlns:a16="http://schemas.microsoft.com/office/drawing/2014/main" id="{ECA8F9AF-1F5C-657E-98B3-E320C062EAAA}"/>
                </a:ext>
              </a:extLst>
            </p:cNvPr>
            <p:cNvGrpSpPr/>
            <p:nvPr/>
          </p:nvGrpSpPr>
          <p:grpSpPr>
            <a:xfrm>
              <a:off x="4271775" y="2212030"/>
              <a:ext cx="2070172" cy="2418925"/>
              <a:chOff x="4276627" y="1755044"/>
              <a:chExt cx="1685042" cy="1878598"/>
            </a:xfrm>
          </p:grpSpPr>
          <p:pic>
            <p:nvPicPr>
              <p:cNvPr id="13" name="Picture 12">
                <a:extLst>
                  <a:ext uri="{FF2B5EF4-FFF2-40B4-BE49-F238E27FC236}">
                    <a16:creationId xmlns:a16="http://schemas.microsoft.com/office/drawing/2014/main" id="{F56BCA8A-AA4F-E747-9951-FB426D7AA6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6627" y="1755044"/>
                <a:ext cx="1685042" cy="1685042"/>
              </a:xfrm>
              <a:prstGeom prst="rect">
                <a:avLst/>
              </a:prstGeom>
            </p:spPr>
          </p:pic>
          <p:pic>
            <p:nvPicPr>
              <p:cNvPr id="15" name="Picture 14">
                <a:extLst>
                  <a:ext uri="{FF2B5EF4-FFF2-40B4-BE49-F238E27FC236}">
                    <a16:creationId xmlns:a16="http://schemas.microsoft.com/office/drawing/2014/main" id="{4411D4B4-87D7-1E2D-7B94-6BBF5088E8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8632" y="3052610"/>
                <a:ext cx="581032" cy="581032"/>
              </a:xfrm>
              <a:prstGeom prst="rect">
                <a:avLst/>
              </a:prstGeom>
            </p:spPr>
          </p:pic>
        </p:grpSp>
        <p:pic>
          <p:nvPicPr>
            <p:cNvPr id="22" name="Picture 21">
              <a:extLst>
                <a:ext uri="{FF2B5EF4-FFF2-40B4-BE49-F238E27FC236}">
                  <a16:creationId xmlns:a16="http://schemas.microsoft.com/office/drawing/2014/main" id="{AAE33E2C-B0B5-0D52-2960-76A19316D3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9961" y="3579266"/>
              <a:ext cx="820482" cy="820482"/>
            </a:xfrm>
            <a:prstGeom prst="rect">
              <a:avLst/>
            </a:prstGeom>
          </p:spPr>
        </p:pic>
        <p:pic>
          <p:nvPicPr>
            <p:cNvPr id="24" name="Picture 23">
              <a:extLst>
                <a:ext uri="{FF2B5EF4-FFF2-40B4-BE49-F238E27FC236}">
                  <a16:creationId xmlns:a16="http://schemas.microsoft.com/office/drawing/2014/main" id="{DA212FB9-DFE6-1B49-CE1C-8CEF5795A6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4095" y="2097328"/>
              <a:ext cx="712210" cy="712212"/>
            </a:xfrm>
            <a:prstGeom prst="rect">
              <a:avLst/>
            </a:prstGeom>
          </p:spPr>
        </p:pic>
        <p:sp>
          <p:nvSpPr>
            <p:cNvPr id="26" name="Right Arrow 25">
              <a:extLst>
                <a:ext uri="{FF2B5EF4-FFF2-40B4-BE49-F238E27FC236}">
                  <a16:creationId xmlns:a16="http://schemas.microsoft.com/office/drawing/2014/main" id="{59EE56A6-00F8-122A-A290-5F938372912F}"/>
                </a:ext>
              </a:extLst>
            </p:cNvPr>
            <p:cNvSpPr/>
            <p:nvPr/>
          </p:nvSpPr>
          <p:spPr bwMode="auto">
            <a:xfrm>
              <a:off x="2129367" y="2363825"/>
              <a:ext cx="489204" cy="274051"/>
            </a:xfrm>
            <a:prstGeom prst="rightArrow">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algn="ctr" eaLnBrk="1" hangingPunct="1"/>
              <a:endParaRPr lang="en-CN" sz="1200">
                <a:solidFill>
                  <a:schemeClr val="accent3"/>
                </a:solidFill>
                <a:latin typeface="Times New Roman" panose="02020603050405020304" charset="0"/>
                <a:ea typeface="宋体" panose="02010600030101010101" pitchFamily="2" charset="-122"/>
              </a:endParaRPr>
            </a:p>
          </p:txBody>
        </p:sp>
        <p:sp>
          <p:nvSpPr>
            <p:cNvPr id="28" name="Right Arrow 27">
              <a:extLst>
                <a:ext uri="{FF2B5EF4-FFF2-40B4-BE49-F238E27FC236}">
                  <a16:creationId xmlns:a16="http://schemas.microsoft.com/office/drawing/2014/main" id="{11DF3260-4CF1-9015-13C2-2136D86FFCA9}"/>
                </a:ext>
              </a:extLst>
            </p:cNvPr>
            <p:cNvSpPr/>
            <p:nvPr/>
          </p:nvSpPr>
          <p:spPr bwMode="auto">
            <a:xfrm>
              <a:off x="2129367" y="3989508"/>
              <a:ext cx="489204" cy="274051"/>
            </a:xfrm>
            <a:prstGeom prst="rightArrow">
              <a:avLst/>
            </a:prstGeom>
            <a:solidFill>
              <a:schemeClr val="tx1"/>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algn="ctr" eaLnBrk="1" hangingPunct="1"/>
              <a:endParaRPr lang="en-CN" sz="1200">
                <a:latin typeface="Times New Roman" panose="02020603050405020304" charset="0"/>
                <a:ea typeface="宋体" panose="02010600030101010101" pitchFamily="2" charset="-122"/>
              </a:endParaRPr>
            </a:p>
          </p:txBody>
        </p:sp>
        <p:sp>
          <p:nvSpPr>
            <p:cNvPr id="33" name="Right Arrow 32">
              <a:extLst>
                <a:ext uri="{FF2B5EF4-FFF2-40B4-BE49-F238E27FC236}">
                  <a16:creationId xmlns:a16="http://schemas.microsoft.com/office/drawing/2014/main" id="{D5CE37BE-97E3-8BC8-3959-7149F3EF0E79}"/>
                </a:ext>
              </a:extLst>
            </p:cNvPr>
            <p:cNvSpPr/>
            <p:nvPr/>
          </p:nvSpPr>
          <p:spPr bwMode="auto">
            <a:xfrm>
              <a:off x="6443288" y="2350591"/>
              <a:ext cx="489204" cy="274051"/>
            </a:xfrm>
            <a:prstGeom prst="rightArrow">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algn="ctr" eaLnBrk="1" hangingPunct="1"/>
              <a:endParaRPr lang="en-CN" sz="1200">
                <a:solidFill>
                  <a:schemeClr val="accent3"/>
                </a:solidFill>
                <a:latin typeface="Times New Roman" panose="02020603050405020304" charset="0"/>
                <a:ea typeface="宋体" panose="02010600030101010101" pitchFamily="2" charset="-122"/>
              </a:endParaRPr>
            </a:p>
          </p:txBody>
        </p:sp>
        <p:sp>
          <p:nvSpPr>
            <p:cNvPr id="34" name="Right Arrow 33">
              <a:extLst>
                <a:ext uri="{FF2B5EF4-FFF2-40B4-BE49-F238E27FC236}">
                  <a16:creationId xmlns:a16="http://schemas.microsoft.com/office/drawing/2014/main" id="{91CD90D9-BC3F-2251-A091-B0C99734E045}"/>
                </a:ext>
              </a:extLst>
            </p:cNvPr>
            <p:cNvSpPr/>
            <p:nvPr/>
          </p:nvSpPr>
          <p:spPr bwMode="auto">
            <a:xfrm>
              <a:off x="6450165" y="4060977"/>
              <a:ext cx="489204" cy="274051"/>
            </a:xfrm>
            <a:prstGeom prst="rightArrow">
              <a:avLst/>
            </a:prstGeom>
            <a:solidFill>
              <a:schemeClr val="tx1"/>
            </a:solid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algn="ctr" eaLnBrk="1" hangingPunct="1"/>
              <a:endParaRPr lang="en-CN" sz="1200">
                <a:latin typeface="Times New Roman" panose="02020603050405020304" charset="0"/>
                <a:ea typeface="宋体" panose="02010600030101010101" pitchFamily="2" charset="-122"/>
              </a:endParaRPr>
            </a:p>
          </p:txBody>
        </p:sp>
        <p:sp>
          <p:nvSpPr>
            <p:cNvPr id="35" name="TextBox 34">
              <a:extLst>
                <a:ext uri="{FF2B5EF4-FFF2-40B4-BE49-F238E27FC236}">
                  <a16:creationId xmlns:a16="http://schemas.microsoft.com/office/drawing/2014/main" id="{5DC462A2-90F7-B828-D9B9-EFB184C901F0}"/>
                </a:ext>
              </a:extLst>
            </p:cNvPr>
            <p:cNvSpPr txBox="1"/>
            <p:nvPr/>
          </p:nvSpPr>
          <p:spPr>
            <a:xfrm>
              <a:off x="6932491" y="2202409"/>
              <a:ext cx="799650" cy="442093"/>
            </a:xfrm>
            <a:prstGeom prst="rect">
              <a:avLst/>
            </a:prstGeom>
            <a:noFill/>
          </p:spPr>
          <p:txBody>
            <a:bodyPr wrap="square" rtlCol="0">
              <a:spAutoFit/>
            </a:bodyPr>
            <a:lstStyle/>
            <a:p>
              <a:r>
                <a:rPr lang="en-CN" b="1" dirty="0"/>
                <a:t>30</a:t>
              </a:r>
            </a:p>
          </p:txBody>
        </p:sp>
        <p:sp>
          <p:nvSpPr>
            <p:cNvPr id="36" name="TextBox 35">
              <a:extLst>
                <a:ext uri="{FF2B5EF4-FFF2-40B4-BE49-F238E27FC236}">
                  <a16:creationId xmlns:a16="http://schemas.microsoft.com/office/drawing/2014/main" id="{370D3FDE-D849-569B-FD2F-1A991C759E60}"/>
                </a:ext>
              </a:extLst>
            </p:cNvPr>
            <p:cNvSpPr txBox="1"/>
            <p:nvPr/>
          </p:nvSpPr>
          <p:spPr>
            <a:xfrm>
              <a:off x="6968813" y="3936392"/>
              <a:ext cx="799650" cy="442093"/>
            </a:xfrm>
            <a:prstGeom prst="rect">
              <a:avLst/>
            </a:prstGeom>
            <a:noFill/>
          </p:spPr>
          <p:txBody>
            <a:bodyPr wrap="square" rtlCol="0">
              <a:spAutoFit/>
            </a:bodyPr>
            <a:lstStyle/>
            <a:p>
              <a:r>
                <a:rPr lang="en-CN" b="1" dirty="0"/>
                <a:t>28</a:t>
              </a:r>
            </a:p>
          </p:txBody>
        </p:sp>
        <p:pic>
          <p:nvPicPr>
            <p:cNvPr id="38" name="Picture 37">
              <a:extLst>
                <a:ext uri="{FF2B5EF4-FFF2-40B4-BE49-F238E27FC236}">
                  <a16:creationId xmlns:a16="http://schemas.microsoft.com/office/drawing/2014/main" id="{FB5B5D83-CC91-2E6D-C8A0-4E785BEB02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51552" y="3901575"/>
              <a:ext cx="592854" cy="592855"/>
            </a:xfrm>
            <a:prstGeom prst="rect">
              <a:avLst/>
            </a:prstGeom>
          </p:spPr>
        </p:pic>
        <p:pic>
          <p:nvPicPr>
            <p:cNvPr id="40" name="Picture 39">
              <a:extLst>
                <a:ext uri="{FF2B5EF4-FFF2-40B4-BE49-F238E27FC236}">
                  <a16:creationId xmlns:a16="http://schemas.microsoft.com/office/drawing/2014/main" id="{D856CBFB-4A20-B5B6-B160-5A200C8770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7376" y="2258653"/>
              <a:ext cx="521204" cy="521205"/>
            </a:xfrm>
            <a:prstGeom prst="rect">
              <a:avLst/>
            </a:prstGeom>
          </p:spPr>
        </p:pic>
        <p:sp>
          <p:nvSpPr>
            <p:cNvPr id="42" name="TextBox 41">
              <a:extLst>
                <a:ext uri="{FF2B5EF4-FFF2-40B4-BE49-F238E27FC236}">
                  <a16:creationId xmlns:a16="http://schemas.microsoft.com/office/drawing/2014/main" id="{5274037E-F867-883A-B2A5-CE949B1B27BC}"/>
                </a:ext>
              </a:extLst>
            </p:cNvPr>
            <p:cNvSpPr txBox="1"/>
            <p:nvPr/>
          </p:nvSpPr>
          <p:spPr>
            <a:xfrm>
              <a:off x="1179961" y="2852366"/>
              <a:ext cx="914400" cy="331570"/>
            </a:xfrm>
            <a:prstGeom prst="rect">
              <a:avLst/>
            </a:prstGeom>
            <a:noFill/>
          </p:spPr>
          <p:txBody>
            <a:bodyPr wrap="square" rtlCol="0">
              <a:spAutoFit/>
            </a:bodyPr>
            <a:lstStyle/>
            <a:p>
              <a:r>
                <a:rPr lang="en-CN" sz="1200" b="1" dirty="0"/>
                <a:t>普通用户</a:t>
              </a:r>
            </a:p>
          </p:txBody>
        </p:sp>
        <p:sp>
          <p:nvSpPr>
            <p:cNvPr id="43" name="TextBox 42">
              <a:extLst>
                <a:ext uri="{FF2B5EF4-FFF2-40B4-BE49-F238E27FC236}">
                  <a16:creationId xmlns:a16="http://schemas.microsoft.com/office/drawing/2014/main" id="{EE4A6B5B-FE19-9827-A2DA-F40A4A3CA091}"/>
                </a:ext>
              </a:extLst>
            </p:cNvPr>
            <p:cNvSpPr txBox="1"/>
            <p:nvPr/>
          </p:nvSpPr>
          <p:spPr>
            <a:xfrm>
              <a:off x="3266323" y="4918289"/>
              <a:ext cx="914400" cy="331570"/>
            </a:xfrm>
            <a:prstGeom prst="rect">
              <a:avLst/>
            </a:prstGeom>
            <a:noFill/>
          </p:spPr>
          <p:txBody>
            <a:bodyPr wrap="square" rtlCol="0">
              <a:spAutoFit/>
            </a:bodyPr>
            <a:lstStyle/>
            <a:p>
              <a:r>
                <a:rPr lang="en-CN" sz="1200" b="1" dirty="0"/>
                <a:t>输入</a:t>
              </a:r>
            </a:p>
          </p:txBody>
        </p:sp>
        <p:sp>
          <p:nvSpPr>
            <p:cNvPr id="44" name="TextBox 43">
              <a:extLst>
                <a:ext uri="{FF2B5EF4-FFF2-40B4-BE49-F238E27FC236}">
                  <a16:creationId xmlns:a16="http://schemas.microsoft.com/office/drawing/2014/main" id="{AFF677CC-D796-4EAE-37F5-73A609443BE8}"/>
                </a:ext>
              </a:extLst>
            </p:cNvPr>
            <p:cNvSpPr txBox="1"/>
            <p:nvPr/>
          </p:nvSpPr>
          <p:spPr>
            <a:xfrm>
              <a:off x="5065144" y="4918294"/>
              <a:ext cx="1276805" cy="331570"/>
            </a:xfrm>
            <a:prstGeom prst="rect">
              <a:avLst/>
            </a:prstGeom>
            <a:noFill/>
          </p:spPr>
          <p:txBody>
            <a:bodyPr wrap="square" rtlCol="0">
              <a:spAutoFit/>
            </a:bodyPr>
            <a:lstStyle/>
            <a:p>
              <a:r>
                <a:rPr lang="en-CN" sz="1200" b="1" dirty="0"/>
                <a:t>后门模型</a:t>
              </a:r>
            </a:p>
          </p:txBody>
        </p:sp>
        <p:sp>
          <p:nvSpPr>
            <p:cNvPr id="45" name="TextBox 44">
              <a:extLst>
                <a:ext uri="{FF2B5EF4-FFF2-40B4-BE49-F238E27FC236}">
                  <a16:creationId xmlns:a16="http://schemas.microsoft.com/office/drawing/2014/main" id="{7DE2CDCB-5691-53D3-66A1-CA4BBDBFB21D}"/>
                </a:ext>
              </a:extLst>
            </p:cNvPr>
            <p:cNvSpPr txBox="1"/>
            <p:nvPr/>
          </p:nvSpPr>
          <p:spPr>
            <a:xfrm>
              <a:off x="7309577" y="4918291"/>
              <a:ext cx="1276805" cy="331570"/>
            </a:xfrm>
            <a:prstGeom prst="rect">
              <a:avLst/>
            </a:prstGeom>
            <a:noFill/>
          </p:spPr>
          <p:txBody>
            <a:bodyPr wrap="square" rtlCol="0">
              <a:spAutoFit/>
            </a:bodyPr>
            <a:lstStyle/>
            <a:p>
              <a:r>
                <a:rPr lang="en-CN" sz="1200" b="1" dirty="0"/>
                <a:t>输出</a:t>
              </a:r>
            </a:p>
          </p:txBody>
        </p:sp>
      </p:grpSp>
      <p:sp>
        <p:nvSpPr>
          <p:cNvPr id="90" name="TextBox 89">
            <a:extLst>
              <a:ext uri="{FF2B5EF4-FFF2-40B4-BE49-F238E27FC236}">
                <a16:creationId xmlns:a16="http://schemas.microsoft.com/office/drawing/2014/main" id="{3D8911ED-3C1C-32AB-7A05-470339B6B2D1}"/>
              </a:ext>
            </a:extLst>
          </p:cNvPr>
          <p:cNvSpPr txBox="1"/>
          <p:nvPr/>
        </p:nvSpPr>
        <p:spPr>
          <a:xfrm>
            <a:off x="616082" y="5345786"/>
            <a:ext cx="8234680" cy="369332"/>
          </a:xfrm>
          <a:prstGeom prst="rect">
            <a:avLst/>
          </a:prstGeom>
          <a:noFill/>
        </p:spPr>
        <p:txBody>
          <a:bodyPr wrap="square" rtlCol="0">
            <a:spAutoFit/>
          </a:bodyPr>
          <a:lstStyle/>
          <a:p>
            <a:r>
              <a:rPr lang="en-CN" dirty="0"/>
              <a:t>如何检测出木马样本</a:t>
            </a:r>
            <a:r>
              <a:rPr lang="zh-CN" altLang="en-US" dirty="0"/>
              <a:t>？通过调研发现，软工领域有用变异测试技术做相关工作</a:t>
            </a:r>
            <a:endParaRPr lang="en-CN" dirty="0"/>
          </a:p>
        </p:txBody>
      </p:sp>
      <p:sp>
        <p:nvSpPr>
          <p:cNvPr id="91" name="TextBox 90">
            <a:extLst>
              <a:ext uri="{FF2B5EF4-FFF2-40B4-BE49-F238E27FC236}">
                <a16:creationId xmlns:a16="http://schemas.microsoft.com/office/drawing/2014/main" id="{444B2D23-0219-D45D-5BB0-CE67F9BD5998}"/>
              </a:ext>
            </a:extLst>
          </p:cNvPr>
          <p:cNvSpPr txBox="1"/>
          <p:nvPr/>
        </p:nvSpPr>
        <p:spPr>
          <a:xfrm>
            <a:off x="1286992" y="4123561"/>
            <a:ext cx="811137" cy="276999"/>
          </a:xfrm>
          <a:prstGeom prst="rect">
            <a:avLst/>
          </a:prstGeom>
          <a:noFill/>
        </p:spPr>
        <p:txBody>
          <a:bodyPr wrap="square" rtlCol="0">
            <a:spAutoFit/>
          </a:bodyPr>
          <a:lstStyle/>
          <a:p>
            <a:r>
              <a:rPr lang="en-CN" sz="1200" b="1" dirty="0"/>
              <a:t>攻击者</a:t>
            </a:r>
          </a:p>
        </p:txBody>
      </p:sp>
    </p:spTree>
    <p:extLst>
      <p:ext uri="{BB962C8B-B14F-4D97-AF65-F5344CB8AC3E}">
        <p14:creationId xmlns:p14="http://schemas.microsoft.com/office/powerpoint/2010/main" val="308386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4" y="188641"/>
            <a:ext cx="6984776" cy="558324"/>
          </a:xfrm>
        </p:spPr>
        <p:txBody>
          <a:bodyPr/>
          <a:lstStyle/>
          <a:p>
            <a:r>
              <a:rPr lang="zh-CN" altLang="en-US" dirty="0"/>
              <a:t> 工作一：</a:t>
            </a:r>
            <a:r>
              <a:rPr lang="zh-CN" altLang="en-US" dirty="0">
                <a:effectLst/>
                <a:latin typeface="Helvetica" pitchFamily="2" charset="0"/>
              </a:rPr>
              <a:t>基于变异熵的木马输入检测</a:t>
            </a:r>
            <a:br>
              <a:rPr lang="zh-CN" altLang="en-US" dirty="0">
                <a:effectLst/>
                <a:latin typeface="Helvetica" pitchFamily="2" charset="0"/>
              </a:rPr>
            </a:br>
            <a:endParaRPr lang="zh-CN" altLang="en-US" dirty="0"/>
          </a:p>
        </p:txBody>
      </p:sp>
      <p:sp>
        <p:nvSpPr>
          <p:cNvPr id="2" name="文本框 3">
            <a:extLst>
              <a:ext uri="{FF2B5EF4-FFF2-40B4-BE49-F238E27FC236}">
                <a16:creationId xmlns:a16="http://schemas.microsoft.com/office/drawing/2014/main" id="{5B0C1884-DCE2-BD5F-8EAF-DB75CA9AFA05}"/>
              </a:ext>
            </a:extLst>
          </p:cNvPr>
          <p:cNvSpPr txBox="1"/>
          <p:nvPr/>
        </p:nvSpPr>
        <p:spPr>
          <a:xfrm>
            <a:off x="454660" y="1052736"/>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方法设计</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pic>
        <p:nvPicPr>
          <p:cNvPr id="4" name="Picture 3">
            <a:extLst>
              <a:ext uri="{FF2B5EF4-FFF2-40B4-BE49-F238E27FC236}">
                <a16:creationId xmlns:a16="http://schemas.microsoft.com/office/drawing/2014/main" id="{68DA0FA7-D306-08D6-49BA-B8DF736CD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268" y="2040932"/>
            <a:ext cx="4125796" cy="3576155"/>
          </a:xfrm>
          <a:prstGeom prst="rect">
            <a:avLst/>
          </a:prstGeom>
        </p:spPr>
      </p:pic>
      <p:sp>
        <p:nvSpPr>
          <p:cNvPr id="8" name="TextBox 7">
            <a:extLst>
              <a:ext uri="{FF2B5EF4-FFF2-40B4-BE49-F238E27FC236}">
                <a16:creationId xmlns:a16="http://schemas.microsoft.com/office/drawing/2014/main" id="{DD027482-B43F-3F6E-0250-1662B4E7026A}"/>
              </a:ext>
            </a:extLst>
          </p:cNvPr>
          <p:cNvSpPr txBox="1"/>
          <p:nvPr/>
        </p:nvSpPr>
        <p:spPr>
          <a:xfrm>
            <a:off x="821422" y="1990132"/>
            <a:ext cx="2382426" cy="369332"/>
          </a:xfrm>
          <a:prstGeom prst="rect">
            <a:avLst/>
          </a:prstGeom>
          <a:noFill/>
        </p:spPr>
        <p:txBody>
          <a:bodyPr wrap="square" rtlCol="0">
            <a:spAutoFit/>
          </a:bodyPr>
          <a:lstStyle/>
          <a:p>
            <a:endParaRPr lang="en-CN" dirty="0"/>
          </a:p>
        </p:txBody>
      </p:sp>
      <p:sp>
        <p:nvSpPr>
          <p:cNvPr id="12" name="TextBox 11">
            <a:extLst>
              <a:ext uri="{FF2B5EF4-FFF2-40B4-BE49-F238E27FC236}">
                <a16:creationId xmlns:a16="http://schemas.microsoft.com/office/drawing/2014/main" id="{34A927ED-317E-5C33-4845-FDED6D5847DB}"/>
              </a:ext>
            </a:extLst>
          </p:cNvPr>
          <p:cNvSpPr txBox="1"/>
          <p:nvPr/>
        </p:nvSpPr>
        <p:spPr>
          <a:xfrm>
            <a:off x="0" y="2174798"/>
            <a:ext cx="4862854" cy="29514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由于木马样本往往只与深度学习模型中的较少的神经元有关，所以其对模型的决策边界并不敏感</a:t>
            </a:r>
            <a:endParaRPr lang="en-US" altLang="zh-CN" dirty="0"/>
          </a:p>
          <a:p>
            <a:pPr marL="285750" indent="-285750">
              <a:lnSpc>
                <a:spcPct val="150000"/>
              </a:lnSpc>
              <a:buFont typeface="Arial" panose="020B0604020202020204" pitchFamily="34" charset="0"/>
              <a:buChar char="•"/>
            </a:pPr>
            <a:r>
              <a:rPr lang="en-CN" dirty="0"/>
              <a:t>通过变异测试技术对后门模型进行扰动</a:t>
            </a:r>
            <a:r>
              <a:rPr lang="zh-CN" altLang="en-US" dirty="0"/>
              <a:t>，可以获得大量决策边界不同的变异模型</a:t>
            </a:r>
            <a:endParaRPr lang="en-US" altLang="zh-CN" dirty="0"/>
          </a:p>
          <a:p>
            <a:pPr marL="285750" indent="-285750">
              <a:lnSpc>
                <a:spcPct val="150000"/>
              </a:lnSpc>
              <a:buFont typeface="Arial" panose="020B0604020202020204" pitchFamily="34" charset="0"/>
              <a:buChar char="•"/>
            </a:pPr>
            <a:r>
              <a:rPr lang="zh-CN" altLang="en-US" dirty="0"/>
              <a:t>通过统计输入在所有变异模型输出的信息熵来确定是否为木马样本</a:t>
            </a:r>
            <a:endParaRPr lang="en-CN" dirty="0"/>
          </a:p>
        </p:txBody>
      </p:sp>
    </p:spTree>
    <p:extLst>
      <p:ext uri="{BB962C8B-B14F-4D97-AF65-F5344CB8AC3E}">
        <p14:creationId xmlns:p14="http://schemas.microsoft.com/office/powerpoint/2010/main" val="196189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3842045-1DFE-4771-B18B-AAC26B74C06B}"/>
              </a:ext>
            </a:extLst>
          </p:cNvPr>
          <p:cNvSpPr>
            <a:spLocks noGrp="1"/>
          </p:cNvSpPr>
          <p:nvPr>
            <p:ph type="title"/>
          </p:nvPr>
        </p:nvSpPr>
        <p:spPr>
          <a:xfrm>
            <a:off x="827584" y="188641"/>
            <a:ext cx="7344816" cy="558324"/>
          </a:xfrm>
        </p:spPr>
        <p:txBody>
          <a:bodyPr/>
          <a:lstStyle/>
          <a:p>
            <a:r>
              <a:rPr lang="zh-CN" altLang="en-US" dirty="0"/>
              <a:t> 工作一：</a:t>
            </a:r>
            <a:r>
              <a:rPr lang="zh-CN" altLang="en-US" dirty="0">
                <a:effectLst/>
                <a:latin typeface="Helvetica" pitchFamily="2" charset="0"/>
              </a:rPr>
              <a:t>基于变异熵的木马输入检测</a:t>
            </a:r>
            <a:br>
              <a:rPr lang="zh-CN" altLang="en-US" dirty="0">
                <a:effectLst/>
                <a:latin typeface="Helvetica" pitchFamily="2" charset="0"/>
              </a:rPr>
            </a:br>
            <a:endParaRPr lang="zh-CN" altLang="en-US" dirty="0"/>
          </a:p>
        </p:txBody>
      </p:sp>
      <p:sp>
        <p:nvSpPr>
          <p:cNvPr id="2" name="文本框 3">
            <a:extLst>
              <a:ext uri="{FF2B5EF4-FFF2-40B4-BE49-F238E27FC236}">
                <a16:creationId xmlns:a16="http://schemas.microsoft.com/office/drawing/2014/main" id="{5B0C1884-DCE2-BD5F-8EAF-DB75CA9AFA05}"/>
              </a:ext>
            </a:extLst>
          </p:cNvPr>
          <p:cNvSpPr txBox="1"/>
          <p:nvPr/>
        </p:nvSpPr>
        <p:spPr>
          <a:xfrm>
            <a:off x="454660" y="1052736"/>
            <a:ext cx="8234680" cy="702308"/>
          </a:xfrm>
          <a:prstGeom prst="rect">
            <a:avLst/>
          </a:prstGeom>
          <a:noFill/>
        </p:spPr>
        <p:txBody>
          <a:bodyPr wrap="square" rtlCol="0">
            <a:spAutoFit/>
          </a:bodyPr>
          <a:lstStyle/>
          <a:p>
            <a:pPr>
              <a:lnSpc>
                <a:spcPct val="170000"/>
              </a:lnSpc>
            </a:pPr>
            <a:r>
              <a:rPr lang="zh-CN" altLang="en-US" sz="2800" b="1" dirty="0">
                <a:solidFill>
                  <a:srgbClr val="8B5B8D"/>
                </a:solidFill>
                <a:latin typeface="黑体" panose="02010609060101010101" pitchFamily="49" charset="-122"/>
                <a:ea typeface="黑体" panose="02010609060101010101" pitchFamily="49" charset="-122"/>
                <a:sym typeface="+mn-ea"/>
              </a:rPr>
              <a:t>方法设计</a:t>
            </a:r>
            <a:endParaRPr lang="en-US" altLang="zh-CN" sz="2800" b="1" dirty="0">
              <a:solidFill>
                <a:srgbClr val="8B5B8D"/>
              </a:solidFill>
              <a:latin typeface="黑体" panose="02010609060101010101" pitchFamily="49" charset="-122"/>
              <a:ea typeface="黑体" panose="02010609060101010101" pitchFamily="49" charset="-122"/>
              <a:sym typeface="+mn-ea"/>
            </a:endParaRPr>
          </a:p>
        </p:txBody>
      </p:sp>
      <p:sp>
        <p:nvSpPr>
          <p:cNvPr id="8" name="TextBox 7">
            <a:extLst>
              <a:ext uri="{FF2B5EF4-FFF2-40B4-BE49-F238E27FC236}">
                <a16:creationId xmlns:a16="http://schemas.microsoft.com/office/drawing/2014/main" id="{DD027482-B43F-3F6E-0250-1662B4E7026A}"/>
              </a:ext>
            </a:extLst>
          </p:cNvPr>
          <p:cNvSpPr txBox="1"/>
          <p:nvPr/>
        </p:nvSpPr>
        <p:spPr>
          <a:xfrm>
            <a:off x="821422" y="1990132"/>
            <a:ext cx="2382426" cy="369332"/>
          </a:xfrm>
          <a:prstGeom prst="rect">
            <a:avLst/>
          </a:prstGeom>
          <a:noFill/>
        </p:spPr>
        <p:txBody>
          <a:bodyPr wrap="square" rtlCol="0">
            <a:spAutoFit/>
          </a:bodyPr>
          <a:lstStyle/>
          <a:p>
            <a:endParaRPr lang="en-CN" dirty="0"/>
          </a:p>
        </p:txBody>
      </p:sp>
      <p:graphicFrame>
        <p:nvGraphicFramePr>
          <p:cNvPr id="3" name="Table 5">
            <a:extLst>
              <a:ext uri="{FF2B5EF4-FFF2-40B4-BE49-F238E27FC236}">
                <a16:creationId xmlns:a16="http://schemas.microsoft.com/office/drawing/2014/main" id="{5F76AE16-41D9-AC6E-3083-5EE2390114C5}"/>
              </a:ext>
            </a:extLst>
          </p:cNvPr>
          <p:cNvGraphicFramePr>
            <a:graphicFrameLocks noGrp="1"/>
          </p:cNvGraphicFramePr>
          <p:nvPr>
            <p:extLst>
              <p:ext uri="{D42A27DB-BD31-4B8C-83A1-F6EECF244321}">
                <p14:modId xmlns:p14="http://schemas.microsoft.com/office/powerpoint/2010/main" val="1739312426"/>
              </p:ext>
            </p:extLst>
          </p:nvPr>
        </p:nvGraphicFramePr>
        <p:xfrm>
          <a:off x="251520" y="2248838"/>
          <a:ext cx="8640960" cy="356616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1043330943"/>
                    </a:ext>
                  </a:extLst>
                </a:gridCol>
                <a:gridCol w="2880320">
                  <a:extLst>
                    <a:ext uri="{9D8B030D-6E8A-4147-A177-3AD203B41FA5}">
                      <a16:colId xmlns:a16="http://schemas.microsoft.com/office/drawing/2014/main" val="2994755600"/>
                    </a:ext>
                  </a:extLst>
                </a:gridCol>
                <a:gridCol w="2880320">
                  <a:extLst>
                    <a:ext uri="{9D8B030D-6E8A-4147-A177-3AD203B41FA5}">
                      <a16:colId xmlns:a16="http://schemas.microsoft.com/office/drawing/2014/main" val="1491028341"/>
                    </a:ext>
                  </a:extLst>
                </a:gridCol>
              </a:tblGrid>
              <a:tr h="0">
                <a:tc>
                  <a:txBody>
                    <a:bodyPr/>
                    <a:lstStyle/>
                    <a:p>
                      <a:pPr algn="ctr"/>
                      <a:r>
                        <a:rPr lang="en-CN" dirty="0"/>
                        <a:t>变异算子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N" dirty="0"/>
                        <a:t>层面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N" dirty="0"/>
                        <a:t>解释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3621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Gaussian Fuzzing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latin typeface="Times New Roman" panose="02020603050405020304" pitchFamily="18" charset="0"/>
                          <a:cs typeface="Times New Roman" panose="02020603050405020304" pitchFamily="18" charset="0"/>
                        </a:rPr>
                        <a:t>Weight</a:t>
                      </a:r>
                      <a:endParaRPr lang="en-C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Fuzz weight by</a:t>
                      </a:r>
                    </a:p>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Gaussian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0534949"/>
                  </a:ext>
                </a:extLst>
              </a:tr>
              <a:tr h="0">
                <a:tc>
                  <a:txBody>
                    <a:bodyPr/>
                    <a:lstStyle/>
                    <a:p>
                      <a:pPr algn="ctr"/>
                      <a:r>
                        <a:rPr lang="en-GB" dirty="0">
                          <a:latin typeface="Times New Roman" panose="02020603050405020304" pitchFamily="18" charset="0"/>
                          <a:cs typeface="Times New Roman" panose="02020603050405020304" pitchFamily="18" charset="0"/>
                        </a:rPr>
                        <a:t>Weight Shuffling</a:t>
                      </a:r>
                      <a:endParaRPr lang="en-C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Neuron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Shuffle weights</a:t>
                      </a:r>
                    </a:p>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of selected neurons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00276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Neuron Effect Blocking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Neuron</a:t>
                      </a:r>
                    </a:p>
                    <a:p>
                      <a:pPr algn="ctr"/>
                      <a:endParaRPr lang="en-C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Block selected neurons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707652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Neuron Activation Inverse</a:t>
                      </a:r>
                    </a:p>
                    <a:p>
                      <a:pPr algn="ctr"/>
                      <a:endParaRPr lang="en-C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Neuron</a:t>
                      </a:r>
                    </a:p>
                    <a:p>
                      <a:pPr algn="ctr"/>
                      <a:endParaRPr lang="en-C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Reverse the activation</a:t>
                      </a:r>
                    </a:p>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of selected neurons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791608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Neuron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Times New Roman" panose="02020603050405020304" pitchFamily="18" charset="0"/>
                          <a:ea typeface="+mn-ea"/>
                          <a:cs typeface="Times New Roman" panose="02020603050405020304" pitchFamily="18" charset="0"/>
                        </a:rPr>
                        <a:t>Neuron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Switch two selected</a:t>
                      </a:r>
                    </a:p>
                    <a:p>
                      <a:pPr algn="ctr"/>
                      <a:r>
                        <a:rPr lang="en-GB" sz="1800" kern="1200" dirty="0">
                          <a:solidFill>
                            <a:schemeClr val="dk1"/>
                          </a:solidFill>
                          <a:effectLst/>
                          <a:latin typeface="Times New Roman" panose="02020603050405020304" pitchFamily="18" charset="0"/>
                          <a:ea typeface="+mn-ea"/>
                          <a:cs typeface="Times New Roman" panose="02020603050405020304" pitchFamily="18" charset="0"/>
                        </a:rPr>
                        <a:t>neurons in one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025642"/>
                  </a:ext>
                </a:extLst>
              </a:tr>
            </a:tbl>
          </a:graphicData>
        </a:graphic>
      </p:graphicFrame>
      <p:sp>
        <p:nvSpPr>
          <p:cNvPr id="6" name="TextBox 5">
            <a:extLst>
              <a:ext uri="{FF2B5EF4-FFF2-40B4-BE49-F238E27FC236}">
                <a16:creationId xmlns:a16="http://schemas.microsoft.com/office/drawing/2014/main" id="{31A62014-4135-6B3C-52DA-26D8261B5875}"/>
              </a:ext>
            </a:extLst>
          </p:cNvPr>
          <p:cNvSpPr txBox="1"/>
          <p:nvPr/>
        </p:nvSpPr>
        <p:spPr>
          <a:xfrm>
            <a:off x="2915816" y="1720426"/>
            <a:ext cx="3600400" cy="369332"/>
          </a:xfrm>
          <a:prstGeom prst="rect">
            <a:avLst/>
          </a:prstGeom>
          <a:noFill/>
        </p:spPr>
        <p:txBody>
          <a:bodyPr wrap="square" rtlCol="0">
            <a:spAutoFit/>
          </a:bodyPr>
          <a:lstStyle/>
          <a:p>
            <a:r>
              <a:rPr lang="en-CN" dirty="0"/>
              <a:t>我们应用</a:t>
            </a:r>
            <a:r>
              <a:rPr lang="en-US" altLang="zh-CN" dirty="0"/>
              <a:t>5</a:t>
            </a:r>
            <a:r>
              <a:rPr lang="zh-CN" altLang="en-US" dirty="0"/>
              <a:t>种模型级的变异算子</a:t>
            </a:r>
            <a:endParaRPr lang="en-CN" dirty="0"/>
          </a:p>
        </p:txBody>
      </p:sp>
    </p:spTree>
    <p:extLst>
      <p:ext uri="{BB962C8B-B14F-4D97-AF65-F5344CB8AC3E}">
        <p14:creationId xmlns:p14="http://schemas.microsoft.com/office/powerpoint/2010/main" val="34367832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324f1c9-7cab-43d5-86b9-59e64bcab221}"/>
  <p:tag name="TABLE_ENDDRAG_ORIGIN_RECT" val="595*92"/>
  <p:tag name="TABLE_ENDDRAG_RECT" val="19*157*595*92"/>
</p:tagLst>
</file>

<file path=ppt/theme/theme1.xml><?xml version="1.0" encoding="utf-8"?>
<a:theme xmlns:a="http://schemas.openxmlformats.org/drawingml/2006/main" name="1_主题1">
  <a:themeElements>
    <a:clrScheme name="自定义 2">
      <a:dk1>
        <a:srgbClr val="292929"/>
      </a:dk1>
      <a:lt1>
        <a:srgbClr val="FFFFFF"/>
      </a:lt1>
      <a:dk2>
        <a:srgbClr val="000000"/>
      </a:dk2>
      <a:lt2>
        <a:srgbClr val="FFFFFF"/>
      </a:lt2>
      <a:accent1>
        <a:srgbClr val="A50021"/>
      </a:accent1>
      <a:accent2>
        <a:srgbClr val="993366"/>
      </a:accent2>
      <a:accent3>
        <a:srgbClr val="92D050"/>
      </a:accent3>
      <a:accent4>
        <a:srgbClr val="FFFFFF"/>
      </a:accent4>
      <a:accent5>
        <a:srgbClr val="FFFFFF"/>
      </a:accent5>
      <a:accent6>
        <a:srgbClr val="FFFFFF"/>
      </a:accent6>
      <a:hlink>
        <a:srgbClr val="0033CC"/>
      </a:hlink>
      <a:folHlink>
        <a:srgbClr val="B2B2B2"/>
      </a:folHlink>
    </a:clrScheme>
    <a:fontScheme name="3_Axi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75000"/>
          </a:schemeClr>
        </a:solidFill>
        <a:ln w="9525" cap="flat" cmpd="sng" algn="ctr">
          <a:noFill/>
          <a:prstDash val="solid"/>
          <a:round/>
          <a:headEnd type="none" w="med" len="med"/>
          <a:tailEnd type="none" w="med" len="med"/>
        </a:ln>
      </a:spPr>
      <a:bodyPr vert="horz" wrap="non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1800" b="0" i="0" u="none" strike="noStrike" cap="none" normalizeH="0" baseline="0" smtClean="0">
            <a:ln>
              <a:noFill/>
            </a:ln>
            <a:solidFill>
              <a:schemeClr val="tx1"/>
            </a:solidFill>
            <a:effectLst/>
            <a:latin typeface="Times New Roman" panose="02020603050405020304" charset="0"/>
            <a:ea typeface="宋体" panose="02010600030101010101" pitchFamily="2" charset="-122"/>
          </a:defRPr>
        </a:defPPr>
      </a:lstStyle>
    </a:spDef>
    <a:lnDef>
      <a:spPr bwMode="auto">
        <a:solidFill>
          <a:schemeClr val="bg1"/>
        </a:solidFill>
        <a:ln w="9525" cap="flat" cmpd="sng" algn="ctr">
          <a:solidFill>
            <a:srgbClr val="FF0000"/>
          </a:solidFill>
          <a:prstDash val="solid"/>
          <a:round/>
          <a:headEnd type="none" w="med" len="med"/>
          <a:tailEnd type="none" w="med" len="med"/>
        </a:ln>
      </a:spPr>
      <a:body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自定义 2">
      <a:dk1>
        <a:srgbClr val="292929"/>
      </a:dk1>
      <a:lt1>
        <a:srgbClr val="FFFFFF"/>
      </a:lt1>
      <a:dk2>
        <a:srgbClr val="000000"/>
      </a:dk2>
      <a:lt2>
        <a:srgbClr val="FFFFFF"/>
      </a:lt2>
      <a:accent1>
        <a:srgbClr val="A50021"/>
      </a:accent1>
      <a:accent2>
        <a:srgbClr val="993366"/>
      </a:accent2>
      <a:accent3>
        <a:srgbClr val="92D050"/>
      </a:accent3>
      <a:accent4>
        <a:srgbClr val="FFFFFF"/>
      </a:accent4>
      <a:accent5>
        <a:srgbClr val="FFFFFF"/>
      </a:accent5>
      <a:accent6>
        <a:srgbClr val="FFFFFF"/>
      </a:accent6>
      <a:hlink>
        <a:srgbClr val="0033CC"/>
      </a:hlink>
      <a:folHlink>
        <a:srgbClr val="B2B2B2"/>
      </a:folHlink>
    </a:clrScheme>
    <a:fontScheme name="3_Axi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75000"/>
          </a:schemeClr>
        </a:solidFill>
        <a:ln w="9525" cap="flat" cmpd="sng" algn="ctr">
          <a:noFill/>
          <a:prstDash val="solid"/>
          <a:round/>
          <a:headEnd type="none" w="med" len="med"/>
          <a:tailEnd type="none" w="med" len="med"/>
        </a:ln>
      </a:spPr>
      <a:bodyPr vert="horz" wrap="non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1800" b="0" i="0" u="none" strike="noStrike" cap="none" normalizeH="0" baseline="0" smtClean="0">
            <a:ln>
              <a:noFill/>
            </a:ln>
            <a:solidFill>
              <a:schemeClr val="tx1"/>
            </a:solidFill>
            <a:effectLst/>
            <a:latin typeface="Times New Roman" panose="02020603050405020304" charset="0"/>
            <a:ea typeface="宋体" panose="02010600030101010101" pitchFamily="2" charset="-122"/>
          </a:defRPr>
        </a:defPPr>
      </a:lstStyle>
    </a:spDef>
    <a:lnDef>
      <a:spPr bwMode="auto">
        <a:solidFill>
          <a:schemeClr val="bg1"/>
        </a:solidFill>
        <a:ln w="9525" cap="flat" cmpd="sng" algn="ctr">
          <a:solidFill>
            <a:srgbClr val="FF0000"/>
          </a:solidFill>
          <a:prstDash val="solid"/>
          <a:round/>
          <a:headEnd type="none" w="med" len="med"/>
          <a:tailEnd type="none" w="med" len="med"/>
        </a:ln>
      </a:spPr>
      <a:body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16145</TotalTime>
  <Words>1533</Words>
  <Application>Microsoft Macintosh PowerPoint</Application>
  <PresentationFormat>On-screen Show (4:3)</PresentationFormat>
  <Paragraphs>193</Paragraphs>
  <Slides>17</Slides>
  <Notes>17</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3" baseType="lpstr">
      <vt:lpstr>仿宋</vt:lpstr>
      <vt:lpstr>微软雅黑</vt:lpstr>
      <vt:lpstr>黑体</vt:lpstr>
      <vt:lpstr>SimSong</vt:lpstr>
      <vt:lpstr>宋体</vt:lpstr>
      <vt:lpstr>System Font Regular</vt:lpstr>
      <vt:lpstr>Arial</vt:lpstr>
      <vt:lpstr>Bahnschrift Light</vt:lpstr>
      <vt:lpstr>Calibri</vt:lpstr>
      <vt:lpstr>Cambria Math</vt:lpstr>
      <vt:lpstr>Helvetica</vt:lpstr>
      <vt:lpstr>Times New Roman</vt:lpstr>
      <vt:lpstr>Wingdings</vt:lpstr>
      <vt:lpstr>1_主题1</vt:lpstr>
      <vt:lpstr>主题1</vt:lpstr>
      <vt:lpstr>Equation.DSMT4</vt:lpstr>
      <vt:lpstr>PowerPoint Presentation</vt:lpstr>
      <vt:lpstr> 大纲</vt:lpstr>
      <vt:lpstr> 课程学习</vt:lpstr>
      <vt:lpstr>PowerPoint Presentation</vt:lpstr>
      <vt:lpstr> 科研工作</vt:lpstr>
      <vt:lpstr> 科研工作</vt:lpstr>
      <vt:lpstr> 工作一：基于变异熵的木马输入检测 </vt:lpstr>
      <vt:lpstr> 工作一：基于变异熵的木马输入检测 </vt:lpstr>
      <vt:lpstr> 工作一：基于变异熵的木马输入检测 </vt:lpstr>
      <vt:lpstr> 工作一：基于变异熵的木马输入检测 </vt:lpstr>
      <vt:lpstr> 工作一：基于变异熵的木马输入检测 </vt:lpstr>
      <vt:lpstr>PowerPoint Presentation</vt:lpstr>
      <vt:lpstr>PowerPoint Presentation</vt:lpstr>
      <vt:lpstr> 工作二：基于知识分布的采样技术  </vt:lpstr>
      <vt:lpstr> 工作二：基于知识分布的采样技术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to steer symbolic testing to less traveled path</dc:title>
  <dc:creator>Minyi She</dc:creator>
  <cp:lastModifiedBy>S imba</cp:lastModifiedBy>
  <cp:revision>3253</cp:revision>
  <cp:lastPrinted>2015-06-08T13:31:00Z</cp:lastPrinted>
  <dcterms:created xsi:type="dcterms:W3CDTF">2012-05-28T21:06:00Z</dcterms:created>
  <dcterms:modified xsi:type="dcterms:W3CDTF">2022-11-02T00:45:54Z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