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Corsiva"/>
      <p:regular r:id="rId20"/>
      <p:bold r:id="rId21"/>
      <p:italic r:id="rId22"/>
      <p:boldItalic r:id="rId23"/>
    </p:embeddedFont>
    <p:embeddedFont>
      <p:font typeface="Economica"/>
      <p:regular r:id="rId24"/>
      <p:bold r:id="rId25"/>
      <p:italic r:id="rId26"/>
      <p:boldItalic r:id="rId27"/>
    </p:embeddedFont>
    <p:embeddedFont>
      <p:font typeface="Proxima Nova"/>
      <p:regular r:id="rId28"/>
      <p:bold r:id="rId29"/>
      <p:italic r:id="rId30"/>
      <p:boldItalic r:id="rId31"/>
    </p:embeddedFont>
    <p:embeddedFont>
      <p:font typeface="Libre Baskerville"/>
      <p:regular r:id="rId32"/>
      <p:bold r:id="rId33"/>
      <p:italic r:id="rId34"/>
    </p:embeddedFont>
    <p:embeddedFont>
      <p:font typeface="Bitter"/>
      <p:regular r:id="rId35"/>
      <p:bold r:id="rId36"/>
      <p: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169F5CE-EAD3-4BA7-B29E-0C29F6EE2C9E}">
  <a:tblStyle styleId="{1169F5CE-EAD3-4BA7-B29E-0C29F6EE2C9E}"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font" Target="fonts/Corsiva-regular.fntdata"/><Relationship Id="rId41" Type="http://schemas.openxmlformats.org/officeDocument/2006/relationships/font" Target="fonts/OpenSans-boldItalic.fntdata"/><Relationship Id="rId22" Type="http://schemas.openxmlformats.org/officeDocument/2006/relationships/font" Target="fonts/Corsiva-italic.fntdata"/><Relationship Id="rId21" Type="http://schemas.openxmlformats.org/officeDocument/2006/relationships/font" Target="fonts/Corsiva-bold.fntdata"/><Relationship Id="rId24" Type="http://schemas.openxmlformats.org/officeDocument/2006/relationships/font" Target="fonts/Economica-regular.fntdata"/><Relationship Id="rId23" Type="http://schemas.openxmlformats.org/officeDocument/2006/relationships/font" Target="fonts/Corsiv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italic.fntdata"/><Relationship Id="rId25" Type="http://schemas.openxmlformats.org/officeDocument/2006/relationships/font" Target="fonts/Economica-bold.fntdata"/><Relationship Id="rId28" Type="http://schemas.openxmlformats.org/officeDocument/2006/relationships/font" Target="fonts/ProximaNova-regular.fntdata"/><Relationship Id="rId27" Type="http://schemas.openxmlformats.org/officeDocument/2006/relationships/font" Target="fonts/Economic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LibreBaskerville-bold.fntdata"/><Relationship Id="rId10" Type="http://schemas.openxmlformats.org/officeDocument/2006/relationships/slide" Target="slides/slide5.xml"/><Relationship Id="rId32" Type="http://schemas.openxmlformats.org/officeDocument/2006/relationships/font" Target="fonts/LibreBaskerville-regular.fntdata"/><Relationship Id="rId13" Type="http://schemas.openxmlformats.org/officeDocument/2006/relationships/slide" Target="slides/slide8.xml"/><Relationship Id="rId35" Type="http://schemas.openxmlformats.org/officeDocument/2006/relationships/font" Target="fonts/Bitter-regular.fntdata"/><Relationship Id="rId12" Type="http://schemas.openxmlformats.org/officeDocument/2006/relationships/slide" Target="slides/slide7.xml"/><Relationship Id="rId34" Type="http://schemas.openxmlformats.org/officeDocument/2006/relationships/font" Target="fonts/LibreBaskerville-italic.fntdata"/><Relationship Id="rId15" Type="http://schemas.openxmlformats.org/officeDocument/2006/relationships/slide" Target="slides/slide10.xml"/><Relationship Id="rId37" Type="http://schemas.openxmlformats.org/officeDocument/2006/relationships/font" Target="fonts/Bitter-italic.fntdata"/><Relationship Id="rId14" Type="http://schemas.openxmlformats.org/officeDocument/2006/relationships/slide" Target="slides/slide9.xml"/><Relationship Id="rId36" Type="http://schemas.openxmlformats.org/officeDocument/2006/relationships/font" Target="fonts/Bitter-bold.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Jakob: Hi, my name is Jakob Roberts and I’m here today with</a:t>
            </a:r>
            <a:endParaRPr/>
          </a:p>
          <a:p>
            <a:pPr indent="0" lvl="0" marL="0">
              <a:spcBef>
                <a:spcPts val="0"/>
              </a:spcBef>
              <a:spcAft>
                <a:spcPts val="0"/>
              </a:spcAft>
              <a:buNone/>
            </a:pPr>
            <a:r>
              <a:t/>
            </a:r>
            <a:endParaRPr/>
          </a:p>
          <a:p>
            <a:pPr indent="0" lvl="0" marL="0">
              <a:spcBef>
                <a:spcPts val="0"/>
              </a:spcBef>
              <a:spcAft>
                <a:spcPts val="0"/>
              </a:spcAft>
              <a:buNone/>
            </a:pPr>
            <a:r>
              <a:rPr lang="en"/>
              <a:t>Jim: Jim Galloway</a:t>
            </a:r>
            <a:endParaRPr/>
          </a:p>
          <a:p>
            <a:pPr indent="0" lvl="0" marL="0">
              <a:spcBef>
                <a:spcPts val="0"/>
              </a:spcBef>
              <a:spcAft>
                <a:spcPts val="0"/>
              </a:spcAft>
              <a:buNone/>
            </a:pPr>
            <a:r>
              <a:t/>
            </a:r>
            <a:endParaRPr/>
          </a:p>
          <a:p>
            <a:pPr indent="0" lvl="0" marL="0">
              <a:spcBef>
                <a:spcPts val="0"/>
              </a:spcBef>
              <a:spcAft>
                <a:spcPts val="0"/>
              </a:spcAft>
              <a:buNone/>
            </a:pPr>
            <a:r>
              <a:rPr lang="en"/>
              <a:t>Jakob: And we are here to talk to you about Sampling Problems Associated with Matroids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Jakob:  Arguably the most important part of statistics is obtaining an appropriate representative sample of a larger data set that will not skew the results due to the decrease in sample size.  This is important to achieve because often, datasets are so enormous that the cannot be used in their entirety.  For one of the example problems we are going to assume a weighted graph which will allow for optimization.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Jakob: An example of the use of matroids is to use random sampling for optimization.  If we take a graph with weighted edges and begin by taking a random sample of an edge.  Using a greedy algorithm from here, we can add an element e to the set to increase the connectivity by increasing the size of that given set, but also increasing the cost.  Eventually from adding elements to the sets, we will receive the basis of the matroid which will be a unique optimum.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Jim:     One particularly interesting result involves the problem of finding the packing number of a matroid.  The packing number of a matroid is the number of pairwise disjoint minimal independent sets in the matroid.  Finding the packing number for a matroid using a traditional algorithm is dependent on the size of the matroid, its rank, and its packing number.  However, if we apply a random sampling algorithm to the problem, the performance improves drastically.  We can completely eliminate our dependence on the matroid size and packing number.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Jakob:  To put everything that we’ve spoken about simply: matroids are defined as a set of elements, and a set of subsets of the set of elements, matroids are mathematical structures that generalize to other mathematical structures, problems on matroids can be applied to problems on other domains, random sampling improves optimization algorithms on weighted matroids, and random sampling improves algorithms that find disjoint bases in a matroid.</a:t>
            </a:r>
            <a:endParaRPr sz="1400"/>
          </a:p>
          <a:p>
            <a:pPr indent="0" lvl="0" marL="0">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Jakob: These are the references to the papers that we used to understand the concept of matroids.  I will again pause here briefly.</a:t>
            </a:r>
            <a:endParaRPr/>
          </a:p>
          <a:p>
            <a:pPr indent="0" lvl="0" marL="0">
              <a:spcBef>
                <a:spcPts val="0"/>
              </a:spcBef>
              <a:spcAft>
                <a:spcPts val="0"/>
              </a:spcAft>
              <a:buNone/>
            </a:pPr>
            <a:r>
              <a:t/>
            </a:r>
            <a:endParaRPr/>
          </a:p>
          <a:p>
            <a:pPr indent="0" lvl="0" marL="0">
              <a:spcBef>
                <a:spcPts val="0"/>
              </a:spcBef>
              <a:spcAft>
                <a:spcPts val="0"/>
              </a:spcAft>
              <a:buNone/>
            </a:pPr>
            <a:r>
              <a:rPr lang="en"/>
              <a:t>*pause*</a:t>
            </a:r>
            <a:endParaRPr/>
          </a:p>
          <a:p>
            <a:pPr indent="0" lvl="0" marL="0">
              <a:spcBef>
                <a:spcPts val="0"/>
              </a:spcBef>
              <a:spcAft>
                <a:spcPts val="0"/>
              </a:spcAft>
              <a:buNone/>
            </a:pPr>
            <a:r>
              <a:t/>
            </a:r>
            <a:endParaRPr/>
          </a:p>
          <a:p>
            <a:pPr indent="0" lvl="0" marL="0">
              <a:spcBef>
                <a:spcPts val="0"/>
              </a:spcBef>
              <a:spcAft>
                <a:spcPts val="0"/>
              </a:spcAft>
              <a:buNone/>
            </a:pPr>
            <a:r>
              <a:rPr lang="en"/>
              <a:t>Jakob: Thank you for listening and I hope you know a bit more about matroids!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Jakob: What is a Matroid?  The concept was first described in a paper written by Hassler Whitney in 1935 that described them as a combinatorial generalization of linear independence.  There are 3 characterizing properties of matroids that Jim will describe shortly.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Jim:     Because this material is very abstract and mathy, some of it will be treated at a high level.  This is because this stuff is slightly beyond the current scope of our undergraduate educations.  Please bear with 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Jim    Matroids, abstract mathematical structures that generalize the idea of independence, are defined as follows:  A matroid M is an ordered pair, E comma I, where E is a set of elements, and I is a set of independent sets on those elements.</a:t>
            </a:r>
            <a:endParaRPr/>
          </a:p>
          <a:p>
            <a:pPr indent="0" lvl="0" marL="0">
              <a:spcBef>
                <a:spcPts val="0"/>
              </a:spcBef>
              <a:spcAft>
                <a:spcPts val="0"/>
              </a:spcAft>
              <a:buNone/>
            </a:pPr>
            <a:r>
              <a:rPr lang="en"/>
              <a:t>The set of independent sets, I, must adhere to three properties:  The non-emptiness property, which states that I may not be empty;  the heredity property, which states that every subset of an independent set is independent; and the exchange property, which states that for any two independent sets with one having larger cardinality than the other, we can take an element from the larger set and transplant it into the smaller set, and still have the smaller set remain independent.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Jim:    Since matroid theory borrows heavily from other mathematics disciplines, it borrows terminology from those disciplines as well.  For example, the concept of rank in linear algebra is analogous to the rank of a matroid.  Furthermore, a curcuit in a matroid is analogous to a simple cycle in an undirected graph.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Jakob: As stated previously, Matroids have 3 characterizing properties.  In Whitney’s original paper, he lists two of these axioms but neglects to talk about the 3rd axiom, non-emptiness, as he simply assumed that the set of independent sets must at least contain one set that is the empty set.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Jim:     For anyone familiar with graph theory, one type of matroid that is easy to understand is a graphic matroid, which generalizes the notion of an undirected graph.  The matroid M equals E comma I is constructed by setting E equal to the edge set of the graph, and by setting I such that any element of I is a set of edges that induces a forest in the graph G.     Some properties of graphs are directly analogous to properties of graphic matroids.  For instance, the set of minimal independent sets of a graphic matroid is analogous to all the spanning forests of the corresponding graph.  Furthermore, the curcuits of a graphic matroid are simple cycles in the corresponding graph.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Jakob: As matroids are a generalized approach, there are many different forms and uses.  This slide lists just some examples of how a matroid is used.  I am going to pause here briefly.</a:t>
            </a:r>
            <a:endParaRPr/>
          </a:p>
          <a:p>
            <a:pPr indent="0" lvl="0" marL="0">
              <a:spcBef>
                <a:spcPts val="0"/>
              </a:spcBef>
              <a:spcAft>
                <a:spcPts val="0"/>
              </a:spcAft>
              <a:buNone/>
            </a:pPr>
            <a:r>
              <a:t/>
            </a:r>
            <a:endParaRPr/>
          </a:p>
          <a:p>
            <a:pPr indent="0" lvl="0" marL="0">
              <a:spcBef>
                <a:spcPts val="0"/>
              </a:spcBef>
              <a:spcAft>
                <a:spcPts val="0"/>
              </a:spcAft>
              <a:buNone/>
            </a:pPr>
            <a:r>
              <a:rPr lang="en"/>
              <a:t>*pause*</a:t>
            </a:r>
            <a:endParaRPr/>
          </a:p>
          <a:p>
            <a:pPr indent="0" lvl="0" marL="0">
              <a:spcBef>
                <a:spcPts val="0"/>
              </a:spcBef>
              <a:spcAft>
                <a:spcPts val="0"/>
              </a:spcAft>
              <a:buNone/>
            </a:pPr>
            <a:r>
              <a:t/>
            </a:r>
            <a:endParaRPr/>
          </a:p>
          <a:p>
            <a:pPr indent="0" lvl="0" marL="0">
              <a:spcBef>
                <a:spcPts val="0"/>
              </a:spcBef>
              <a:spcAft>
                <a:spcPts val="0"/>
              </a:spcAft>
              <a:buNone/>
            </a:pPr>
            <a:r>
              <a:rPr lang="en"/>
              <a:t>Jakob: And moving 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Jim:     Here’s an example of graphs, specifically the petersen graph on the left, and a possible spanning tree for the petersen graph on the right. </a:t>
            </a:r>
            <a:endParaRPr/>
          </a:p>
          <a:p>
            <a:pPr indent="0" lvl="0" marL="0">
              <a:spcBef>
                <a:spcPts val="0"/>
              </a:spcBef>
              <a:spcAft>
                <a:spcPts val="0"/>
              </a:spcAft>
              <a:buNone/>
            </a:pPr>
            <a:r>
              <a:t/>
            </a:r>
            <a:endParaRPr/>
          </a:p>
          <a:p>
            <a:pPr indent="0" lvl="0" marL="0">
              <a:spcBef>
                <a:spcPts val="0"/>
              </a:spcBef>
              <a:spcAft>
                <a:spcPts val="0"/>
              </a:spcAft>
              <a:buNone/>
            </a:pPr>
            <a:r>
              <a:rPr lang="en"/>
              <a:t>*pause*</a:t>
            </a:r>
            <a:endParaRPr/>
          </a:p>
          <a:p>
            <a:pPr indent="0" lvl="0" marL="0">
              <a:spcBef>
                <a:spcPts val="0"/>
              </a:spcBef>
              <a:spcAft>
                <a:spcPts val="0"/>
              </a:spcAft>
              <a:buNone/>
            </a:pPr>
            <a:r>
              <a:t/>
            </a:r>
            <a:endParaRPr/>
          </a:p>
          <a:p>
            <a:pPr indent="0" lvl="0" marL="0">
              <a:spcBef>
                <a:spcPts val="0"/>
              </a:spcBef>
              <a:spcAft>
                <a:spcPts val="0"/>
              </a:spcAft>
              <a:buNone/>
            </a:pPr>
            <a:r>
              <a:rPr lang="en"/>
              <a:t>Jim: If we treat the object on the left as a graphic matroid, then the object on the right is an element of the set of independent sets of that graphic matroid.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1"/>
                </a:solidFill>
                <a:latin typeface="Economica"/>
                <a:ea typeface="Economica"/>
                <a:cs typeface="Economica"/>
                <a:sym typeface="Economica"/>
              </a:rPr>
              <a:t>‹#›</a:t>
            </a:fld>
            <a:endParaRPr sz="1000">
              <a:solidFill>
                <a:schemeClr val="dk1"/>
              </a:solidFill>
              <a:latin typeface="Economica"/>
              <a:ea typeface="Economica"/>
              <a:cs typeface="Economica"/>
              <a:sym typeface="Economica"/>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jeffe.cs.illinois.edu/teaching/algorithms/notes/08-matroids.pdf" TargetMode="External"/><Relationship Id="rId4" Type="http://schemas.openxmlformats.org/officeDocument/2006/relationships/hyperlink" Target="https://www.math.lsu.edu/~oxley/survey4.pdf" TargetMode="External"/><Relationship Id="rId11" Type="http://schemas.openxmlformats.org/officeDocument/2006/relationships/hyperlink" Target="http://people.csail.mit.edu/karger/Papers/matroid.pdf" TargetMode="External"/><Relationship Id="rId10" Type="http://schemas.openxmlformats.org/officeDocument/2006/relationships/hyperlink" Target="https://www.computer.org/csdl/proceedings/focs/1993/4370/00/0366879.pdf" TargetMode="External"/><Relationship Id="rId9" Type="http://schemas.openxmlformats.org/officeDocument/2006/relationships/hyperlink" Target="http://www.cs.tau.ac.il/~azar/matr.pdf" TargetMode="External"/><Relationship Id="rId5" Type="http://schemas.openxmlformats.org/officeDocument/2006/relationships/hyperlink" Target="https://en.oxforddictionaries.com/definition/matroid" TargetMode="External"/><Relationship Id="rId6" Type="http://schemas.openxmlformats.org/officeDocument/2006/relationships/hyperlink" Target="https://www.math.washington.edu/~morrow/336_09/papers/Will.pdf" TargetMode="External"/><Relationship Id="rId7" Type="http://schemas.openxmlformats.org/officeDocument/2006/relationships/hyperlink" Target="https://courses.engr.illinois.edu/cs598csc/sp2010/Lectures/Lecture14.pdf" TargetMode="External"/><Relationship Id="rId8" Type="http://schemas.openxmlformats.org/officeDocument/2006/relationships/hyperlink" Target="http://citeseerx.ist.psu.edu/viewdoc/download?doi=10.1.1.63.7731&amp;rep=rep1&amp;typ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2740900" y="1444250"/>
            <a:ext cx="3652200" cy="1537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Sampling Problems Associated with Matroids </a:t>
            </a:r>
            <a:endParaRPr/>
          </a:p>
        </p:txBody>
      </p:sp>
      <p:sp>
        <p:nvSpPr>
          <p:cNvPr id="63" name="Shape 6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CEng 461</a:t>
            </a:r>
            <a:endParaRPr/>
          </a:p>
          <a:p>
            <a:pPr indent="0" lvl="0" marL="0">
              <a:spcBef>
                <a:spcPts val="0"/>
              </a:spcBef>
              <a:spcAft>
                <a:spcPts val="0"/>
              </a:spcAft>
              <a:buNone/>
            </a:pPr>
            <a:r>
              <a:rPr lang="en"/>
              <a:t>Jakob Roberts &amp; Jim Galloway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Random Sampling’s Complications</a:t>
            </a:r>
            <a:endParaRPr/>
          </a:p>
        </p:txBody>
      </p:sp>
      <p:sp>
        <p:nvSpPr>
          <p:cNvPr id="116" name="Shape 1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An important part of statistics is determining a proper representative sample of the data to examine a small portion in order to gather data about a larger set.  </a:t>
            </a:r>
            <a:endParaRPr sz="1600"/>
          </a:p>
          <a:p>
            <a:pPr indent="0" lvl="0" marL="0">
              <a:spcBef>
                <a:spcPts val="1600"/>
              </a:spcBef>
              <a:spcAft>
                <a:spcPts val="0"/>
              </a:spcAft>
              <a:buNone/>
            </a:pPr>
            <a:r>
              <a:rPr lang="en" sz="1600"/>
              <a:t>Random sampling is a powerful tool to gather a small representative sample.  </a:t>
            </a:r>
            <a:endParaRPr sz="1600"/>
          </a:p>
          <a:p>
            <a:pPr indent="-330200" lvl="0" marL="457200">
              <a:spcBef>
                <a:spcPts val="600"/>
              </a:spcBef>
              <a:spcAft>
                <a:spcPts val="0"/>
              </a:spcAft>
              <a:buSzPts val="1600"/>
              <a:buChar char="➢"/>
            </a:pPr>
            <a:r>
              <a:rPr lang="en" sz="1600"/>
              <a:t>The chief complication is determining an appropriate representative sample that will not skew the results of the overall sample space.</a:t>
            </a:r>
            <a:endParaRPr sz="1600"/>
          </a:p>
          <a:p>
            <a:pPr indent="0" lvl="0" marL="0">
              <a:spcBef>
                <a:spcPts val="1600"/>
              </a:spcBef>
              <a:spcAft>
                <a:spcPts val="1600"/>
              </a:spcAft>
              <a:buNone/>
            </a:pPr>
            <a:r>
              <a:rPr lang="en" sz="1600"/>
              <a:t>For some problems involving matroids and using a random sample, we will be talking </a:t>
            </a:r>
            <a:r>
              <a:rPr b="1" lang="en" sz="1600"/>
              <a:t>specifically about a matroid in a graphical representation where the edges connecting the graph are weighted</a:t>
            </a:r>
            <a:r>
              <a:rPr lang="en" sz="1600"/>
              <a:t>.  This weighted quality allows for these matroids to be </a:t>
            </a:r>
            <a:r>
              <a:rPr i="1" lang="en" sz="1600"/>
              <a:t>optimized</a:t>
            </a:r>
            <a:r>
              <a:rPr lang="en" sz="1600"/>
              <a:t>.</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Random Sampling and Matroid Optimization</a:t>
            </a:r>
            <a:endParaRPr sz="2400"/>
          </a:p>
        </p:txBody>
      </p:sp>
      <p:sp>
        <p:nvSpPr>
          <p:cNvPr id="122" name="Shape 122"/>
          <p:cNvSpPr txBox="1"/>
          <p:nvPr/>
        </p:nvSpPr>
        <p:spPr>
          <a:xfrm>
            <a:off x="534875" y="1230925"/>
            <a:ext cx="8088900" cy="334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500">
                <a:latin typeface="Proxima Nova"/>
                <a:ea typeface="Proxima Nova"/>
                <a:cs typeface="Proxima Nova"/>
                <a:sym typeface="Proxima Nova"/>
              </a:rPr>
              <a:t>The objective is to find the optimum basis of the set </a:t>
            </a:r>
            <a:r>
              <a:rPr lang="en" sz="1500">
                <a:solidFill>
                  <a:schemeClr val="dk1"/>
                </a:solidFill>
                <a:latin typeface="Proxima Nova"/>
                <a:ea typeface="Proxima Nova"/>
                <a:cs typeface="Proxima Nova"/>
                <a:sym typeface="Proxima Nova"/>
              </a:rPr>
              <a:t>𝓢</a:t>
            </a:r>
            <a:r>
              <a:rPr lang="en" sz="1500">
                <a:latin typeface="Proxima Nova"/>
                <a:ea typeface="Proxima Nova"/>
                <a:cs typeface="Proxima Nova"/>
                <a:sym typeface="Proxima Nova"/>
              </a:rPr>
              <a:t>: denoted 𝗢𝗣𝗧(</a:t>
            </a:r>
            <a:r>
              <a:rPr lang="en" sz="1500">
                <a:solidFill>
                  <a:schemeClr val="dk1"/>
                </a:solidFill>
                <a:latin typeface="Proxima Nova"/>
                <a:ea typeface="Proxima Nova"/>
                <a:cs typeface="Proxima Nova"/>
                <a:sym typeface="Proxima Nova"/>
              </a:rPr>
              <a:t>𝓢</a:t>
            </a:r>
            <a:r>
              <a:rPr lang="en" sz="1500">
                <a:latin typeface="Proxima Nova"/>
                <a:ea typeface="Proxima Nova"/>
                <a:cs typeface="Proxima Nova"/>
                <a:sym typeface="Proxima Nova"/>
              </a:rPr>
              <a:t>), where </a:t>
            </a:r>
            <a:r>
              <a:rPr lang="en" sz="1500">
                <a:solidFill>
                  <a:schemeClr val="dk1"/>
                </a:solidFill>
                <a:latin typeface="Proxima Nova"/>
                <a:ea typeface="Proxima Nova"/>
                <a:cs typeface="Proxima Nova"/>
                <a:sym typeface="Proxima Nova"/>
              </a:rPr>
              <a:t>𝓢</a:t>
            </a:r>
            <a:r>
              <a:rPr lang="en" sz="1500">
                <a:latin typeface="Proxima Nova"/>
                <a:ea typeface="Proxima Nova"/>
                <a:cs typeface="Proxima Nova"/>
                <a:sym typeface="Proxima Nova"/>
              </a:rPr>
              <a:t> ⊆ </a:t>
            </a:r>
            <a:r>
              <a:rPr lang="en" sz="1500">
                <a:solidFill>
                  <a:schemeClr val="dk1"/>
                </a:solidFill>
                <a:latin typeface="Proxima Nova"/>
                <a:ea typeface="Proxima Nova"/>
                <a:cs typeface="Proxima Nova"/>
                <a:sym typeface="Proxima Nova"/>
              </a:rPr>
              <a:t>𝓜</a:t>
            </a:r>
            <a:r>
              <a:rPr lang="en" sz="1500">
                <a:latin typeface="Proxima Nova"/>
                <a:ea typeface="Proxima Nova"/>
                <a:cs typeface="Proxima Nova"/>
                <a:sym typeface="Proxima Nova"/>
              </a:rPr>
              <a:t>, and </a:t>
            </a:r>
            <a:r>
              <a:rPr lang="en" sz="1500">
                <a:solidFill>
                  <a:schemeClr val="dk1"/>
                </a:solidFill>
                <a:latin typeface="Proxima Nova"/>
                <a:ea typeface="Proxima Nova"/>
                <a:cs typeface="Proxima Nova"/>
                <a:sym typeface="Proxima Nova"/>
              </a:rPr>
              <a:t>𝓜</a:t>
            </a:r>
            <a:r>
              <a:rPr lang="en" sz="1500">
                <a:latin typeface="Proxima Nova"/>
                <a:ea typeface="Proxima Nova"/>
                <a:cs typeface="Proxima Nova"/>
                <a:sym typeface="Proxima Nova"/>
              </a:rPr>
              <a:t> is an </a:t>
            </a:r>
            <a:r>
              <a:rPr lang="en" sz="1500">
                <a:solidFill>
                  <a:schemeClr val="dk1"/>
                </a:solidFill>
                <a:latin typeface="Proxima Nova"/>
                <a:ea typeface="Proxima Nova"/>
                <a:cs typeface="Proxima Nova"/>
                <a:sym typeface="Proxima Nova"/>
              </a:rPr>
              <a:t>𝑚</a:t>
            </a:r>
            <a:r>
              <a:rPr lang="en" sz="1500">
                <a:latin typeface="Proxima Nova"/>
                <a:ea typeface="Proxima Nova"/>
                <a:cs typeface="Proxima Nova"/>
                <a:sym typeface="Proxima Nova"/>
              </a:rPr>
              <a:t>-element matroid with rank </a:t>
            </a:r>
            <a:r>
              <a:rPr lang="en" sz="1500">
                <a:solidFill>
                  <a:schemeClr val="dk1"/>
                </a:solidFill>
                <a:latin typeface="Proxima Nova"/>
                <a:ea typeface="Proxima Nova"/>
                <a:cs typeface="Proxima Nova"/>
                <a:sym typeface="Proxima Nova"/>
              </a:rPr>
              <a:t>𝑟</a:t>
            </a:r>
            <a:r>
              <a:rPr lang="en" sz="1500">
                <a:latin typeface="Proxima Nova"/>
                <a:ea typeface="Proxima Nova"/>
                <a:cs typeface="Proxima Nova"/>
                <a:sym typeface="Proxima Nova"/>
              </a:rPr>
              <a:t>. Through assuming that all element weights in </a:t>
            </a:r>
            <a:r>
              <a:rPr lang="en" sz="1500">
                <a:solidFill>
                  <a:schemeClr val="dk1"/>
                </a:solidFill>
                <a:latin typeface="Proxima Nova"/>
                <a:ea typeface="Proxima Nova"/>
                <a:cs typeface="Proxima Nova"/>
                <a:sym typeface="Proxima Nova"/>
              </a:rPr>
              <a:t>𝓜</a:t>
            </a:r>
            <a:r>
              <a:rPr lang="en" sz="1500">
                <a:latin typeface="Proxima Nova"/>
                <a:ea typeface="Proxima Nova"/>
                <a:cs typeface="Proxima Nova"/>
                <a:sym typeface="Proxima Nova"/>
              </a:rPr>
              <a:t> are unique, we can say that the optimum base </a:t>
            </a:r>
            <a:r>
              <a:rPr lang="en" sz="1500">
                <a:latin typeface="Proxima Nova"/>
                <a:ea typeface="Proxima Nova"/>
                <a:cs typeface="Proxima Nova"/>
                <a:sym typeface="Proxima Nova"/>
              </a:rPr>
              <a:t>of 𝓜 </a:t>
            </a:r>
            <a:r>
              <a:rPr lang="en" sz="1500">
                <a:latin typeface="Proxima Nova"/>
                <a:ea typeface="Proxima Nova"/>
                <a:cs typeface="Proxima Nova"/>
                <a:sym typeface="Proxima Nova"/>
              </a:rPr>
              <a:t>is also unique.</a:t>
            </a:r>
            <a:endParaRPr sz="1500">
              <a:latin typeface="Proxima Nova"/>
              <a:ea typeface="Proxima Nova"/>
              <a:cs typeface="Proxima Nova"/>
              <a:sym typeface="Proxima Nova"/>
            </a:endParaRPr>
          </a:p>
          <a:p>
            <a:pPr indent="0" lvl="0" marL="0">
              <a:spcBef>
                <a:spcPts val="0"/>
              </a:spcBef>
              <a:spcAft>
                <a:spcPts val="0"/>
              </a:spcAft>
              <a:buNone/>
            </a:pPr>
            <a:r>
              <a:t/>
            </a:r>
            <a:endParaRPr sz="1500">
              <a:latin typeface="Proxima Nova"/>
              <a:ea typeface="Proxima Nova"/>
              <a:cs typeface="Proxima Nova"/>
              <a:sym typeface="Proxima Nova"/>
            </a:endParaRPr>
          </a:p>
          <a:p>
            <a:pPr indent="0" lvl="0" marL="0">
              <a:spcBef>
                <a:spcPts val="0"/>
              </a:spcBef>
              <a:spcAft>
                <a:spcPts val="0"/>
              </a:spcAft>
              <a:buNone/>
            </a:pPr>
            <a:r>
              <a:rPr lang="en" sz="1500">
                <a:latin typeface="Proxima Nova"/>
                <a:ea typeface="Proxima Nova"/>
                <a:cs typeface="Proxima Nova"/>
                <a:sym typeface="Proxima Nova"/>
              </a:rPr>
              <a:t>The concept to optimize is that if an element is added to an independent set that decreases the cost or increase the size of the set, it is considered an improvement.  If </a:t>
            </a:r>
            <a:r>
              <a:rPr lang="en" sz="1500">
                <a:solidFill>
                  <a:schemeClr val="dk1"/>
                </a:solidFill>
                <a:latin typeface="Proxima Nova"/>
                <a:ea typeface="Proxima Nova"/>
                <a:cs typeface="Proxima Nova"/>
                <a:sym typeface="Proxima Nova"/>
              </a:rPr>
              <a:t>𝓣</a:t>
            </a:r>
            <a:r>
              <a:rPr lang="en" sz="1500">
                <a:latin typeface="Proxima Nova"/>
                <a:ea typeface="Proxima Nova"/>
                <a:cs typeface="Proxima Nova"/>
                <a:sym typeface="Proxima Nova"/>
              </a:rPr>
              <a:t> is an </a:t>
            </a:r>
            <a:r>
              <a:rPr lang="en" sz="1500">
                <a:latin typeface="Proxima Nova"/>
                <a:ea typeface="Proxima Nova"/>
                <a:cs typeface="Proxima Nova"/>
                <a:sym typeface="Proxima Nova"/>
              </a:rPr>
              <a:t>independent</a:t>
            </a:r>
            <a:r>
              <a:rPr lang="en" sz="1500">
                <a:latin typeface="Proxima Nova"/>
                <a:ea typeface="Proxima Nova"/>
                <a:cs typeface="Proxima Nova"/>
                <a:sym typeface="Proxima Nova"/>
              </a:rPr>
              <a:t> set of </a:t>
            </a:r>
            <a:r>
              <a:rPr lang="en" sz="1500">
                <a:solidFill>
                  <a:schemeClr val="dk1"/>
                </a:solidFill>
                <a:latin typeface="Proxima Nova"/>
                <a:ea typeface="Proxima Nova"/>
                <a:cs typeface="Proxima Nova"/>
                <a:sym typeface="Proxima Nova"/>
              </a:rPr>
              <a:t>𝓖</a:t>
            </a:r>
            <a:r>
              <a:rPr lang="en" sz="1500">
                <a:latin typeface="Proxima Nova"/>
                <a:ea typeface="Proxima Nova"/>
                <a:cs typeface="Proxima Nova"/>
                <a:sym typeface="Proxima Nova"/>
              </a:rPr>
              <a:t>, adding element </a:t>
            </a:r>
            <a:r>
              <a:rPr lang="en" sz="1500">
                <a:solidFill>
                  <a:schemeClr val="dk1"/>
                </a:solidFill>
                <a:latin typeface="Proxima Nova"/>
                <a:ea typeface="Proxima Nova"/>
                <a:cs typeface="Proxima Nova"/>
                <a:sym typeface="Proxima Nova"/>
              </a:rPr>
              <a:t>𝑒</a:t>
            </a:r>
            <a:r>
              <a:rPr lang="en" sz="1500">
                <a:latin typeface="Proxima Nova"/>
                <a:ea typeface="Proxima Nova"/>
                <a:cs typeface="Proxima Nova"/>
                <a:sym typeface="Proxima Nova"/>
              </a:rPr>
              <a:t> improves </a:t>
            </a:r>
            <a:r>
              <a:rPr lang="en" sz="1500">
                <a:solidFill>
                  <a:schemeClr val="dk1"/>
                </a:solidFill>
                <a:latin typeface="Proxima Nova"/>
                <a:ea typeface="Proxima Nova"/>
                <a:cs typeface="Proxima Nova"/>
                <a:sym typeface="Proxima Nova"/>
              </a:rPr>
              <a:t>𝓣</a:t>
            </a:r>
            <a:r>
              <a:rPr lang="en" sz="1500">
                <a:latin typeface="Proxima Nova"/>
                <a:ea typeface="Proxima Nova"/>
                <a:cs typeface="Proxima Nova"/>
                <a:sym typeface="Proxima Nova"/>
              </a:rPr>
              <a:t> if and only if the elements of </a:t>
            </a:r>
            <a:r>
              <a:rPr lang="en" sz="1500">
                <a:solidFill>
                  <a:schemeClr val="dk1"/>
                </a:solidFill>
                <a:latin typeface="Proxima Nova"/>
                <a:ea typeface="Proxima Nova"/>
                <a:cs typeface="Proxima Nova"/>
                <a:sym typeface="Proxima Nova"/>
              </a:rPr>
              <a:t>𝓣</a:t>
            </a:r>
            <a:r>
              <a:rPr lang="en" sz="1500">
                <a:latin typeface="Proxima Nova"/>
                <a:ea typeface="Proxima Nova"/>
                <a:cs typeface="Proxima Nova"/>
                <a:sym typeface="Proxima Nova"/>
              </a:rPr>
              <a:t> weighing less than </a:t>
            </a:r>
            <a:r>
              <a:rPr lang="en" sz="1500">
                <a:solidFill>
                  <a:schemeClr val="dk1"/>
                </a:solidFill>
                <a:latin typeface="Proxima Nova"/>
                <a:ea typeface="Proxima Nova"/>
                <a:cs typeface="Proxima Nova"/>
                <a:sym typeface="Proxima Nova"/>
              </a:rPr>
              <a:t>𝑒</a:t>
            </a:r>
            <a:r>
              <a:rPr lang="en" sz="1500">
                <a:latin typeface="Proxima Nova"/>
                <a:ea typeface="Proxima Nova"/>
                <a:cs typeface="Proxima Nova"/>
                <a:sym typeface="Proxima Nova"/>
              </a:rPr>
              <a:t> do not span </a:t>
            </a:r>
            <a:r>
              <a:rPr lang="en" sz="1500">
                <a:solidFill>
                  <a:schemeClr val="dk1"/>
                </a:solidFill>
                <a:latin typeface="Proxima Nova"/>
                <a:ea typeface="Proxima Nova"/>
                <a:cs typeface="Proxima Nova"/>
                <a:sym typeface="Proxima Nova"/>
              </a:rPr>
              <a:t>𝑒</a:t>
            </a:r>
            <a:r>
              <a:rPr lang="en" sz="1500">
                <a:latin typeface="Proxima Nova"/>
                <a:ea typeface="Proxima Nova"/>
                <a:cs typeface="Proxima Nova"/>
                <a:sym typeface="Proxima Nova"/>
              </a:rPr>
              <a:t>.</a:t>
            </a:r>
            <a:endParaRPr sz="1500">
              <a:latin typeface="Proxima Nova"/>
              <a:ea typeface="Proxima Nova"/>
              <a:cs typeface="Proxima Nova"/>
              <a:sym typeface="Proxima Nova"/>
            </a:endParaRPr>
          </a:p>
          <a:p>
            <a:pPr indent="0" lvl="0" marL="0">
              <a:spcBef>
                <a:spcPts val="0"/>
              </a:spcBef>
              <a:spcAft>
                <a:spcPts val="0"/>
              </a:spcAft>
              <a:buNone/>
            </a:pPr>
            <a:r>
              <a:t/>
            </a:r>
            <a:endParaRPr sz="1500">
              <a:latin typeface="Proxima Nova"/>
              <a:ea typeface="Proxima Nova"/>
              <a:cs typeface="Proxima Nova"/>
              <a:sym typeface="Proxima Nova"/>
            </a:endParaRPr>
          </a:p>
          <a:p>
            <a:pPr indent="0" lvl="0" marL="0">
              <a:spcBef>
                <a:spcPts val="0"/>
              </a:spcBef>
              <a:spcAft>
                <a:spcPts val="0"/>
              </a:spcAft>
              <a:buNone/>
            </a:pPr>
            <a:r>
              <a:rPr lang="en" sz="1500">
                <a:latin typeface="Proxima Nova"/>
                <a:ea typeface="Proxima Nova"/>
                <a:cs typeface="Proxima Nova"/>
                <a:sym typeface="Proxima Nova"/>
              </a:rPr>
              <a:t>Taking into account sampling, if we take a random submatroid of </a:t>
            </a:r>
            <a:r>
              <a:rPr lang="en" sz="1500">
                <a:solidFill>
                  <a:schemeClr val="dk1"/>
                </a:solidFill>
                <a:latin typeface="Proxima Nova"/>
                <a:ea typeface="Proxima Nova"/>
                <a:cs typeface="Proxima Nova"/>
                <a:sym typeface="Proxima Nova"/>
              </a:rPr>
              <a:t>𝓜</a:t>
            </a:r>
            <a:r>
              <a:rPr lang="en" sz="1500">
                <a:latin typeface="Proxima Nova"/>
                <a:ea typeface="Proxima Nova"/>
                <a:cs typeface="Proxima Nova"/>
                <a:sym typeface="Proxima Nova"/>
              </a:rPr>
              <a:t> that is constructed by including each element of </a:t>
            </a:r>
            <a:r>
              <a:rPr lang="en" sz="1500">
                <a:solidFill>
                  <a:schemeClr val="dk1"/>
                </a:solidFill>
                <a:latin typeface="Proxima Nova"/>
                <a:ea typeface="Proxima Nova"/>
                <a:cs typeface="Proxima Nova"/>
                <a:sym typeface="Proxima Nova"/>
              </a:rPr>
              <a:t>𝓜</a:t>
            </a:r>
            <a:r>
              <a:rPr lang="en" sz="1500">
                <a:latin typeface="Proxima Nova"/>
                <a:ea typeface="Proxima Nova"/>
                <a:cs typeface="Proxima Nova"/>
                <a:sym typeface="Proxima Nova"/>
              </a:rPr>
              <a:t> independently with a given probability, we can determine that the optimum of the submatroid is the inverse of the probability of the inclusion of the independent elements in the submatroid.</a:t>
            </a:r>
            <a:endParaRPr sz="1500">
              <a:latin typeface="Proxima Nova"/>
              <a:ea typeface="Proxima Nova"/>
              <a:cs typeface="Proxima Nova"/>
              <a:sym typeface="Proxima Nova"/>
            </a:endParaRPr>
          </a:p>
          <a:p>
            <a:pPr indent="0" lvl="0" marL="0">
              <a:spcBef>
                <a:spcPts val="0"/>
              </a:spcBef>
              <a:spcAft>
                <a:spcPts val="0"/>
              </a:spcAft>
              <a:buNone/>
            </a:pPr>
            <a:r>
              <a:t/>
            </a:r>
            <a:endParaRPr sz="1500">
              <a:latin typeface="Proxima Nova"/>
              <a:ea typeface="Proxima Nova"/>
              <a:cs typeface="Proxima Nova"/>
              <a:sym typeface="Proxima Nova"/>
            </a:endParaRPr>
          </a:p>
          <a:p>
            <a:pPr indent="0" lvl="0" marL="0">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Random Sampling to Find a Packing Number	</a:t>
            </a:r>
            <a:endParaRPr/>
          </a:p>
        </p:txBody>
      </p:sp>
      <p:sp>
        <p:nvSpPr>
          <p:cNvPr id="128" name="Shape 1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Proxima Nova"/>
                <a:ea typeface="Proxima Nova"/>
                <a:cs typeface="Proxima Nova"/>
                <a:sym typeface="Proxima Nova"/>
              </a:rPr>
              <a:t>The packing number of a matroid, 𝗣(</a:t>
            </a:r>
            <a:r>
              <a:rPr lang="en">
                <a:latin typeface="Bitter"/>
                <a:ea typeface="Bitter"/>
                <a:cs typeface="Bitter"/>
                <a:sym typeface="Bitter"/>
              </a:rPr>
              <a:t>𝓜</a:t>
            </a:r>
            <a:r>
              <a:rPr lang="en">
                <a:latin typeface="Proxima Nova"/>
                <a:ea typeface="Proxima Nova"/>
                <a:cs typeface="Proxima Nova"/>
                <a:sym typeface="Proxima Nova"/>
              </a:rPr>
              <a:t>) = </a:t>
            </a:r>
            <a:r>
              <a:rPr lang="en">
                <a:latin typeface="Bitter"/>
                <a:ea typeface="Bitter"/>
                <a:cs typeface="Bitter"/>
                <a:sym typeface="Bitter"/>
              </a:rPr>
              <a:t>𝒌</a:t>
            </a:r>
            <a:r>
              <a:rPr lang="en">
                <a:latin typeface="Proxima Nova"/>
                <a:ea typeface="Proxima Nova"/>
                <a:cs typeface="Proxima Nova"/>
                <a:sym typeface="Proxima Nova"/>
              </a:rPr>
              <a:t>, describes the number of disjoint bases in </a:t>
            </a:r>
            <a:r>
              <a:rPr lang="en">
                <a:latin typeface="Bitter"/>
                <a:ea typeface="Bitter"/>
                <a:cs typeface="Bitter"/>
                <a:sym typeface="Bitter"/>
              </a:rPr>
              <a:t>𝓜</a:t>
            </a:r>
            <a:r>
              <a:rPr lang="en">
                <a:latin typeface="Proxima Nova"/>
                <a:ea typeface="Proxima Nova"/>
                <a:cs typeface="Proxima Nova"/>
                <a:sym typeface="Proxima Nova"/>
              </a:rPr>
              <a:t>.</a:t>
            </a:r>
            <a:endParaRPr>
              <a:latin typeface="Proxima Nova"/>
              <a:ea typeface="Proxima Nova"/>
              <a:cs typeface="Proxima Nova"/>
              <a:sym typeface="Proxima Nova"/>
            </a:endParaRPr>
          </a:p>
          <a:p>
            <a:pPr indent="0" lvl="0" marL="0">
              <a:spcBef>
                <a:spcPts val="1600"/>
              </a:spcBef>
              <a:spcAft>
                <a:spcPts val="0"/>
              </a:spcAft>
              <a:buNone/>
            </a:pPr>
            <a:r>
              <a:rPr lang="en">
                <a:latin typeface="Proxima Nova"/>
                <a:ea typeface="Proxima Nova"/>
                <a:cs typeface="Proxima Nova"/>
                <a:sym typeface="Proxima Nova"/>
              </a:rPr>
              <a:t>Random sampling significantly decreases the running time of algorithms that find 𝗣(</a:t>
            </a:r>
            <a:r>
              <a:rPr lang="en">
                <a:latin typeface="Bitter"/>
                <a:ea typeface="Bitter"/>
                <a:cs typeface="Bitter"/>
                <a:sym typeface="Bitter"/>
              </a:rPr>
              <a:t>𝓜</a:t>
            </a:r>
            <a:r>
              <a:rPr lang="en">
                <a:latin typeface="Proxima Nova"/>
                <a:ea typeface="Proxima Nova"/>
                <a:cs typeface="Proxima Nova"/>
                <a:sym typeface="Proxima Nova"/>
              </a:rPr>
              <a:t>) given </a:t>
            </a:r>
            <a:r>
              <a:rPr lang="en">
                <a:latin typeface="Bitter"/>
                <a:ea typeface="Bitter"/>
                <a:cs typeface="Bitter"/>
                <a:sym typeface="Bitter"/>
              </a:rPr>
              <a:t>𝓜</a:t>
            </a:r>
            <a:r>
              <a:rPr lang="en">
                <a:latin typeface="Proxima Nova"/>
                <a:ea typeface="Proxima Nova"/>
                <a:cs typeface="Proxima Nova"/>
                <a:sym typeface="Proxima Nova"/>
              </a:rPr>
              <a:t> as input.</a:t>
            </a:r>
            <a:endParaRPr>
              <a:latin typeface="Proxima Nova"/>
              <a:ea typeface="Proxima Nova"/>
              <a:cs typeface="Proxima Nova"/>
              <a:sym typeface="Proxima Nova"/>
            </a:endParaRPr>
          </a:p>
          <a:p>
            <a:pPr indent="0" lvl="0" marL="0">
              <a:spcBef>
                <a:spcPts val="1600"/>
              </a:spcBef>
              <a:spcAft>
                <a:spcPts val="0"/>
              </a:spcAft>
              <a:buNone/>
            </a:pPr>
            <a:r>
              <a:rPr lang="en">
                <a:latin typeface="Proxima Nova"/>
                <a:ea typeface="Proxima Nova"/>
                <a:cs typeface="Proxima Nova"/>
                <a:sym typeface="Proxima Nova"/>
              </a:rPr>
              <a:t>The improvement is drastic:  	Knuth algorithm:  O(𝑚𝑟</a:t>
            </a:r>
            <a:r>
              <a:rPr baseline="30000" lang="en">
                <a:latin typeface="Proxima Nova"/>
                <a:ea typeface="Proxima Nova"/>
                <a:cs typeface="Proxima Nova"/>
                <a:sym typeface="Proxima Nova"/>
              </a:rPr>
              <a:t>2</a:t>
            </a:r>
            <a:r>
              <a:rPr lang="en">
                <a:latin typeface="Proxima Nova"/>
                <a:ea typeface="Proxima Nova"/>
                <a:cs typeface="Proxima Nova"/>
                <a:sym typeface="Proxima Nova"/>
              </a:rPr>
              <a:t>𝑘</a:t>
            </a:r>
            <a:r>
              <a:rPr baseline="30000" lang="en">
                <a:latin typeface="Proxima Nova"/>
                <a:ea typeface="Proxima Nova"/>
                <a:cs typeface="Proxima Nova"/>
                <a:sym typeface="Proxima Nova"/>
              </a:rPr>
              <a:t>2</a:t>
            </a:r>
            <a:r>
              <a:rPr lang="en">
                <a:latin typeface="Proxima Nova"/>
                <a:ea typeface="Proxima Nova"/>
                <a:cs typeface="Proxima Nova"/>
                <a:sym typeface="Proxima Nova"/>
              </a:rPr>
              <a:t>)</a:t>
            </a:r>
            <a:endParaRPr>
              <a:latin typeface="Proxima Nova"/>
              <a:ea typeface="Proxima Nova"/>
              <a:cs typeface="Proxima Nova"/>
              <a:sym typeface="Proxima Nova"/>
            </a:endParaRPr>
          </a:p>
          <a:p>
            <a:pPr indent="0" lvl="0" marL="0">
              <a:spcBef>
                <a:spcPts val="1600"/>
              </a:spcBef>
              <a:spcAft>
                <a:spcPts val="0"/>
              </a:spcAft>
              <a:buNone/>
            </a:pPr>
            <a:r>
              <a:rPr lang="en">
                <a:latin typeface="Proxima Nova"/>
                <a:ea typeface="Proxima Nova"/>
                <a:cs typeface="Proxima Nova"/>
                <a:sym typeface="Proxima Nova"/>
              </a:rPr>
              <a:t>							Random sampling:  O(𝑟</a:t>
            </a:r>
            <a:r>
              <a:rPr baseline="30000" lang="en">
                <a:latin typeface="Proxima Nova"/>
                <a:ea typeface="Proxima Nova"/>
                <a:cs typeface="Proxima Nova"/>
                <a:sym typeface="Proxima Nova"/>
              </a:rPr>
              <a:t>3</a:t>
            </a:r>
            <a:r>
              <a:rPr lang="en">
                <a:latin typeface="Corsiva"/>
                <a:ea typeface="Corsiva"/>
                <a:cs typeface="Corsiva"/>
                <a:sym typeface="Corsiva"/>
              </a:rPr>
              <a:t>ln( </a:t>
            </a:r>
            <a:r>
              <a:rPr lang="en">
                <a:latin typeface="Proxima Nova"/>
                <a:ea typeface="Proxima Nova"/>
                <a:cs typeface="Proxima Nova"/>
                <a:sym typeface="Proxima Nova"/>
              </a:rPr>
              <a:t>𝑟</a:t>
            </a:r>
            <a:r>
              <a:rPr lang="en">
                <a:latin typeface="Corsiva"/>
                <a:ea typeface="Corsiva"/>
                <a:cs typeface="Corsiva"/>
                <a:sym typeface="Corsiva"/>
              </a:rPr>
              <a:t>) </a:t>
            </a:r>
            <a:r>
              <a:rPr lang="en">
                <a:latin typeface="Proxima Nova"/>
                <a:ea typeface="Proxima Nova"/>
                <a:cs typeface="Proxima Nova"/>
                <a:sym typeface="Proxima Nova"/>
              </a:rPr>
              <a:t>)</a:t>
            </a:r>
            <a:endParaRPr>
              <a:latin typeface="Proxima Nova"/>
              <a:ea typeface="Proxima Nova"/>
              <a:cs typeface="Proxima Nova"/>
              <a:sym typeface="Proxima Nova"/>
            </a:endParaRPr>
          </a:p>
          <a:p>
            <a:pPr indent="457200" lvl="0" marL="4572000">
              <a:spcBef>
                <a:spcPts val="1600"/>
              </a:spcBef>
              <a:spcAft>
                <a:spcPts val="0"/>
              </a:spcAft>
              <a:buNone/>
            </a:pPr>
            <a:r>
              <a:rPr lang="en" sz="1200">
                <a:latin typeface="Proxima Nova"/>
                <a:ea typeface="Proxima Nova"/>
                <a:cs typeface="Proxima Nova"/>
                <a:sym typeface="Proxima Nova"/>
              </a:rPr>
              <a:t>𝑚 = matroid size</a:t>
            </a:r>
            <a:endParaRPr sz="1200">
              <a:latin typeface="Proxima Nova"/>
              <a:ea typeface="Proxima Nova"/>
              <a:cs typeface="Proxima Nova"/>
              <a:sym typeface="Proxima Nova"/>
            </a:endParaRPr>
          </a:p>
          <a:p>
            <a:pPr indent="457200" lvl="0" marL="4572000">
              <a:spcBef>
                <a:spcPts val="600"/>
              </a:spcBef>
              <a:spcAft>
                <a:spcPts val="0"/>
              </a:spcAft>
              <a:buClr>
                <a:schemeClr val="dk1"/>
              </a:buClr>
              <a:buSzPts val="1100"/>
              <a:buFont typeface="Arial"/>
              <a:buNone/>
            </a:pPr>
            <a:r>
              <a:rPr lang="en" sz="1200">
                <a:latin typeface="Proxima Nova"/>
                <a:ea typeface="Proxima Nova"/>
                <a:cs typeface="Proxima Nova"/>
                <a:sym typeface="Proxima Nova"/>
              </a:rPr>
              <a:t>𝑟 = matroid rank</a:t>
            </a:r>
            <a:endParaRPr sz="1200">
              <a:latin typeface="Proxima Nova"/>
              <a:ea typeface="Proxima Nova"/>
              <a:cs typeface="Proxima Nova"/>
              <a:sym typeface="Proxima Nova"/>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Summary &amp; Conclusion</a:t>
            </a:r>
            <a:endParaRPr/>
          </a:p>
        </p:txBody>
      </p:sp>
      <p:sp>
        <p:nvSpPr>
          <p:cNvPr id="134" name="Shape 134"/>
          <p:cNvSpPr txBox="1"/>
          <p:nvPr>
            <p:ph idx="1" type="body"/>
          </p:nvPr>
        </p:nvSpPr>
        <p:spPr>
          <a:xfrm>
            <a:off x="311700" y="1465375"/>
            <a:ext cx="8520600" cy="311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latin typeface="Proxima Nova"/>
                <a:ea typeface="Proxima Nova"/>
                <a:cs typeface="Proxima Nova"/>
                <a:sym typeface="Proxima Nova"/>
              </a:rPr>
              <a:t>Matroids are defined as a set of elements, and a set of subsets of the set of elements.</a:t>
            </a:r>
            <a:endParaRPr sz="1600">
              <a:latin typeface="Proxima Nova"/>
              <a:ea typeface="Proxima Nova"/>
              <a:cs typeface="Proxima Nova"/>
              <a:sym typeface="Proxima Nova"/>
            </a:endParaRPr>
          </a:p>
          <a:p>
            <a:pPr indent="0" lvl="0" marL="0">
              <a:spcBef>
                <a:spcPts val="1600"/>
              </a:spcBef>
              <a:spcAft>
                <a:spcPts val="0"/>
              </a:spcAft>
              <a:buNone/>
            </a:pPr>
            <a:r>
              <a:rPr lang="en" sz="1600">
                <a:latin typeface="Proxima Nova"/>
                <a:ea typeface="Proxima Nova"/>
                <a:cs typeface="Proxima Nova"/>
                <a:sym typeface="Proxima Nova"/>
              </a:rPr>
              <a:t>Matroids are mathematical structures that generalize to other mathematical structures.</a:t>
            </a:r>
            <a:endParaRPr sz="1600">
              <a:latin typeface="Proxima Nova"/>
              <a:ea typeface="Proxima Nova"/>
              <a:cs typeface="Proxima Nova"/>
              <a:sym typeface="Proxima Nova"/>
            </a:endParaRPr>
          </a:p>
          <a:p>
            <a:pPr indent="0" lvl="0" marL="0">
              <a:spcBef>
                <a:spcPts val="1600"/>
              </a:spcBef>
              <a:spcAft>
                <a:spcPts val="0"/>
              </a:spcAft>
              <a:buNone/>
            </a:pPr>
            <a:r>
              <a:rPr lang="en" sz="1600">
                <a:latin typeface="Proxima Nova"/>
                <a:ea typeface="Proxima Nova"/>
                <a:cs typeface="Proxima Nova"/>
                <a:sym typeface="Proxima Nova"/>
              </a:rPr>
              <a:t>Problems on matroids can be applied to problems on other domains.</a:t>
            </a:r>
            <a:endParaRPr sz="1600">
              <a:latin typeface="Proxima Nova"/>
              <a:ea typeface="Proxima Nova"/>
              <a:cs typeface="Proxima Nova"/>
              <a:sym typeface="Proxima Nova"/>
            </a:endParaRPr>
          </a:p>
          <a:p>
            <a:pPr indent="0" lvl="0" marL="0">
              <a:spcBef>
                <a:spcPts val="1600"/>
              </a:spcBef>
              <a:spcAft>
                <a:spcPts val="0"/>
              </a:spcAft>
              <a:buNone/>
            </a:pPr>
            <a:r>
              <a:rPr lang="en" sz="1600">
                <a:latin typeface="Proxima Nova"/>
                <a:ea typeface="Proxima Nova"/>
                <a:cs typeface="Proxima Nova"/>
                <a:sym typeface="Proxima Nova"/>
              </a:rPr>
              <a:t>Random sampling improves optimization algorithms </a:t>
            </a:r>
            <a:r>
              <a:rPr lang="en" sz="1600">
                <a:latin typeface="Proxima Nova"/>
                <a:ea typeface="Proxima Nova"/>
                <a:cs typeface="Proxima Nova"/>
                <a:sym typeface="Proxima Nova"/>
              </a:rPr>
              <a:t>on</a:t>
            </a:r>
            <a:r>
              <a:rPr lang="en" sz="1600">
                <a:latin typeface="Proxima Nova"/>
                <a:ea typeface="Proxima Nova"/>
                <a:cs typeface="Proxima Nova"/>
                <a:sym typeface="Proxima Nova"/>
              </a:rPr>
              <a:t> weighted matroid</a:t>
            </a:r>
            <a:r>
              <a:rPr lang="en" sz="1600">
                <a:latin typeface="Proxima Nova"/>
                <a:ea typeface="Proxima Nova"/>
                <a:cs typeface="Proxima Nova"/>
                <a:sym typeface="Proxima Nova"/>
              </a:rPr>
              <a:t>s</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indent="0" lvl="0" marL="0">
              <a:spcBef>
                <a:spcPts val="1600"/>
              </a:spcBef>
              <a:spcAft>
                <a:spcPts val="1600"/>
              </a:spcAft>
              <a:buNone/>
            </a:pPr>
            <a:r>
              <a:rPr lang="en" sz="1600">
                <a:latin typeface="Proxima Nova"/>
                <a:ea typeface="Proxima Nova"/>
                <a:cs typeface="Proxima Nova"/>
                <a:sym typeface="Proxima Nova"/>
              </a:rPr>
              <a:t>Random sampling improves algorithms that find disjoint bases in a matroid.</a:t>
            </a:r>
            <a:endParaRPr sz="16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References</a:t>
            </a:r>
            <a:endParaRPr/>
          </a:p>
        </p:txBody>
      </p:sp>
      <p:sp>
        <p:nvSpPr>
          <p:cNvPr id="140" name="Shape 1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u="sng">
                <a:solidFill>
                  <a:srgbClr val="1155CC"/>
                </a:solidFill>
                <a:hlinkClick r:id="rId3"/>
              </a:rPr>
              <a:t>http://jeffe.cs.illinois.edu/teaching/algorithms/notes/08-matroids.pdf</a:t>
            </a:r>
            <a:endParaRPr sz="1600">
              <a:solidFill>
                <a:srgbClr val="1155CC"/>
              </a:solidFill>
            </a:endParaRPr>
          </a:p>
          <a:p>
            <a:pPr indent="0" lvl="0" marL="0">
              <a:spcBef>
                <a:spcPts val="0"/>
              </a:spcBef>
              <a:spcAft>
                <a:spcPts val="0"/>
              </a:spcAft>
              <a:buNone/>
            </a:pPr>
            <a:r>
              <a:rPr lang="en" sz="1600" u="sng">
                <a:solidFill>
                  <a:srgbClr val="1155CC"/>
                </a:solidFill>
                <a:hlinkClick r:id="rId4"/>
              </a:rPr>
              <a:t>https://www.math.lsu.edu/~oxley/survey4.pdf</a:t>
            </a:r>
            <a:endParaRPr sz="1600">
              <a:solidFill>
                <a:srgbClr val="1155CC"/>
              </a:solidFill>
            </a:endParaRPr>
          </a:p>
          <a:p>
            <a:pPr indent="0" lvl="0" marL="0">
              <a:spcBef>
                <a:spcPts val="0"/>
              </a:spcBef>
              <a:spcAft>
                <a:spcPts val="0"/>
              </a:spcAft>
              <a:buNone/>
            </a:pPr>
            <a:r>
              <a:rPr lang="en" sz="1600" u="sng">
                <a:solidFill>
                  <a:srgbClr val="1155CC"/>
                </a:solidFill>
                <a:hlinkClick r:id="rId5"/>
              </a:rPr>
              <a:t>https://en.oxforddictionaries.com/definition/matroid</a:t>
            </a:r>
            <a:endParaRPr sz="1600">
              <a:solidFill>
                <a:srgbClr val="1155CC"/>
              </a:solidFill>
            </a:endParaRPr>
          </a:p>
          <a:p>
            <a:pPr indent="0" lvl="0" marL="0">
              <a:spcBef>
                <a:spcPts val="0"/>
              </a:spcBef>
              <a:spcAft>
                <a:spcPts val="0"/>
              </a:spcAft>
              <a:buNone/>
            </a:pPr>
            <a:r>
              <a:rPr lang="en" sz="1600" u="sng">
                <a:solidFill>
                  <a:srgbClr val="1155CC"/>
                </a:solidFill>
                <a:hlinkClick r:id="rId6"/>
              </a:rPr>
              <a:t>https://www.math.washington.edu/~morrow/336_09/papers/Will.pdf</a:t>
            </a:r>
            <a:endParaRPr sz="1600">
              <a:solidFill>
                <a:srgbClr val="1155CC"/>
              </a:solidFill>
            </a:endParaRPr>
          </a:p>
          <a:p>
            <a:pPr indent="0" lvl="0" marL="0">
              <a:spcBef>
                <a:spcPts val="0"/>
              </a:spcBef>
              <a:spcAft>
                <a:spcPts val="0"/>
              </a:spcAft>
              <a:buNone/>
            </a:pPr>
            <a:r>
              <a:rPr lang="en" sz="1600" u="sng">
                <a:solidFill>
                  <a:srgbClr val="1155CC"/>
                </a:solidFill>
                <a:hlinkClick r:id="rId7"/>
              </a:rPr>
              <a:t>https://courses.engr.illinois.edu/cs598csc/sp2010/Lectures/Lecture14.pdf</a:t>
            </a:r>
            <a:endParaRPr sz="1600">
              <a:solidFill>
                <a:srgbClr val="1155CC"/>
              </a:solidFill>
            </a:endParaRPr>
          </a:p>
          <a:p>
            <a:pPr indent="0" lvl="0" marL="0">
              <a:spcBef>
                <a:spcPts val="0"/>
              </a:spcBef>
              <a:spcAft>
                <a:spcPts val="0"/>
              </a:spcAft>
              <a:buNone/>
            </a:pPr>
            <a:r>
              <a:rPr lang="en" sz="1600" u="sng">
                <a:solidFill>
                  <a:srgbClr val="1155CC"/>
                </a:solidFill>
                <a:hlinkClick r:id="rId8"/>
              </a:rPr>
              <a:t>http://citeseerx.ist.psu.edu/viewdoc/download?doi=10.1.1.63.7731&amp;rep=rep1&amp;type=pdf</a:t>
            </a:r>
            <a:endParaRPr>
              <a:solidFill>
                <a:srgbClr val="1155CC"/>
              </a:solidFill>
            </a:endParaRPr>
          </a:p>
          <a:p>
            <a:pPr indent="0" lvl="0" marL="0">
              <a:spcBef>
                <a:spcPts val="0"/>
              </a:spcBef>
              <a:spcAft>
                <a:spcPts val="0"/>
              </a:spcAft>
              <a:buNone/>
            </a:pPr>
            <a:r>
              <a:rPr lang="en" sz="1600" u="sng">
                <a:solidFill>
                  <a:srgbClr val="1155CC"/>
                </a:solidFill>
                <a:hlinkClick r:id="rId9"/>
              </a:rPr>
              <a:t>http://www.cs.tau.ac.il/~azar/matr.pdf</a:t>
            </a:r>
            <a:endParaRPr sz="1600">
              <a:solidFill>
                <a:srgbClr val="1155CC"/>
              </a:solidFill>
            </a:endParaRPr>
          </a:p>
          <a:p>
            <a:pPr indent="0" lvl="0" marL="0">
              <a:spcBef>
                <a:spcPts val="0"/>
              </a:spcBef>
              <a:spcAft>
                <a:spcPts val="0"/>
              </a:spcAft>
              <a:buNone/>
            </a:pPr>
            <a:r>
              <a:rPr lang="en" sz="1600" u="sng">
                <a:solidFill>
                  <a:srgbClr val="1155CC"/>
                </a:solidFill>
                <a:hlinkClick r:id="rId10"/>
              </a:rPr>
              <a:t>https://www.computer.org/csdl/proceedings/focs/1993/4370/00/0366879.pdf</a:t>
            </a:r>
            <a:endParaRPr sz="1600">
              <a:solidFill>
                <a:srgbClr val="1155CC"/>
              </a:solidFill>
            </a:endParaRPr>
          </a:p>
          <a:p>
            <a:pPr indent="0" lvl="0" marL="0" rtl="0">
              <a:spcBef>
                <a:spcPts val="0"/>
              </a:spcBef>
              <a:spcAft>
                <a:spcPts val="0"/>
              </a:spcAft>
              <a:buNone/>
            </a:pPr>
            <a:r>
              <a:rPr lang="en" sz="1600" u="sng">
                <a:solidFill>
                  <a:srgbClr val="1155CC"/>
                </a:solidFill>
                <a:hlinkClick r:id="rId11"/>
              </a:rPr>
              <a:t>http://people.csail.mit.edu/karger/Papers/matroid.pdf</a:t>
            </a:r>
            <a:endParaRPr>
              <a:solidFill>
                <a:srgbClr val="1155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Matrix? Matroid? - An Introduction</a:t>
            </a:r>
            <a:endParaRPr/>
          </a:p>
        </p:txBody>
      </p:sp>
      <p:sp>
        <p:nvSpPr>
          <p:cNvPr id="69" name="Shape 69"/>
          <p:cNvSpPr txBox="1"/>
          <p:nvPr>
            <p:ph idx="1" type="body"/>
          </p:nvPr>
        </p:nvSpPr>
        <p:spPr>
          <a:xfrm>
            <a:off x="311700" y="1225225"/>
            <a:ext cx="8520600" cy="34902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Clr>
                <a:schemeClr val="dk1"/>
              </a:buClr>
              <a:buSzPts val="1100"/>
              <a:buFont typeface="Arial"/>
              <a:buNone/>
            </a:pPr>
            <a:r>
              <a:rPr b="1" lang="en" sz="2400">
                <a:solidFill>
                  <a:srgbClr val="2A2A2A"/>
                </a:solidFill>
                <a:highlight>
                  <a:srgbClr val="FFFFFF"/>
                </a:highlight>
                <a:latin typeface="Arial"/>
                <a:ea typeface="Arial"/>
                <a:cs typeface="Arial"/>
                <a:sym typeface="Arial"/>
              </a:rPr>
              <a:t>matroid</a:t>
            </a:r>
            <a:endParaRPr b="1" sz="2400">
              <a:solidFill>
                <a:srgbClr val="2A2A2A"/>
              </a:solidFill>
              <a:highlight>
                <a:srgbClr val="FFFFFF"/>
              </a:highlight>
              <a:latin typeface="Arial"/>
              <a:ea typeface="Arial"/>
              <a:cs typeface="Arial"/>
              <a:sym typeface="Arial"/>
            </a:endParaRPr>
          </a:p>
          <a:p>
            <a:pPr indent="0" lvl="0" marL="0">
              <a:lnSpc>
                <a:spcPct val="100000"/>
              </a:lnSpc>
              <a:spcBef>
                <a:spcPts val="0"/>
              </a:spcBef>
              <a:spcAft>
                <a:spcPts val="0"/>
              </a:spcAft>
              <a:buNone/>
            </a:pPr>
            <a:r>
              <a:rPr lang="en" sz="2400">
                <a:highlight>
                  <a:srgbClr val="FFFFFF"/>
                </a:highlight>
                <a:latin typeface="Arial"/>
                <a:ea typeface="Arial"/>
                <a:cs typeface="Arial"/>
                <a:sym typeface="Arial"/>
              </a:rPr>
              <a:t>/ˈmeɪtrɔɪd/</a:t>
            </a:r>
            <a:endParaRPr sz="2400">
              <a:highlight>
                <a:srgbClr val="FFFFFF"/>
              </a:highlight>
              <a:latin typeface="Arial"/>
              <a:ea typeface="Arial"/>
              <a:cs typeface="Arial"/>
              <a:sym typeface="Arial"/>
            </a:endParaRPr>
          </a:p>
          <a:p>
            <a:pPr indent="0" lvl="0" marL="0" rtl="0">
              <a:spcBef>
                <a:spcPts val="1600"/>
              </a:spcBef>
              <a:spcAft>
                <a:spcPts val="0"/>
              </a:spcAft>
              <a:buNone/>
            </a:pPr>
            <a:r>
              <a:rPr lang="en" sz="1200">
                <a:solidFill>
                  <a:srgbClr val="2A2A2A"/>
                </a:solidFill>
                <a:highlight>
                  <a:srgbClr val="FFFFFF"/>
                </a:highlight>
                <a:latin typeface="Bitter"/>
                <a:ea typeface="Bitter"/>
                <a:cs typeface="Bitter"/>
                <a:sym typeface="Bitter"/>
              </a:rPr>
              <a:t>Matroid can be defined as </a:t>
            </a:r>
            <a:r>
              <a:rPr lang="en" sz="1300">
                <a:latin typeface="Bitter"/>
                <a:ea typeface="Bitter"/>
                <a:cs typeface="Bitter"/>
                <a:sym typeface="Bitter"/>
              </a:rPr>
              <a:t>𝓜</a:t>
            </a:r>
            <a:r>
              <a:rPr lang="en" sz="1200">
                <a:solidFill>
                  <a:srgbClr val="2A2A2A"/>
                </a:solidFill>
                <a:highlight>
                  <a:srgbClr val="FFFFFF"/>
                </a:highlight>
                <a:latin typeface="Bitter"/>
                <a:ea typeface="Bitter"/>
                <a:cs typeface="Bitter"/>
                <a:sym typeface="Bitter"/>
              </a:rPr>
              <a:t> comprised of the ground set </a:t>
            </a:r>
            <a:r>
              <a:rPr lang="en" sz="1200">
                <a:solidFill>
                  <a:srgbClr val="2A2A2A"/>
                </a:solidFill>
                <a:highlight>
                  <a:schemeClr val="lt1"/>
                </a:highlight>
                <a:latin typeface="Bitter"/>
                <a:ea typeface="Bitter"/>
                <a:cs typeface="Bitter"/>
                <a:sym typeface="Bitter"/>
              </a:rPr>
              <a:t>𝓔</a:t>
            </a:r>
            <a:r>
              <a:rPr lang="en" sz="1200">
                <a:solidFill>
                  <a:srgbClr val="2A2A2A"/>
                </a:solidFill>
                <a:highlight>
                  <a:srgbClr val="FFFFFF"/>
                </a:highlight>
                <a:latin typeface="Bitter"/>
                <a:ea typeface="Bitter"/>
                <a:cs typeface="Bitter"/>
                <a:sym typeface="Bitter"/>
              </a:rPr>
              <a:t> and the collection of I subsets; </a:t>
            </a:r>
            <a:r>
              <a:rPr lang="en" sz="1300">
                <a:latin typeface="Bitter"/>
                <a:ea typeface="Bitter"/>
                <a:cs typeface="Bitter"/>
                <a:sym typeface="Bitter"/>
              </a:rPr>
              <a:t>𝓜 = (</a:t>
            </a:r>
            <a:r>
              <a:rPr lang="en" sz="1200">
                <a:solidFill>
                  <a:srgbClr val="2A2A2A"/>
                </a:solidFill>
                <a:highlight>
                  <a:schemeClr val="lt1"/>
                </a:highlight>
                <a:latin typeface="Bitter"/>
                <a:ea typeface="Bitter"/>
                <a:cs typeface="Bitter"/>
                <a:sym typeface="Bitter"/>
              </a:rPr>
              <a:t>𝓔</a:t>
            </a:r>
            <a:r>
              <a:rPr lang="en" sz="1300">
                <a:latin typeface="Bitter"/>
                <a:ea typeface="Bitter"/>
                <a:cs typeface="Bitter"/>
                <a:sym typeface="Bitter"/>
              </a:rPr>
              <a:t>, </a:t>
            </a:r>
            <a:r>
              <a:rPr lang="en" sz="1400">
                <a:latin typeface="Bitter"/>
                <a:ea typeface="Bitter"/>
                <a:cs typeface="Bitter"/>
                <a:sym typeface="Bitter"/>
              </a:rPr>
              <a:t>𝓘</a:t>
            </a:r>
            <a:r>
              <a:rPr lang="en" sz="1300">
                <a:latin typeface="Bitter"/>
                <a:ea typeface="Bitter"/>
                <a:cs typeface="Bitter"/>
                <a:sym typeface="Bitter"/>
              </a:rPr>
              <a:t>)</a:t>
            </a:r>
            <a:r>
              <a:rPr lang="en" sz="1200">
                <a:solidFill>
                  <a:srgbClr val="2A2A2A"/>
                </a:solidFill>
                <a:highlight>
                  <a:srgbClr val="FFFFFF"/>
                </a:highlight>
                <a:latin typeface="Bitter"/>
                <a:ea typeface="Bitter"/>
                <a:cs typeface="Bitter"/>
                <a:sym typeface="Bitter"/>
              </a:rPr>
              <a:t>. The concept of a Matroid was first described in 1935 by Hassler Whitney (mathematician) as a combinatorial generalization of linear independence of vectors.</a:t>
            </a:r>
            <a:endParaRPr sz="1200">
              <a:solidFill>
                <a:srgbClr val="2A2A2A"/>
              </a:solidFill>
              <a:highlight>
                <a:srgbClr val="FFFFFF"/>
              </a:highlight>
              <a:latin typeface="Bitter"/>
              <a:ea typeface="Bitter"/>
              <a:cs typeface="Bitter"/>
              <a:sym typeface="Bitter"/>
            </a:endParaRPr>
          </a:p>
          <a:p>
            <a:pPr indent="0" lvl="0" marL="0" rtl="0">
              <a:spcBef>
                <a:spcPts val="0"/>
              </a:spcBef>
              <a:spcAft>
                <a:spcPts val="0"/>
              </a:spcAft>
              <a:buNone/>
            </a:pPr>
            <a:r>
              <a:t/>
            </a:r>
            <a:endParaRPr sz="1200">
              <a:solidFill>
                <a:srgbClr val="2A2A2A"/>
              </a:solidFill>
              <a:highlight>
                <a:srgbClr val="FFFFFF"/>
              </a:highlight>
              <a:latin typeface="Bitter"/>
              <a:ea typeface="Bitter"/>
              <a:cs typeface="Bitter"/>
              <a:sym typeface="Bitter"/>
            </a:endParaRPr>
          </a:p>
          <a:p>
            <a:pPr indent="0" lvl="0" marL="0" rtl="0">
              <a:spcBef>
                <a:spcPts val="0"/>
              </a:spcBef>
              <a:spcAft>
                <a:spcPts val="0"/>
              </a:spcAft>
              <a:buNone/>
            </a:pPr>
            <a:r>
              <a:rPr lang="en" sz="1200">
                <a:solidFill>
                  <a:srgbClr val="2A2A2A"/>
                </a:solidFill>
                <a:highlight>
                  <a:srgbClr val="FFFFFF"/>
                </a:highlight>
                <a:latin typeface="Bitter"/>
                <a:ea typeface="Bitter"/>
                <a:cs typeface="Bitter"/>
                <a:sym typeface="Bitter"/>
              </a:rPr>
              <a:t>A mathematical entity consisting of a finite set 𝓔 together with a collection </a:t>
            </a:r>
            <a:r>
              <a:rPr lang="en" sz="1400">
                <a:latin typeface="Bitter"/>
                <a:ea typeface="Bitter"/>
                <a:cs typeface="Bitter"/>
                <a:sym typeface="Bitter"/>
              </a:rPr>
              <a:t>𝓘</a:t>
            </a:r>
            <a:r>
              <a:rPr lang="en" sz="1200">
                <a:solidFill>
                  <a:srgbClr val="2A2A2A"/>
                </a:solidFill>
                <a:highlight>
                  <a:srgbClr val="FFFFFF"/>
                </a:highlight>
                <a:latin typeface="Bitter"/>
                <a:ea typeface="Bitter"/>
                <a:cs typeface="Bitter"/>
                <a:sym typeface="Bitter"/>
              </a:rPr>
              <a:t> of subsets of </a:t>
            </a:r>
            <a:r>
              <a:rPr lang="en" sz="1200">
                <a:solidFill>
                  <a:srgbClr val="2A2A2A"/>
                </a:solidFill>
                <a:highlight>
                  <a:schemeClr val="lt1"/>
                </a:highlight>
                <a:latin typeface="Bitter"/>
                <a:ea typeface="Bitter"/>
                <a:cs typeface="Bitter"/>
                <a:sym typeface="Bitter"/>
              </a:rPr>
              <a:t>𝓔</a:t>
            </a:r>
            <a:r>
              <a:rPr lang="en" sz="1200">
                <a:solidFill>
                  <a:srgbClr val="2A2A2A"/>
                </a:solidFill>
                <a:highlight>
                  <a:srgbClr val="FFFFFF"/>
                </a:highlight>
                <a:latin typeface="Bitter"/>
                <a:ea typeface="Bitter"/>
                <a:cs typeface="Bitter"/>
                <a:sym typeface="Bitter"/>
              </a:rPr>
              <a:t> such that: the empty set is a member of </a:t>
            </a:r>
            <a:r>
              <a:rPr lang="en" sz="1400">
                <a:latin typeface="Bitter"/>
                <a:ea typeface="Bitter"/>
                <a:cs typeface="Bitter"/>
                <a:sym typeface="Bitter"/>
              </a:rPr>
              <a:t>𝓘</a:t>
            </a:r>
            <a:r>
              <a:rPr lang="en" sz="1200">
                <a:solidFill>
                  <a:srgbClr val="2A2A2A"/>
                </a:solidFill>
                <a:highlight>
                  <a:srgbClr val="FFFFFF"/>
                </a:highlight>
                <a:latin typeface="Bitter"/>
                <a:ea typeface="Bitter"/>
                <a:cs typeface="Bitter"/>
                <a:sym typeface="Bitter"/>
              </a:rPr>
              <a:t>; any subset of a member of </a:t>
            </a:r>
            <a:r>
              <a:rPr lang="en" sz="1400">
                <a:latin typeface="Bitter"/>
                <a:ea typeface="Bitter"/>
                <a:cs typeface="Bitter"/>
                <a:sym typeface="Bitter"/>
              </a:rPr>
              <a:t>𝓘</a:t>
            </a:r>
            <a:r>
              <a:rPr lang="en" sz="1200">
                <a:solidFill>
                  <a:srgbClr val="2A2A2A"/>
                </a:solidFill>
                <a:highlight>
                  <a:srgbClr val="FFFFFF"/>
                </a:highlight>
                <a:latin typeface="Bitter"/>
                <a:ea typeface="Bitter"/>
                <a:cs typeface="Bitter"/>
                <a:sym typeface="Bitter"/>
              </a:rPr>
              <a:t> is also a member of </a:t>
            </a:r>
            <a:r>
              <a:rPr lang="en" sz="1400">
                <a:latin typeface="Bitter"/>
                <a:ea typeface="Bitter"/>
                <a:cs typeface="Bitter"/>
                <a:sym typeface="Bitter"/>
              </a:rPr>
              <a:t>𝓘</a:t>
            </a:r>
            <a:r>
              <a:rPr lang="en" sz="1200">
                <a:solidFill>
                  <a:srgbClr val="2A2A2A"/>
                </a:solidFill>
                <a:highlight>
                  <a:srgbClr val="FFFFFF"/>
                </a:highlight>
                <a:latin typeface="Bitter"/>
                <a:ea typeface="Bitter"/>
                <a:cs typeface="Bitter"/>
                <a:sym typeface="Bitter"/>
              </a:rPr>
              <a:t>; and if two subsets </a:t>
            </a:r>
            <a:r>
              <a:rPr lang="en" sz="1400">
                <a:latin typeface="Bitter"/>
                <a:ea typeface="Bitter"/>
                <a:cs typeface="Bitter"/>
                <a:sym typeface="Bitter"/>
              </a:rPr>
              <a:t>𝓘</a:t>
            </a:r>
            <a:r>
              <a:rPr lang="en" sz="1200">
                <a:solidFill>
                  <a:srgbClr val="2A2A2A"/>
                </a:solidFill>
                <a:highlight>
                  <a:srgbClr val="FFFFFF"/>
                </a:highlight>
                <a:latin typeface="Bitter"/>
                <a:ea typeface="Bitter"/>
                <a:cs typeface="Bitter"/>
                <a:sym typeface="Bitter"/>
              </a:rPr>
              <a:t>1 and </a:t>
            </a:r>
            <a:r>
              <a:rPr lang="en" sz="1400">
                <a:latin typeface="Bitter"/>
                <a:ea typeface="Bitter"/>
                <a:cs typeface="Bitter"/>
                <a:sym typeface="Bitter"/>
              </a:rPr>
              <a:t>𝓘</a:t>
            </a:r>
            <a:r>
              <a:rPr lang="en" sz="1200">
                <a:solidFill>
                  <a:srgbClr val="2A2A2A"/>
                </a:solidFill>
                <a:highlight>
                  <a:srgbClr val="FFFFFF"/>
                </a:highlight>
                <a:latin typeface="Bitter"/>
                <a:ea typeface="Bitter"/>
                <a:cs typeface="Bitter"/>
                <a:sym typeface="Bitter"/>
              </a:rPr>
              <a:t>2 are in </a:t>
            </a:r>
            <a:r>
              <a:rPr lang="en" sz="1400">
                <a:latin typeface="Bitter"/>
                <a:ea typeface="Bitter"/>
                <a:cs typeface="Bitter"/>
                <a:sym typeface="Bitter"/>
              </a:rPr>
              <a:t>𝓘</a:t>
            </a:r>
            <a:r>
              <a:rPr lang="en" sz="1200">
                <a:solidFill>
                  <a:srgbClr val="2A2A2A"/>
                </a:solidFill>
                <a:highlight>
                  <a:srgbClr val="FFFFFF"/>
                </a:highlight>
                <a:latin typeface="Bitter"/>
                <a:ea typeface="Bitter"/>
                <a:cs typeface="Bitter"/>
                <a:sym typeface="Bitter"/>
              </a:rPr>
              <a:t>, where the cardinality of </a:t>
            </a:r>
            <a:r>
              <a:rPr lang="en" sz="1400">
                <a:latin typeface="Bitter"/>
                <a:ea typeface="Bitter"/>
                <a:cs typeface="Bitter"/>
                <a:sym typeface="Bitter"/>
              </a:rPr>
              <a:t>𝓘</a:t>
            </a:r>
            <a:r>
              <a:rPr lang="en" sz="1200">
                <a:solidFill>
                  <a:srgbClr val="2A2A2A"/>
                </a:solidFill>
                <a:highlight>
                  <a:srgbClr val="FFFFFF"/>
                </a:highlight>
                <a:latin typeface="Bitter"/>
                <a:ea typeface="Bitter"/>
                <a:cs typeface="Bitter"/>
                <a:sym typeface="Bitter"/>
              </a:rPr>
              <a:t>1 is less than that of </a:t>
            </a:r>
            <a:r>
              <a:rPr lang="en" sz="1400">
                <a:latin typeface="Bitter"/>
                <a:ea typeface="Bitter"/>
                <a:cs typeface="Bitter"/>
                <a:sym typeface="Bitter"/>
              </a:rPr>
              <a:t>𝓘</a:t>
            </a:r>
            <a:r>
              <a:rPr lang="en" sz="1200">
                <a:solidFill>
                  <a:srgbClr val="2A2A2A"/>
                </a:solidFill>
                <a:highlight>
                  <a:srgbClr val="FFFFFF"/>
                </a:highlight>
                <a:latin typeface="Bitter"/>
                <a:ea typeface="Bitter"/>
                <a:cs typeface="Bitter"/>
                <a:sym typeface="Bitter"/>
              </a:rPr>
              <a:t>2, then there exists an element 𝒆 that is in </a:t>
            </a:r>
            <a:r>
              <a:rPr lang="en" sz="1400">
                <a:latin typeface="Bitter"/>
                <a:ea typeface="Bitter"/>
                <a:cs typeface="Bitter"/>
                <a:sym typeface="Bitter"/>
              </a:rPr>
              <a:t>𝓘</a:t>
            </a:r>
            <a:r>
              <a:rPr lang="en" sz="1200">
                <a:solidFill>
                  <a:srgbClr val="2A2A2A"/>
                </a:solidFill>
                <a:highlight>
                  <a:srgbClr val="FFFFFF"/>
                </a:highlight>
                <a:latin typeface="Bitter"/>
                <a:ea typeface="Bitter"/>
                <a:cs typeface="Bitter"/>
                <a:sym typeface="Bitter"/>
              </a:rPr>
              <a:t>2 but not </a:t>
            </a:r>
            <a:r>
              <a:rPr lang="en" sz="1400">
                <a:latin typeface="Bitter"/>
                <a:ea typeface="Bitter"/>
                <a:cs typeface="Bitter"/>
                <a:sym typeface="Bitter"/>
              </a:rPr>
              <a:t>𝓘</a:t>
            </a:r>
            <a:r>
              <a:rPr lang="en" sz="1200">
                <a:solidFill>
                  <a:srgbClr val="2A2A2A"/>
                </a:solidFill>
                <a:highlight>
                  <a:srgbClr val="FFFFFF"/>
                </a:highlight>
                <a:latin typeface="Bitter"/>
                <a:ea typeface="Bitter"/>
                <a:cs typeface="Bitter"/>
                <a:sym typeface="Bitter"/>
              </a:rPr>
              <a:t>1 such that the union of </a:t>
            </a:r>
            <a:r>
              <a:rPr lang="en" sz="1400">
                <a:latin typeface="Bitter"/>
                <a:ea typeface="Bitter"/>
                <a:cs typeface="Bitter"/>
                <a:sym typeface="Bitter"/>
              </a:rPr>
              <a:t>𝓘</a:t>
            </a:r>
            <a:r>
              <a:rPr lang="en" sz="1200">
                <a:solidFill>
                  <a:srgbClr val="2A2A2A"/>
                </a:solidFill>
                <a:highlight>
                  <a:srgbClr val="FFFFFF"/>
                </a:highlight>
                <a:latin typeface="Bitter"/>
                <a:ea typeface="Bitter"/>
                <a:cs typeface="Bitter"/>
                <a:sym typeface="Bitter"/>
              </a:rPr>
              <a:t>1 with {</a:t>
            </a:r>
            <a:r>
              <a:rPr lang="en" sz="1200">
                <a:solidFill>
                  <a:srgbClr val="2A2A2A"/>
                </a:solidFill>
                <a:highlight>
                  <a:schemeClr val="lt1"/>
                </a:highlight>
                <a:latin typeface="Bitter"/>
                <a:ea typeface="Bitter"/>
                <a:cs typeface="Bitter"/>
                <a:sym typeface="Bitter"/>
              </a:rPr>
              <a:t>𝒆</a:t>
            </a:r>
            <a:r>
              <a:rPr lang="en" sz="1200">
                <a:solidFill>
                  <a:srgbClr val="2A2A2A"/>
                </a:solidFill>
                <a:highlight>
                  <a:srgbClr val="FFFFFF"/>
                </a:highlight>
                <a:latin typeface="Bitter"/>
                <a:ea typeface="Bitter"/>
                <a:cs typeface="Bitter"/>
                <a:sym typeface="Bitter"/>
              </a:rPr>
              <a:t>} is also an element of </a:t>
            </a:r>
            <a:r>
              <a:rPr lang="en" sz="1400">
                <a:latin typeface="Bitter"/>
                <a:ea typeface="Bitter"/>
                <a:cs typeface="Bitter"/>
                <a:sym typeface="Bitter"/>
              </a:rPr>
              <a:t>𝓘</a:t>
            </a:r>
            <a:r>
              <a:rPr lang="en" sz="1200">
                <a:solidFill>
                  <a:srgbClr val="2A2A2A"/>
                </a:solidFill>
                <a:highlight>
                  <a:srgbClr val="FFFFFF"/>
                </a:highlight>
                <a:latin typeface="Bitter"/>
                <a:ea typeface="Bitter"/>
                <a:cs typeface="Bitter"/>
                <a:sym typeface="Bitter"/>
              </a:rPr>
              <a:t>.  </a:t>
            </a:r>
            <a:endParaRPr sz="1200">
              <a:solidFill>
                <a:srgbClr val="2A2A2A"/>
              </a:solidFill>
              <a:highlight>
                <a:srgbClr val="FFFFFF"/>
              </a:highlight>
              <a:latin typeface="Bitter"/>
              <a:ea typeface="Bitter"/>
              <a:cs typeface="Bitter"/>
              <a:sym typeface="Bitter"/>
            </a:endParaRPr>
          </a:p>
          <a:p>
            <a:pPr indent="0" lvl="0" marL="0" rtl="0">
              <a:spcBef>
                <a:spcPts val="0"/>
              </a:spcBef>
              <a:spcAft>
                <a:spcPts val="0"/>
              </a:spcAft>
              <a:buNone/>
            </a:pPr>
            <a:r>
              <a:t/>
            </a:r>
            <a:endParaRPr sz="1200">
              <a:solidFill>
                <a:srgbClr val="2A2A2A"/>
              </a:solidFill>
              <a:highlight>
                <a:srgbClr val="FFFFFF"/>
              </a:highlight>
              <a:latin typeface="Bitter"/>
              <a:ea typeface="Bitter"/>
              <a:cs typeface="Bitter"/>
              <a:sym typeface="Bitter"/>
            </a:endParaRPr>
          </a:p>
          <a:p>
            <a:pPr indent="0" lvl="0" marL="0" rtl="0">
              <a:spcBef>
                <a:spcPts val="0"/>
              </a:spcBef>
              <a:spcAft>
                <a:spcPts val="0"/>
              </a:spcAft>
              <a:buNone/>
            </a:pPr>
            <a:r>
              <a:rPr lang="en" sz="1200">
                <a:solidFill>
                  <a:srgbClr val="2A2A2A"/>
                </a:solidFill>
                <a:highlight>
                  <a:srgbClr val="FFFFFF"/>
                </a:highlight>
                <a:latin typeface="Bitter"/>
                <a:ea typeface="Bitter"/>
                <a:cs typeface="Bitter"/>
                <a:sym typeface="Bitter"/>
              </a:rPr>
              <a:t>These three properties are the essence of a matroid and are described in further detail on the following slide.</a:t>
            </a:r>
            <a:endParaRPr sz="1200">
              <a:solidFill>
                <a:srgbClr val="2A2A2A"/>
              </a:solidFill>
              <a:highlight>
                <a:srgbClr val="FFFFFF"/>
              </a:highlight>
              <a:latin typeface="Bitter"/>
              <a:ea typeface="Bitter"/>
              <a:cs typeface="Bitter"/>
              <a:sym typeface="Bitter"/>
            </a:endParaRPr>
          </a:p>
          <a:p>
            <a:pPr indent="0" lvl="0" marL="0" rtl="0">
              <a:spcBef>
                <a:spcPts val="0"/>
              </a:spcBef>
              <a:spcAft>
                <a:spcPts val="0"/>
              </a:spcAft>
              <a:buNone/>
            </a:pPr>
            <a:r>
              <a:t/>
            </a:r>
            <a:endParaRPr sz="1200">
              <a:solidFill>
                <a:srgbClr val="2A2A2A"/>
              </a:solidFill>
              <a:highlight>
                <a:srgbClr val="FFFFFF"/>
              </a:highlight>
              <a:latin typeface="Bitter"/>
              <a:ea typeface="Bitter"/>
              <a:cs typeface="Bitter"/>
              <a:sym typeface="Bitter"/>
            </a:endParaRPr>
          </a:p>
          <a:p>
            <a:pPr indent="0" lvl="0" marL="0">
              <a:spcBef>
                <a:spcPts val="0"/>
              </a:spcBef>
              <a:spcAft>
                <a:spcPts val="0"/>
              </a:spcAft>
              <a:buClr>
                <a:schemeClr val="dk1"/>
              </a:buClr>
              <a:buSzPts val="1100"/>
              <a:buFont typeface="Arial"/>
              <a:buNone/>
            </a:pPr>
            <a:r>
              <a:t/>
            </a:r>
            <a:endParaRPr sz="1200">
              <a:solidFill>
                <a:srgbClr val="2A2A2A"/>
              </a:solidFill>
              <a:highlight>
                <a:srgbClr val="FFFFFF"/>
              </a:highlight>
              <a:latin typeface="Bitter"/>
              <a:ea typeface="Bitter"/>
              <a:cs typeface="Bitter"/>
              <a:sym typeface="Bitter"/>
            </a:endParaRPr>
          </a:p>
          <a:p>
            <a:pPr indent="0" lvl="0" marL="0">
              <a:spcBef>
                <a:spcPts val="1600"/>
              </a:spcBef>
              <a:spcAft>
                <a:spcPts val="1600"/>
              </a:spcAft>
              <a:buNone/>
            </a:pPr>
            <a:r>
              <a:t/>
            </a:r>
            <a:endParaRPr sz="1200">
              <a:solidFill>
                <a:srgbClr val="2A2A2A"/>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Shape 74"/>
          <p:cNvPicPr preferRelativeResize="0"/>
          <p:nvPr/>
        </p:nvPicPr>
        <p:blipFill rotWithShape="1">
          <a:blip r:embed="rId3">
            <a:alphaModFix/>
          </a:blip>
          <a:srcRect b="1951" l="0" r="0" t="0"/>
          <a:stretch/>
        </p:blipFill>
        <p:spPr>
          <a:xfrm>
            <a:off x="2190750" y="531013"/>
            <a:ext cx="4762500" cy="408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Properties of Matroids</a:t>
            </a:r>
            <a:endParaRPr/>
          </a:p>
        </p:txBody>
      </p:sp>
      <p:sp>
        <p:nvSpPr>
          <p:cNvPr id="80" name="Shape 8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Proxima Nova"/>
                <a:ea typeface="Proxima Nova"/>
                <a:cs typeface="Proxima Nova"/>
                <a:sym typeface="Proxima Nova"/>
              </a:rPr>
              <a:t>For a matroid </a:t>
            </a:r>
            <a:r>
              <a:rPr lang="en" sz="1300">
                <a:latin typeface="Bitter"/>
                <a:ea typeface="Bitter"/>
                <a:cs typeface="Bitter"/>
                <a:sym typeface="Bitter"/>
              </a:rPr>
              <a:t>𝓜 = (</a:t>
            </a:r>
            <a:r>
              <a:rPr lang="en" sz="1200">
                <a:solidFill>
                  <a:srgbClr val="2A2A2A"/>
                </a:solidFill>
                <a:highlight>
                  <a:schemeClr val="lt1"/>
                </a:highlight>
                <a:latin typeface="Bitter"/>
                <a:ea typeface="Bitter"/>
                <a:cs typeface="Bitter"/>
                <a:sym typeface="Bitter"/>
              </a:rPr>
              <a:t>𝓔</a:t>
            </a:r>
            <a:r>
              <a:rPr lang="en" sz="1300">
                <a:latin typeface="Bitter"/>
                <a:ea typeface="Bitter"/>
                <a:cs typeface="Bitter"/>
                <a:sym typeface="Bitter"/>
              </a:rPr>
              <a:t>, </a:t>
            </a:r>
            <a:r>
              <a:rPr lang="en" sz="1400">
                <a:latin typeface="Bitter"/>
                <a:ea typeface="Bitter"/>
                <a:cs typeface="Bitter"/>
                <a:sym typeface="Bitter"/>
              </a:rPr>
              <a:t>𝓘</a:t>
            </a:r>
            <a:r>
              <a:rPr lang="en" sz="1300">
                <a:latin typeface="Bitter"/>
                <a:ea typeface="Bitter"/>
                <a:cs typeface="Bitter"/>
                <a:sym typeface="Bitter"/>
              </a:rPr>
              <a:t>)</a:t>
            </a:r>
            <a:r>
              <a:rPr lang="en" sz="1300">
                <a:latin typeface="Proxima Nova"/>
                <a:ea typeface="Proxima Nova"/>
                <a:cs typeface="Proxima Nova"/>
                <a:sym typeface="Proxima Nova"/>
              </a:rPr>
              <a:t>, there exists</a:t>
            </a:r>
            <a:r>
              <a:rPr lang="en" sz="1400">
                <a:latin typeface="Proxima Nova"/>
                <a:ea typeface="Proxima Nova"/>
                <a:cs typeface="Proxima Nova"/>
                <a:sym typeface="Proxima Nova"/>
              </a:rPr>
              <a:t> a finite collection of independent, finite sets (</a:t>
            </a:r>
            <a:r>
              <a:rPr lang="en" sz="1400">
                <a:latin typeface="Bitter"/>
                <a:ea typeface="Bitter"/>
                <a:cs typeface="Bitter"/>
                <a:sym typeface="Bitter"/>
              </a:rPr>
              <a:t>𝓘</a:t>
            </a:r>
            <a:r>
              <a:rPr lang="en" sz="1400">
                <a:latin typeface="Proxima Nova"/>
                <a:ea typeface="Proxima Nova"/>
                <a:cs typeface="Proxima Nova"/>
                <a:sym typeface="Proxima Nova"/>
              </a:rPr>
              <a:t>) that satisfies three axioms:</a:t>
            </a:r>
            <a:endParaRPr sz="1400">
              <a:latin typeface="Proxima Nova"/>
              <a:ea typeface="Proxima Nova"/>
              <a:cs typeface="Proxima Nova"/>
              <a:sym typeface="Proxima Nova"/>
            </a:endParaRPr>
          </a:p>
          <a:p>
            <a:pPr indent="0" lvl="0" marL="0" rtl="0">
              <a:spcBef>
                <a:spcPts val="0"/>
              </a:spcBef>
              <a:spcAft>
                <a:spcPts val="0"/>
              </a:spcAft>
              <a:buNone/>
            </a:pPr>
            <a:r>
              <a:t/>
            </a:r>
            <a:endParaRPr sz="1300">
              <a:latin typeface="Proxima Nova"/>
              <a:ea typeface="Proxima Nova"/>
              <a:cs typeface="Proxima Nova"/>
              <a:sym typeface="Proxima Nova"/>
            </a:endParaRPr>
          </a:p>
          <a:p>
            <a:pPr indent="0" lvl="0" marL="0">
              <a:spcBef>
                <a:spcPts val="0"/>
              </a:spcBef>
              <a:spcAft>
                <a:spcPts val="0"/>
              </a:spcAft>
              <a:buNone/>
            </a:pPr>
            <a:r>
              <a:rPr lang="en" sz="1300">
                <a:latin typeface="Proxima Nova"/>
                <a:ea typeface="Proxima Nova"/>
                <a:cs typeface="Proxima Nova"/>
                <a:sym typeface="Proxima Nova"/>
              </a:rPr>
              <a:t>Non-emptiness property:    </a:t>
            </a:r>
            <a:r>
              <a:rPr lang="en" sz="1300">
                <a:solidFill>
                  <a:srgbClr val="666666"/>
                </a:solidFill>
                <a:latin typeface="Libre Baskerville"/>
                <a:ea typeface="Libre Baskerville"/>
                <a:cs typeface="Libre Baskerville"/>
                <a:sym typeface="Libre Baskerville"/>
              </a:rPr>
              <a:t>∅ ∈ 𝘐</a:t>
            </a:r>
            <a:endParaRPr sz="1300">
              <a:latin typeface="Proxima Nova"/>
              <a:ea typeface="Proxima Nova"/>
              <a:cs typeface="Proxima Nova"/>
              <a:sym typeface="Proxima Nova"/>
            </a:endParaRPr>
          </a:p>
          <a:p>
            <a:pPr indent="0" lvl="0" marL="0">
              <a:spcBef>
                <a:spcPts val="0"/>
              </a:spcBef>
              <a:spcAft>
                <a:spcPts val="0"/>
              </a:spcAft>
              <a:buClr>
                <a:schemeClr val="dk1"/>
              </a:buClr>
              <a:buSzPts val="1100"/>
              <a:buFont typeface="Arial"/>
              <a:buNone/>
            </a:pPr>
            <a:r>
              <a:rPr lang="en" sz="1300">
                <a:latin typeface="Bitter"/>
                <a:ea typeface="Bitter"/>
                <a:cs typeface="Bitter"/>
                <a:sym typeface="Bitter"/>
              </a:rPr>
              <a:t>The empty set is in </a:t>
            </a:r>
            <a:r>
              <a:rPr lang="en" sz="1400">
                <a:latin typeface="Bitter"/>
                <a:ea typeface="Bitter"/>
                <a:cs typeface="Bitter"/>
                <a:sym typeface="Bitter"/>
              </a:rPr>
              <a:t>𝓘</a:t>
            </a:r>
            <a:r>
              <a:rPr lang="en" sz="1300">
                <a:latin typeface="Bitter"/>
                <a:ea typeface="Bitter"/>
                <a:cs typeface="Bitter"/>
                <a:sym typeface="Bitter"/>
              </a:rPr>
              <a:t> (thus, </a:t>
            </a:r>
            <a:r>
              <a:rPr lang="en" sz="1400">
                <a:latin typeface="Bitter"/>
                <a:ea typeface="Bitter"/>
                <a:cs typeface="Bitter"/>
                <a:sym typeface="Bitter"/>
              </a:rPr>
              <a:t>𝓘</a:t>
            </a:r>
            <a:r>
              <a:rPr lang="en" sz="1350">
                <a:latin typeface="Bitter"/>
                <a:ea typeface="Bitter"/>
                <a:cs typeface="Bitter"/>
                <a:sym typeface="Bitter"/>
              </a:rPr>
              <a:t> </a:t>
            </a:r>
            <a:r>
              <a:rPr lang="en" sz="1300">
                <a:latin typeface="Bitter"/>
                <a:ea typeface="Bitter"/>
                <a:cs typeface="Bitter"/>
                <a:sym typeface="Bitter"/>
              </a:rPr>
              <a:t>is not itself empty).</a:t>
            </a:r>
            <a:endParaRPr sz="1300">
              <a:solidFill>
                <a:srgbClr val="666666"/>
              </a:solidFill>
              <a:latin typeface="Libre Baskerville"/>
              <a:ea typeface="Libre Baskerville"/>
              <a:cs typeface="Libre Baskerville"/>
              <a:sym typeface="Libre Baskerville"/>
            </a:endParaRPr>
          </a:p>
          <a:p>
            <a:pPr indent="0" lvl="0" marL="0">
              <a:spcBef>
                <a:spcPts val="1600"/>
              </a:spcBef>
              <a:spcAft>
                <a:spcPts val="0"/>
              </a:spcAft>
              <a:buNone/>
            </a:pPr>
            <a:r>
              <a:rPr lang="en" sz="1300">
                <a:latin typeface="Proxima Nova"/>
                <a:ea typeface="Proxima Nova"/>
                <a:cs typeface="Proxima Nova"/>
                <a:sym typeface="Proxima Nova"/>
              </a:rPr>
              <a:t>Heredity property:    </a:t>
            </a:r>
            <a:r>
              <a:rPr lang="en" sz="1300">
                <a:solidFill>
                  <a:srgbClr val="666666"/>
                </a:solidFill>
                <a:latin typeface="Libre Baskerville"/>
                <a:ea typeface="Libre Baskerville"/>
                <a:cs typeface="Libre Baskerville"/>
                <a:sym typeface="Libre Baskerville"/>
              </a:rPr>
              <a:t>𝑋 ∈ 𝘐  ⇒  ℘(𝑋) ∈ 𝘐</a:t>
            </a:r>
            <a:endParaRPr sz="1300">
              <a:latin typeface="Proxima Nova"/>
              <a:ea typeface="Proxima Nova"/>
              <a:cs typeface="Proxima Nova"/>
              <a:sym typeface="Proxima Nova"/>
            </a:endParaRPr>
          </a:p>
          <a:p>
            <a:pPr indent="0" lvl="0" marL="0">
              <a:spcBef>
                <a:spcPts val="0"/>
              </a:spcBef>
              <a:spcAft>
                <a:spcPts val="0"/>
              </a:spcAft>
              <a:buClr>
                <a:schemeClr val="dk1"/>
              </a:buClr>
              <a:buSzPts val="1100"/>
              <a:buFont typeface="Arial"/>
              <a:buNone/>
            </a:pPr>
            <a:r>
              <a:rPr lang="en" sz="1300">
                <a:latin typeface="Bitter"/>
                <a:ea typeface="Bitter"/>
                <a:cs typeface="Bitter"/>
                <a:sym typeface="Bitter"/>
              </a:rPr>
              <a:t>If a set 𝓧 is an element of </a:t>
            </a:r>
            <a:r>
              <a:rPr lang="en" sz="1400">
                <a:latin typeface="Bitter"/>
                <a:ea typeface="Bitter"/>
                <a:cs typeface="Bitter"/>
                <a:sym typeface="Bitter"/>
              </a:rPr>
              <a:t>𝓘</a:t>
            </a:r>
            <a:r>
              <a:rPr lang="en" sz="1300">
                <a:latin typeface="Bitter"/>
                <a:ea typeface="Bitter"/>
                <a:cs typeface="Bitter"/>
                <a:sym typeface="Bitter"/>
              </a:rPr>
              <a:t>, then every subset of 𝓧 is also in </a:t>
            </a:r>
            <a:r>
              <a:rPr lang="en" sz="1400">
                <a:latin typeface="Bitter"/>
                <a:ea typeface="Bitter"/>
                <a:cs typeface="Bitter"/>
                <a:sym typeface="Bitter"/>
              </a:rPr>
              <a:t>𝓘</a:t>
            </a:r>
            <a:r>
              <a:rPr lang="en" sz="1300">
                <a:latin typeface="Bitter"/>
                <a:ea typeface="Bitter"/>
                <a:cs typeface="Bitter"/>
                <a:sym typeface="Bitter"/>
              </a:rPr>
              <a:t>.</a:t>
            </a:r>
            <a:endParaRPr sz="1300">
              <a:solidFill>
                <a:srgbClr val="666666"/>
              </a:solidFill>
              <a:latin typeface="Libre Baskerville"/>
              <a:ea typeface="Libre Baskerville"/>
              <a:cs typeface="Libre Baskerville"/>
              <a:sym typeface="Libre Baskerville"/>
            </a:endParaRPr>
          </a:p>
          <a:p>
            <a:pPr indent="0" lvl="0" marL="0" rtl="0">
              <a:spcBef>
                <a:spcPts val="1600"/>
              </a:spcBef>
              <a:spcAft>
                <a:spcPts val="0"/>
              </a:spcAft>
              <a:buNone/>
            </a:pPr>
            <a:r>
              <a:rPr lang="en" sz="1300">
                <a:solidFill>
                  <a:srgbClr val="000000"/>
                </a:solidFill>
                <a:latin typeface="Proxima Nova"/>
                <a:ea typeface="Proxima Nova"/>
                <a:cs typeface="Proxima Nova"/>
                <a:sym typeface="Proxima Nova"/>
              </a:rPr>
              <a:t>Exchange property:   </a:t>
            </a:r>
            <a:r>
              <a:rPr lang="en" sz="1300">
                <a:solidFill>
                  <a:srgbClr val="666666"/>
                </a:solidFill>
                <a:latin typeface="Libre Baskerville"/>
                <a:ea typeface="Libre Baskerville"/>
                <a:cs typeface="Libre Baskerville"/>
                <a:sym typeface="Libre Baskerville"/>
              </a:rPr>
              <a:t> 𝑋 ∈ 𝘐,  𝑌 ∈ 𝘐,  |𝑋| &gt; |𝑌|  ⇒  ∃ 𝓍 ∈ 𝑋 ∖ 𝑌 ｜ 𝑌 ∪ {𝓍} ∈ 𝘐 </a:t>
            </a:r>
            <a:endParaRPr sz="1300">
              <a:solidFill>
                <a:srgbClr val="000000"/>
              </a:solidFill>
              <a:latin typeface="Proxima Nova"/>
              <a:ea typeface="Proxima Nova"/>
              <a:cs typeface="Proxima Nova"/>
              <a:sym typeface="Proxima Nova"/>
            </a:endParaRPr>
          </a:p>
          <a:p>
            <a:pPr indent="0" lvl="0" marL="0">
              <a:spcBef>
                <a:spcPts val="0"/>
              </a:spcBef>
              <a:spcAft>
                <a:spcPts val="0"/>
              </a:spcAft>
              <a:buNone/>
            </a:pPr>
            <a:r>
              <a:rPr lang="en" sz="1300">
                <a:latin typeface="Bitter"/>
                <a:ea typeface="Bitter"/>
                <a:cs typeface="Bitter"/>
                <a:sym typeface="Bitter"/>
              </a:rPr>
              <a:t>If 𝓧 and 𝓨 are two sets in </a:t>
            </a:r>
            <a:r>
              <a:rPr lang="en" sz="1400">
                <a:latin typeface="Bitter"/>
                <a:ea typeface="Bitter"/>
                <a:cs typeface="Bitter"/>
                <a:sym typeface="Bitter"/>
              </a:rPr>
              <a:t>𝓘</a:t>
            </a:r>
            <a:r>
              <a:rPr lang="en" sz="1350">
                <a:latin typeface="Bitter"/>
                <a:ea typeface="Bitter"/>
                <a:cs typeface="Bitter"/>
                <a:sym typeface="Bitter"/>
              </a:rPr>
              <a:t> </a:t>
            </a:r>
            <a:r>
              <a:rPr lang="en" sz="1300">
                <a:latin typeface="Bitter"/>
                <a:ea typeface="Bitter"/>
                <a:cs typeface="Bitter"/>
                <a:sym typeface="Bitter"/>
              </a:rPr>
              <a:t>where the cardinality of 𝓧 is greater than that of 𝓨, then there is an element 𝔁 in 𝓧 minus 𝓨 such that the union of 𝓨 and {𝔁} is in </a:t>
            </a:r>
            <a:r>
              <a:rPr lang="en" sz="1400">
                <a:latin typeface="Bitter"/>
                <a:ea typeface="Bitter"/>
                <a:cs typeface="Bitter"/>
                <a:sym typeface="Bitter"/>
              </a:rPr>
              <a:t>𝓘</a:t>
            </a:r>
            <a:r>
              <a:rPr lang="en" sz="1300">
                <a:latin typeface="Bitter"/>
                <a:ea typeface="Bitter"/>
                <a:cs typeface="Bitter"/>
                <a:sym typeface="Bitter"/>
              </a:rPr>
              <a:t>.</a:t>
            </a:r>
            <a:endParaRPr sz="1300">
              <a:latin typeface="Bitter"/>
              <a:ea typeface="Bitter"/>
              <a:cs typeface="Bitter"/>
              <a:sym typeface="Bitter"/>
            </a:endParaRPr>
          </a:p>
          <a:p>
            <a:pPr indent="0" lvl="0" marL="0">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Sound Familiar Yet?</a:t>
            </a:r>
            <a:endParaRPr/>
          </a:p>
        </p:txBody>
      </p:sp>
      <p:sp>
        <p:nvSpPr>
          <p:cNvPr id="86" name="Shape 8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Proxima Nova"/>
                <a:ea typeface="Proxima Nova"/>
                <a:cs typeface="Proxima Nova"/>
                <a:sym typeface="Proxima Nova"/>
              </a:rPr>
              <a:t>Matroid theory borrows much of its terminology from set theory, linear algebra, and graph theory.</a:t>
            </a:r>
            <a:endParaRPr sz="1400">
              <a:latin typeface="Proxima Nova"/>
              <a:ea typeface="Proxima Nova"/>
              <a:cs typeface="Proxima Nova"/>
              <a:sym typeface="Proxima Nova"/>
            </a:endParaRPr>
          </a:p>
          <a:p>
            <a:pPr indent="0" lvl="0" marL="0" rtl="0">
              <a:spcBef>
                <a:spcPts val="0"/>
              </a:spcBef>
              <a:spcAft>
                <a:spcPts val="0"/>
              </a:spcAft>
              <a:buNone/>
            </a:pPr>
            <a:r>
              <a:t/>
            </a:r>
            <a:endParaRPr sz="1400">
              <a:latin typeface="Proxima Nova"/>
              <a:ea typeface="Proxima Nova"/>
              <a:cs typeface="Proxima Nova"/>
              <a:sym typeface="Proxima Nova"/>
            </a:endParaRPr>
          </a:p>
          <a:p>
            <a:pPr indent="-311150" lvl="0" marL="457200" rtl="0">
              <a:spcBef>
                <a:spcPts val="0"/>
              </a:spcBef>
              <a:spcAft>
                <a:spcPts val="0"/>
              </a:spcAft>
              <a:buSzPts val="1300"/>
              <a:buFont typeface="Bitter"/>
              <a:buAutoNum type="romanLcPeriod"/>
            </a:pPr>
            <a:r>
              <a:rPr lang="en" sz="1300">
                <a:latin typeface="Bitter"/>
                <a:ea typeface="Bitter"/>
                <a:cs typeface="Bitter"/>
                <a:sym typeface="Bitter"/>
              </a:rPr>
              <a:t>The union of all sets in 𝓜 is called the </a:t>
            </a:r>
            <a:r>
              <a:rPr b="1" lang="en" sz="1300">
                <a:latin typeface="Bitter"/>
                <a:ea typeface="Bitter"/>
                <a:cs typeface="Bitter"/>
                <a:sym typeface="Bitter"/>
              </a:rPr>
              <a:t>ground set</a:t>
            </a:r>
            <a:r>
              <a:rPr lang="en" sz="1300">
                <a:latin typeface="Bitter"/>
                <a:ea typeface="Bitter"/>
                <a:cs typeface="Bitter"/>
                <a:sym typeface="Bitter"/>
              </a:rPr>
              <a:t>.</a:t>
            </a:r>
            <a:endParaRPr sz="1300">
              <a:latin typeface="Bitter"/>
              <a:ea typeface="Bitter"/>
              <a:cs typeface="Bitter"/>
              <a:sym typeface="Bitter"/>
            </a:endParaRPr>
          </a:p>
          <a:p>
            <a:pPr indent="0" lvl="0" marL="3657600" rtl="0">
              <a:spcBef>
                <a:spcPts val="0"/>
              </a:spcBef>
              <a:spcAft>
                <a:spcPts val="0"/>
              </a:spcAft>
              <a:buNone/>
            </a:pPr>
            <a:r>
              <a:rPr lang="en" sz="800">
                <a:latin typeface="Bitter"/>
                <a:ea typeface="Bitter"/>
                <a:cs typeface="Bitter"/>
                <a:sym typeface="Bitter"/>
              </a:rPr>
              <a:t>       set theory</a:t>
            </a:r>
            <a:endParaRPr sz="800">
              <a:latin typeface="Bitter"/>
              <a:ea typeface="Bitter"/>
              <a:cs typeface="Bitter"/>
              <a:sym typeface="Bitter"/>
            </a:endParaRPr>
          </a:p>
          <a:p>
            <a:pPr indent="-311150" lvl="0" marL="457200" rtl="0">
              <a:spcBef>
                <a:spcPts val="1000"/>
              </a:spcBef>
              <a:spcAft>
                <a:spcPts val="0"/>
              </a:spcAft>
              <a:buSzPts val="1300"/>
              <a:buFont typeface="Bitter"/>
              <a:buAutoNum type="romanLcPeriod"/>
            </a:pPr>
            <a:r>
              <a:rPr lang="en" sz="1300">
                <a:latin typeface="Bitter"/>
                <a:ea typeface="Bitter"/>
                <a:cs typeface="Bitter"/>
                <a:sym typeface="Bitter"/>
              </a:rPr>
              <a:t>An independent set is called a </a:t>
            </a:r>
            <a:r>
              <a:rPr b="1" lang="en" sz="1300">
                <a:latin typeface="Bitter"/>
                <a:ea typeface="Bitter"/>
                <a:cs typeface="Bitter"/>
                <a:sym typeface="Bitter"/>
              </a:rPr>
              <a:t>basis</a:t>
            </a:r>
            <a:r>
              <a:rPr lang="en" sz="1300">
                <a:latin typeface="Bitter"/>
                <a:ea typeface="Bitter"/>
                <a:cs typeface="Bitter"/>
                <a:sym typeface="Bitter"/>
              </a:rPr>
              <a:t> if it is not a proper subset of another independent set.</a:t>
            </a:r>
            <a:endParaRPr sz="1300">
              <a:latin typeface="Bitter"/>
              <a:ea typeface="Bitter"/>
              <a:cs typeface="Bitter"/>
              <a:sym typeface="Bitter"/>
            </a:endParaRPr>
          </a:p>
          <a:p>
            <a:pPr indent="0" lvl="0" marL="2743200" rtl="0">
              <a:spcBef>
                <a:spcPts val="0"/>
              </a:spcBef>
              <a:spcAft>
                <a:spcPts val="0"/>
              </a:spcAft>
              <a:buNone/>
            </a:pPr>
            <a:r>
              <a:rPr lang="en" sz="800">
                <a:latin typeface="Bitter"/>
                <a:ea typeface="Bitter"/>
                <a:cs typeface="Bitter"/>
                <a:sym typeface="Bitter"/>
              </a:rPr>
              <a:t>    linear algebra</a:t>
            </a:r>
            <a:endParaRPr sz="800">
              <a:latin typeface="Bitter"/>
              <a:ea typeface="Bitter"/>
              <a:cs typeface="Bitter"/>
              <a:sym typeface="Bitter"/>
            </a:endParaRPr>
          </a:p>
          <a:p>
            <a:pPr indent="-311150" lvl="0" marL="457200" rtl="0">
              <a:spcBef>
                <a:spcPts val="1000"/>
              </a:spcBef>
              <a:spcAft>
                <a:spcPts val="0"/>
              </a:spcAft>
              <a:buSzPts val="1300"/>
              <a:buFont typeface="Bitter"/>
              <a:buAutoNum type="romanLcPeriod"/>
            </a:pPr>
            <a:r>
              <a:rPr lang="en" sz="1300">
                <a:latin typeface="Bitter"/>
                <a:ea typeface="Bitter"/>
                <a:cs typeface="Bitter"/>
                <a:sym typeface="Bitter"/>
              </a:rPr>
              <a:t>The </a:t>
            </a:r>
            <a:r>
              <a:rPr b="1" lang="en" sz="1300">
                <a:latin typeface="Bitter"/>
                <a:ea typeface="Bitter"/>
                <a:cs typeface="Bitter"/>
                <a:sym typeface="Bitter"/>
              </a:rPr>
              <a:t>rank</a:t>
            </a:r>
            <a:r>
              <a:rPr lang="en" sz="1300">
                <a:latin typeface="Bitter"/>
                <a:ea typeface="Bitter"/>
                <a:cs typeface="Bitter"/>
                <a:sym typeface="Bitter"/>
              </a:rPr>
              <a:t> of a subset 𝓧 of the ground set is the size of the largest independent subset of X.</a:t>
            </a:r>
            <a:endParaRPr sz="1300">
              <a:latin typeface="Bitter"/>
              <a:ea typeface="Bitter"/>
              <a:cs typeface="Bitter"/>
              <a:sym typeface="Bitter"/>
            </a:endParaRPr>
          </a:p>
          <a:p>
            <a:pPr indent="457200" lvl="0" marL="0" rtl="0">
              <a:spcBef>
                <a:spcPts val="0"/>
              </a:spcBef>
              <a:spcAft>
                <a:spcPts val="0"/>
              </a:spcAft>
              <a:buNone/>
            </a:pPr>
            <a:r>
              <a:rPr lang="en" sz="800">
                <a:latin typeface="Bitter"/>
                <a:ea typeface="Bitter"/>
                <a:cs typeface="Bitter"/>
                <a:sym typeface="Bitter"/>
              </a:rPr>
              <a:t>     linear algebra</a:t>
            </a:r>
            <a:endParaRPr sz="1300">
              <a:latin typeface="Bitter"/>
              <a:ea typeface="Bitter"/>
              <a:cs typeface="Bitter"/>
              <a:sym typeface="Bitter"/>
            </a:endParaRPr>
          </a:p>
          <a:p>
            <a:pPr indent="-311150" lvl="0" marL="457200" rtl="0">
              <a:spcBef>
                <a:spcPts val="1000"/>
              </a:spcBef>
              <a:spcAft>
                <a:spcPts val="0"/>
              </a:spcAft>
              <a:buSzPts val="1300"/>
              <a:buFont typeface="Bitter"/>
              <a:buAutoNum type="romanLcPeriod"/>
            </a:pPr>
            <a:r>
              <a:rPr lang="en" sz="1300">
                <a:latin typeface="Bitter"/>
                <a:ea typeface="Bitter"/>
                <a:cs typeface="Bitter"/>
                <a:sym typeface="Bitter"/>
              </a:rPr>
              <a:t>A dependent set is called a </a:t>
            </a:r>
            <a:r>
              <a:rPr b="1" lang="en" sz="1300">
                <a:latin typeface="Bitter"/>
                <a:ea typeface="Bitter"/>
                <a:cs typeface="Bitter"/>
                <a:sym typeface="Bitter"/>
              </a:rPr>
              <a:t>circuit </a:t>
            </a:r>
            <a:r>
              <a:rPr lang="en" sz="1300">
                <a:latin typeface="Bitter"/>
                <a:ea typeface="Bitter"/>
                <a:cs typeface="Bitter"/>
                <a:sym typeface="Bitter"/>
              </a:rPr>
              <a:t>if every proper subset is independent.</a:t>
            </a:r>
            <a:endParaRPr sz="1300">
              <a:latin typeface="Bitter"/>
              <a:ea typeface="Bitter"/>
              <a:cs typeface="Bitter"/>
              <a:sym typeface="Bitter"/>
            </a:endParaRPr>
          </a:p>
          <a:p>
            <a:pPr indent="0" lvl="0" marL="2286000" rtl="0">
              <a:spcBef>
                <a:spcPts val="0"/>
              </a:spcBef>
              <a:spcAft>
                <a:spcPts val="1000"/>
              </a:spcAft>
              <a:buNone/>
            </a:pPr>
            <a:r>
              <a:rPr lang="en" sz="800">
                <a:latin typeface="Bitter"/>
                <a:ea typeface="Bitter"/>
                <a:cs typeface="Bitter"/>
                <a:sym typeface="Bitter"/>
              </a:rPr>
              <a:t>          </a:t>
            </a:r>
            <a:r>
              <a:rPr lang="en" sz="800">
                <a:latin typeface="Bitter"/>
                <a:ea typeface="Bitter"/>
                <a:cs typeface="Bitter"/>
                <a:sym typeface="Bitter"/>
              </a:rPr>
              <a:t>g</a:t>
            </a:r>
            <a:r>
              <a:rPr lang="en" sz="800">
                <a:latin typeface="Bitter"/>
                <a:ea typeface="Bitter"/>
                <a:cs typeface="Bitter"/>
                <a:sym typeface="Bitter"/>
              </a:rPr>
              <a:t>raph theory</a:t>
            </a:r>
            <a:endParaRPr sz="1300">
              <a:latin typeface="Bitter"/>
              <a:ea typeface="Bitter"/>
              <a:cs typeface="Bitter"/>
              <a:sym typeface="Bit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Yearning for Independence</a:t>
            </a:r>
            <a:endParaRPr/>
          </a:p>
        </p:txBody>
      </p:sp>
      <p:sp>
        <p:nvSpPr>
          <p:cNvPr id="92" name="Shape 9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Essentially, Matroids generalize the idea of independence.  Whitney provided two axioms for his definition of independence, and stated that any structure adhering to these axioms is a matroid.  These two axioms provided his abstract version of independence that can be applied to both graph theory and linear algebra</a:t>
            </a:r>
            <a:endParaRPr/>
          </a:p>
          <a:p>
            <a:pPr indent="0" lvl="0" marL="0" marR="0" rtl="0" algn="l">
              <a:lnSpc>
                <a:spcPct val="115000"/>
              </a:lnSpc>
              <a:spcBef>
                <a:spcPts val="1600"/>
              </a:spcBef>
              <a:spcAft>
                <a:spcPts val="1600"/>
              </a:spcAft>
              <a:buNone/>
            </a:pPr>
            <a:r>
              <a:rPr lang="en"/>
              <a:t>Whitney used two of the previous properties as his axioms.  Both the heredity property and the exchange property were used to describe a matroid’s independence.  Whitney failed to include the 3rd axiom of non-emptiness as he simply assumed that the set of independent sets must at least contain one set that is the empty 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Graphic Matroids</a:t>
            </a:r>
            <a:endParaRPr/>
          </a:p>
        </p:txBody>
      </p:sp>
      <p:sp>
        <p:nvSpPr>
          <p:cNvPr id="98" name="Shape 9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Proxima Nova"/>
                <a:ea typeface="Proxima Nova"/>
                <a:cs typeface="Proxima Nova"/>
                <a:sym typeface="Proxima Nova"/>
              </a:rPr>
              <a:t>A graphic matroid (also called a cycle matroid or polygon matroid) generalizes the notion of an undirected graph.</a:t>
            </a:r>
            <a:endParaRPr sz="1300">
              <a:latin typeface="Proxima Nova"/>
              <a:ea typeface="Proxima Nova"/>
              <a:cs typeface="Proxima Nova"/>
              <a:sym typeface="Proxima Nova"/>
            </a:endParaRPr>
          </a:p>
          <a:p>
            <a:pPr indent="0" lvl="0" marL="0">
              <a:spcBef>
                <a:spcPts val="1600"/>
              </a:spcBef>
              <a:spcAft>
                <a:spcPts val="0"/>
              </a:spcAft>
              <a:buNone/>
            </a:pPr>
            <a:r>
              <a:rPr lang="en" sz="1300">
                <a:latin typeface="Bitter"/>
                <a:ea typeface="Bitter"/>
                <a:cs typeface="Bitter"/>
                <a:sym typeface="Bitter"/>
              </a:rPr>
              <a:t>Consider an undirected graph 𝓖 = (𝓥, </a:t>
            </a:r>
            <a:r>
              <a:rPr lang="en" sz="1200">
                <a:solidFill>
                  <a:srgbClr val="2A2A2A"/>
                </a:solidFill>
                <a:highlight>
                  <a:schemeClr val="lt1"/>
                </a:highlight>
                <a:latin typeface="Bitter"/>
                <a:ea typeface="Bitter"/>
                <a:cs typeface="Bitter"/>
                <a:sym typeface="Bitter"/>
              </a:rPr>
              <a:t>𝓔</a:t>
            </a:r>
            <a:r>
              <a:rPr lang="en" sz="1300">
                <a:latin typeface="Bitter"/>
                <a:ea typeface="Bitter"/>
                <a:cs typeface="Bitter"/>
                <a:sym typeface="Bitter"/>
              </a:rPr>
              <a:t>) </a:t>
            </a:r>
            <a:r>
              <a:rPr lang="en" sz="1300">
                <a:latin typeface="Bitter"/>
                <a:ea typeface="Bitter"/>
                <a:cs typeface="Bitter"/>
                <a:sym typeface="Bitter"/>
              </a:rPr>
              <a:t>a</a:t>
            </a:r>
            <a:r>
              <a:rPr lang="en" sz="1300">
                <a:latin typeface="Bitter"/>
                <a:ea typeface="Bitter"/>
                <a:cs typeface="Bitter"/>
                <a:sym typeface="Bitter"/>
              </a:rPr>
              <a:t>nd set of independent sets </a:t>
            </a:r>
            <a:r>
              <a:rPr lang="en" sz="1400">
                <a:latin typeface="Bitter"/>
                <a:ea typeface="Bitter"/>
                <a:cs typeface="Bitter"/>
                <a:sym typeface="Bitter"/>
              </a:rPr>
              <a:t>𝓘</a:t>
            </a:r>
            <a:r>
              <a:rPr lang="en" sz="1300">
                <a:latin typeface="Bitter"/>
                <a:ea typeface="Bitter"/>
                <a:cs typeface="Bitter"/>
                <a:sym typeface="Bitter"/>
              </a:rPr>
              <a:t> such that </a:t>
            </a:r>
            <a:r>
              <a:rPr lang="en" sz="1400">
                <a:latin typeface="Bitter"/>
                <a:ea typeface="Bitter"/>
                <a:cs typeface="Bitter"/>
                <a:sym typeface="Bitter"/>
              </a:rPr>
              <a:t>𝓘</a:t>
            </a:r>
            <a:r>
              <a:rPr lang="en" sz="1300">
                <a:latin typeface="Bitter"/>
                <a:ea typeface="Bitter"/>
                <a:cs typeface="Bitter"/>
                <a:sym typeface="Bitter"/>
              </a:rPr>
              <a:t> = { 𝛪 : 𝛪 ⊆ </a:t>
            </a:r>
            <a:r>
              <a:rPr lang="en" sz="1200">
                <a:solidFill>
                  <a:srgbClr val="2A2A2A"/>
                </a:solidFill>
                <a:highlight>
                  <a:schemeClr val="lt1"/>
                </a:highlight>
                <a:latin typeface="Bitter"/>
                <a:ea typeface="Bitter"/>
                <a:cs typeface="Bitter"/>
                <a:sym typeface="Bitter"/>
              </a:rPr>
              <a:t>𝓔</a:t>
            </a:r>
            <a:r>
              <a:rPr lang="en" sz="1300">
                <a:latin typeface="Bitter"/>
                <a:ea typeface="Bitter"/>
                <a:cs typeface="Bitter"/>
                <a:sym typeface="Bitter"/>
              </a:rPr>
              <a:t>, 𝛪 </a:t>
            </a:r>
            <a:r>
              <a:rPr lang="en" sz="1200">
                <a:latin typeface="Libre Baskerville"/>
                <a:ea typeface="Libre Baskerville"/>
                <a:cs typeface="Libre Baskerville"/>
                <a:sym typeface="Libre Baskerville"/>
              </a:rPr>
              <a:t>induces a forest in</a:t>
            </a:r>
            <a:r>
              <a:rPr lang="en" sz="1300">
                <a:latin typeface="Bitter"/>
                <a:ea typeface="Bitter"/>
                <a:cs typeface="Bitter"/>
                <a:sym typeface="Bitter"/>
              </a:rPr>
              <a:t> 𝓖}.</a:t>
            </a:r>
            <a:endParaRPr sz="1300">
              <a:latin typeface="Bitter"/>
              <a:ea typeface="Bitter"/>
              <a:cs typeface="Bitter"/>
              <a:sym typeface="Bitter"/>
            </a:endParaRPr>
          </a:p>
          <a:p>
            <a:pPr indent="0" lvl="0" marL="0">
              <a:spcBef>
                <a:spcPts val="1600"/>
              </a:spcBef>
              <a:spcAft>
                <a:spcPts val="0"/>
              </a:spcAft>
              <a:buNone/>
            </a:pPr>
            <a:r>
              <a:rPr lang="en" sz="1300">
                <a:latin typeface="Bitter"/>
                <a:ea typeface="Bitter"/>
                <a:cs typeface="Bitter"/>
                <a:sym typeface="Bitter"/>
              </a:rPr>
              <a:t>Then, 𝓜 = (</a:t>
            </a:r>
            <a:r>
              <a:rPr lang="en" sz="1200">
                <a:solidFill>
                  <a:srgbClr val="2A2A2A"/>
                </a:solidFill>
                <a:highlight>
                  <a:schemeClr val="lt1"/>
                </a:highlight>
                <a:latin typeface="Bitter"/>
                <a:ea typeface="Bitter"/>
                <a:cs typeface="Bitter"/>
                <a:sym typeface="Bitter"/>
              </a:rPr>
              <a:t>𝓔</a:t>
            </a:r>
            <a:r>
              <a:rPr lang="en" sz="1300">
                <a:latin typeface="Bitter"/>
                <a:ea typeface="Bitter"/>
                <a:cs typeface="Bitter"/>
                <a:sym typeface="Bitter"/>
              </a:rPr>
              <a:t>, </a:t>
            </a:r>
            <a:r>
              <a:rPr lang="en" sz="1400">
                <a:latin typeface="Bitter"/>
                <a:ea typeface="Bitter"/>
                <a:cs typeface="Bitter"/>
                <a:sym typeface="Bitter"/>
              </a:rPr>
              <a:t>𝓘</a:t>
            </a:r>
            <a:r>
              <a:rPr lang="en" sz="1300">
                <a:latin typeface="Bitter"/>
                <a:ea typeface="Bitter"/>
                <a:cs typeface="Bitter"/>
                <a:sym typeface="Bitter"/>
              </a:rPr>
              <a:t>) is a matroid, and the set of independent sets </a:t>
            </a:r>
            <a:r>
              <a:rPr lang="en" sz="1400">
                <a:latin typeface="Bitter"/>
                <a:ea typeface="Bitter"/>
                <a:cs typeface="Bitter"/>
                <a:sym typeface="Bitter"/>
              </a:rPr>
              <a:t>𝓘</a:t>
            </a:r>
            <a:r>
              <a:rPr lang="en" sz="1300">
                <a:latin typeface="Bitter"/>
                <a:ea typeface="Bitter"/>
                <a:cs typeface="Bitter"/>
                <a:sym typeface="Bitter"/>
              </a:rPr>
              <a:t> are the forests of 𝓖.  Some analogous properties of 𝓜 and 𝓖 are:</a:t>
            </a:r>
            <a:endParaRPr sz="1200">
              <a:latin typeface="Bitter"/>
              <a:ea typeface="Bitter"/>
              <a:cs typeface="Bitter"/>
              <a:sym typeface="Bitter"/>
            </a:endParaRPr>
          </a:p>
          <a:p>
            <a:pPr indent="-304800" lvl="0" marL="457200">
              <a:spcBef>
                <a:spcPts val="1600"/>
              </a:spcBef>
              <a:spcAft>
                <a:spcPts val="0"/>
              </a:spcAft>
              <a:buSzPts val="1200"/>
              <a:buFont typeface="Bitter"/>
              <a:buChar char="●"/>
            </a:pPr>
            <a:r>
              <a:rPr lang="en" sz="1200">
                <a:latin typeface="Bitter"/>
                <a:ea typeface="Bitter"/>
                <a:cs typeface="Bitter"/>
                <a:sym typeface="Bitter"/>
              </a:rPr>
              <a:t>the bases of a graphic matroid </a:t>
            </a:r>
            <a:r>
              <a:rPr lang="en" sz="1300">
                <a:latin typeface="Bitter"/>
                <a:ea typeface="Bitter"/>
                <a:cs typeface="Bitter"/>
                <a:sym typeface="Bitter"/>
              </a:rPr>
              <a:t>𝓜</a:t>
            </a:r>
            <a:r>
              <a:rPr lang="en" sz="1200">
                <a:latin typeface="Bitter"/>
                <a:ea typeface="Bitter"/>
                <a:cs typeface="Bitter"/>
                <a:sym typeface="Bitter"/>
              </a:rPr>
              <a:t>(</a:t>
            </a:r>
            <a:r>
              <a:rPr lang="en" sz="1300">
                <a:latin typeface="Bitter"/>
                <a:ea typeface="Bitter"/>
                <a:cs typeface="Bitter"/>
                <a:sym typeface="Bitter"/>
              </a:rPr>
              <a:t>𝓖</a:t>
            </a:r>
            <a:r>
              <a:rPr lang="en" sz="1200">
                <a:latin typeface="Bitter"/>
                <a:ea typeface="Bitter"/>
                <a:cs typeface="Bitter"/>
                <a:sym typeface="Bitter"/>
              </a:rPr>
              <a:t>) are the spanning forests of </a:t>
            </a:r>
            <a:r>
              <a:rPr lang="en" sz="1300">
                <a:latin typeface="Bitter"/>
                <a:ea typeface="Bitter"/>
                <a:cs typeface="Bitter"/>
                <a:sym typeface="Bitter"/>
              </a:rPr>
              <a:t>𝓖</a:t>
            </a:r>
            <a:endParaRPr sz="1200">
              <a:latin typeface="Bitter"/>
              <a:ea typeface="Bitter"/>
              <a:cs typeface="Bitter"/>
              <a:sym typeface="Bitter"/>
            </a:endParaRPr>
          </a:p>
          <a:p>
            <a:pPr indent="-304800" lvl="0" marL="457200">
              <a:spcBef>
                <a:spcPts val="1000"/>
              </a:spcBef>
              <a:spcAft>
                <a:spcPts val="0"/>
              </a:spcAft>
              <a:buSzPts val="1200"/>
              <a:buFont typeface="Bitter"/>
              <a:buChar char="●"/>
            </a:pPr>
            <a:r>
              <a:rPr lang="en" sz="1200">
                <a:latin typeface="Bitter"/>
                <a:ea typeface="Bitter"/>
                <a:cs typeface="Bitter"/>
                <a:sym typeface="Bitter"/>
              </a:rPr>
              <a:t>the circuits of </a:t>
            </a:r>
            <a:r>
              <a:rPr lang="en" sz="1300">
                <a:latin typeface="Bitter"/>
                <a:ea typeface="Bitter"/>
                <a:cs typeface="Bitter"/>
                <a:sym typeface="Bitter"/>
              </a:rPr>
              <a:t>𝓜</a:t>
            </a:r>
            <a:r>
              <a:rPr lang="en" sz="1200">
                <a:latin typeface="Bitter"/>
                <a:ea typeface="Bitter"/>
                <a:cs typeface="Bitter"/>
                <a:sym typeface="Bitter"/>
              </a:rPr>
              <a:t>(</a:t>
            </a:r>
            <a:r>
              <a:rPr lang="en" sz="1300">
                <a:latin typeface="Bitter"/>
                <a:ea typeface="Bitter"/>
                <a:cs typeface="Bitter"/>
                <a:sym typeface="Bitter"/>
              </a:rPr>
              <a:t>𝓖</a:t>
            </a:r>
            <a:r>
              <a:rPr lang="en" sz="1200">
                <a:latin typeface="Bitter"/>
                <a:ea typeface="Bitter"/>
                <a:cs typeface="Bitter"/>
                <a:sym typeface="Bitter"/>
              </a:rPr>
              <a:t>) are the simple cycles of </a:t>
            </a:r>
            <a:r>
              <a:rPr lang="en" sz="1300">
                <a:latin typeface="Bitter"/>
                <a:ea typeface="Bitter"/>
                <a:cs typeface="Bitter"/>
                <a:sym typeface="Bitter"/>
              </a:rPr>
              <a:t>𝓖</a:t>
            </a:r>
            <a:endParaRPr sz="1200">
              <a:latin typeface="Bitter"/>
              <a:ea typeface="Bitter"/>
              <a:cs typeface="Bitter"/>
              <a:sym typeface="Bitter"/>
            </a:endParaRPr>
          </a:p>
          <a:p>
            <a:pPr indent="-304800" lvl="0" marL="457200">
              <a:spcBef>
                <a:spcPts val="1000"/>
              </a:spcBef>
              <a:spcAft>
                <a:spcPts val="0"/>
              </a:spcAft>
              <a:buSzPts val="1200"/>
              <a:buFont typeface="Bitter"/>
              <a:buChar char="●"/>
            </a:pPr>
            <a:r>
              <a:rPr lang="en" sz="1200">
                <a:latin typeface="Bitter"/>
                <a:ea typeface="Bitter"/>
                <a:cs typeface="Bitter"/>
                <a:sym typeface="Bitter"/>
              </a:rPr>
              <a:t>the rank in </a:t>
            </a:r>
            <a:r>
              <a:rPr lang="en" sz="1300">
                <a:latin typeface="Bitter"/>
                <a:ea typeface="Bitter"/>
                <a:cs typeface="Bitter"/>
                <a:sym typeface="Bitter"/>
              </a:rPr>
              <a:t>𝓜</a:t>
            </a:r>
            <a:r>
              <a:rPr lang="en" sz="1200">
                <a:latin typeface="Bitter"/>
                <a:ea typeface="Bitter"/>
                <a:cs typeface="Bitter"/>
                <a:sym typeface="Bitter"/>
              </a:rPr>
              <a:t>(</a:t>
            </a:r>
            <a:r>
              <a:rPr lang="en" sz="1300">
                <a:latin typeface="Bitter"/>
                <a:ea typeface="Bitter"/>
                <a:cs typeface="Bitter"/>
                <a:sym typeface="Bitter"/>
              </a:rPr>
              <a:t>𝓖</a:t>
            </a:r>
            <a:r>
              <a:rPr lang="en" sz="1200">
                <a:latin typeface="Bitter"/>
                <a:ea typeface="Bitter"/>
                <a:cs typeface="Bitter"/>
                <a:sym typeface="Bitter"/>
              </a:rPr>
              <a:t>) of a set </a:t>
            </a:r>
            <a:r>
              <a:rPr lang="en" sz="1300">
                <a:latin typeface="Bitter"/>
                <a:ea typeface="Bitter"/>
                <a:cs typeface="Bitter"/>
                <a:sym typeface="Bitter"/>
              </a:rPr>
              <a:t>𝓧</a:t>
            </a:r>
            <a:r>
              <a:rPr lang="en" sz="1200">
                <a:latin typeface="Bitter"/>
                <a:ea typeface="Bitter"/>
                <a:cs typeface="Bitter"/>
                <a:sym typeface="Bitter"/>
              </a:rPr>
              <a:t> of edges of a graph </a:t>
            </a:r>
            <a:r>
              <a:rPr lang="en" sz="1300">
                <a:latin typeface="Bitter"/>
                <a:ea typeface="Bitter"/>
                <a:cs typeface="Bitter"/>
                <a:sym typeface="Bitter"/>
              </a:rPr>
              <a:t>𝓖</a:t>
            </a:r>
            <a:r>
              <a:rPr lang="en" sz="1200">
                <a:latin typeface="Bitter"/>
                <a:ea typeface="Bitter"/>
                <a:cs typeface="Bitter"/>
                <a:sym typeface="Bitter"/>
              </a:rPr>
              <a:t> is  𝑟(</a:t>
            </a:r>
            <a:r>
              <a:rPr lang="en" sz="1300">
                <a:latin typeface="Bitter"/>
                <a:ea typeface="Bitter"/>
                <a:cs typeface="Bitter"/>
                <a:sym typeface="Bitter"/>
              </a:rPr>
              <a:t>𝓧</a:t>
            </a:r>
            <a:r>
              <a:rPr lang="en" sz="1200">
                <a:latin typeface="Bitter"/>
                <a:ea typeface="Bitter"/>
                <a:cs typeface="Bitter"/>
                <a:sym typeface="Bitter"/>
              </a:rPr>
              <a:t>) = 𝑛 − 𝑐  where 𝑛 is the number of vertices in the subgraph formed by the edges in </a:t>
            </a:r>
            <a:r>
              <a:rPr lang="en" sz="1300">
                <a:latin typeface="Bitter"/>
                <a:ea typeface="Bitter"/>
                <a:cs typeface="Bitter"/>
                <a:sym typeface="Bitter"/>
              </a:rPr>
              <a:t>𝓧</a:t>
            </a:r>
            <a:r>
              <a:rPr lang="en" sz="1200">
                <a:latin typeface="Bitter"/>
                <a:ea typeface="Bitter"/>
                <a:cs typeface="Bitter"/>
                <a:sym typeface="Bitter"/>
              </a:rPr>
              <a:t> and 𝑐 is the number of connected components of the same subgraph</a:t>
            </a:r>
            <a:endParaRPr sz="1200">
              <a:latin typeface="Bitter"/>
              <a:ea typeface="Bitter"/>
              <a:cs typeface="Bitter"/>
              <a:sym typeface="Bit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More Examples of Matroid Types &amp; Algorithms</a:t>
            </a:r>
            <a:endParaRPr/>
          </a:p>
        </p:txBody>
      </p:sp>
      <p:graphicFrame>
        <p:nvGraphicFramePr>
          <p:cNvPr id="104" name="Shape 104"/>
          <p:cNvGraphicFramePr/>
          <p:nvPr/>
        </p:nvGraphicFramePr>
        <p:xfrm>
          <a:off x="952500" y="1399175"/>
          <a:ext cx="3000000" cy="3000000"/>
        </p:xfrm>
        <a:graphic>
          <a:graphicData uri="http://schemas.openxmlformats.org/drawingml/2006/table">
            <a:tbl>
              <a:tblPr>
                <a:noFill/>
                <a:tableStyleId>{1169F5CE-EAD3-4BA7-B29E-0C29F6EE2C9E}</a:tableStyleId>
              </a:tblPr>
              <a:tblGrid>
                <a:gridCol w="3619500"/>
                <a:gridCol w="3619500"/>
              </a:tblGrid>
              <a:tr h="381000">
                <a:tc>
                  <a:txBody>
                    <a:bodyPr>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Vector Matroid</a:t>
                      </a:r>
                      <a:endParaRPr sz="18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Graphic Matroid</a:t>
                      </a:r>
                      <a:endParaRPr sz="18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Uniform Matroid</a:t>
                      </a:r>
                      <a:endParaRPr sz="18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Partition Matroid</a:t>
                      </a:r>
                      <a:endParaRPr sz="18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Laminar Matroid</a:t>
                      </a:r>
                      <a:endParaRPr sz="18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Transversal Matroid</a:t>
                      </a:r>
                      <a:endParaRPr sz="18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Matching Matroid</a:t>
                      </a:r>
                      <a:endParaRPr sz="18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Uniform Matroids</a:t>
                      </a:r>
                      <a:endParaRPr sz="1800">
                        <a:solidFill>
                          <a:schemeClr val="dk1"/>
                        </a:solidFill>
                        <a:latin typeface="Open Sans"/>
                        <a:ea typeface="Open Sans"/>
                        <a:cs typeface="Open Sans"/>
                        <a:sym typeface="Open Sans"/>
                      </a:endParaRPr>
                    </a:p>
                    <a:p>
                      <a:pPr indent="0" lvl="0" marL="0" algn="ctr">
                        <a:spcBef>
                          <a:spcPts val="0"/>
                        </a:spcBef>
                        <a:spcAft>
                          <a:spcPts val="0"/>
                        </a:spcAft>
                        <a:buNone/>
                      </a:pPr>
                      <a:r>
                        <a:t/>
                      </a:r>
                      <a:endParaRPr sz="1800">
                        <a:solidFill>
                          <a:schemeClr val="dk1"/>
                        </a:solidFill>
                        <a:latin typeface="Open Sans"/>
                        <a:ea typeface="Open Sans"/>
                        <a:cs typeface="Open Sans"/>
                        <a:sym typeface="Open Sans"/>
                      </a:endParaRP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Graphic/cycle matroid</a:t>
                      </a:r>
                      <a:endParaRPr sz="18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Cographic/cocycle matroid</a:t>
                      </a:r>
                      <a:endParaRPr sz="18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Disjoint path matroid</a:t>
                      </a:r>
                      <a:endParaRPr sz="18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Matroids from Field Extensions</a:t>
                      </a:r>
                      <a:endParaRPr sz="18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Infinite Matroids</a:t>
                      </a:r>
                      <a:endParaRPr sz="18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The Greedy Algorithm</a:t>
                      </a:r>
                      <a:endParaRPr sz="18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Matroid Partitioning</a:t>
                      </a:r>
                      <a:endParaRPr sz="1800">
                        <a:solidFill>
                          <a:schemeClr val="dk1"/>
                        </a:solidFill>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Matroid Intersection</a:t>
                      </a:r>
                      <a:endParaRPr sz="1800">
                        <a:solidFill>
                          <a:schemeClr val="dk1"/>
                        </a:solidFill>
                        <a:latin typeface="Open Sans"/>
                        <a:ea typeface="Open Sans"/>
                        <a:cs typeface="Open Sans"/>
                        <a:sym typeface="Open Sans"/>
                      </a:endParaRPr>
                    </a:p>
                    <a:p>
                      <a:pPr indent="0" lvl="0" marL="0" algn="ctr">
                        <a:spcBef>
                          <a:spcPts val="0"/>
                        </a:spcBef>
                        <a:spcAft>
                          <a:spcPts val="0"/>
                        </a:spcAft>
                        <a:buNone/>
                      </a:pPr>
                      <a:r>
                        <a:t/>
                      </a:r>
                      <a:endParaRPr sz="1800">
                        <a:solidFill>
                          <a:schemeClr val="dk1"/>
                        </a:solidFill>
                        <a:latin typeface="Open Sans"/>
                        <a:ea typeface="Open Sans"/>
                        <a:cs typeface="Open Sans"/>
                        <a:sym typeface="Open Sans"/>
                      </a:endParaRP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Petersen Graph </a:t>
            </a:r>
            <a:r>
              <a:rPr lang="en" sz="3000"/>
              <a:t>(and a possible spanning tree)</a:t>
            </a:r>
            <a:endParaRPr sz="3000"/>
          </a:p>
        </p:txBody>
      </p:sp>
      <p:pic>
        <p:nvPicPr>
          <p:cNvPr id="110" name="Shape 110"/>
          <p:cNvPicPr preferRelativeResize="0"/>
          <p:nvPr/>
        </p:nvPicPr>
        <p:blipFill>
          <a:blip r:embed="rId3">
            <a:alphaModFix/>
          </a:blip>
          <a:stretch>
            <a:fillRect/>
          </a:stretch>
        </p:blipFill>
        <p:spPr>
          <a:xfrm>
            <a:off x="753938" y="1025775"/>
            <a:ext cx="7636124" cy="3968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