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71" r:id="rId3"/>
    <p:sldId id="257" r:id="rId4"/>
    <p:sldId id="258" r:id="rId5"/>
    <p:sldId id="260" r:id="rId6"/>
    <p:sldId id="261" r:id="rId7"/>
    <p:sldId id="264" r:id="rId8"/>
    <p:sldId id="266" r:id="rId9"/>
    <p:sldId id="267" r:id="rId10"/>
    <p:sldId id="265" r:id="rId11"/>
    <p:sldId id="268" r:id="rId12"/>
    <p:sldId id="269" r:id="rId13"/>
    <p:sldId id="270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51" d="100"/>
          <a:sy n="51" d="100"/>
        </p:scale>
        <p:origin x="-108" y="-5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9E1B03-7374-4EC3-8D81-1D30A8E712BA}" type="doc">
      <dgm:prSet loTypeId="urn:microsoft.com/office/officeart/2005/8/layout/chevron2" loCatId="process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ZA"/>
        </a:p>
      </dgm:t>
    </dgm:pt>
    <dgm:pt modelId="{188220EC-87C1-4E17-8692-14D2EB4B31E3}">
      <dgm:prSet phldrT="[Text]"/>
      <dgm:spPr/>
      <dgm:t>
        <a:bodyPr/>
        <a:lstStyle/>
        <a:p>
          <a:endParaRPr lang="en-ZA" dirty="0"/>
        </a:p>
      </dgm:t>
    </dgm:pt>
    <dgm:pt modelId="{C0CB1A98-76D4-4512-92B2-0CEC19F71200}" type="parTrans" cxnId="{6B26A1FC-0BFE-485A-B91B-B924C02DAFD6}">
      <dgm:prSet/>
      <dgm:spPr/>
      <dgm:t>
        <a:bodyPr/>
        <a:lstStyle/>
        <a:p>
          <a:endParaRPr lang="en-ZA"/>
        </a:p>
      </dgm:t>
    </dgm:pt>
    <dgm:pt modelId="{9F50E8DA-6142-4883-8672-5A3E5AE7635D}" type="sibTrans" cxnId="{6B26A1FC-0BFE-485A-B91B-B924C02DAFD6}">
      <dgm:prSet/>
      <dgm:spPr/>
      <dgm:t>
        <a:bodyPr/>
        <a:lstStyle/>
        <a:p>
          <a:endParaRPr lang="en-ZA"/>
        </a:p>
      </dgm:t>
    </dgm:pt>
    <dgm:pt modelId="{DA43B4BE-756C-4871-A00C-34B0F834400C}">
      <dgm:prSet phldrT="[Text]" custT="1"/>
      <dgm:spPr/>
      <dgm:t>
        <a:bodyPr/>
        <a:lstStyle/>
        <a:p>
          <a:pPr>
            <a:lnSpc>
              <a:spcPct val="90000"/>
            </a:lnSpc>
          </a:pPr>
          <a:r>
            <a:rPr lang="en-ZA" sz="1400" dirty="0" smtClean="0">
              <a:latin typeface="Arial" pitchFamily="34" charset="0"/>
              <a:cs typeface="Arial" pitchFamily="34" charset="0"/>
            </a:rPr>
            <a:t>About the MNIST dataset</a:t>
          </a:r>
          <a:endParaRPr lang="en-ZA" sz="1400" dirty="0">
            <a:latin typeface="Arial" pitchFamily="34" charset="0"/>
            <a:cs typeface="Arial" pitchFamily="34" charset="0"/>
          </a:endParaRPr>
        </a:p>
      </dgm:t>
    </dgm:pt>
    <dgm:pt modelId="{4DCBBAC5-87A6-4C58-A5E0-82BC56A38841}" type="parTrans" cxnId="{91AE5461-3227-41D3-87EC-02C12871E784}">
      <dgm:prSet/>
      <dgm:spPr/>
      <dgm:t>
        <a:bodyPr/>
        <a:lstStyle/>
        <a:p>
          <a:endParaRPr lang="en-ZA"/>
        </a:p>
      </dgm:t>
    </dgm:pt>
    <dgm:pt modelId="{BA44C7B1-2A52-4A06-9341-A4C772AECA20}" type="sibTrans" cxnId="{91AE5461-3227-41D3-87EC-02C12871E784}">
      <dgm:prSet/>
      <dgm:spPr/>
      <dgm:t>
        <a:bodyPr/>
        <a:lstStyle/>
        <a:p>
          <a:endParaRPr lang="en-ZA"/>
        </a:p>
      </dgm:t>
    </dgm:pt>
    <dgm:pt modelId="{B19046D8-113D-493F-BBA3-1D7751CE2E75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ZA" sz="1400" dirty="0" smtClean="0">
              <a:latin typeface="Arial" pitchFamily="34" charset="0"/>
              <a:cs typeface="Arial" pitchFamily="34" charset="0"/>
            </a:rPr>
            <a:t>Data Partitioning and Pre-Processing</a:t>
          </a:r>
          <a:endParaRPr lang="en-ZA" sz="1400" dirty="0">
            <a:latin typeface="Arial" pitchFamily="34" charset="0"/>
            <a:cs typeface="Arial" pitchFamily="34" charset="0"/>
          </a:endParaRPr>
        </a:p>
      </dgm:t>
    </dgm:pt>
    <dgm:pt modelId="{F2066755-4DEC-49B1-9BEA-986E36D9FDF9}" type="parTrans" cxnId="{D84175D7-444B-46C9-A6B7-6A3E67AAC0FE}">
      <dgm:prSet/>
      <dgm:spPr/>
      <dgm:t>
        <a:bodyPr/>
        <a:lstStyle/>
        <a:p>
          <a:endParaRPr lang="en-ZA"/>
        </a:p>
      </dgm:t>
    </dgm:pt>
    <dgm:pt modelId="{40AEC73A-87EB-4018-91F8-1B1A48A6A784}" type="sibTrans" cxnId="{D84175D7-444B-46C9-A6B7-6A3E67AAC0FE}">
      <dgm:prSet/>
      <dgm:spPr/>
      <dgm:t>
        <a:bodyPr/>
        <a:lstStyle/>
        <a:p>
          <a:endParaRPr lang="en-ZA"/>
        </a:p>
      </dgm:t>
    </dgm:pt>
    <dgm:pt modelId="{409438E1-2CAF-458C-98B0-7AEBDFAB289E}">
      <dgm:prSet phldrT="[Text]"/>
      <dgm:spPr/>
      <dgm:t>
        <a:bodyPr/>
        <a:lstStyle/>
        <a:p>
          <a:endParaRPr lang="en-ZA" dirty="0"/>
        </a:p>
      </dgm:t>
    </dgm:pt>
    <dgm:pt modelId="{1375E2FA-176B-47C6-90AC-3F8DEBC589AF}" type="parTrans" cxnId="{697BF8D3-C622-4872-8BD1-A4F59FC0E2B1}">
      <dgm:prSet/>
      <dgm:spPr/>
      <dgm:t>
        <a:bodyPr/>
        <a:lstStyle/>
        <a:p>
          <a:endParaRPr lang="en-ZA"/>
        </a:p>
      </dgm:t>
    </dgm:pt>
    <dgm:pt modelId="{707607C9-3B4A-4376-B095-6AC8183ACD39}" type="sibTrans" cxnId="{697BF8D3-C622-4872-8BD1-A4F59FC0E2B1}">
      <dgm:prSet/>
      <dgm:spPr/>
      <dgm:t>
        <a:bodyPr/>
        <a:lstStyle/>
        <a:p>
          <a:endParaRPr lang="en-ZA"/>
        </a:p>
      </dgm:t>
    </dgm:pt>
    <dgm:pt modelId="{E8F60927-3A71-4404-B636-670E56E9FAA0}">
      <dgm:prSet phldrT="[Text]" custT="1"/>
      <dgm:spPr/>
      <dgm:t>
        <a:bodyPr/>
        <a:lstStyle/>
        <a:p>
          <a:pPr>
            <a:lnSpc>
              <a:spcPct val="90000"/>
            </a:lnSpc>
          </a:pPr>
          <a:r>
            <a:rPr lang="en-ZA" sz="1400" dirty="0" smtClean="0">
              <a:latin typeface="Arial" pitchFamily="34" charset="0"/>
              <a:cs typeface="Arial" pitchFamily="34" charset="0"/>
            </a:rPr>
            <a:t>How a Neural Network Works</a:t>
          </a:r>
          <a:endParaRPr lang="en-ZA" sz="1400" dirty="0">
            <a:latin typeface="Arial" pitchFamily="34" charset="0"/>
            <a:cs typeface="Arial" pitchFamily="34" charset="0"/>
          </a:endParaRPr>
        </a:p>
      </dgm:t>
    </dgm:pt>
    <dgm:pt modelId="{0117D8AE-5AB5-4B45-96C7-8D577AC9E214}" type="parTrans" cxnId="{46A71375-CD2C-4AA3-9AB9-2AF97127D98E}">
      <dgm:prSet/>
      <dgm:spPr/>
      <dgm:t>
        <a:bodyPr/>
        <a:lstStyle/>
        <a:p>
          <a:endParaRPr lang="en-ZA"/>
        </a:p>
      </dgm:t>
    </dgm:pt>
    <dgm:pt modelId="{4B81394F-B856-41AA-BC10-BC860D6FD8CB}" type="sibTrans" cxnId="{46A71375-CD2C-4AA3-9AB9-2AF97127D98E}">
      <dgm:prSet/>
      <dgm:spPr/>
      <dgm:t>
        <a:bodyPr/>
        <a:lstStyle/>
        <a:p>
          <a:endParaRPr lang="en-ZA"/>
        </a:p>
      </dgm:t>
    </dgm:pt>
    <dgm:pt modelId="{3D3A1DF3-2BD3-4081-8828-C398873D0F5A}">
      <dgm:prSet phldrT="[Text]"/>
      <dgm:spPr/>
      <dgm:t>
        <a:bodyPr/>
        <a:lstStyle/>
        <a:p>
          <a:endParaRPr lang="en-ZA" dirty="0"/>
        </a:p>
      </dgm:t>
    </dgm:pt>
    <dgm:pt modelId="{FE6D707F-FCA6-49C2-A0F8-C9D5DB911569}" type="parTrans" cxnId="{30CBF36E-AACF-446F-9FFF-524B4D623960}">
      <dgm:prSet/>
      <dgm:spPr/>
      <dgm:t>
        <a:bodyPr/>
        <a:lstStyle/>
        <a:p>
          <a:endParaRPr lang="en-ZA"/>
        </a:p>
      </dgm:t>
    </dgm:pt>
    <dgm:pt modelId="{C1C89758-2028-462E-8ADC-1E46688C890A}" type="sibTrans" cxnId="{30CBF36E-AACF-446F-9FFF-524B4D623960}">
      <dgm:prSet/>
      <dgm:spPr/>
      <dgm:t>
        <a:bodyPr/>
        <a:lstStyle/>
        <a:p>
          <a:endParaRPr lang="en-ZA"/>
        </a:p>
      </dgm:t>
    </dgm:pt>
    <dgm:pt modelId="{B366AC29-20FD-4169-AEA9-C4F103135A99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ZA" sz="1400" dirty="0" smtClean="0">
              <a:latin typeface="Arial" pitchFamily="34" charset="0"/>
              <a:cs typeface="Arial" pitchFamily="34" charset="0"/>
            </a:rPr>
            <a:t>Training the Model</a:t>
          </a:r>
          <a:endParaRPr lang="en-ZA" sz="1400" dirty="0">
            <a:latin typeface="Arial" pitchFamily="34" charset="0"/>
            <a:cs typeface="Arial" pitchFamily="34" charset="0"/>
          </a:endParaRPr>
        </a:p>
      </dgm:t>
    </dgm:pt>
    <dgm:pt modelId="{178BD756-1E6D-485C-BF08-27D84747A337}" type="parTrans" cxnId="{DF58D915-E350-4969-A0B4-C4E2C6405583}">
      <dgm:prSet/>
      <dgm:spPr/>
      <dgm:t>
        <a:bodyPr/>
        <a:lstStyle/>
        <a:p>
          <a:endParaRPr lang="en-ZA"/>
        </a:p>
      </dgm:t>
    </dgm:pt>
    <dgm:pt modelId="{EC5345F7-DF7B-4787-9291-C2DB939098DC}" type="sibTrans" cxnId="{DF58D915-E350-4969-A0B4-C4E2C6405583}">
      <dgm:prSet/>
      <dgm:spPr/>
      <dgm:t>
        <a:bodyPr/>
        <a:lstStyle/>
        <a:p>
          <a:endParaRPr lang="en-ZA"/>
        </a:p>
      </dgm:t>
    </dgm:pt>
    <dgm:pt modelId="{3C45E9B6-BA8F-4C09-A2E4-1F91FC26E7FB}">
      <dgm:prSet phldrT="[Text]"/>
      <dgm:spPr/>
      <dgm:t>
        <a:bodyPr/>
        <a:lstStyle/>
        <a:p>
          <a:endParaRPr lang="en-ZA" dirty="0"/>
        </a:p>
      </dgm:t>
    </dgm:pt>
    <dgm:pt modelId="{3E1C6A0A-0C1C-4383-886E-D8E1AC072810}" type="parTrans" cxnId="{21AA40FF-0810-4CA0-848C-6BAEE7B19BC1}">
      <dgm:prSet/>
      <dgm:spPr/>
      <dgm:t>
        <a:bodyPr/>
        <a:lstStyle/>
        <a:p>
          <a:endParaRPr lang="en-ZA"/>
        </a:p>
      </dgm:t>
    </dgm:pt>
    <dgm:pt modelId="{E89C3038-F59F-4CB7-B9CF-C05FC0DBC4F7}" type="sibTrans" cxnId="{21AA40FF-0810-4CA0-848C-6BAEE7B19BC1}">
      <dgm:prSet/>
      <dgm:spPr/>
      <dgm:t>
        <a:bodyPr/>
        <a:lstStyle/>
        <a:p>
          <a:endParaRPr lang="en-ZA"/>
        </a:p>
      </dgm:t>
    </dgm:pt>
    <dgm:pt modelId="{DE251F1F-2C5C-474B-8157-C79CA4F3BED3}">
      <dgm:prSet phldrT="[Text]" custT="1"/>
      <dgm:spPr/>
      <dgm:t>
        <a:bodyPr/>
        <a:lstStyle/>
        <a:p>
          <a:pPr>
            <a:lnSpc>
              <a:spcPct val="90000"/>
            </a:lnSpc>
          </a:pPr>
          <a:r>
            <a:rPr lang="en-ZA" sz="1400" dirty="0" smtClean="0">
              <a:latin typeface="Arial" pitchFamily="34" charset="0"/>
              <a:cs typeface="Arial" pitchFamily="34" charset="0"/>
            </a:rPr>
            <a:t>Evaluation on the Test Set</a:t>
          </a:r>
          <a:endParaRPr lang="en-ZA" sz="1400" dirty="0">
            <a:latin typeface="Arial" pitchFamily="34" charset="0"/>
            <a:cs typeface="Arial" pitchFamily="34" charset="0"/>
          </a:endParaRPr>
        </a:p>
      </dgm:t>
    </dgm:pt>
    <dgm:pt modelId="{EA88EDF1-2F80-41E5-A72E-87AD45C86743}" type="parTrans" cxnId="{FE6D2957-C553-4718-9084-F7FAFEBBAE4C}">
      <dgm:prSet/>
      <dgm:spPr/>
      <dgm:t>
        <a:bodyPr/>
        <a:lstStyle/>
        <a:p>
          <a:endParaRPr lang="en-ZA"/>
        </a:p>
      </dgm:t>
    </dgm:pt>
    <dgm:pt modelId="{C180163A-C8A0-4653-8871-15BC9BCA8C64}" type="sibTrans" cxnId="{FE6D2957-C553-4718-9084-F7FAFEBBAE4C}">
      <dgm:prSet/>
      <dgm:spPr/>
      <dgm:t>
        <a:bodyPr/>
        <a:lstStyle/>
        <a:p>
          <a:endParaRPr lang="en-ZA"/>
        </a:p>
      </dgm:t>
    </dgm:pt>
    <dgm:pt modelId="{C92F4DBF-EED8-4136-9B5B-0159E0E6BC60}">
      <dgm:prSet phldrT="[Text]"/>
      <dgm:spPr/>
      <dgm:t>
        <a:bodyPr/>
        <a:lstStyle/>
        <a:p>
          <a:endParaRPr lang="en-ZA" dirty="0"/>
        </a:p>
      </dgm:t>
    </dgm:pt>
    <dgm:pt modelId="{F3EC1DE2-20D3-4EAB-B26D-70285EC172EF}" type="parTrans" cxnId="{3B8F5973-B0E0-4EF0-906D-6ABE47ADE9AB}">
      <dgm:prSet/>
      <dgm:spPr/>
      <dgm:t>
        <a:bodyPr/>
        <a:lstStyle/>
        <a:p>
          <a:endParaRPr lang="en-ZA"/>
        </a:p>
      </dgm:t>
    </dgm:pt>
    <dgm:pt modelId="{CB449CF8-B247-49DB-836E-5922AAFC91EF}" type="sibTrans" cxnId="{3B8F5973-B0E0-4EF0-906D-6ABE47ADE9AB}">
      <dgm:prSet/>
      <dgm:spPr/>
      <dgm:t>
        <a:bodyPr/>
        <a:lstStyle/>
        <a:p>
          <a:endParaRPr lang="en-ZA"/>
        </a:p>
      </dgm:t>
    </dgm:pt>
    <dgm:pt modelId="{7656C54B-658C-449B-8CC4-220B700D0F73}">
      <dgm:prSet phldrT="[Text]" custT="1"/>
      <dgm:spPr/>
      <dgm:t>
        <a:bodyPr/>
        <a:lstStyle/>
        <a:p>
          <a:pPr>
            <a:lnSpc>
              <a:spcPct val="90000"/>
            </a:lnSpc>
          </a:pPr>
          <a:r>
            <a:rPr lang="en-ZA" sz="1400" dirty="0" smtClean="0">
              <a:latin typeface="Arial" pitchFamily="34" charset="0"/>
              <a:cs typeface="Arial" pitchFamily="34" charset="0"/>
            </a:rPr>
            <a:t>Design strategy</a:t>
          </a:r>
          <a:endParaRPr lang="en-ZA" sz="1400" dirty="0">
            <a:latin typeface="Arial" pitchFamily="34" charset="0"/>
            <a:cs typeface="Arial" pitchFamily="34" charset="0"/>
          </a:endParaRPr>
        </a:p>
      </dgm:t>
    </dgm:pt>
    <dgm:pt modelId="{0934DFD9-28A7-4137-B640-D529AC489BD2}" type="parTrans" cxnId="{2F347EE7-0963-40D1-8D17-1458F8994578}">
      <dgm:prSet/>
      <dgm:spPr/>
      <dgm:t>
        <a:bodyPr/>
        <a:lstStyle/>
        <a:p>
          <a:endParaRPr lang="en-ZA"/>
        </a:p>
      </dgm:t>
    </dgm:pt>
    <dgm:pt modelId="{1A501BFA-3BD6-471C-822B-B28A8AF332F5}" type="sibTrans" cxnId="{2F347EE7-0963-40D1-8D17-1458F8994578}">
      <dgm:prSet/>
      <dgm:spPr/>
      <dgm:t>
        <a:bodyPr/>
        <a:lstStyle/>
        <a:p>
          <a:endParaRPr lang="en-ZA"/>
        </a:p>
      </dgm:t>
    </dgm:pt>
    <dgm:pt modelId="{52040D72-C5CD-4C62-9CEA-0A46006193C9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ZA" sz="1400" dirty="0" smtClean="0">
              <a:latin typeface="Arial" pitchFamily="34" charset="0"/>
              <a:cs typeface="Arial" pitchFamily="34" charset="0"/>
            </a:rPr>
            <a:t>Reflections and Conclusions</a:t>
          </a:r>
          <a:endParaRPr lang="en-ZA" sz="1400" dirty="0">
            <a:latin typeface="Arial" pitchFamily="34" charset="0"/>
            <a:cs typeface="Arial" pitchFamily="34" charset="0"/>
          </a:endParaRPr>
        </a:p>
      </dgm:t>
    </dgm:pt>
    <dgm:pt modelId="{5CAE865F-4908-4511-8D6F-031CDE0445DA}" type="parTrans" cxnId="{5FF55929-FE1E-4634-B665-D4024F4DE90E}">
      <dgm:prSet/>
      <dgm:spPr/>
      <dgm:t>
        <a:bodyPr/>
        <a:lstStyle/>
        <a:p>
          <a:endParaRPr lang="en-ZA"/>
        </a:p>
      </dgm:t>
    </dgm:pt>
    <dgm:pt modelId="{BECEA738-223C-41A7-AF7D-CD5CD7376655}" type="sibTrans" cxnId="{5FF55929-FE1E-4634-B665-D4024F4DE90E}">
      <dgm:prSet/>
      <dgm:spPr/>
      <dgm:t>
        <a:bodyPr/>
        <a:lstStyle/>
        <a:p>
          <a:endParaRPr lang="en-ZA"/>
        </a:p>
      </dgm:t>
    </dgm:pt>
    <dgm:pt modelId="{BAC7D7C5-C3A3-4B7F-B809-251C2BDE95F8}">
      <dgm:prSet phldrT="[Text]"/>
      <dgm:spPr/>
      <dgm:t>
        <a:bodyPr/>
        <a:lstStyle/>
        <a:p>
          <a:endParaRPr lang="en-ZA" dirty="0"/>
        </a:p>
      </dgm:t>
    </dgm:pt>
    <dgm:pt modelId="{5AF1E507-DCBA-40CC-9FB0-C83C7B59695E}" type="parTrans" cxnId="{99D17B0C-5223-4797-B1B7-2857F320697D}">
      <dgm:prSet/>
      <dgm:spPr/>
      <dgm:t>
        <a:bodyPr/>
        <a:lstStyle/>
        <a:p>
          <a:endParaRPr lang="en-ZA"/>
        </a:p>
      </dgm:t>
    </dgm:pt>
    <dgm:pt modelId="{ECB99FC5-607C-4965-99B4-745081458357}" type="sibTrans" cxnId="{99D17B0C-5223-4797-B1B7-2857F320697D}">
      <dgm:prSet/>
      <dgm:spPr/>
      <dgm:t>
        <a:bodyPr/>
        <a:lstStyle/>
        <a:p>
          <a:endParaRPr lang="en-ZA"/>
        </a:p>
      </dgm:t>
    </dgm:pt>
    <dgm:pt modelId="{BDDCBDE5-B078-4913-8DC6-8666E3699A3E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ZA" sz="1400" dirty="0" smtClean="0">
              <a:latin typeface="Arial" pitchFamily="34" charset="0"/>
              <a:cs typeface="Arial" pitchFamily="34" charset="0"/>
            </a:rPr>
            <a:t>References</a:t>
          </a:r>
          <a:endParaRPr lang="en-ZA" sz="1400" dirty="0">
            <a:latin typeface="Arial" pitchFamily="34" charset="0"/>
            <a:cs typeface="Arial" pitchFamily="34" charset="0"/>
          </a:endParaRPr>
        </a:p>
      </dgm:t>
    </dgm:pt>
    <dgm:pt modelId="{D733FB6A-15A0-4F24-B456-1A7B22859409}" type="parTrans" cxnId="{80FD3EBD-F9BC-488B-8933-A4A1828EAA7B}">
      <dgm:prSet/>
      <dgm:spPr/>
      <dgm:t>
        <a:bodyPr/>
        <a:lstStyle/>
        <a:p>
          <a:endParaRPr lang="en-ZA"/>
        </a:p>
      </dgm:t>
    </dgm:pt>
    <dgm:pt modelId="{BA6B58AE-146E-4FEC-BC3B-6A900E52BB21}" type="sibTrans" cxnId="{80FD3EBD-F9BC-488B-8933-A4A1828EAA7B}">
      <dgm:prSet/>
      <dgm:spPr/>
      <dgm:t>
        <a:bodyPr/>
        <a:lstStyle/>
        <a:p>
          <a:endParaRPr lang="en-ZA"/>
        </a:p>
      </dgm:t>
    </dgm:pt>
    <dgm:pt modelId="{803E6045-8F22-4C8F-9ECF-697B246050DE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ZA" sz="1400" dirty="0" smtClean="0">
              <a:latin typeface="Arial" pitchFamily="34" charset="0"/>
              <a:cs typeface="Arial" pitchFamily="34" charset="0"/>
            </a:rPr>
            <a:t>CNN Architecture</a:t>
          </a:r>
          <a:endParaRPr lang="en-ZA" sz="1400" dirty="0">
            <a:latin typeface="Arial" pitchFamily="34" charset="0"/>
            <a:cs typeface="Arial" pitchFamily="34" charset="0"/>
          </a:endParaRPr>
        </a:p>
      </dgm:t>
    </dgm:pt>
    <dgm:pt modelId="{32E1734E-2DC5-42C5-9B9A-FA23767EC2C2}" type="parTrans" cxnId="{C0FD5269-B39F-4AE9-B147-BA34B461E8D2}">
      <dgm:prSet/>
      <dgm:spPr/>
      <dgm:t>
        <a:bodyPr/>
        <a:lstStyle/>
        <a:p>
          <a:endParaRPr lang="en-ZA"/>
        </a:p>
      </dgm:t>
    </dgm:pt>
    <dgm:pt modelId="{821F55A9-AC57-4C6D-AB77-82C8CC71C979}" type="sibTrans" cxnId="{C0FD5269-B39F-4AE9-B147-BA34B461E8D2}">
      <dgm:prSet/>
      <dgm:spPr/>
      <dgm:t>
        <a:bodyPr/>
        <a:lstStyle/>
        <a:p>
          <a:endParaRPr lang="en-ZA"/>
        </a:p>
      </dgm:t>
    </dgm:pt>
    <dgm:pt modelId="{87537DD7-7E14-4287-B8FF-C880423D5C7B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ZA" sz="1400" dirty="0" smtClean="0">
              <a:latin typeface="Arial" pitchFamily="34" charset="0"/>
              <a:cs typeface="Arial" pitchFamily="34" charset="0"/>
            </a:rPr>
            <a:t>Accuracy &amp; Loss Curves</a:t>
          </a:r>
          <a:endParaRPr lang="en-ZA" sz="1400" dirty="0">
            <a:latin typeface="Arial" pitchFamily="34" charset="0"/>
            <a:cs typeface="Arial" pitchFamily="34" charset="0"/>
          </a:endParaRPr>
        </a:p>
      </dgm:t>
    </dgm:pt>
    <dgm:pt modelId="{47B0E51D-7E7B-414E-89B6-5A194393494C}" type="parTrans" cxnId="{FD7E3F57-1470-4FC4-98BC-5701C2D53D2C}">
      <dgm:prSet/>
      <dgm:spPr/>
      <dgm:t>
        <a:bodyPr/>
        <a:lstStyle/>
        <a:p>
          <a:endParaRPr lang="en-ZA"/>
        </a:p>
      </dgm:t>
    </dgm:pt>
    <dgm:pt modelId="{E8176826-CE07-4CDD-8ACB-7EFB2908AF2E}" type="sibTrans" cxnId="{FD7E3F57-1470-4FC4-98BC-5701C2D53D2C}">
      <dgm:prSet/>
      <dgm:spPr/>
      <dgm:t>
        <a:bodyPr/>
        <a:lstStyle/>
        <a:p>
          <a:endParaRPr lang="en-ZA"/>
        </a:p>
      </dgm:t>
    </dgm:pt>
    <dgm:pt modelId="{A5FDFF44-8747-422C-9131-3BA56588A28E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ZA" sz="1400" dirty="0" smtClean="0">
              <a:latin typeface="Arial" pitchFamily="34" charset="0"/>
              <a:cs typeface="Arial" pitchFamily="34" charset="0"/>
            </a:rPr>
            <a:t>Classification Report</a:t>
          </a:r>
          <a:endParaRPr lang="en-ZA" sz="1400" dirty="0">
            <a:latin typeface="Arial" pitchFamily="34" charset="0"/>
            <a:cs typeface="Arial" pitchFamily="34" charset="0"/>
          </a:endParaRPr>
        </a:p>
      </dgm:t>
    </dgm:pt>
    <dgm:pt modelId="{FD8840D2-9435-481F-8379-70997F0EB1A6}" type="parTrans" cxnId="{F7EC49DC-1A2C-4980-9B25-75BED18F63B9}">
      <dgm:prSet/>
      <dgm:spPr/>
      <dgm:t>
        <a:bodyPr/>
        <a:lstStyle/>
        <a:p>
          <a:endParaRPr lang="en-ZA"/>
        </a:p>
      </dgm:t>
    </dgm:pt>
    <dgm:pt modelId="{BF0A1770-A2DC-427E-90A1-081A4E295EE8}" type="sibTrans" cxnId="{F7EC49DC-1A2C-4980-9B25-75BED18F63B9}">
      <dgm:prSet/>
      <dgm:spPr/>
      <dgm:t>
        <a:bodyPr/>
        <a:lstStyle/>
        <a:p>
          <a:endParaRPr lang="en-ZA"/>
        </a:p>
      </dgm:t>
    </dgm:pt>
    <dgm:pt modelId="{5E151D05-D260-41AB-BF12-D678D0BC2198}" type="pres">
      <dgm:prSet presAssocID="{729E1B03-7374-4EC3-8D81-1D30A8E712B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ZA"/>
        </a:p>
      </dgm:t>
    </dgm:pt>
    <dgm:pt modelId="{3203FAA7-FBD9-4B78-B200-51F5CCB1197C}" type="pres">
      <dgm:prSet presAssocID="{188220EC-87C1-4E17-8692-14D2EB4B31E3}" presName="composite" presStyleCnt="0"/>
      <dgm:spPr/>
      <dgm:t>
        <a:bodyPr/>
        <a:lstStyle/>
        <a:p>
          <a:endParaRPr lang="en-ZA"/>
        </a:p>
      </dgm:t>
    </dgm:pt>
    <dgm:pt modelId="{23273418-413F-4365-BE4E-FCC0B55577A7}" type="pres">
      <dgm:prSet presAssocID="{188220EC-87C1-4E17-8692-14D2EB4B31E3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27CD71A3-6651-499C-9FF0-028CB7105C21}" type="pres">
      <dgm:prSet presAssocID="{188220EC-87C1-4E17-8692-14D2EB4B31E3}" presName="descendantText" presStyleLbl="alignAcc1" presStyleIdx="0" presStyleCnt="6" custScaleY="146080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38A48B7F-2065-430A-AB6F-44C3141D3EEF}" type="pres">
      <dgm:prSet presAssocID="{9F50E8DA-6142-4883-8672-5A3E5AE7635D}" presName="sp" presStyleCnt="0"/>
      <dgm:spPr/>
      <dgm:t>
        <a:bodyPr/>
        <a:lstStyle/>
        <a:p>
          <a:endParaRPr lang="en-ZA"/>
        </a:p>
      </dgm:t>
    </dgm:pt>
    <dgm:pt modelId="{061451D2-D9D7-4AF0-B621-E9A1A65E6F02}" type="pres">
      <dgm:prSet presAssocID="{409438E1-2CAF-458C-98B0-7AEBDFAB289E}" presName="composite" presStyleCnt="0"/>
      <dgm:spPr/>
      <dgm:t>
        <a:bodyPr/>
        <a:lstStyle/>
        <a:p>
          <a:endParaRPr lang="en-ZA"/>
        </a:p>
      </dgm:t>
    </dgm:pt>
    <dgm:pt modelId="{BBBE056B-4DE6-4F8F-BACE-834A253F3C74}" type="pres">
      <dgm:prSet presAssocID="{409438E1-2CAF-458C-98B0-7AEBDFAB289E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47E18FA2-242D-4DFF-B430-F277714DC538}" type="pres">
      <dgm:prSet presAssocID="{409438E1-2CAF-458C-98B0-7AEBDFAB289E}" presName="descendantText" presStyleLbl="alignAcc1" presStyleIdx="1" presStyleCnt="6" custScaleY="137414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B4C72065-7389-477B-ABB9-8C70BAFD92FF}" type="pres">
      <dgm:prSet presAssocID="{707607C9-3B4A-4376-B095-6AC8183ACD39}" presName="sp" presStyleCnt="0"/>
      <dgm:spPr/>
      <dgm:t>
        <a:bodyPr/>
        <a:lstStyle/>
        <a:p>
          <a:endParaRPr lang="en-ZA"/>
        </a:p>
      </dgm:t>
    </dgm:pt>
    <dgm:pt modelId="{878579DA-EED8-4604-B587-8C428343034C}" type="pres">
      <dgm:prSet presAssocID="{3D3A1DF3-2BD3-4081-8828-C398873D0F5A}" presName="composite" presStyleCnt="0"/>
      <dgm:spPr/>
      <dgm:t>
        <a:bodyPr/>
        <a:lstStyle/>
        <a:p>
          <a:endParaRPr lang="en-ZA"/>
        </a:p>
      </dgm:t>
    </dgm:pt>
    <dgm:pt modelId="{EF081574-DC6F-4848-81D5-5B24544CA373}" type="pres">
      <dgm:prSet presAssocID="{3D3A1DF3-2BD3-4081-8828-C398873D0F5A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09A4C100-FD1A-48DC-B8EB-1D36402D74EF}" type="pres">
      <dgm:prSet presAssocID="{3D3A1DF3-2BD3-4081-8828-C398873D0F5A}" presName="descendantText" presStyleLbl="alignAcc1" presStyleIdx="2" presStyleCnt="6" custScaleY="149122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302EBE59-7FDA-47D6-90D6-87D26E82FD79}" type="pres">
      <dgm:prSet presAssocID="{C1C89758-2028-462E-8ADC-1E46688C890A}" presName="sp" presStyleCnt="0"/>
      <dgm:spPr/>
      <dgm:t>
        <a:bodyPr/>
        <a:lstStyle/>
        <a:p>
          <a:endParaRPr lang="en-ZA"/>
        </a:p>
      </dgm:t>
    </dgm:pt>
    <dgm:pt modelId="{39D4FE09-F9E9-4D83-A2A9-66160339F317}" type="pres">
      <dgm:prSet presAssocID="{3C45E9B6-BA8F-4C09-A2E4-1F91FC26E7FB}" presName="composite" presStyleCnt="0"/>
      <dgm:spPr/>
      <dgm:t>
        <a:bodyPr/>
        <a:lstStyle/>
        <a:p>
          <a:endParaRPr lang="en-ZA"/>
        </a:p>
      </dgm:t>
    </dgm:pt>
    <dgm:pt modelId="{41E5CDE9-9AEF-41C5-AD3A-211243A66F64}" type="pres">
      <dgm:prSet presAssocID="{3C45E9B6-BA8F-4C09-A2E4-1F91FC26E7FB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474091A0-1299-49D9-B844-B4E16110934F}" type="pres">
      <dgm:prSet presAssocID="{3C45E9B6-BA8F-4C09-A2E4-1F91FC26E7FB}" presName="descendantText" presStyleLbl="alignAcc1" presStyleIdx="3" presStyleCnt="6" custScaleY="155713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82FDB5CA-F98F-4F59-87AE-D8CAA97FDB01}" type="pres">
      <dgm:prSet presAssocID="{E89C3038-F59F-4CB7-B9CF-C05FC0DBC4F7}" presName="sp" presStyleCnt="0"/>
      <dgm:spPr/>
      <dgm:t>
        <a:bodyPr/>
        <a:lstStyle/>
        <a:p>
          <a:endParaRPr lang="en-ZA"/>
        </a:p>
      </dgm:t>
    </dgm:pt>
    <dgm:pt modelId="{919F49F8-F61D-40E0-9AA8-F24F1B7E4F5B}" type="pres">
      <dgm:prSet presAssocID="{C92F4DBF-EED8-4136-9B5B-0159E0E6BC60}" presName="composite" presStyleCnt="0"/>
      <dgm:spPr/>
      <dgm:t>
        <a:bodyPr/>
        <a:lstStyle/>
        <a:p>
          <a:endParaRPr lang="en-ZA"/>
        </a:p>
      </dgm:t>
    </dgm:pt>
    <dgm:pt modelId="{7B36C495-9F1C-4A4B-B0AA-F1E513875035}" type="pres">
      <dgm:prSet presAssocID="{C92F4DBF-EED8-4136-9B5B-0159E0E6BC60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A1C16861-EF45-4113-B66C-C3DD4EA3471A}" type="pres">
      <dgm:prSet presAssocID="{C92F4DBF-EED8-4136-9B5B-0159E0E6BC60}" presName="descendantText" presStyleLbl="alignAcc1" presStyleIdx="4" presStyleCnt="6" custScaleY="180027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6B068D7A-1A52-4181-8A97-BB3C21E11ADE}" type="pres">
      <dgm:prSet presAssocID="{CB449CF8-B247-49DB-836E-5922AAFC91EF}" presName="sp" presStyleCnt="0"/>
      <dgm:spPr/>
      <dgm:t>
        <a:bodyPr/>
        <a:lstStyle/>
        <a:p>
          <a:endParaRPr lang="en-ZA"/>
        </a:p>
      </dgm:t>
    </dgm:pt>
    <dgm:pt modelId="{E2D3FC06-17D5-4A75-A2C3-1147CD12B125}" type="pres">
      <dgm:prSet presAssocID="{BAC7D7C5-C3A3-4B7F-B809-251C2BDE95F8}" presName="composite" presStyleCnt="0"/>
      <dgm:spPr/>
      <dgm:t>
        <a:bodyPr/>
        <a:lstStyle/>
        <a:p>
          <a:endParaRPr lang="en-ZA"/>
        </a:p>
      </dgm:t>
    </dgm:pt>
    <dgm:pt modelId="{4E133D4E-A702-4285-BBC8-E963B2C5212E}" type="pres">
      <dgm:prSet presAssocID="{BAC7D7C5-C3A3-4B7F-B809-251C2BDE95F8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ZA"/>
        </a:p>
      </dgm:t>
    </dgm:pt>
    <dgm:pt modelId="{A4C93335-10E3-4D1B-9104-144D5712CB53}" type="pres">
      <dgm:prSet presAssocID="{BAC7D7C5-C3A3-4B7F-B809-251C2BDE95F8}" presName="descendantText" presStyleLbl="alignAcc1" presStyleIdx="5" presStyleCnt="6" custScaleY="147166">
        <dgm:presLayoutVars>
          <dgm:bulletEnabled val="1"/>
        </dgm:presLayoutVars>
      </dgm:prSet>
      <dgm:spPr/>
      <dgm:t>
        <a:bodyPr/>
        <a:lstStyle/>
        <a:p>
          <a:endParaRPr lang="en-ZA"/>
        </a:p>
      </dgm:t>
    </dgm:pt>
  </dgm:ptLst>
  <dgm:cxnLst>
    <dgm:cxn modelId="{F7EC49DC-1A2C-4980-9B25-75BED18F63B9}" srcId="{3C45E9B6-BA8F-4C09-A2E4-1F91FC26E7FB}" destId="{A5FDFF44-8747-422C-9131-3BA56588A28E}" srcOrd="1" destOrd="0" parTransId="{FD8840D2-9435-481F-8379-70997F0EB1A6}" sibTransId="{BF0A1770-A2DC-427E-90A1-081A4E295EE8}"/>
    <dgm:cxn modelId="{12D7E2BD-7B04-4EF1-878B-AA1931000748}" type="presOf" srcId="{729E1B03-7374-4EC3-8D81-1D30A8E712BA}" destId="{5E151D05-D260-41AB-BF12-D678D0BC2198}" srcOrd="0" destOrd="0" presId="urn:microsoft.com/office/officeart/2005/8/layout/chevron2"/>
    <dgm:cxn modelId="{FE6D2957-C553-4718-9084-F7FAFEBBAE4C}" srcId="{3C45E9B6-BA8F-4C09-A2E4-1F91FC26E7FB}" destId="{DE251F1F-2C5C-474B-8157-C79CA4F3BED3}" srcOrd="0" destOrd="0" parTransId="{EA88EDF1-2F80-41E5-A72E-87AD45C86743}" sibTransId="{C180163A-C8A0-4653-8871-15BC9BCA8C64}"/>
    <dgm:cxn modelId="{DF58D915-E350-4969-A0B4-C4E2C6405583}" srcId="{3D3A1DF3-2BD3-4081-8828-C398873D0F5A}" destId="{B366AC29-20FD-4169-AEA9-C4F103135A99}" srcOrd="0" destOrd="0" parTransId="{178BD756-1E6D-485C-BF08-27D84747A337}" sibTransId="{EC5345F7-DF7B-4787-9291-C2DB939098DC}"/>
    <dgm:cxn modelId="{ACC09CD5-761B-476B-A328-0D53169C3625}" type="presOf" srcId="{A5FDFF44-8747-422C-9131-3BA56588A28E}" destId="{474091A0-1299-49D9-B844-B4E16110934F}" srcOrd="0" destOrd="1" presId="urn:microsoft.com/office/officeart/2005/8/layout/chevron2"/>
    <dgm:cxn modelId="{5F6E444A-6183-48A8-B811-79E82EC1EBB0}" type="presOf" srcId="{803E6045-8F22-4C8F-9ECF-697B246050DE}" destId="{47E18FA2-242D-4DFF-B430-F277714DC538}" srcOrd="0" destOrd="1" presId="urn:microsoft.com/office/officeart/2005/8/layout/chevron2"/>
    <dgm:cxn modelId="{13B75F70-4434-4456-8E34-42094E835B61}" type="presOf" srcId="{3D3A1DF3-2BD3-4081-8828-C398873D0F5A}" destId="{EF081574-DC6F-4848-81D5-5B24544CA373}" srcOrd="0" destOrd="0" presId="urn:microsoft.com/office/officeart/2005/8/layout/chevron2"/>
    <dgm:cxn modelId="{C0FD5269-B39F-4AE9-B147-BA34B461E8D2}" srcId="{409438E1-2CAF-458C-98B0-7AEBDFAB289E}" destId="{803E6045-8F22-4C8F-9ECF-697B246050DE}" srcOrd="1" destOrd="0" parTransId="{32E1734E-2DC5-42C5-9B9A-FA23767EC2C2}" sibTransId="{821F55A9-AC57-4C6D-AB77-82C8CC71C979}"/>
    <dgm:cxn modelId="{CBD0083B-E5C5-4983-8608-37B4AF18D344}" type="presOf" srcId="{E8F60927-3A71-4404-B636-670E56E9FAA0}" destId="{47E18FA2-242D-4DFF-B430-F277714DC538}" srcOrd="0" destOrd="0" presId="urn:microsoft.com/office/officeart/2005/8/layout/chevron2"/>
    <dgm:cxn modelId="{FD7E3F57-1470-4FC4-98BC-5701C2D53D2C}" srcId="{3D3A1DF3-2BD3-4081-8828-C398873D0F5A}" destId="{87537DD7-7E14-4287-B8FF-C880423D5C7B}" srcOrd="1" destOrd="0" parTransId="{47B0E51D-7E7B-414E-89B6-5A194393494C}" sibTransId="{E8176826-CE07-4CDD-8ACB-7EFB2908AF2E}"/>
    <dgm:cxn modelId="{77B5B3FA-3B6C-4E09-B7EB-AC4656A22043}" type="presOf" srcId="{DE251F1F-2C5C-474B-8157-C79CA4F3BED3}" destId="{474091A0-1299-49D9-B844-B4E16110934F}" srcOrd="0" destOrd="0" presId="urn:microsoft.com/office/officeart/2005/8/layout/chevron2"/>
    <dgm:cxn modelId="{CEF8B725-99A4-4B43-BF38-CA0185C4B307}" type="presOf" srcId="{B19046D8-113D-493F-BBA3-1D7751CE2E75}" destId="{27CD71A3-6651-499C-9FF0-028CB7105C21}" srcOrd="0" destOrd="1" presId="urn:microsoft.com/office/officeart/2005/8/layout/chevron2"/>
    <dgm:cxn modelId="{19FE2DFB-EE6F-449E-942B-AD77645960C8}" type="presOf" srcId="{B366AC29-20FD-4169-AEA9-C4F103135A99}" destId="{09A4C100-FD1A-48DC-B8EB-1D36402D74EF}" srcOrd="0" destOrd="0" presId="urn:microsoft.com/office/officeart/2005/8/layout/chevron2"/>
    <dgm:cxn modelId="{E68346D0-1F7F-425B-A10E-8F60DAC6C880}" type="presOf" srcId="{188220EC-87C1-4E17-8692-14D2EB4B31E3}" destId="{23273418-413F-4365-BE4E-FCC0B55577A7}" srcOrd="0" destOrd="0" presId="urn:microsoft.com/office/officeart/2005/8/layout/chevron2"/>
    <dgm:cxn modelId="{0A5D8B43-FAF3-406C-A503-434A53BF6E52}" type="presOf" srcId="{3C45E9B6-BA8F-4C09-A2E4-1F91FC26E7FB}" destId="{41E5CDE9-9AEF-41C5-AD3A-211243A66F64}" srcOrd="0" destOrd="0" presId="urn:microsoft.com/office/officeart/2005/8/layout/chevron2"/>
    <dgm:cxn modelId="{BF65E09A-D7F6-41AC-9331-9F533DE29BA6}" type="presOf" srcId="{BAC7D7C5-C3A3-4B7F-B809-251C2BDE95F8}" destId="{4E133D4E-A702-4285-BBC8-E963B2C5212E}" srcOrd="0" destOrd="0" presId="urn:microsoft.com/office/officeart/2005/8/layout/chevron2"/>
    <dgm:cxn modelId="{2F347EE7-0963-40D1-8D17-1458F8994578}" srcId="{C92F4DBF-EED8-4136-9B5B-0159E0E6BC60}" destId="{7656C54B-658C-449B-8CC4-220B700D0F73}" srcOrd="0" destOrd="0" parTransId="{0934DFD9-28A7-4137-B640-D529AC489BD2}" sibTransId="{1A501BFA-3BD6-471C-822B-B28A8AF332F5}"/>
    <dgm:cxn modelId="{2626FCF0-E356-4785-8E18-DADD1C7D3DAE}" type="presOf" srcId="{BDDCBDE5-B078-4913-8DC6-8666E3699A3E}" destId="{A4C93335-10E3-4D1B-9104-144D5712CB53}" srcOrd="0" destOrd="0" presId="urn:microsoft.com/office/officeart/2005/8/layout/chevron2"/>
    <dgm:cxn modelId="{6B26A1FC-0BFE-485A-B91B-B924C02DAFD6}" srcId="{729E1B03-7374-4EC3-8D81-1D30A8E712BA}" destId="{188220EC-87C1-4E17-8692-14D2EB4B31E3}" srcOrd="0" destOrd="0" parTransId="{C0CB1A98-76D4-4512-92B2-0CEC19F71200}" sibTransId="{9F50E8DA-6142-4883-8672-5A3E5AE7635D}"/>
    <dgm:cxn modelId="{D84175D7-444B-46C9-A6B7-6A3E67AAC0FE}" srcId="{188220EC-87C1-4E17-8692-14D2EB4B31E3}" destId="{B19046D8-113D-493F-BBA3-1D7751CE2E75}" srcOrd="1" destOrd="0" parTransId="{F2066755-4DEC-49B1-9BEA-986E36D9FDF9}" sibTransId="{40AEC73A-87EB-4018-91F8-1B1A48A6A784}"/>
    <dgm:cxn modelId="{A47493B1-918B-4E8D-B1EC-B22339D413BB}" type="presOf" srcId="{DA43B4BE-756C-4871-A00C-34B0F834400C}" destId="{27CD71A3-6651-499C-9FF0-028CB7105C21}" srcOrd="0" destOrd="0" presId="urn:microsoft.com/office/officeart/2005/8/layout/chevron2"/>
    <dgm:cxn modelId="{21AA40FF-0810-4CA0-848C-6BAEE7B19BC1}" srcId="{729E1B03-7374-4EC3-8D81-1D30A8E712BA}" destId="{3C45E9B6-BA8F-4C09-A2E4-1F91FC26E7FB}" srcOrd="3" destOrd="0" parTransId="{3E1C6A0A-0C1C-4383-886E-D8E1AC072810}" sibTransId="{E89C3038-F59F-4CB7-B9CF-C05FC0DBC4F7}"/>
    <dgm:cxn modelId="{5FF55929-FE1E-4634-B665-D4024F4DE90E}" srcId="{C92F4DBF-EED8-4136-9B5B-0159E0E6BC60}" destId="{52040D72-C5CD-4C62-9CEA-0A46006193C9}" srcOrd="1" destOrd="0" parTransId="{5CAE865F-4908-4511-8D6F-031CDE0445DA}" sibTransId="{BECEA738-223C-41A7-AF7D-CD5CD7376655}"/>
    <dgm:cxn modelId="{74A2DD8C-375A-40B9-833D-779D0B4F8F5F}" type="presOf" srcId="{7656C54B-658C-449B-8CC4-220B700D0F73}" destId="{A1C16861-EF45-4113-B66C-C3DD4EA3471A}" srcOrd="0" destOrd="0" presId="urn:microsoft.com/office/officeart/2005/8/layout/chevron2"/>
    <dgm:cxn modelId="{99D17B0C-5223-4797-B1B7-2857F320697D}" srcId="{729E1B03-7374-4EC3-8D81-1D30A8E712BA}" destId="{BAC7D7C5-C3A3-4B7F-B809-251C2BDE95F8}" srcOrd="5" destOrd="0" parTransId="{5AF1E507-DCBA-40CC-9FB0-C83C7B59695E}" sibTransId="{ECB99FC5-607C-4965-99B4-745081458357}"/>
    <dgm:cxn modelId="{80FD3EBD-F9BC-488B-8933-A4A1828EAA7B}" srcId="{BAC7D7C5-C3A3-4B7F-B809-251C2BDE95F8}" destId="{BDDCBDE5-B078-4913-8DC6-8666E3699A3E}" srcOrd="0" destOrd="0" parTransId="{D733FB6A-15A0-4F24-B456-1A7B22859409}" sibTransId="{BA6B58AE-146E-4FEC-BC3B-6A900E52BB21}"/>
    <dgm:cxn modelId="{46A71375-CD2C-4AA3-9AB9-2AF97127D98E}" srcId="{409438E1-2CAF-458C-98B0-7AEBDFAB289E}" destId="{E8F60927-3A71-4404-B636-670E56E9FAA0}" srcOrd="0" destOrd="0" parTransId="{0117D8AE-5AB5-4B45-96C7-8D577AC9E214}" sibTransId="{4B81394F-B856-41AA-BC10-BC860D6FD8CB}"/>
    <dgm:cxn modelId="{697BF8D3-C622-4872-8BD1-A4F59FC0E2B1}" srcId="{729E1B03-7374-4EC3-8D81-1D30A8E712BA}" destId="{409438E1-2CAF-458C-98B0-7AEBDFAB289E}" srcOrd="1" destOrd="0" parTransId="{1375E2FA-176B-47C6-90AC-3F8DEBC589AF}" sibTransId="{707607C9-3B4A-4376-B095-6AC8183ACD39}"/>
    <dgm:cxn modelId="{48726830-3C73-4901-B1F7-4397834D1D3D}" type="presOf" srcId="{87537DD7-7E14-4287-B8FF-C880423D5C7B}" destId="{09A4C100-FD1A-48DC-B8EB-1D36402D74EF}" srcOrd="0" destOrd="1" presId="urn:microsoft.com/office/officeart/2005/8/layout/chevron2"/>
    <dgm:cxn modelId="{91AE5461-3227-41D3-87EC-02C12871E784}" srcId="{188220EC-87C1-4E17-8692-14D2EB4B31E3}" destId="{DA43B4BE-756C-4871-A00C-34B0F834400C}" srcOrd="0" destOrd="0" parTransId="{4DCBBAC5-87A6-4C58-A5E0-82BC56A38841}" sibTransId="{BA44C7B1-2A52-4A06-9341-A4C772AECA20}"/>
    <dgm:cxn modelId="{3B8F5973-B0E0-4EF0-906D-6ABE47ADE9AB}" srcId="{729E1B03-7374-4EC3-8D81-1D30A8E712BA}" destId="{C92F4DBF-EED8-4136-9B5B-0159E0E6BC60}" srcOrd="4" destOrd="0" parTransId="{F3EC1DE2-20D3-4EAB-B26D-70285EC172EF}" sibTransId="{CB449CF8-B247-49DB-836E-5922AAFC91EF}"/>
    <dgm:cxn modelId="{7AB5EFE6-E2A7-4F14-8E61-EA096C890E56}" type="presOf" srcId="{409438E1-2CAF-458C-98B0-7AEBDFAB289E}" destId="{BBBE056B-4DE6-4F8F-BACE-834A253F3C74}" srcOrd="0" destOrd="0" presId="urn:microsoft.com/office/officeart/2005/8/layout/chevron2"/>
    <dgm:cxn modelId="{E874DC51-86A7-43C8-95AB-64F117727E3D}" type="presOf" srcId="{52040D72-C5CD-4C62-9CEA-0A46006193C9}" destId="{A1C16861-EF45-4113-B66C-C3DD4EA3471A}" srcOrd="0" destOrd="1" presId="urn:microsoft.com/office/officeart/2005/8/layout/chevron2"/>
    <dgm:cxn modelId="{6E07F0D8-60DE-4A93-A3EF-6E3972AC8248}" type="presOf" srcId="{C92F4DBF-EED8-4136-9B5B-0159E0E6BC60}" destId="{7B36C495-9F1C-4A4B-B0AA-F1E513875035}" srcOrd="0" destOrd="0" presId="urn:microsoft.com/office/officeart/2005/8/layout/chevron2"/>
    <dgm:cxn modelId="{30CBF36E-AACF-446F-9FFF-524B4D623960}" srcId="{729E1B03-7374-4EC3-8D81-1D30A8E712BA}" destId="{3D3A1DF3-2BD3-4081-8828-C398873D0F5A}" srcOrd="2" destOrd="0" parTransId="{FE6D707F-FCA6-49C2-A0F8-C9D5DB911569}" sibTransId="{C1C89758-2028-462E-8ADC-1E46688C890A}"/>
    <dgm:cxn modelId="{43124F15-0E0A-44B9-A8FC-307784F87298}" type="presParOf" srcId="{5E151D05-D260-41AB-BF12-D678D0BC2198}" destId="{3203FAA7-FBD9-4B78-B200-51F5CCB1197C}" srcOrd="0" destOrd="0" presId="urn:microsoft.com/office/officeart/2005/8/layout/chevron2"/>
    <dgm:cxn modelId="{818EDA2E-0B73-4DD3-BAFB-C03C0586DD96}" type="presParOf" srcId="{3203FAA7-FBD9-4B78-B200-51F5CCB1197C}" destId="{23273418-413F-4365-BE4E-FCC0B55577A7}" srcOrd="0" destOrd="0" presId="urn:microsoft.com/office/officeart/2005/8/layout/chevron2"/>
    <dgm:cxn modelId="{73508B9A-CE83-41B7-98D4-9A8E6194F80D}" type="presParOf" srcId="{3203FAA7-FBD9-4B78-B200-51F5CCB1197C}" destId="{27CD71A3-6651-499C-9FF0-028CB7105C21}" srcOrd="1" destOrd="0" presId="urn:microsoft.com/office/officeart/2005/8/layout/chevron2"/>
    <dgm:cxn modelId="{CA6C3818-128B-4871-8345-6B6A6E0F1B8D}" type="presParOf" srcId="{5E151D05-D260-41AB-BF12-D678D0BC2198}" destId="{38A48B7F-2065-430A-AB6F-44C3141D3EEF}" srcOrd="1" destOrd="0" presId="urn:microsoft.com/office/officeart/2005/8/layout/chevron2"/>
    <dgm:cxn modelId="{7613C037-148D-4344-B1B6-89823A5CB836}" type="presParOf" srcId="{5E151D05-D260-41AB-BF12-D678D0BC2198}" destId="{061451D2-D9D7-4AF0-B621-E9A1A65E6F02}" srcOrd="2" destOrd="0" presId="urn:microsoft.com/office/officeart/2005/8/layout/chevron2"/>
    <dgm:cxn modelId="{541B93B0-8510-4BF4-905B-2B5ED2A02D03}" type="presParOf" srcId="{061451D2-D9D7-4AF0-B621-E9A1A65E6F02}" destId="{BBBE056B-4DE6-4F8F-BACE-834A253F3C74}" srcOrd="0" destOrd="0" presId="urn:microsoft.com/office/officeart/2005/8/layout/chevron2"/>
    <dgm:cxn modelId="{53C3B1B4-7A17-4C6D-BA38-A5B10BDEFDA6}" type="presParOf" srcId="{061451D2-D9D7-4AF0-B621-E9A1A65E6F02}" destId="{47E18FA2-242D-4DFF-B430-F277714DC538}" srcOrd="1" destOrd="0" presId="urn:microsoft.com/office/officeart/2005/8/layout/chevron2"/>
    <dgm:cxn modelId="{CEC58566-DB62-44A9-BD87-FC64DF023F42}" type="presParOf" srcId="{5E151D05-D260-41AB-BF12-D678D0BC2198}" destId="{B4C72065-7389-477B-ABB9-8C70BAFD92FF}" srcOrd="3" destOrd="0" presId="urn:microsoft.com/office/officeart/2005/8/layout/chevron2"/>
    <dgm:cxn modelId="{08216B4F-B05A-49A1-98E1-6AC22BF9F2E4}" type="presParOf" srcId="{5E151D05-D260-41AB-BF12-D678D0BC2198}" destId="{878579DA-EED8-4604-B587-8C428343034C}" srcOrd="4" destOrd="0" presId="urn:microsoft.com/office/officeart/2005/8/layout/chevron2"/>
    <dgm:cxn modelId="{A235AEF3-105B-4EF0-81BE-5CDDACB04D7C}" type="presParOf" srcId="{878579DA-EED8-4604-B587-8C428343034C}" destId="{EF081574-DC6F-4848-81D5-5B24544CA373}" srcOrd="0" destOrd="0" presId="urn:microsoft.com/office/officeart/2005/8/layout/chevron2"/>
    <dgm:cxn modelId="{70BCF5F8-93A6-44F6-ACB6-57EA722E05F4}" type="presParOf" srcId="{878579DA-EED8-4604-B587-8C428343034C}" destId="{09A4C100-FD1A-48DC-B8EB-1D36402D74EF}" srcOrd="1" destOrd="0" presId="urn:microsoft.com/office/officeart/2005/8/layout/chevron2"/>
    <dgm:cxn modelId="{BCBC2D7B-C550-4368-826F-044E2FABF58D}" type="presParOf" srcId="{5E151D05-D260-41AB-BF12-D678D0BC2198}" destId="{302EBE59-7FDA-47D6-90D6-87D26E82FD79}" srcOrd="5" destOrd="0" presId="urn:microsoft.com/office/officeart/2005/8/layout/chevron2"/>
    <dgm:cxn modelId="{BA64ECA2-6F8D-40D2-89E7-E3E5C2AD49DE}" type="presParOf" srcId="{5E151D05-D260-41AB-BF12-D678D0BC2198}" destId="{39D4FE09-F9E9-4D83-A2A9-66160339F317}" srcOrd="6" destOrd="0" presId="urn:microsoft.com/office/officeart/2005/8/layout/chevron2"/>
    <dgm:cxn modelId="{3ACAC467-43AB-4A5C-8E51-CF2E7846C844}" type="presParOf" srcId="{39D4FE09-F9E9-4D83-A2A9-66160339F317}" destId="{41E5CDE9-9AEF-41C5-AD3A-211243A66F64}" srcOrd="0" destOrd="0" presId="urn:microsoft.com/office/officeart/2005/8/layout/chevron2"/>
    <dgm:cxn modelId="{1E3BDC15-9737-49E0-B9FC-A8C31C4BABB2}" type="presParOf" srcId="{39D4FE09-F9E9-4D83-A2A9-66160339F317}" destId="{474091A0-1299-49D9-B844-B4E16110934F}" srcOrd="1" destOrd="0" presId="urn:microsoft.com/office/officeart/2005/8/layout/chevron2"/>
    <dgm:cxn modelId="{987CB8C1-5295-486B-823E-10879CD862B8}" type="presParOf" srcId="{5E151D05-D260-41AB-BF12-D678D0BC2198}" destId="{82FDB5CA-F98F-4F59-87AE-D8CAA97FDB01}" srcOrd="7" destOrd="0" presId="urn:microsoft.com/office/officeart/2005/8/layout/chevron2"/>
    <dgm:cxn modelId="{E3E09C38-68D8-45C4-A941-CBE27F75D867}" type="presParOf" srcId="{5E151D05-D260-41AB-BF12-D678D0BC2198}" destId="{919F49F8-F61D-40E0-9AA8-F24F1B7E4F5B}" srcOrd="8" destOrd="0" presId="urn:microsoft.com/office/officeart/2005/8/layout/chevron2"/>
    <dgm:cxn modelId="{66338DA6-3D6A-42E6-BBB0-01747B4262E2}" type="presParOf" srcId="{919F49F8-F61D-40E0-9AA8-F24F1B7E4F5B}" destId="{7B36C495-9F1C-4A4B-B0AA-F1E513875035}" srcOrd="0" destOrd="0" presId="urn:microsoft.com/office/officeart/2005/8/layout/chevron2"/>
    <dgm:cxn modelId="{F7EE9864-28CF-4159-B959-C5552AAE06A9}" type="presParOf" srcId="{919F49F8-F61D-40E0-9AA8-F24F1B7E4F5B}" destId="{A1C16861-EF45-4113-B66C-C3DD4EA3471A}" srcOrd="1" destOrd="0" presId="urn:microsoft.com/office/officeart/2005/8/layout/chevron2"/>
    <dgm:cxn modelId="{94EE8777-0437-4B2D-811B-51E6C6C599B5}" type="presParOf" srcId="{5E151D05-D260-41AB-BF12-D678D0BC2198}" destId="{6B068D7A-1A52-4181-8A97-BB3C21E11ADE}" srcOrd="9" destOrd="0" presId="urn:microsoft.com/office/officeart/2005/8/layout/chevron2"/>
    <dgm:cxn modelId="{2971C84F-C543-4DFC-8776-1758B5FBB3F9}" type="presParOf" srcId="{5E151D05-D260-41AB-BF12-D678D0BC2198}" destId="{E2D3FC06-17D5-4A75-A2C3-1147CD12B125}" srcOrd="10" destOrd="0" presId="urn:microsoft.com/office/officeart/2005/8/layout/chevron2"/>
    <dgm:cxn modelId="{A38EAF5B-2BE1-4213-A029-E9D2A12A30CF}" type="presParOf" srcId="{E2D3FC06-17D5-4A75-A2C3-1147CD12B125}" destId="{4E133D4E-A702-4285-BBC8-E963B2C5212E}" srcOrd="0" destOrd="0" presId="urn:microsoft.com/office/officeart/2005/8/layout/chevron2"/>
    <dgm:cxn modelId="{0172BA07-D536-47CC-9A27-194F46008B9A}" type="presParOf" srcId="{E2D3FC06-17D5-4A75-A2C3-1147CD12B125}" destId="{A4C93335-10E3-4D1B-9104-144D5712CB53}" srcOrd="1" destOrd="0" presId="urn:microsoft.com/office/officeart/2005/8/layout/chevron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CAD085-E8A6-8845-BD4E-CB4CCA059FC4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CAD085-E8A6-8845-BD4E-CB4CCA059FC4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BCAD085-E8A6-8845-BD4E-CB4CCA059FC4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7labs.com/blog/train-validation-test-set" TargetMode="External"/><Relationship Id="rId2" Type="http://schemas.openxmlformats.org/officeDocument/2006/relationships/hyperlink" Target="https://datasets.activeloop.ai/docs/ml/datasets/mnis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post/Normalizing_a_image_dataset_for_CNN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if7uuh3zqcps.cloudfront.net/wp-content/uploads/sites/11/2021/01/17192613/MNIST-Handwritten-Digit-Recognition-with-Different-CNN-Architectures.pdf" TargetMode="External"/><Relationship Id="rId2" Type="http://schemas.openxmlformats.org/officeDocument/2006/relationships/hyperlink" Target="https://www.ibm.com/think/topics/neural-network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x.doi.org/10.32604/iasc.2023.03632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uturistic-6479796_128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371600" y="3317966"/>
            <a:ext cx="7123113" cy="167322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ZA" sz="1800" b="1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Simbiso Makunde</a:t>
            </a:r>
          </a:p>
          <a:p>
            <a:pPr algn="ctr">
              <a:buNone/>
            </a:pPr>
            <a:r>
              <a:rPr lang="en-ZA" sz="1800" b="1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Machine Learning Module</a:t>
            </a:r>
          </a:p>
          <a:p>
            <a:pPr algn="ctr">
              <a:buNone/>
            </a:pPr>
            <a:r>
              <a:rPr lang="en-ZA" sz="1800" b="1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MSc Data Science</a:t>
            </a:r>
            <a:endParaRPr sz="1800" b="1" i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 smtClean="0">
                <a:solidFill>
                  <a:schemeClr val="bg1"/>
                </a:solidFill>
              </a:rPr>
              <a:t>Image classification: Training a CNN using MNIST dataset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Classification Report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04651" y="1698172"/>
            <a:ext cx="4171406" cy="2495005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ZA" sz="1800" dirty="0" smtClean="0">
                <a:latin typeface="Arial" pitchFamily="34" charset="0"/>
                <a:cs typeface="Arial" pitchFamily="34" charset="0"/>
              </a:rPr>
              <a:t>F1- Score either 1.00 or 0.99 for each class</a:t>
            </a:r>
          </a:p>
          <a:p>
            <a:pPr>
              <a:buFont typeface="Wingdings" pitchFamily="2" charset="2"/>
              <a:buChar char="§"/>
            </a:pPr>
            <a:r>
              <a:rPr lang="en-ZA" sz="1800" dirty="0" smtClean="0">
                <a:latin typeface="Arial" pitchFamily="34" charset="0"/>
                <a:cs typeface="Arial" pitchFamily="34" charset="0"/>
              </a:rPr>
              <a:t>Sample prediction results</a:t>
            </a:r>
          </a:p>
          <a:p>
            <a:endParaRPr/>
          </a:p>
        </p:txBody>
      </p:sp>
      <p:pic>
        <p:nvPicPr>
          <p:cNvPr id="5" name="Content Placeholder 4" descr="download (9).pn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204651" y="5291145"/>
            <a:ext cx="5004000" cy="1031102"/>
          </a:xfrm>
        </p:spPr>
      </p:pic>
      <p:pic>
        <p:nvPicPr>
          <p:cNvPr id="6" name="Picture 5" descr="classification repo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309" y="1698175"/>
            <a:ext cx="4021112" cy="3312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Design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802674"/>
            <a:ext cx="8153400" cy="4495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ZA" sz="1800" dirty="0" smtClean="0">
                <a:latin typeface="Arial" pitchFamily="34" charset="0"/>
                <a:cs typeface="Arial" pitchFamily="34" charset="0"/>
              </a:rPr>
              <a:t>Bottom-up strategy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ZA" sz="1800" dirty="0" smtClean="0">
                <a:latin typeface="Arial" pitchFamily="34" charset="0"/>
                <a:cs typeface="Arial" pitchFamily="34" charset="0"/>
              </a:rPr>
              <a:t>Validation set to monitor training</a:t>
            </a:r>
            <a:endParaRPr sz="18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sz="1800" smtClean="0">
                <a:latin typeface="Arial" pitchFamily="34" charset="0"/>
                <a:cs typeface="Arial" pitchFamily="34" charset="0"/>
              </a:rPr>
              <a:t>Used </a:t>
            </a:r>
            <a:r>
              <a:rPr sz="1800">
                <a:latin typeface="Arial" pitchFamily="34" charset="0"/>
                <a:cs typeface="Arial" pitchFamily="34" charset="0"/>
              </a:rPr>
              <a:t>Dropout and </a:t>
            </a:r>
            <a:r>
              <a:rPr sz="1800" smtClean="0">
                <a:latin typeface="Arial" pitchFamily="34" charset="0"/>
                <a:cs typeface="Arial" pitchFamily="34" charset="0"/>
              </a:rPr>
              <a:t>ReLU</a:t>
            </a:r>
            <a:r>
              <a:rPr lang="en-ZA" sz="1800" dirty="0" smtClean="0">
                <a:latin typeface="Arial" pitchFamily="34" charset="0"/>
                <a:cs typeface="Arial" pitchFamily="34" charset="0"/>
              </a:rPr>
              <a:t> to optimize the speed of the training of the model.</a:t>
            </a:r>
            <a:endParaRPr sz="18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ZA" sz="1800" dirty="0" smtClean="0">
                <a:latin typeface="Arial" pitchFamily="34" charset="0"/>
                <a:cs typeface="Arial" pitchFamily="34" charset="0"/>
              </a:rPr>
              <a:t>Multiple visualisation techniques</a:t>
            </a:r>
            <a:endParaRPr sz="180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Reflection</a:t>
            </a:r>
            <a:r>
              <a:rPr lang="en-ZA" dirty="0" smtClean="0"/>
              <a:t> and Conclusion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763486"/>
            <a:ext cx="8153400" cy="4495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ZA" sz="1800" dirty="0" smtClean="0">
                <a:latin typeface="Arial" pitchFamily="34" charset="0"/>
                <a:cs typeface="Arial" pitchFamily="34" charset="0"/>
              </a:rPr>
              <a:t>Various techniques to improve generalisation.</a:t>
            </a:r>
            <a:endParaRPr sz="18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sz="1800" smtClean="0">
                <a:latin typeface="Arial" pitchFamily="34" charset="0"/>
                <a:cs typeface="Arial" pitchFamily="34" charset="0"/>
              </a:rPr>
              <a:t>Visualization </a:t>
            </a:r>
            <a:r>
              <a:rPr lang="en-ZA" sz="1800" dirty="0" smtClean="0">
                <a:latin typeface="Arial" pitchFamily="34" charset="0"/>
                <a:cs typeface="Arial" pitchFamily="34" charset="0"/>
              </a:rPr>
              <a:t>helps to recalibrate the parameters of the CNN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ZA" sz="1800" dirty="0" smtClean="0">
                <a:latin typeface="Arial" pitchFamily="34" charset="0"/>
                <a:cs typeface="Arial" pitchFamily="34" charset="0"/>
              </a:rPr>
              <a:t>The aspects of a CNN which make it better suited to image classification tasks over other neural networks.</a:t>
            </a:r>
            <a:endParaRPr sz="180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85109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Activeloop. (2024). Datasets MNIST. Available at: </a:t>
            </a:r>
            <a:r>
              <a:rPr lang="en-US" sz="1600" u="sng" dirty="0" smtClean="0">
                <a:latin typeface="Arial" pitchFamily="34" charset="0"/>
                <a:cs typeface="Arial" pitchFamily="34" charset="0"/>
                <a:hlinkClick r:id="rId2"/>
              </a:rPr>
              <a:t>https://datasets.activeloop.ai/docs/ml/datasets/mnist/#:~:text=What%20is%20the%20MNIST%20dataset,digits%20between%200%20and%209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. [Accessed: 12 April 2025]</a:t>
            </a:r>
            <a:endParaRPr lang="en-ZA" sz="16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en-ZA" sz="16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ZA" sz="1600" dirty="0" err="1" smtClean="0">
                <a:latin typeface="Arial" pitchFamily="34" charset="0"/>
                <a:cs typeface="Arial" pitchFamily="34" charset="0"/>
              </a:rPr>
              <a:t>Baheti</a:t>
            </a:r>
            <a:r>
              <a:rPr lang="en-ZA" sz="1600" dirty="0" smtClean="0">
                <a:latin typeface="Arial" pitchFamily="34" charset="0"/>
                <a:cs typeface="Arial" pitchFamily="34" charset="0"/>
              </a:rPr>
              <a:t>, P. (2024). Train Test Validation Split: How To &amp; Best Practices [2024]. Available at: </a:t>
            </a:r>
            <a:r>
              <a:rPr lang="en-ZA" sz="1600" u="sng" dirty="0" smtClean="0">
                <a:latin typeface="Arial" pitchFamily="34" charset="0"/>
                <a:cs typeface="Arial" pitchFamily="34" charset="0"/>
                <a:hlinkClick r:id="rId3"/>
              </a:rPr>
              <a:t>https://www.v7labs.com/blog/train-validation-test-set</a:t>
            </a:r>
            <a:r>
              <a:rPr lang="en-ZA" sz="1600" dirty="0" smtClean="0">
                <a:latin typeface="Arial" pitchFamily="34" charset="0"/>
                <a:cs typeface="Arial" pitchFamily="34" charset="0"/>
              </a:rPr>
              <a:t>  [Accessed: 11 April 2025]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en-ZA" sz="16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ZA" sz="1600" dirty="0" err="1" smtClean="0">
                <a:latin typeface="Arial" pitchFamily="34" charset="0"/>
                <a:cs typeface="Arial" pitchFamily="34" charset="0"/>
              </a:rPr>
              <a:t>Bhati</a:t>
            </a:r>
            <a:r>
              <a:rPr lang="en-ZA" sz="1600" dirty="0" smtClean="0">
                <a:latin typeface="Arial" pitchFamily="34" charset="0"/>
                <a:cs typeface="Arial" pitchFamily="34" charset="0"/>
              </a:rPr>
              <a:t>, N. (2023). Re: Normalizing a image dataset for CNN? </a:t>
            </a:r>
            <a:r>
              <a:rPr lang="en-ZA" sz="1600" u="sng" dirty="0" smtClean="0">
                <a:latin typeface="Arial" pitchFamily="34" charset="0"/>
                <a:cs typeface="Arial" pitchFamily="34" charset="0"/>
                <a:hlinkClick r:id="rId4"/>
              </a:rPr>
              <a:t>https://www.researchgate.net/post/Normalizing_a_image_dataset_for_CNN</a:t>
            </a:r>
            <a:r>
              <a:rPr lang="en-ZA" sz="1600" dirty="0" smtClean="0">
                <a:latin typeface="Arial" pitchFamily="34" charset="0"/>
                <a:cs typeface="Arial" pitchFamily="34" charset="0"/>
              </a:rPr>
              <a:t> [Accessed: 11 April 2025]</a:t>
            </a:r>
          </a:p>
          <a:p>
            <a:pPr>
              <a:buNone/>
            </a:pPr>
            <a:endParaRPr lang="en-ZA" sz="16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541417"/>
            <a:ext cx="8229600" cy="5523722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  <a:buFont typeface="Wingdings" pitchFamily="2" charset="2"/>
              <a:buChar char="§"/>
            </a:pPr>
            <a:r>
              <a:rPr lang="en-ZA" sz="6400" dirty="0" smtClean="0">
                <a:latin typeface="Arial" pitchFamily="34" charset="0"/>
                <a:cs typeface="Arial" pitchFamily="34" charset="0"/>
              </a:rPr>
              <a:t>IBM. (2025). What is a Neural Network? </a:t>
            </a:r>
            <a:r>
              <a:rPr lang="en-ZA" sz="6400" u="sng" dirty="0" smtClean="0">
                <a:latin typeface="Arial" pitchFamily="34" charset="0"/>
                <a:cs typeface="Arial" pitchFamily="34" charset="0"/>
                <a:hlinkClick r:id="rId2"/>
              </a:rPr>
              <a:t>https://www.ibm.com/think/topics/neural-networks#:~:text=Every%20neural%20network%20consists%20of,network%20is%20Google's%20search%20algorithm</a:t>
            </a:r>
            <a:r>
              <a:rPr lang="en-ZA" sz="6400" dirty="0" smtClean="0">
                <a:latin typeface="Arial" pitchFamily="34" charset="0"/>
                <a:cs typeface="Arial" pitchFamily="34" charset="0"/>
              </a:rPr>
              <a:t>. [Accessed: 12 April 2025]</a:t>
            </a:r>
          </a:p>
          <a:p>
            <a:pPr>
              <a:lnSpc>
                <a:spcPct val="170000"/>
              </a:lnSpc>
              <a:buFont typeface="Wingdings" pitchFamily="2" charset="2"/>
              <a:buChar char="§"/>
            </a:pPr>
            <a:endParaRPr lang="en-ZA" sz="64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70000"/>
              </a:lnSpc>
              <a:buFont typeface="Wingdings" pitchFamily="2" charset="2"/>
              <a:buChar char="§"/>
            </a:pPr>
            <a:r>
              <a:rPr lang="en-ZA" sz="6400" dirty="0" err="1" smtClean="0">
                <a:latin typeface="Arial" pitchFamily="34" charset="0"/>
                <a:cs typeface="Arial" pitchFamily="34" charset="0"/>
              </a:rPr>
              <a:t>Seng</a:t>
            </a:r>
            <a:r>
              <a:rPr lang="en-ZA" sz="6400" dirty="0" smtClean="0">
                <a:latin typeface="Arial" pitchFamily="34" charset="0"/>
                <a:cs typeface="Arial" pitchFamily="34" charset="0"/>
              </a:rPr>
              <a:t>, L. et al. (2021). MNIST handwritten digit recognition with different CNN Architectures,</a:t>
            </a:r>
            <a:r>
              <a:rPr lang="en-ZA" sz="6400" i="1" dirty="0" smtClean="0">
                <a:latin typeface="Arial" pitchFamily="34" charset="0"/>
                <a:cs typeface="Arial" pitchFamily="34" charset="0"/>
              </a:rPr>
              <a:t> Journal of Applied Technology and Innovation. 5(1), 2600-7304 </a:t>
            </a:r>
            <a:r>
              <a:rPr lang="en-ZA" sz="6400" dirty="0" smtClean="0">
                <a:latin typeface="Arial" pitchFamily="34" charset="0"/>
                <a:cs typeface="Arial" pitchFamily="34" charset="0"/>
              </a:rPr>
              <a:t>DOI: </a:t>
            </a:r>
            <a:r>
              <a:rPr lang="en-ZA" sz="6400" u="sng" dirty="0" smtClean="0">
                <a:latin typeface="Arial" pitchFamily="34" charset="0"/>
                <a:cs typeface="Arial" pitchFamily="34" charset="0"/>
                <a:hlinkClick r:id="rId3"/>
              </a:rPr>
              <a:t>https://dif7uuh3zqcps.cloudfront.net/wp-content/uploads/sites/11/2021/01/17192613/MNIST-Handwritten-Digit-Recognition-with-Different-CNN-Architectures.pdf</a:t>
            </a:r>
            <a:r>
              <a:rPr lang="en-ZA" sz="6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lnSpc>
                <a:spcPct val="170000"/>
              </a:lnSpc>
              <a:buFont typeface="Wingdings" pitchFamily="2" charset="2"/>
              <a:buChar char="§"/>
            </a:pPr>
            <a:endParaRPr lang="en-ZA" sz="64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70000"/>
              </a:lnSpc>
              <a:buFont typeface="Wingdings" pitchFamily="2" charset="2"/>
              <a:buChar char="§"/>
            </a:pPr>
            <a:r>
              <a:rPr lang="en-ZA" sz="6400" dirty="0" smtClean="0">
                <a:latin typeface="Arial" pitchFamily="34" charset="0"/>
                <a:cs typeface="Arial" pitchFamily="34" charset="0"/>
              </a:rPr>
              <a:t>Shao, H. et al. (2022). MNIST Handwritten Digit Classification Based on Convolutional Neural Network with Hyperparameter Optimization,</a:t>
            </a:r>
            <a:r>
              <a:rPr lang="en-ZA" sz="6400" i="1" dirty="0" smtClean="0">
                <a:latin typeface="Arial" pitchFamily="34" charset="0"/>
                <a:cs typeface="Arial" pitchFamily="34" charset="0"/>
              </a:rPr>
              <a:t> Intelligent Automation &amp; Soft Computing. 36(3) </a:t>
            </a:r>
            <a:r>
              <a:rPr lang="en-ZA" sz="6400" dirty="0" err="1" smtClean="0">
                <a:latin typeface="Arial" pitchFamily="34" charset="0"/>
                <a:cs typeface="Arial" pitchFamily="34" charset="0"/>
              </a:rPr>
              <a:t>DOI:</a:t>
            </a:r>
            <a:r>
              <a:rPr lang="en-ZA" sz="6400" u="sng" dirty="0" err="1" smtClean="0">
                <a:latin typeface="Arial" pitchFamily="34" charset="0"/>
                <a:cs typeface="Arial" pitchFamily="34" charset="0"/>
                <a:hlinkClick r:id="rId4"/>
              </a:rPr>
              <a:t>http</a:t>
            </a:r>
            <a:r>
              <a:rPr lang="en-ZA" sz="6400" u="sng" dirty="0" smtClean="0">
                <a:latin typeface="Arial" pitchFamily="34" charset="0"/>
                <a:cs typeface="Arial" pitchFamily="34" charset="0"/>
                <a:hlinkClick r:id="rId4"/>
              </a:rPr>
              <a:t>://</a:t>
            </a:r>
            <a:r>
              <a:rPr lang="en-ZA" sz="6400" u="sng" dirty="0" err="1" smtClean="0">
                <a:latin typeface="Arial" pitchFamily="34" charset="0"/>
                <a:cs typeface="Arial" pitchFamily="34" charset="0"/>
                <a:hlinkClick r:id="rId4"/>
              </a:rPr>
              <a:t>dx.doi.org</a:t>
            </a:r>
            <a:r>
              <a:rPr lang="en-ZA" sz="6400" u="sng" dirty="0" smtClean="0">
                <a:latin typeface="Arial" pitchFamily="34" charset="0"/>
                <a:cs typeface="Arial" pitchFamily="34" charset="0"/>
                <a:hlinkClick r:id="rId4"/>
              </a:rPr>
              <a:t>/10.32604/iasc.2023.036323</a:t>
            </a:r>
            <a:endParaRPr lang="en-ZA" sz="6400" dirty="0" smtClean="0">
              <a:latin typeface="Arial" pitchFamily="34" charset="0"/>
              <a:cs typeface="Arial" pitchFamily="34" charset="0"/>
            </a:endParaRPr>
          </a:p>
          <a:p>
            <a:endParaRPr lang="en-Z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Contents</a:t>
            </a:r>
            <a:endParaRPr lang="en-Z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832532" y="1711234"/>
          <a:ext cx="5495731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0208"/>
          </a:xfrm>
        </p:spPr>
        <p:txBody>
          <a:bodyPr/>
          <a:lstStyle/>
          <a:p>
            <a:r>
              <a:t>About the MNIST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09004" y="1515291"/>
            <a:ext cx="5812973" cy="418011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ZA" sz="1800" dirty="0" smtClean="0">
                <a:latin typeface="Arial" pitchFamily="34" charset="0"/>
                <a:cs typeface="Arial" pitchFamily="34" charset="0"/>
              </a:rPr>
              <a:t>6</a:t>
            </a:r>
            <a:r>
              <a:rPr sz="1800" smtClean="0">
                <a:latin typeface="Arial" pitchFamily="34" charset="0"/>
                <a:cs typeface="Arial" pitchFamily="34" charset="0"/>
              </a:rPr>
              <a:t>0,000 </a:t>
            </a:r>
            <a:r>
              <a:rPr sz="1800">
                <a:latin typeface="Arial" pitchFamily="34" charset="0"/>
                <a:cs typeface="Arial" pitchFamily="34" charset="0"/>
              </a:rPr>
              <a:t>grayscale </a:t>
            </a:r>
            <a:r>
              <a:rPr sz="1800" smtClean="0">
                <a:latin typeface="Arial" pitchFamily="34" charset="0"/>
                <a:cs typeface="Arial" pitchFamily="34" charset="0"/>
              </a:rPr>
              <a:t>images</a:t>
            </a:r>
            <a:r>
              <a:rPr lang="en-ZA" sz="1800" dirty="0" smtClean="0">
                <a:latin typeface="Arial" pitchFamily="34" charset="0"/>
                <a:cs typeface="Arial" pitchFamily="34" charset="0"/>
              </a:rPr>
              <a:t> in training set</a:t>
            </a:r>
            <a:endParaRPr sz="18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ZA" sz="1800" dirty="0" smtClean="0">
                <a:latin typeface="Arial" pitchFamily="34" charset="0"/>
                <a:cs typeface="Arial" pitchFamily="34" charset="0"/>
              </a:rPr>
              <a:t>1</a:t>
            </a:r>
            <a:r>
              <a:rPr sz="1800" smtClean="0">
                <a:latin typeface="Arial" pitchFamily="34" charset="0"/>
                <a:cs typeface="Arial" pitchFamily="34" charset="0"/>
              </a:rPr>
              <a:t>0,000 </a:t>
            </a:r>
            <a:r>
              <a:rPr lang="en-ZA" sz="1800" dirty="0" smtClean="0">
                <a:latin typeface="Arial" pitchFamily="34" charset="0"/>
                <a:cs typeface="Arial" pitchFamily="34" charset="0"/>
              </a:rPr>
              <a:t>images in </a:t>
            </a:r>
            <a:r>
              <a:rPr sz="1800" smtClean="0">
                <a:latin typeface="Arial" pitchFamily="34" charset="0"/>
                <a:cs typeface="Arial" pitchFamily="34" charset="0"/>
              </a:rPr>
              <a:t>testing</a:t>
            </a:r>
            <a:r>
              <a:rPr lang="en-ZA" sz="1800" dirty="0" smtClean="0">
                <a:latin typeface="Arial" pitchFamily="34" charset="0"/>
                <a:cs typeface="Arial" pitchFamily="34" charset="0"/>
              </a:rPr>
              <a:t> set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ZA" sz="1800" dirty="0" smtClean="0">
                <a:latin typeface="Arial" pitchFamily="34" charset="0"/>
                <a:cs typeface="Arial" pitchFamily="34" charset="0"/>
              </a:rPr>
              <a:t>28x28 pixels</a:t>
            </a:r>
            <a:endParaRPr sz="18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sz="1800" smtClean="0">
                <a:latin typeface="Arial" pitchFamily="34" charset="0"/>
                <a:cs typeface="Arial" pitchFamily="34" charset="0"/>
              </a:rPr>
              <a:t>Labeled 0–9</a:t>
            </a:r>
            <a:endParaRPr lang="en-ZA" sz="1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Dataset is popular for machine learning, training and testing purposes (Activeloop, 2024)</a:t>
            </a:r>
            <a:endParaRPr lang="en-ZA" sz="1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ZA" sz="1800" dirty="0" smtClean="0">
                <a:latin typeface="Arial" pitchFamily="34" charset="0"/>
                <a:cs typeface="Arial" pitchFamily="34" charset="0"/>
              </a:rPr>
              <a:t>Image classification problem.</a:t>
            </a:r>
            <a:endParaRPr sz="180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Content Placeholder 4" descr="download (7).pn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5046068" y="1515291"/>
            <a:ext cx="4068000" cy="1818759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/>
              <a:t>Data Partitioning </a:t>
            </a:r>
            <a:r>
              <a:rPr lang="en-ZA" sz="2800" dirty="0" smtClean="0"/>
              <a:t>and Pre-Processing</a:t>
            </a:r>
            <a:endParaRPr sz="280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76549"/>
            <a:ext cx="8229600" cy="44136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sz="1800" smtClean="0">
                <a:latin typeface="Arial" pitchFamily="34" charset="0"/>
                <a:cs typeface="Arial" pitchFamily="34" charset="0"/>
              </a:rPr>
              <a:t>Used </a:t>
            </a:r>
            <a:r>
              <a:rPr sz="1800">
                <a:latin typeface="Arial" pitchFamily="34" charset="0"/>
                <a:cs typeface="Arial" pitchFamily="34" charset="0"/>
              </a:rPr>
              <a:t>sklearn's </a:t>
            </a:r>
            <a:r>
              <a:rPr sz="1800" smtClean="0">
                <a:latin typeface="Arial" pitchFamily="34" charset="0"/>
                <a:cs typeface="Arial" pitchFamily="34" charset="0"/>
              </a:rPr>
              <a:t>train_test_split</a:t>
            </a:r>
            <a:r>
              <a:rPr lang="en-ZA" sz="1800" dirty="0" smtClean="0">
                <a:latin typeface="Arial" pitchFamily="34" charset="0"/>
                <a:cs typeface="Arial" pitchFamily="34" charset="0"/>
              </a:rPr>
              <a:t> function to randomly split the training dataset</a:t>
            </a:r>
            <a:endParaRPr sz="18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sz="1800" smtClean="0">
                <a:latin typeface="Arial" pitchFamily="34" charset="0"/>
                <a:cs typeface="Arial" pitchFamily="34" charset="0"/>
              </a:rPr>
              <a:t>80</a:t>
            </a:r>
            <a:r>
              <a:rPr sz="1800">
                <a:latin typeface="Arial" pitchFamily="34" charset="0"/>
                <a:cs typeface="Arial" pitchFamily="34" charset="0"/>
              </a:rPr>
              <a:t>% training, 20% validation from the </a:t>
            </a:r>
            <a:r>
              <a:rPr lang="en-ZA" sz="1800" dirty="0" smtClean="0">
                <a:latin typeface="Arial" pitchFamily="34" charset="0"/>
                <a:cs typeface="Arial" pitchFamily="34" charset="0"/>
              </a:rPr>
              <a:t>original </a:t>
            </a:r>
            <a:r>
              <a:rPr sz="1800" smtClean="0">
                <a:latin typeface="Arial" pitchFamily="34" charset="0"/>
                <a:cs typeface="Arial" pitchFamily="34" charset="0"/>
              </a:rPr>
              <a:t>training set</a:t>
            </a:r>
            <a:r>
              <a:rPr lang="en-ZA" sz="1800" dirty="0" smtClean="0">
                <a:latin typeface="Arial" pitchFamily="34" charset="0"/>
                <a:cs typeface="Arial" pitchFamily="34" charset="0"/>
              </a:rPr>
              <a:t>.</a:t>
            </a:r>
            <a:endParaRPr sz="18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sz="1800" smtClean="0">
                <a:latin typeface="Arial" pitchFamily="34" charset="0"/>
                <a:cs typeface="Arial" pitchFamily="34" charset="0"/>
              </a:rPr>
              <a:t>Helps </a:t>
            </a:r>
            <a:r>
              <a:rPr lang="en-ZA" sz="1800" dirty="0" smtClean="0">
                <a:latin typeface="Arial" pitchFamily="34" charset="0"/>
                <a:cs typeface="Arial" pitchFamily="34" charset="0"/>
              </a:rPr>
              <a:t>to avoid overfitting </a:t>
            </a:r>
            <a:r>
              <a:rPr lang="en-ZA" sz="1800" dirty="0" err="1" smtClean="0">
                <a:latin typeface="Arial" pitchFamily="34" charset="0"/>
                <a:cs typeface="Arial" pitchFamily="34" charset="0"/>
              </a:rPr>
              <a:t>Baheti</a:t>
            </a:r>
            <a:r>
              <a:rPr lang="en-ZA" sz="1800" dirty="0" smtClean="0">
                <a:latin typeface="Arial" pitchFamily="34" charset="0"/>
                <a:cs typeface="Arial" pitchFamily="34" charset="0"/>
              </a:rPr>
              <a:t> (2024).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ZA" sz="1800" dirty="0" smtClean="0">
                <a:latin typeface="Arial" pitchFamily="34" charset="0"/>
                <a:cs typeface="Arial" pitchFamily="34" charset="0"/>
              </a:rPr>
              <a:t>Normalized the pixel values of the input images to optimize the training process.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ZA" sz="1800" dirty="0" smtClean="0">
                <a:latin typeface="Arial" pitchFamily="34" charset="0"/>
                <a:cs typeface="Arial" pitchFamily="34" charset="0"/>
              </a:rPr>
              <a:t>One-hot encoding the classification labels for classification using Softmax function.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ZA" sz="1800" dirty="0" smtClean="0">
                <a:latin typeface="Arial" pitchFamily="34" charset="0"/>
                <a:cs typeface="Arial" pitchFamily="34" charset="0"/>
              </a:rPr>
              <a:t>Shao(2022) argues that such methods might make the model focus on the most likely class and ignore other possible classes.</a:t>
            </a:r>
            <a:endParaRPr sz="180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a Neural Network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50423"/>
            <a:ext cx="5486400" cy="4525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Neural networks are inspired by the human brain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They accept input, identify phenomena, weigh options and arrive at a conclusion (IBM, 2025)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Recurrent Neural networks suitable for forecasting and prediction tasks 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CNNs for pattern recognition and classification tasks. </a:t>
            </a:r>
            <a:endParaRPr lang="en-ZA" sz="1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sz="1800" smtClean="0">
                <a:latin typeface="Arial" pitchFamily="34" charset="0"/>
                <a:cs typeface="Arial" pitchFamily="34" charset="0"/>
              </a:rPr>
              <a:t> </a:t>
            </a:r>
            <a:r>
              <a:rPr sz="1800">
                <a:latin typeface="Arial" pitchFamily="34" charset="0"/>
                <a:cs typeface="Arial" pitchFamily="34" charset="0"/>
              </a:rPr>
              <a:t>Neuron = weight * input + bias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sz="1800" smtClean="0">
                <a:latin typeface="Arial" pitchFamily="34" charset="0"/>
                <a:cs typeface="Arial" pitchFamily="34" charset="0"/>
              </a:rPr>
              <a:t>Activation </a:t>
            </a:r>
            <a:r>
              <a:rPr sz="1800">
                <a:latin typeface="Arial" pitchFamily="34" charset="0"/>
                <a:cs typeface="Arial" pitchFamily="34" charset="0"/>
              </a:rPr>
              <a:t>function transforms output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sz="1800" smtClean="0">
                <a:latin typeface="Arial" pitchFamily="34" charset="0"/>
                <a:cs typeface="Arial" pitchFamily="34" charset="0"/>
              </a:rPr>
              <a:t>Layers</a:t>
            </a:r>
            <a:r>
              <a:rPr lang="en-ZA" sz="1800" dirty="0" smtClean="0">
                <a:latin typeface="Arial" pitchFamily="34" charset="0"/>
                <a:cs typeface="Arial" pitchFamily="34" charset="0"/>
              </a:rPr>
              <a:t> of neurons</a:t>
            </a:r>
            <a:r>
              <a:rPr sz="1800" smtClean="0">
                <a:latin typeface="Arial" pitchFamily="34" charset="0"/>
                <a:cs typeface="Arial" pitchFamily="34" charset="0"/>
              </a:rPr>
              <a:t> </a:t>
            </a:r>
            <a:r>
              <a:rPr sz="1800">
                <a:latin typeface="Arial" pitchFamily="34" charset="0"/>
                <a:cs typeface="Arial" pitchFamily="34" charset="0"/>
              </a:rPr>
              <a:t>stack to form deep learning models</a:t>
            </a:r>
          </a:p>
        </p:txBody>
      </p:sp>
      <p:pic>
        <p:nvPicPr>
          <p:cNvPr id="4" name="Picture 3" descr="A_2D_digital_diagram_illustrates_a_single_artific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2624010"/>
            <a:ext cx="3200400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CNN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199" y="1685109"/>
            <a:ext cx="8033658" cy="297310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  <a:buFont typeface="Wingdings" pitchFamily="2" charset="2"/>
              <a:buChar char="§"/>
            </a:pPr>
            <a:r>
              <a:rPr lang="en-ZA" sz="1800" dirty="0" smtClean="0">
                <a:latin typeface="Arial" pitchFamily="34" charset="0"/>
                <a:cs typeface="Arial" pitchFamily="34" charset="0"/>
              </a:rPr>
              <a:t>Recent research has implemented CNNs in facial recognition, document analysis etc. </a:t>
            </a:r>
            <a:r>
              <a:rPr lang="en-ZA" sz="1800" dirty="0" err="1" smtClean="0">
                <a:latin typeface="Arial" pitchFamily="34" charset="0"/>
                <a:cs typeface="Arial" pitchFamily="34" charset="0"/>
              </a:rPr>
              <a:t>Seng</a:t>
            </a:r>
            <a:r>
              <a:rPr lang="en-ZA" sz="1800" dirty="0" smtClean="0">
                <a:latin typeface="Arial" pitchFamily="34" charset="0"/>
                <a:cs typeface="Arial" pitchFamily="34" charset="0"/>
              </a:rPr>
              <a:t>(2021)</a:t>
            </a:r>
          </a:p>
          <a:p>
            <a:pPr>
              <a:lnSpc>
                <a:spcPct val="160000"/>
              </a:lnSpc>
              <a:buFont typeface="Wingdings" pitchFamily="2" charset="2"/>
              <a:buChar char="§"/>
            </a:pPr>
            <a:r>
              <a:rPr sz="1800" smtClean="0">
                <a:latin typeface="Arial" pitchFamily="34" charset="0"/>
                <a:cs typeface="Arial" pitchFamily="34" charset="0"/>
              </a:rPr>
              <a:t> Conv2D</a:t>
            </a:r>
            <a:r>
              <a:rPr lang="en-ZA" sz="1800" dirty="0" smtClean="0">
                <a:latin typeface="Arial" pitchFamily="34" charset="0"/>
                <a:cs typeface="Arial" pitchFamily="34" charset="0"/>
              </a:rPr>
              <a:t> layer with 32 (3x3) for feature detection</a:t>
            </a:r>
            <a:r>
              <a:rPr sz="1800" smtClean="0">
                <a:latin typeface="Arial" pitchFamily="34" charset="0"/>
                <a:cs typeface="Arial" pitchFamily="34" charset="0"/>
              </a:rPr>
              <a:t>,</a:t>
            </a:r>
            <a:endParaRPr lang="en-ZA" sz="1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60000"/>
              </a:lnSpc>
              <a:buFont typeface="Wingdings" pitchFamily="2" charset="2"/>
              <a:buChar char="§"/>
            </a:pPr>
            <a:r>
              <a:rPr sz="1800" smtClean="0">
                <a:latin typeface="Arial" pitchFamily="34" charset="0"/>
                <a:cs typeface="Arial" pitchFamily="34" charset="0"/>
              </a:rPr>
              <a:t> MaxPooling</a:t>
            </a:r>
            <a:r>
              <a:rPr lang="en-ZA" sz="1800" dirty="0" smtClean="0">
                <a:latin typeface="Arial" pitchFamily="34" charset="0"/>
                <a:cs typeface="Arial" pitchFamily="34" charset="0"/>
              </a:rPr>
              <a:t>2D layer reduces the size of feature maps ,</a:t>
            </a:r>
          </a:p>
          <a:p>
            <a:pPr>
              <a:lnSpc>
                <a:spcPct val="160000"/>
              </a:lnSpc>
              <a:buFont typeface="Wingdings" pitchFamily="2" charset="2"/>
              <a:buChar char="§"/>
            </a:pPr>
            <a:r>
              <a:rPr sz="1800" smtClean="0">
                <a:latin typeface="Arial" pitchFamily="34" charset="0"/>
                <a:cs typeface="Arial" pitchFamily="34" charset="0"/>
              </a:rPr>
              <a:t> Dropout</a:t>
            </a:r>
            <a:r>
              <a:rPr lang="en-ZA" sz="1800" dirty="0" smtClean="0">
                <a:latin typeface="Arial" pitchFamily="34" charset="0"/>
                <a:cs typeface="Arial" pitchFamily="34" charset="0"/>
              </a:rPr>
              <a:t> layer to improve generalisation.</a:t>
            </a:r>
            <a:endParaRPr sz="18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60000"/>
              </a:lnSpc>
              <a:buFont typeface="Wingdings" pitchFamily="2" charset="2"/>
              <a:buChar char="§"/>
            </a:pPr>
            <a:r>
              <a:rPr sz="1800" smtClean="0">
                <a:latin typeface="Arial" pitchFamily="34" charset="0"/>
                <a:cs typeface="Arial" pitchFamily="34" charset="0"/>
              </a:rPr>
              <a:t>Dense layer</a:t>
            </a:r>
            <a:r>
              <a:rPr lang="en-ZA" sz="1800" dirty="0" smtClean="0">
                <a:latin typeface="Arial" pitchFamily="34" charset="0"/>
                <a:cs typeface="Arial" pitchFamily="34" charset="0"/>
              </a:rPr>
              <a:t> with ReLU activation function accepts the output and then passes it on to the final output layer which has Softmax activation function .</a:t>
            </a:r>
            <a:endParaRPr sz="18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60000"/>
              </a:lnSpc>
              <a:buFont typeface="Wingdings" pitchFamily="2" charset="2"/>
              <a:buChar char="§"/>
            </a:pPr>
            <a:r>
              <a:rPr sz="1800" smtClean="0">
                <a:latin typeface="Arial" pitchFamily="34" charset="0"/>
                <a:cs typeface="Arial" pitchFamily="34" charset="0"/>
              </a:rPr>
              <a:t>Softmax</a:t>
            </a:r>
            <a:r>
              <a:rPr lang="en-ZA" sz="1800" dirty="0" smtClean="0">
                <a:latin typeface="Arial" pitchFamily="34" charset="0"/>
                <a:cs typeface="Arial" pitchFamily="34" charset="0"/>
              </a:rPr>
              <a:t> activation</a:t>
            </a:r>
            <a:r>
              <a:rPr sz="1800" smtClean="0">
                <a:latin typeface="Arial" pitchFamily="34" charset="0"/>
                <a:cs typeface="Arial" pitchFamily="34" charset="0"/>
              </a:rPr>
              <a:t> </a:t>
            </a:r>
            <a:r>
              <a:rPr sz="1800">
                <a:latin typeface="Arial" pitchFamily="34" charset="0"/>
                <a:cs typeface="Arial" pitchFamily="34" charset="0"/>
              </a:rPr>
              <a:t>for </a:t>
            </a:r>
            <a:r>
              <a:rPr sz="1800" smtClean="0">
                <a:latin typeface="Arial" pitchFamily="34" charset="0"/>
                <a:cs typeface="Arial" pitchFamily="34" charset="0"/>
              </a:rPr>
              <a:t>classification</a:t>
            </a:r>
            <a:r>
              <a:rPr lang="en-ZA" sz="1800" dirty="0" smtClean="0">
                <a:latin typeface="Arial" pitchFamily="34" charset="0"/>
                <a:cs typeface="Arial" pitchFamily="34" charset="0"/>
              </a:rPr>
              <a:t>.</a:t>
            </a:r>
            <a:endParaRPr sz="180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A_diagram_illustrates_a_convolutional_neural_netwo.png"/>
          <p:cNvPicPr>
            <a:picLocks noChangeAspect="1"/>
          </p:cNvPicPr>
          <p:nvPr/>
        </p:nvPicPr>
        <p:blipFill>
          <a:blip r:embed="rId2"/>
          <a:srcRect b="29912"/>
          <a:stretch>
            <a:fillRect/>
          </a:stretch>
        </p:blipFill>
        <p:spPr>
          <a:xfrm>
            <a:off x="2508900" y="4454434"/>
            <a:ext cx="4858553" cy="199329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Training </a:t>
            </a:r>
            <a:r>
              <a:rPr lang="en-ZA" dirty="0" smtClean="0"/>
              <a:t>the Model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23406" y="1567543"/>
            <a:ext cx="8020594" cy="155448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sz="1600" smtClean="0">
                <a:latin typeface="Arial" pitchFamily="34" charset="0"/>
                <a:cs typeface="Arial" pitchFamily="34" charset="0"/>
              </a:rPr>
              <a:t>Epochs</a:t>
            </a:r>
            <a:r>
              <a:rPr sz="1600">
                <a:latin typeface="Arial" pitchFamily="34" charset="0"/>
                <a:cs typeface="Arial" pitchFamily="34" charset="0"/>
              </a:rPr>
              <a:t>: </a:t>
            </a:r>
            <a:r>
              <a:rPr lang="en-ZA" sz="1600" dirty="0" smtClean="0">
                <a:latin typeface="Arial" pitchFamily="34" charset="0"/>
                <a:cs typeface="Arial" pitchFamily="34" charset="0"/>
              </a:rPr>
              <a:t>15, </a:t>
            </a:r>
            <a:r>
              <a:rPr sz="1600" smtClean="0">
                <a:latin typeface="Arial" pitchFamily="34" charset="0"/>
                <a:cs typeface="Arial" pitchFamily="34" charset="0"/>
              </a:rPr>
              <a:t>Batch </a:t>
            </a:r>
            <a:r>
              <a:rPr sz="1600">
                <a:latin typeface="Arial" pitchFamily="34" charset="0"/>
                <a:cs typeface="Arial" pitchFamily="34" charset="0"/>
              </a:rPr>
              <a:t>Size: </a:t>
            </a:r>
            <a:r>
              <a:rPr sz="1600" smtClean="0">
                <a:latin typeface="Arial" pitchFamily="34" charset="0"/>
                <a:cs typeface="Arial" pitchFamily="34" charset="0"/>
              </a:rPr>
              <a:t>128</a:t>
            </a:r>
            <a:endParaRPr lang="en-ZA" sz="16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ZA" sz="1600" dirty="0" smtClean="0">
                <a:latin typeface="Arial" pitchFamily="34" charset="0"/>
                <a:cs typeface="Arial" pitchFamily="34" charset="0"/>
              </a:rPr>
              <a:t>Categorical cross entropy loss function to measure how well the model is performing during training.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ZA" sz="1600" dirty="0" smtClean="0">
                <a:latin typeface="Arial" pitchFamily="34" charset="0"/>
                <a:cs typeface="Arial" pitchFamily="34" charset="0"/>
              </a:rPr>
              <a:t>The smaller the loss the better.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ZA" sz="1600" dirty="0" smtClean="0">
                <a:latin typeface="Arial" pitchFamily="34" charset="0"/>
                <a:cs typeface="Arial" pitchFamily="34" charset="0"/>
              </a:rPr>
              <a:t>Early stopping enabled using the Validation set.</a:t>
            </a:r>
            <a:endParaRPr sz="16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sz="1600" smtClean="0">
                <a:latin typeface="Arial" pitchFamily="34" charset="0"/>
                <a:cs typeface="Arial" pitchFamily="34" charset="0"/>
              </a:rPr>
              <a:t>Optimizer</a:t>
            </a:r>
            <a:r>
              <a:rPr sz="1600">
                <a:latin typeface="Arial" pitchFamily="34" charset="0"/>
                <a:cs typeface="Arial" pitchFamily="34" charset="0"/>
              </a:rPr>
              <a:t>: </a:t>
            </a:r>
            <a:r>
              <a:rPr sz="1600" smtClean="0">
                <a:latin typeface="Arial" pitchFamily="34" charset="0"/>
                <a:cs typeface="Arial" pitchFamily="34" charset="0"/>
              </a:rPr>
              <a:t>Ad</a:t>
            </a:r>
            <a:r>
              <a:rPr lang="en-ZA" sz="1600" dirty="0" err="1" smtClean="0">
                <a:latin typeface="Arial" pitchFamily="34" charset="0"/>
                <a:cs typeface="Arial" pitchFamily="34" charset="0"/>
              </a:rPr>
              <a:t>aptive</a:t>
            </a:r>
            <a:r>
              <a:rPr lang="en-ZA" sz="1600" dirty="0" smtClean="0">
                <a:latin typeface="Arial" pitchFamily="34" charset="0"/>
                <a:cs typeface="Arial" pitchFamily="34" charset="0"/>
              </a:rPr>
              <a:t> Moment Estimation Optimizer (Adam)</a:t>
            </a:r>
            <a:endParaRPr sz="160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Content Placeholder 5" descr="Untitled.pn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1688298" y="3114000"/>
            <a:ext cx="6222130" cy="37440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&amp; Loss Curves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711234"/>
            <a:ext cx="6753497" cy="18497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sz="1800" smtClean="0">
                <a:latin typeface="Arial" pitchFamily="34" charset="0"/>
                <a:cs typeface="Arial" pitchFamily="34" charset="0"/>
              </a:rPr>
              <a:t>Both </a:t>
            </a:r>
            <a:r>
              <a:rPr sz="1800">
                <a:latin typeface="Arial" pitchFamily="34" charset="0"/>
                <a:cs typeface="Arial" pitchFamily="34" charset="0"/>
              </a:rPr>
              <a:t>training and validation </a:t>
            </a:r>
            <a:r>
              <a:rPr lang="en-ZA" sz="1800" dirty="0" smtClean="0">
                <a:latin typeface="Arial" pitchFamily="34" charset="0"/>
                <a:cs typeface="Arial" pitchFamily="34" charset="0"/>
              </a:rPr>
              <a:t>accuracy </a:t>
            </a:r>
            <a:r>
              <a:rPr sz="1800" smtClean="0">
                <a:latin typeface="Arial" pitchFamily="34" charset="0"/>
                <a:cs typeface="Arial" pitchFamily="34" charset="0"/>
              </a:rPr>
              <a:t>improved</a:t>
            </a:r>
            <a:r>
              <a:rPr lang="en-ZA" sz="1800" dirty="0" smtClean="0">
                <a:latin typeface="Arial" pitchFamily="34" charset="0"/>
                <a:cs typeface="Arial" pitchFamily="34" charset="0"/>
              </a:rPr>
              <a:t> over time.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ZA" sz="1800" dirty="0" smtClean="0">
                <a:latin typeface="Arial" pitchFamily="34" charset="0"/>
                <a:cs typeface="Arial" pitchFamily="34" charset="0"/>
              </a:rPr>
              <a:t>Good generalisation  through the use of Dropout layer, ReLU activation function</a:t>
            </a:r>
            <a:endParaRPr sz="180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Content Placeholder 4" descr="Accuracy curve.pn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219696" y="3560934"/>
            <a:ext cx="4431963" cy="3060000"/>
          </a:xfrm>
        </p:spPr>
      </p:pic>
      <p:pic>
        <p:nvPicPr>
          <p:cNvPr id="6" name="Picture 5" descr="Loss curv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093" y="3366125"/>
            <a:ext cx="4330678" cy="3204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on Test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763486"/>
            <a:ext cx="46482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ZA" sz="1800" dirty="0" smtClean="0">
                <a:latin typeface="Arial" pitchFamily="34" charset="0"/>
                <a:cs typeface="Arial" pitchFamily="34" charset="0"/>
              </a:rPr>
              <a:t>Test</a:t>
            </a:r>
            <a:r>
              <a:rPr sz="1800" smtClean="0">
                <a:latin typeface="Arial" pitchFamily="34" charset="0"/>
                <a:cs typeface="Arial" pitchFamily="34" charset="0"/>
              </a:rPr>
              <a:t> </a:t>
            </a:r>
            <a:r>
              <a:rPr sz="1800">
                <a:latin typeface="Arial" pitchFamily="34" charset="0"/>
                <a:cs typeface="Arial" pitchFamily="34" charset="0"/>
              </a:rPr>
              <a:t>Accuracy: </a:t>
            </a:r>
            <a:r>
              <a:rPr sz="1800" smtClean="0">
                <a:latin typeface="Arial" pitchFamily="34" charset="0"/>
                <a:cs typeface="Arial" pitchFamily="34" charset="0"/>
              </a:rPr>
              <a:t>9</a:t>
            </a:r>
            <a:r>
              <a:rPr lang="en-ZA" sz="1800" dirty="0" smtClean="0">
                <a:latin typeface="Arial" pitchFamily="34" charset="0"/>
                <a:cs typeface="Arial" pitchFamily="34" charset="0"/>
              </a:rPr>
              <a:t>9,27</a:t>
            </a:r>
            <a:r>
              <a:rPr sz="1800" smtClean="0">
                <a:latin typeface="Arial" pitchFamily="34" charset="0"/>
                <a:cs typeface="Arial" pitchFamily="34" charset="0"/>
              </a:rPr>
              <a:t>%</a:t>
            </a:r>
            <a:r>
              <a:rPr lang="en-ZA" sz="1800" dirty="0" smtClean="0">
                <a:latin typeface="Arial" pitchFamily="34" charset="0"/>
                <a:cs typeface="Arial" pitchFamily="34" charset="0"/>
              </a:rPr>
              <a:t> - strong generalisation</a:t>
            </a:r>
            <a:endParaRPr sz="18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sz="1800" smtClean="0">
                <a:latin typeface="Arial" pitchFamily="34" charset="0"/>
                <a:cs typeface="Arial" pitchFamily="34" charset="0"/>
              </a:rPr>
              <a:t>Confusion </a:t>
            </a:r>
            <a:r>
              <a:rPr sz="1800">
                <a:latin typeface="Arial" pitchFamily="34" charset="0"/>
                <a:cs typeface="Arial" pitchFamily="34" charset="0"/>
              </a:rPr>
              <a:t>matrix </a:t>
            </a:r>
            <a:r>
              <a:rPr lang="en-ZA" sz="1800" dirty="0" smtClean="0">
                <a:latin typeface="Arial" pitchFamily="34" charset="0"/>
                <a:cs typeface="Arial" pitchFamily="34" charset="0"/>
              </a:rPr>
              <a:t>shows the model had issues distinguishing between a 5 and 3 , 9 and 4 etc</a:t>
            </a:r>
            <a:endParaRPr sz="180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Content Placeholder 4" descr="download (8).pn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4648200" y="1763486"/>
            <a:ext cx="4483499" cy="352800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2542</TotalTime>
  <Words>686</Words>
  <Application>Microsoft Macintosh PowerPoint</Application>
  <PresentationFormat>On-screen Show (4:3)</PresentationFormat>
  <Paragraphs>80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Median</vt:lpstr>
      <vt:lpstr>Image classification: Training a CNN using MNIST dataset</vt:lpstr>
      <vt:lpstr>Contents</vt:lpstr>
      <vt:lpstr>About the MNIST Dataset</vt:lpstr>
      <vt:lpstr>Data Partitioning and Pre-Processing</vt:lpstr>
      <vt:lpstr>How a Neural Network Works</vt:lpstr>
      <vt:lpstr>CNN Architecture</vt:lpstr>
      <vt:lpstr>Training the Model</vt:lpstr>
      <vt:lpstr>Accuracy &amp; Loss Curves</vt:lpstr>
      <vt:lpstr>Evaluation on Test Set</vt:lpstr>
      <vt:lpstr>Classification Report</vt:lpstr>
      <vt:lpstr>Design Strategy</vt:lpstr>
      <vt:lpstr>Reflection and Conclusion</vt:lpstr>
      <vt:lpstr>References</vt:lpstr>
      <vt:lpstr>Slide 14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Handwritten Digit Recognition using CNNs</dc:title>
  <dc:creator>User</dc:creator>
  <dc:description>generated using python-pptx</dc:description>
  <cp:lastModifiedBy>HP</cp:lastModifiedBy>
  <cp:revision>17</cp:revision>
  <dcterms:created xsi:type="dcterms:W3CDTF">2013-01-27T09:14:16Z</dcterms:created>
  <dcterms:modified xsi:type="dcterms:W3CDTF">2025-04-28T19:25:07Z</dcterms:modified>
</cp:coreProperties>
</file>