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sldIdLst>
    <p:sldId id="256" r:id="rId2"/>
    <p:sldId id="259"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99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904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5508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2075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424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4962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559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4716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628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95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84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0268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70191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4614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745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96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145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10/5/2023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973332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73399-DAB1-5F71-A039-E46E217C784C}"/>
              </a:ext>
            </a:extLst>
          </p:cNvPr>
          <p:cNvSpPr>
            <a:spLocks noGrp="1"/>
          </p:cNvSpPr>
          <p:nvPr>
            <p:ph type="ctrTitle"/>
          </p:nvPr>
        </p:nvSpPr>
        <p:spPr>
          <a:xfrm>
            <a:off x="1595269" y="152400"/>
            <a:ext cx="9001462" cy="3103562"/>
          </a:xfrm>
        </p:spPr>
        <p:txBody>
          <a:bodyPr>
            <a:normAutofit fontScale="90000"/>
          </a:bodyPr>
          <a:lstStyle/>
          <a:p>
            <a:r>
              <a:rPr lang="en-US" sz="4400" dirty="0">
                <a:latin typeface="+mn-lt"/>
              </a:rPr>
              <a:t>Basic details of the team</a:t>
            </a:r>
            <a:br>
              <a:rPr lang="en-US" sz="4400" dirty="0">
                <a:latin typeface="+mn-lt"/>
              </a:rPr>
            </a:br>
            <a:r>
              <a:rPr lang="en-US" sz="2000" dirty="0">
                <a:latin typeface="+mn-lt"/>
              </a:rPr>
              <a:t>and</a:t>
            </a:r>
            <a:br>
              <a:rPr lang="en-US" sz="2000" dirty="0">
                <a:latin typeface="+mn-lt"/>
              </a:rPr>
            </a:br>
            <a:r>
              <a:rPr lang="en-US" sz="4400" dirty="0">
                <a:latin typeface="+mn-lt"/>
              </a:rPr>
              <a:t>problem statement</a:t>
            </a:r>
            <a:br>
              <a:rPr lang="en-US" sz="4400" dirty="0">
                <a:latin typeface="+mn-lt"/>
              </a:rPr>
            </a:br>
            <a:br>
              <a:rPr lang="en-US" sz="4400" dirty="0">
                <a:latin typeface="+mn-lt"/>
              </a:rPr>
            </a:br>
            <a:br>
              <a:rPr lang="en-US" sz="4400" dirty="0">
                <a:latin typeface="+mn-lt"/>
              </a:rPr>
            </a:br>
            <a:endParaRPr lang="en-IN" sz="4400" dirty="0">
              <a:latin typeface="+mn-lt"/>
            </a:endParaRPr>
          </a:p>
        </p:txBody>
      </p:sp>
      <p:sp>
        <p:nvSpPr>
          <p:cNvPr id="3" name="Subtitle 2">
            <a:extLst>
              <a:ext uri="{FF2B5EF4-FFF2-40B4-BE49-F238E27FC236}">
                <a16:creationId xmlns:a16="http://schemas.microsoft.com/office/drawing/2014/main" id="{7EABE052-0B36-59F7-8C8C-E497D3108E67}"/>
              </a:ext>
            </a:extLst>
          </p:cNvPr>
          <p:cNvSpPr>
            <a:spLocks noGrp="1"/>
          </p:cNvSpPr>
          <p:nvPr>
            <p:ph type="subTitle" idx="1"/>
          </p:nvPr>
        </p:nvSpPr>
        <p:spPr>
          <a:xfrm>
            <a:off x="345440" y="1761067"/>
            <a:ext cx="11480799" cy="4944533"/>
          </a:xfrm>
        </p:spPr>
        <p:txBody>
          <a:bodyPr>
            <a:noAutofit/>
          </a:bodyPr>
          <a:lstStyle/>
          <a:p>
            <a:r>
              <a:rPr lang="en-US" sz="2000" dirty="0">
                <a:solidFill>
                  <a:schemeClr val="accent5">
                    <a:lumMod val="50000"/>
                  </a:schemeClr>
                </a:solidFill>
                <a:latin typeface="+mj-lt"/>
              </a:rPr>
              <a:t>Ministry/organization name/student innovation </a:t>
            </a:r>
            <a:r>
              <a:rPr lang="en-US" sz="2000" b="1" dirty="0">
                <a:solidFill>
                  <a:schemeClr val="accent5">
                    <a:lumMod val="50000"/>
                  </a:schemeClr>
                </a:solidFill>
                <a:latin typeface="+mj-lt"/>
              </a:rPr>
              <a:t>: Business and super market</a:t>
            </a:r>
          </a:p>
          <a:p>
            <a:r>
              <a:rPr lang="en-US" sz="2000" dirty="0">
                <a:solidFill>
                  <a:schemeClr val="accent5">
                    <a:lumMod val="50000"/>
                  </a:schemeClr>
                </a:solidFill>
                <a:latin typeface="+mj-lt"/>
              </a:rPr>
              <a:t>Ps code:</a:t>
            </a:r>
            <a:r>
              <a:rPr lang="en-IN" sz="2000" dirty="0">
                <a:solidFill>
                  <a:schemeClr val="accent5">
                    <a:lumMod val="50000"/>
                  </a:schemeClr>
                </a:solidFill>
              </a:rPr>
              <a:t> (SIH1475)</a:t>
            </a:r>
            <a:endParaRPr lang="en-US" sz="2000" dirty="0">
              <a:solidFill>
                <a:schemeClr val="accent5">
                  <a:lumMod val="50000"/>
                </a:schemeClr>
              </a:solidFill>
              <a:latin typeface="+mj-lt"/>
            </a:endParaRPr>
          </a:p>
          <a:p>
            <a:r>
              <a:rPr lang="en-US" sz="2000" dirty="0">
                <a:solidFill>
                  <a:schemeClr val="accent5">
                    <a:lumMod val="50000"/>
                  </a:schemeClr>
                </a:solidFill>
                <a:latin typeface="+mj-lt"/>
              </a:rPr>
              <a:t>Problem Statement Title:</a:t>
            </a:r>
            <a:r>
              <a:rPr lang="en-IN" sz="2000" dirty="0">
                <a:solidFill>
                  <a:schemeClr val="accent5">
                    <a:lumMod val="50000"/>
                  </a:schemeClr>
                </a:solidFill>
              </a:rPr>
              <a:t> </a:t>
            </a:r>
            <a:r>
              <a:rPr lang="en-IN" sz="2000" dirty="0">
                <a:solidFill>
                  <a:schemeClr val="tx2">
                    <a:lumMod val="75000"/>
                  </a:schemeClr>
                </a:solidFill>
              </a:rPr>
              <a:t>Student Innovation (Robotics And Drones – There is a need to design robots that can solve some of the pressing challenges of India such as handling medical emergencies , search and rescue operations ,smart shopping etc…)</a:t>
            </a:r>
            <a:endParaRPr lang="en-US" sz="2000" dirty="0">
              <a:latin typeface="+mj-lt"/>
            </a:endParaRPr>
          </a:p>
          <a:p>
            <a:r>
              <a:rPr lang="en-US" sz="2000" dirty="0">
                <a:solidFill>
                  <a:schemeClr val="tx2">
                    <a:lumMod val="50000"/>
                  </a:schemeClr>
                </a:solidFill>
                <a:latin typeface="+mj-lt"/>
              </a:rPr>
              <a:t>Team Name : ARDUINO HACKERS</a:t>
            </a:r>
          </a:p>
          <a:p>
            <a:r>
              <a:rPr lang="en-US" sz="2000" dirty="0">
                <a:solidFill>
                  <a:schemeClr val="tx2">
                    <a:lumMod val="50000"/>
                  </a:schemeClr>
                </a:solidFill>
                <a:latin typeface="+mj-lt"/>
              </a:rPr>
              <a:t>Team leader name: Emmadi Divya</a:t>
            </a:r>
          </a:p>
          <a:p>
            <a:r>
              <a:rPr lang="en-US" sz="2000" dirty="0">
                <a:solidFill>
                  <a:schemeClr val="tx2">
                    <a:lumMod val="50000"/>
                  </a:schemeClr>
                </a:solidFill>
                <a:latin typeface="+mj-lt"/>
              </a:rPr>
              <a:t>Institute Code: c-19615</a:t>
            </a:r>
          </a:p>
          <a:p>
            <a:r>
              <a:rPr lang="en-US" sz="2000" dirty="0">
                <a:solidFill>
                  <a:schemeClr val="tx2">
                    <a:lumMod val="50000"/>
                  </a:schemeClr>
                </a:solidFill>
                <a:latin typeface="+mj-lt"/>
              </a:rPr>
              <a:t>Institute Name: JB Institute of engineering and technology</a:t>
            </a:r>
          </a:p>
          <a:p>
            <a:r>
              <a:rPr lang="en-US" sz="2000" dirty="0">
                <a:solidFill>
                  <a:schemeClr val="tx2">
                    <a:lumMod val="50000"/>
                  </a:schemeClr>
                </a:solidFill>
                <a:latin typeface="+mj-lt"/>
              </a:rPr>
              <a:t>Theme Name: Smart trolley and Smart billing</a:t>
            </a:r>
            <a:endParaRPr lang="en-IN" sz="2000" dirty="0">
              <a:solidFill>
                <a:schemeClr val="tx2">
                  <a:lumMod val="50000"/>
                </a:schemeClr>
              </a:solidFill>
              <a:latin typeface="+mj-lt"/>
            </a:endParaRPr>
          </a:p>
        </p:txBody>
      </p:sp>
    </p:spTree>
    <p:extLst>
      <p:ext uri="{BB962C8B-B14F-4D97-AF65-F5344CB8AC3E}">
        <p14:creationId xmlns:p14="http://schemas.microsoft.com/office/powerpoint/2010/main" val="270097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0A91-0D19-5C66-60F4-62A082F7EE51}"/>
              </a:ext>
            </a:extLst>
          </p:cNvPr>
          <p:cNvSpPr>
            <a:spLocks noGrp="1"/>
          </p:cNvSpPr>
          <p:nvPr>
            <p:ph type="ctrTitle"/>
          </p:nvPr>
        </p:nvSpPr>
        <p:spPr>
          <a:xfrm>
            <a:off x="684212" y="83975"/>
            <a:ext cx="8001000" cy="1576873"/>
          </a:xfrm>
        </p:spPr>
        <p:txBody>
          <a:bodyPr>
            <a:normAutofit fontScale="90000"/>
          </a:bodyPr>
          <a:lstStyle/>
          <a:p>
            <a:br>
              <a:rPr lang="en-IN" sz="4800" u="sng" dirty="0">
                <a:solidFill>
                  <a:schemeClr val="accent2"/>
                </a:solidFill>
              </a:rPr>
            </a:br>
            <a:br>
              <a:rPr lang="en-IN" sz="4800" u="sng" dirty="0">
                <a:solidFill>
                  <a:schemeClr val="accent2"/>
                </a:solidFill>
              </a:rPr>
            </a:br>
            <a:r>
              <a:rPr lang="en-IN" sz="4800" u="sng" dirty="0">
                <a:solidFill>
                  <a:schemeClr val="accent2"/>
                </a:solidFill>
              </a:rPr>
              <a:t>IDEA/APPROACH DETAILS </a:t>
            </a:r>
            <a:r>
              <a:rPr lang="en-IN" sz="4800" dirty="0">
                <a:solidFill>
                  <a:schemeClr val="accent2"/>
                </a:solidFill>
              </a:rPr>
              <a:t>:</a:t>
            </a:r>
            <a:br>
              <a:rPr lang="en-IN" sz="4800" dirty="0">
                <a:solidFill>
                  <a:schemeClr val="accent2"/>
                </a:solidFill>
              </a:rPr>
            </a:br>
            <a:endParaRPr lang="en-IN" dirty="0"/>
          </a:p>
        </p:txBody>
      </p:sp>
      <p:sp>
        <p:nvSpPr>
          <p:cNvPr id="3" name="Subtitle 2">
            <a:extLst>
              <a:ext uri="{FF2B5EF4-FFF2-40B4-BE49-F238E27FC236}">
                <a16:creationId xmlns:a16="http://schemas.microsoft.com/office/drawing/2014/main" id="{4B0B8BA8-CCF4-3265-C9F9-FBFA6015EE48}"/>
              </a:ext>
            </a:extLst>
          </p:cNvPr>
          <p:cNvSpPr>
            <a:spLocks noGrp="1"/>
          </p:cNvSpPr>
          <p:nvPr>
            <p:ph type="subTitle" idx="1"/>
          </p:nvPr>
        </p:nvSpPr>
        <p:spPr>
          <a:xfrm>
            <a:off x="0" y="1534160"/>
            <a:ext cx="9563878" cy="6004560"/>
          </a:xfrm>
        </p:spPr>
        <p:txBody>
          <a:bodyPr>
            <a:normAutofit fontScale="62500" lnSpcReduction="20000"/>
          </a:bodyPr>
          <a:lstStyle/>
          <a:p>
            <a:pPr marL="342900" indent="-342900" algn="l">
              <a:buFont typeface="Courier New" panose="02070309020205020404" pitchFamily="49" charset="0"/>
              <a:buChar char="o"/>
            </a:pPr>
            <a:r>
              <a:rPr lang="en-IN" sz="3400" dirty="0">
                <a:solidFill>
                  <a:srgbClr val="C00000"/>
                </a:solidFill>
              </a:rPr>
              <a:t>The main idea of the model is to give customer a smart shopping experience by providing smart trolley and billing.</a:t>
            </a:r>
          </a:p>
          <a:p>
            <a:pPr marL="342900" indent="-342900" algn="l">
              <a:buFont typeface="Courier New" panose="02070309020205020404" pitchFamily="49" charset="0"/>
              <a:buChar char="o"/>
            </a:pPr>
            <a:r>
              <a:rPr lang="en-IN" sz="3400" dirty="0">
                <a:solidFill>
                  <a:srgbClr val="C00000"/>
                </a:solidFill>
              </a:rPr>
              <a:t>Day by day technology is getting improved and we suggest smart trolley and billing approach that sellers can afford.</a:t>
            </a:r>
          </a:p>
          <a:p>
            <a:pPr marL="342900" indent="-342900" algn="l">
              <a:buFont typeface="Courier New" panose="02070309020205020404" pitchFamily="49" charset="0"/>
              <a:buChar char="o"/>
            </a:pPr>
            <a:r>
              <a:rPr lang="en-IN" sz="3400" dirty="0">
                <a:solidFill>
                  <a:srgbClr val="C00000"/>
                </a:solidFill>
              </a:rPr>
              <a:t>Another thing is save time and save labour at billing counter.</a:t>
            </a:r>
          </a:p>
          <a:p>
            <a:pPr marL="342900" indent="-342900" algn="l">
              <a:buFont typeface="Courier New" panose="02070309020205020404" pitchFamily="49" charset="0"/>
              <a:buChar char="o"/>
            </a:pPr>
            <a:r>
              <a:rPr lang="en-IN" sz="3400" dirty="0">
                <a:solidFill>
                  <a:schemeClr val="accent2">
                    <a:lumMod val="50000"/>
                  </a:schemeClr>
                </a:solidFill>
              </a:rPr>
              <a:t>Smart billing can reduce administrative costs associated with manual billing processes, such as printing and mailing invoices</a:t>
            </a:r>
          </a:p>
          <a:p>
            <a:pPr marL="342900" indent="-342900" algn="l">
              <a:buFont typeface="Courier New" panose="02070309020205020404" pitchFamily="49" charset="0"/>
              <a:buChar char="o"/>
            </a:pPr>
            <a:r>
              <a:rPr lang="en-IN" sz="3400" dirty="0">
                <a:solidFill>
                  <a:schemeClr val="accent2">
                    <a:lumMod val="50000"/>
                  </a:schemeClr>
                </a:solidFill>
              </a:rPr>
              <a:t>Smart billing can accelerate payment collection since </a:t>
            </a:r>
            <a:r>
              <a:rPr lang="en-IN" sz="3400" dirty="0" err="1">
                <a:solidFill>
                  <a:schemeClr val="accent2">
                    <a:lumMod val="50000"/>
                  </a:schemeClr>
                </a:solidFill>
              </a:rPr>
              <a:t>invocies</a:t>
            </a:r>
            <a:r>
              <a:rPr lang="en-IN" sz="3400" dirty="0">
                <a:solidFill>
                  <a:schemeClr val="accent2">
                    <a:lumMod val="50000"/>
                  </a:schemeClr>
                </a:solidFill>
              </a:rPr>
              <a:t> </a:t>
            </a:r>
          </a:p>
          <a:p>
            <a:pPr algn="l"/>
            <a:r>
              <a:rPr lang="en-IN" sz="3400" dirty="0">
                <a:solidFill>
                  <a:schemeClr val="accent2">
                    <a:lumMod val="50000"/>
                  </a:schemeClr>
                </a:solidFill>
              </a:rPr>
              <a:t>    can be delivered electronically and customers can make payment</a:t>
            </a:r>
          </a:p>
          <a:p>
            <a:pPr algn="l"/>
            <a:r>
              <a:rPr lang="en-IN" sz="3400" dirty="0">
                <a:solidFill>
                  <a:schemeClr val="accent2">
                    <a:lumMod val="50000"/>
                  </a:schemeClr>
                </a:solidFill>
              </a:rPr>
              <a:t>     online.</a:t>
            </a:r>
          </a:p>
          <a:p>
            <a:pPr marL="342900" indent="-342900" algn="l">
              <a:buFont typeface="Courier New" panose="02070309020205020404" pitchFamily="49" charset="0"/>
              <a:buChar char="o"/>
            </a:pPr>
            <a:r>
              <a:rPr lang="en-IN" sz="3400" dirty="0">
                <a:solidFill>
                  <a:schemeClr val="accent2">
                    <a:lumMod val="50000"/>
                  </a:schemeClr>
                </a:solidFill>
              </a:rPr>
              <a:t>The sustainability impact also depends on how readily customers adopt and utilize smart trolley.</a:t>
            </a:r>
          </a:p>
          <a:p>
            <a:pPr algn="l"/>
            <a:br>
              <a:rPr lang="en-IN" sz="2600" b="0" dirty="0"/>
            </a:br>
            <a:br>
              <a:rPr lang="en-IN" sz="2000" dirty="0">
                <a:solidFill>
                  <a:schemeClr val="accent5"/>
                </a:solidFill>
              </a:rPr>
            </a:br>
            <a:br>
              <a:rPr lang="en-IN" sz="2000" dirty="0">
                <a:solidFill>
                  <a:schemeClr val="accent5"/>
                </a:solidFill>
              </a:rPr>
            </a:br>
            <a:endParaRPr lang="en-IN" sz="2000" dirty="0">
              <a:solidFill>
                <a:schemeClr val="accent1"/>
              </a:solidFill>
            </a:endParaRPr>
          </a:p>
          <a:p>
            <a:pPr marL="342900" indent="-342900">
              <a:buFont typeface="Courier New" panose="02070309020205020404" pitchFamily="49" charset="0"/>
              <a:buChar char="o"/>
            </a:pPr>
            <a:endParaRPr lang="en-IN" dirty="0"/>
          </a:p>
        </p:txBody>
      </p:sp>
      <p:pic>
        <p:nvPicPr>
          <p:cNvPr id="4" name="Picture 3">
            <a:extLst>
              <a:ext uri="{FF2B5EF4-FFF2-40B4-BE49-F238E27FC236}">
                <a16:creationId xmlns:a16="http://schemas.microsoft.com/office/drawing/2014/main" id="{501E1183-021D-875D-96AD-E8F3FBB0C479}"/>
              </a:ext>
            </a:extLst>
          </p:cNvPr>
          <p:cNvPicPr>
            <a:picLocks noChangeAspect="1"/>
          </p:cNvPicPr>
          <p:nvPr/>
        </p:nvPicPr>
        <p:blipFill>
          <a:blip r:embed="rId2"/>
          <a:stretch>
            <a:fillRect/>
          </a:stretch>
        </p:blipFill>
        <p:spPr>
          <a:xfrm>
            <a:off x="8976049" y="4408572"/>
            <a:ext cx="3144415" cy="2365453"/>
          </a:xfrm>
          <a:prstGeom prst="rect">
            <a:avLst/>
          </a:prstGeom>
        </p:spPr>
      </p:pic>
      <p:pic>
        <p:nvPicPr>
          <p:cNvPr id="5" name="Picture 4">
            <a:extLst>
              <a:ext uri="{FF2B5EF4-FFF2-40B4-BE49-F238E27FC236}">
                <a16:creationId xmlns:a16="http://schemas.microsoft.com/office/drawing/2014/main" id="{CE2FD71A-A99B-315F-89F7-3617F8DCE7ED}"/>
              </a:ext>
            </a:extLst>
          </p:cNvPr>
          <p:cNvPicPr>
            <a:picLocks noChangeAspect="1"/>
          </p:cNvPicPr>
          <p:nvPr/>
        </p:nvPicPr>
        <p:blipFill>
          <a:blip r:embed="rId3"/>
          <a:stretch>
            <a:fillRect/>
          </a:stretch>
        </p:blipFill>
        <p:spPr>
          <a:xfrm>
            <a:off x="9283958" y="1660848"/>
            <a:ext cx="2752531" cy="2164268"/>
          </a:xfrm>
          <a:prstGeom prst="rect">
            <a:avLst/>
          </a:prstGeom>
        </p:spPr>
      </p:pic>
    </p:spTree>
    <p:extLst>
      <p:ext uri="{BB962C8B-B14F-4D97-AF65-F5344CB8AC3E}">
        <p14:creationId xmlns:p14="http://schemas.microsoft.com/office/powerpoint/2010/main" val="370986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71F3-6251-A368-CEC1-952B78A2FFD8}"/>
              </a:ext>
            </a:extLst>
          </p:cNvPr>
          <p:cNvSpPr>
            <a:spLocks noGrp="1"/>
          </p:cNvSpPr>
          <p:nvPr>
            <p:ph type="ctrTitle"/>
          </p:nvPr>
        </p:nvSpPr>
        <p:spPr>
          <a:xfrm>
            <a:off x="1595269" y="0"/>
            <a:ext cx="9001462" cy="1600200"/>
          </a:xfrm>
        </p:spPr>
        <p:txBody>
          <a:bodyPr>
            <a:normAutofit/>
          </a:bodyPr>
          <a:lstStyle/>
          <a:p>
            <a:r>
              <a:rPr lang="en-IN" sz="4800" u="sng" dirty="0">
                <a:solidFill>
                  <a:schemeClr val="accent2"/>
                </a:solidFill>
              </a:rPr>
              <a:t>IDEA/APPROACH DETAILS </a:t>
            </a:r>
            <a:r>
              <a:rPr lang="en-IN" sz="4800" dirty="0">
                <a:solidFill>
                  <a:schemeClr val="accent2"/>
                </a:solidFill>
              </a:rPr>
              <a:t>:</a:t>
            </a:r>
            <a:br>
              <a:rPr lang="en-IN" sz="4800" dirty="0">
                <a:solidFill>
                  <a:schemeClr val="accent2"/>
                </a:solidFill>
              </a:rPr>
            </a:br>
            <a:endParaRPr lang="en-IN" dirty="0"/>
          </a:p>
        </p:txBody>
      </p:sp>
      <p:sp>
        <p:nvSpPr>
          <p:cNvPr id="3" name="Subtitle 2">
            <a:extLst>
              <a:ext uri="{FF2B5EF4-FFF2-40B4-BE49-F238E27FC236}">
                <a16:creationId xmlns:a16="http://schemas.microsoft.com/office/drawing/2014/main" id="{F5664A9F-97D6-F525-3A31-C308B72B67D4}"/>
              </a:ext>
            </a:extLst>
          </p:cNvPr>
          <p:cNvSpPr>
            <a:spLocks noGrp="1"/>
          </p:cNvSpPr>
          <p:nvPr>
            <p:ph type="subTitle" idx="1"/>
          </p:nvPr>
        </p:nvSpPr>
        <p:spPr>
          <a:xfrm>
            <a:off x="533400" y="1236133"/>
            <a:ext cx="8545286" cy="3774406"/>
          </a:xfrm>
        </p:spPr>
        <p:txBody>
          <a:bodyPr>
            <a:normAutofit fontScale="70000" lnSpcReduction="20000"/>
          </a:bodyPr>
          <a:lstStyle/>
          <a:p>
            <a:pPr marL="0" indent="0" algn="l">
              <a:buNone/>
            </a:pPr>
            <a:r>
              <a:rPr lang="en-IN" b="1" u="sng" dirty="0">
                <a:solidFill>
                  <a:schemeClr val="tx2">
                    <a:lumMod val="50000"/>
                  </a:schemeClr>
                </a:solidFill>
              </a:rPr>
              <a:t>ADVANCED TROLLEY SYSTEM </a:t>
            </a:r>
            <a:r>
              <a:rPr lang="en-IN" b="1" dirty="0">
                <a:solidFill>
                  <a:schemeClr val="tx2">
                    <a:lumMod val="50000"/>
                  </a:schemeClr>
                </a:solidFill>
              </a:rPr>
              <a:t>:</a:t>
            </a:r>
          </a:p>
          <a:p>
            <a:pPr algn="l">
              <a:lnSpc>
                <a:spcPct val="100000"/>
              </a:lnSpc>
            </a:pPr>
            <a:r>
              <a:rPr lang="en-IN" sz="2200" dirty="0">
                <a:solidFill>
                  <a:schemeClr val="tx2">
                    <a:lumMod val="50000"/>
                  </a:schemeClr>
                </a:solidFill>
              </a:rPr>
              <a:t>In the prior only , we need to dump the sketch Map of supermarket so that the trolley knows All the paths of supermarket.</a:t>
            </a:r>
          </a:p>
          <a:p>
            <a:pPr algn="l">
              <a:lnSpc>
                <a:spcPct val="100000"/>
              </a:lnSpc>
            </a:pPr>
            <a:r>
              <a:rPr lang="en-IN" sz="2200" dirty="0">
                <a:solidFill>
                  <a:schemeClr val="tx2">
                    <a:lumMod val="50000"/>
                  </a:schemeClr>
                </a:solidFill>
              </a:rPr>
              <a:t>In this system , the trolly is connected to the Mobile via Bluetooth or cloud.so that it follows the Customers and saves the energy of the customers</a:t>
            </a:r>
          </a:p>
          <a:p>
            <a:pPr algn="l">
              <a:lnSpc>
                <a:spcPct val="100000"/>
              </a:lnSpc>
            </a:pPr>
            <a:endParaRPr lang="en-IN" sz="2200" dirty="0">
              <a:solidFill>
                <a:schemeClr val="accent5">
                  <a:lumMod val="40000"/>
                  <a:lumOff val="60000"/>
                </a:schemeClr>
              </a:solidFill>
            </a:endParaRPr>
          </a:p>
          <a:p>
            <a:pPr marL="0" indent="0" algn="l">
              <a:buNone/>
            </a:pPr>
            <a:r>
              <a:rPr lang="en-IN" b="1" u="sng" dirty="0">
                <a:solidFill>
                  <a:schemeClr val="bg2">
                    <a:lumMod val="50000"/>
                  </a:schemeClr>
                </a:solidFill>
              </a:rPr>
              <a:t>ADVANCED BILLING SYSTEM :                                                  </a:t>
            </a:r>
            <a:r>
              <a:rPr lang="en-IN" b="1" dirty="0">
                <a:solidFill>
                  <a:schemeClr val="bg2">
                    <a:lumMod val="50000"/>
                  </a:schemeClr>
                </a:solidFill>
              </a:rPr>
              <a:t> </a:t>
            </a:r>
          </a:p>
          <a:p>
            <a:pPr algn="l"/>
            <a:r>
              <a:rPr lang="en-IN" sz="2000" dirty="0">
                <a:solidFill>
                  <a:schemeClr val="bg2">
                    <a:lumMod val="50000"/>
                  </a:schemeClr>
                </a:solidFill>
              </a:rPr>
              <a:t>The billing process is quite easy, it consumes less time and it does not require more employees.</a:t>
            </a:r>
          </a:p>
          <a:p>
            <a:pPr algn="l"/>
            <a:r>
              <a:rPr lang="en-IN" sz="2000" dirty="0">
                <a:solidFill>
                  <a:schemeClr val="bg2">
                    <a:lumMod val="50000"/>
                  </a:schemeClr>
                </a:solidFill>
              </a:rPr>
              <a:t>We need to provide the bar code reader in the app that will scan the price of the product and it will allow to add or remove the product from the cart and it will provide the facility to make the payment.</a:t>
            </a:r>
          </a:p>
          <a:p>
            <a:pPr algn="l"/>
            <a:r>
              <a:rPr lang="en-IN" sz="2600" b="1" u="sng" dirty="0">
                <a:solidFill>
                  <a:schemeClr val="bg2">
                    <a:lumMod val="50000"/>
                  </a:schemeClr>
                </a:solidFill>
              </a:rPr>
              <a:t>Visualization:</a:t>
            </a:r>
          </a:p>
          <a:p>
            <a:pPr>
              <a:lnSpc>
                <a:spcPct val="100000"/>
              </a:lnSpc>
            </a:pPr>
            <a:endParaRPr lang="en-IN" dirty="0"/>
          </a:p>
        </p:txBody>
      </p:sp>
      <p:pic>
        <p:nvPicPr>
          <p:cNvPr id="4" name="Picture 3">
            <a:extLst>
              <a:ext uri="{FF2B5EF4-FFF2-40B4-BE49-F238E27FC236}">
                <a16:creationId xmlns:a16="http://schemas.microsoft.com/office/drawing/2014/main" id="{2C71BAF9-23D6-B180-D5DA-B680755C4CD3}"/>
              </a:ext>
            </a:extLst>
          </p:cNvPr>
          <p:cNvPicPr>
            <a:picLocks noChangeAspect="1"/>
          </p:cNvPicPr>
          <p:nvPr/>
        </p:nvPicPr>
        <p:blipFill>
          <a:blip r:embed="rId2"/>
          <a:stretch>
            <a:fillRect/>
          </a:stretch>
        </p:blipFill>
        <p:spPr>
          <a:xfrm>
            <a:off x="9306976" y="1117255"/>
            <a:ext cx="2579509" cy="2006081"/>
          </a:xfrm>
          <a:prstGeom prst="rect">
            <a:avLst/>
          </a:prstGeom>
        </p:spPr>
      </p:pic>
      <p:pic>
        <p:nvPicPr>
          <p:cNvPr id="5" name="Picture 4">
            <a:extLst>
              <a:ext uri="{FF2B5EF4-FFF2-40B4-BE49-F238E27FC236}">
                <a16:creationId xmlns:a16="http://schemas.microsoft.com/office/drawing/2014/main" id="{0053E87A-CFC9-74F0-50D0-92B88F16959A}"/>
              </a:ext>
            </a:extLst>
          </p:cNvPr>
          <p:cNvPicPr>
            <a:picLocks noChangeAspect="1"/>
          </p:cNvPicPr>
          <p:nvPr/>
        </p:nvPicPr>
        <p:blipFill>
          <a:blip r:embed="rId3"/>
          <a:stretch>
            <a:fillRect/>
          </a:stretch>
        </p:blipFill>
        <p:spPr>
          <a:xfrm>
            <a:off x="9306975" y="3211468"/>
            <a:ext cx="2579510" cy="1871634"/>
          </a:xfrm>
          <a:prstGeom prst="rect">
            <a:avLst/>
          </a:prstGeom>
        </p:spPr>
      </p:pic>
      <p:pic>
        <p:nvPicPr>
          <p:cNvPr id="6" name="Picture 5">
            <a:extLst>
              <a:ext uri="{FF2B5EF4-FFF2-40B4-BE49-F238E27FC236}">
                <a16:creationId xmlns:a16="http://schemas.microsoft.com/office/drawing/2014/main" id="{6ADCBAD5-3EDC-88D0-423A-6E0EC8C5B8A4}"/>
              </a:ext>
            </a:extLst>
          </p:cNvPr>
          <p:cNvPicPr>
            <a:picLocks noChangeAspect="1"/>
          </p:cNvPicPr>
          <p:nvPr/>
        </p:nvPicPr>
        <p:blipFill>
          <a:blip r:embed="rId4"/>
          <a:stretch>
            <a:fillRect/>
          </a:stretch>
        </p:blipFill>
        <p:spPr>
          <a:xfrm>
            <a:off x="83686" y="5010539"/>
            <a:ext cx="2395936" cy="1600200"/>
          </a:xfrm>
          <a:prstGeom prst="rect">
            <a:avLst/>
          </a:prstGeom>
        </p:spPr>
      </p:pic>
      <p:pic>
        <p:nvPicPr>
          <p:cNvPr id="7" name="Picture 6">
            <a:extLst>
              <a:ext uri="{FF2B5EF4-FFF2-40B4-BE49-F238E27FC236}">
                <a16:creationId xmlns:a16="http://schemas.microsoft.com/office/drawing/2014/main" id="{FFFE2E8B-0F76-14D2-908C-2477F9185FF2}"/>
              </a:ext>
            </a:extLst>
          </p:cNvPr>
          <p:cNvPicPr>
            <a:picLocks noChangeAspect="1"/>
          </p:cNvPicPr>
          <p:nvPr/>
        </p:nvPicPr>
        <p:blipFill>
          <a:blip r:embed="rId5"/>
          <a:stretch>
            <a:fillRect/>
          </a:stretch>
        </p:blipFill>
        <p:spPr>
          <a:xfrm>
            <a:off x="2929336" y="4954586"/>
            <a:ext cx="2395936" cy="1705384"/>
          </a:xfrm>
          <a:prstGeom prst="rect">
            <a:avLst/>
          </a:prstGeom>
        </p:spPr>
      </p:pic>
      <p:pic>
        <p:nvPicPr>
          <p:cNvPr id="8" name="Picture 7">
            <a:extLst>
              <a:ext uri="{FF2B5EF4-FFF2-40B4-BE49-F238E27FC236}">
                <a16:creationId xmlns:a16="http://schemas.microsoft.com/office/drawing/2014/main" id="{1E176F8F-ACED-DA88-E6B8-79D1B5CF5C71}"/>
              </a:ext>
            </a:extLst>
          </p:cNvPr>
          <p:cNvPicPr>
            <a:picLocks noChangeAspect="1"/>
          </p:cNvPicPr>
          <p:nvPr/>
        </p:nvPicPr>
        <p:blipFill>
          <a:blip r:embed="rId6"/>
          <a:stretch>
            <a:fillRect/>
          </a:stretch>
        </p:blipFill>
        <p:spPr>
          <a:xfrm>
            <a:off x="5774986" y="4975334"/>
            <a:ext cx="2395936" cy="1705384"/>
          </a:xfrm>
          <a:prstGeom prst="rect">
            <a:avLst/>
          </a:prstGeom>
        </p:spPr>
      </p:pic>
    </p:spTree>
    <p:extLst>
      <p:ext uri="{BB962C8B-B14F-4D97-AF65-F5344CB8AC3E}">
        <p14:creationId xmlns:p14="http://schemas.microsoft.com/office/powerpoint/2010/main" val="247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9D6B-70DC-1F69-2DF2-FB52E218E6C2}"/>
              </a:ext>
            </a:extLst>
          </p:cNvPr>
          <p:cNvSpPr>
            <a:spLocks noGrp="1"/>
          </p:cNvSpPr>
          <p:nvPr>
            <p:ph type="ctrTitle"/>
          </p:nvPr>
        </p:nvSpPr>
        <p:spPr>
          <a:xfrm>
            <a:off x="1751012" y="436880"/>
            <a:ext cx="8689976" cy="1747519"/>
          </a:xfrm>
        </p:spPr>
        <p:txBody>
          <a:bodyPr>
            <a:normAutofit/>
          </a:bodyPr>
          <a:lstStyle/>
          <a:p>
            <a:r>
              <a:rPr lang="en-US" dirty="0"/>
              <a:t>TEAM MEMBER DETAILS:</a:t>
            </a:r>
            <a:br>
              <a:rPr lang="en-US" dirty="0"/>
            </a:br>
            <a:endParaRPr lang="en-IN" dirty="0"/>
          </a:p>
        </p:txBody>
      </p:sp>
      <p:sp>
        <p:nvSpPr>
          <p:cNvPr id="3" name="Subtitle 2">
            <a:extLst>
              <a:ext uri="{FF2B5EF4-FFF2-40B4-BE49-F238E27FC236}">
                <a16:creationId xmlns:a16="http://schemas.microsoft.com/office/drawing/2014/main" id="{E234C566-07DA-9891-4503-DE63C770E257}"/>
              </a:ext>
            </a:extLst>
          </p:cNvPr>
          <p:cNvSpPr>
            <a:spLocks noGrp="1"/>
          </p:cNvSpPr>
          <p:nvPr>
            <p:ph type="subTitle" idx="1"/>
          </p:nvPr>
        </p:nvSpPr>
        <p:spPr>
          <a:xfrm>
            <a:off x="1751012" y="2001520"/>
            <a:ext cx="8689976" cy="4419599"/>
          </a:xfrm>
        </p:spPr>
        <p:txBody>
          <a:bodyPr>
            <a:normAutofit/>
          </a:bodyPr>
          <a:lstStyle/>
          <a:p>
            <a:pPr algn="l"/>
            <a:r>
              <a:rPr lang="en-US" dirty="0">
                <a:solidFill>
                  <a:schemeClr val="tx2">
                    <a:lumMod val="50000"/>
                  </a:schemeClr>
                </a:solidFill>
              </a:rPr>
              <a:t>Team Leader Name: Emmadi </a:t>
            </a:r>
            <a:r>
              <a:rPr lang="en-US" dirty="0" err="1">
                <a:solidFill>
                  <a:schemeClr val="tx2">
                    <a:lumMod val="50000"/>
                  </a:schemeClr>
                </a:solidFill>
              </a:rPr>
              <a:t>divya</a:t>
            </a:r>
            <a:endParaRPr lang="en-US"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buFont typeface="Wingdings" panose="05000000000000000000" pitchFamily="2" charset="2"/>
              <a:buChar char="v"/>
            </a:pPr>
            <a:r>
              <a:rPr lang="en-IN" dirty="0">
                <a:solidFill>
                  <a:schemeClr val="tx2">
                    <a:lumMod val="50000"/>
                  </a:schemeClr>
                </a:solidFill>
              </a:rPr>
              <a:t>Team Member-1 Name : Janolla Navanitha</a:t>
            </a: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endParaRPr lang="en-IN" b="1" dirty="0">
              <a:solidFill>
                <a:schemeClr val="tx2">
                  <a:lumMod val="50000"/>
                </a:schemeClr>
              </a:solidFill>
            </a:endParaRPr>
          </a:p>
          <a:p>
            <a:pPr algn="l">
              <a:buFont typeface="Wingdings" panose="05000000000000000000" pitchFamily="2" charset="2"/>
              <a:buChar char="v"/>
            </a:pPr>
            <a:r>
              <a:rPr lang="en-IN" dirty="0">
                <a:solidFill>
                  <a:schemeClr val="tx2">
                    <a:lumMod val="50000"/>
                  </a:schemeClr>
                </a:solidFill>
              </a:rPr>
              <a:t>Team Member-2 Name :</a:t>
            </a:r>
            <a:r>
              <a:rPr lang="en-IN" dirty="0" err="1">
                <a:solidFill>
                  <a:schemeClr val="tx2">
                    <a:lumMod val="50000"/>
                  </a:schemeClr>
                </a:solidFill>
              </a:rPr>
              <a:t>rehaman</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r>
              <a:rPr lang="en-IN" dirty="0">
                <a:solidFill>
                  <a:schemeClr val="tx2">
                    <a:lumMod val="50000"/>
                  </a:schemeClr>
                </a:solidFill>
              </a:rPr>
              <a:t> </a:t>
            </a:r>
          </a:p>
          <a:p>
            <a:pPr algn="l">
              <a:buFont typeface="Wingdings" panose="05000000000000000000" pitchFamily="2" charset="2"/>
              <a:buChar char="v"/>
            </a:pPr>
            <a:r>
              <a:rPr lang="en-IN" dirty="0">
                <a:solidFill>
                  <a:schemeClr val="tx2">
                    <a:lumMod val="50000"/>
                  </a:schemeClr>
                </a:solidFill>
              </a:rPr>
              <a:t>Team Member-3 Name : </a:t>
            </a:r>
            <a:r>
              <a:rPr lang="en-IN" dirty="0" err="1">
                <a:solidFill>
                  <a:schemeClr val="tx2">
                    <a:lumMod val="50000"/>
                  </a:schemeClr>
                </a:solidFill>
              </a:rPr>
              <a:t>Vujjini</a:t>
            </a:r>
            <a:r>
              <a:rPr lang="en-IN" dirty="0">
                <a:solidFill>
                  <a:schemeClr val="tx2">
                    <a:lumMod val="50000"/>
                  </a:schemeClr>
                </a:solidFill>
              </a:rPr>
              <a:t> </a:t>
            </a:r>
            <a:r>
              <a:rPr lang="en-IN" dirty="0" err="1">
                <a:solidFill>
                  <a:schemeClr val="tx2">
                    <a:lumMod val="50000"/>
                  </a:schemeClr>
                </a:solidFill>
              </a:rPr>
              <a:t>Deekshitha</a:t>
            </a:r>
            <a:endParaRPr lang="en-IN" dirty="0">
              <a:solidFill>
                <a:schemeClr val="tx2">
                  <a:lumMod val="50000"/>
                </a:schemeClr>
              </a:solidFill>
            </a:endParaRPr>
          </a:p>
          <a:p>
            <a:pPr algn="l"/>
            <a:r>
              <a:rPr lang="en-US" dirty="0">
                <a:solidFill>
                  <a:schemeClr val="tx2">
                    <a:lumMod val="50000"/>
                  </a:schemeClr>
                </a:solidFill>
              </a:rPr>
              <a:t>           </a:t>
            </a:r>
            <a:r>
              <a:rPr lang="en-US" dirty="0" err="1">
                <a:solidFill>
                  <a:schemeClr val="tx2">
                    <a:lumMod val="50000"/>
                  </a:schemeClr>
                </a:solidFill>
              </a:rPr>
              <a:t>Btech</a:t>
            </a:r>
            <a:r>
              <a:rPr lang="en-US" dirty="0">
                <a:solidFill>
                  <a:schemeClr val="tx2">
                    <a:lumMod val="50000"/>
                  </a:schemeClr>
                </a:solidFill>
              </a:rPr>
              <a:t> – AI&amp;DS-iii year</a:t>
            </a:r>
          </a:p>
          <a:p>
            <a:pPr algn="l">
              <a:buFont typeface="Wingdings" panose="05000000000000000000" pitchFamily="2" charset="2"/>
              <a:buChar char="v"/>
            </a:pPr>
            <a:endParaRPr lang="en-IN" dirty="0">
              <a:solidFill>
                <a:schemeClr val="accent3">
                  <a:lumMod val="50000"/>
                </a:schemeClr>
              </a:solidFill>
            </a:endParaRPr>
          </a:p>
          <a:p>
            <a:pPr algn="l"/>
            <a:endParaRPr lang="en-IN" dirty="0"/>
          </a:p>
        </p:txBody>
      </p:sp>
    </p:spTree>
    <p:extLst>
      <p:ext uri="{BB962C8B-B14F-4D97-AF65-F5344CB8AC3E}">
        <p14:creationId xmlns:p14="http://schemas.microsoft.com/office/powerpoint/2010/main" val="17339602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81</TotalTime>
  <Words>412</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Courier New</vt:lpstr>
      <vt:lpstr>Tw Cen MT</vt:lpstr>
      <vt:lpstr>Wingdings</vt:lpstr>
      <vt:lpstr>Droplet</vt:lpstr>
      <vt:lpstr>Basic details of the team and problem statement   </vt:lpstr>
      <vt:lpstr>  IDEA/APPROACH DETAILS : </vt:lpstr>
      <vt:lpstr>IDEA/APPROACH DETAILS : </vt:lpstr>
      <vt:lpstr>TEAM MEMBER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   </dc:title>
  <dc:creator>janolla Navanitha</dc:creator>
  <cp:lastModifiedBy>janolla Navanitha</cp:lastModifiedBy>
  <cp:revision>4</cp:revision>
  <dcterms:created xsi:type="dcterms:W3CDTF">2023-10-03T14:00:05Z</dcterms:created>
  <dcterms:modified xsi:type="dcterms:W3CDTF">2023-10-05T16:27:07Z</dcterms:modified>
</cp:coreProperties>
</file>