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Gill Sans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XJOFl7zhWgpIgFYzdQFbJiPU3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illSans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0c69fd31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0c69fd3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80c69fd31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c69fd31b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c69fd31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80c69fd31b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0c69fd31b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0c69fd31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80c69fd31b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0c69fd31b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0c69fd31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80c69fd31b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0c69fd31b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0c69fd31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80c69fd31b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0c69fd31b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0c69fd31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80c69fd31b_0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0c69fd31b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0c69fd31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80c69fd31b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0c69fd31b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0c69fd31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80c69fd31b_0_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0c69fd31b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0c69fd31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80c69fd31b_0_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0c69fd31b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0c69fd31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80c69fd31b_0_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0c69fd31b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0c69fd31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80c69fd31b_0_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7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17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17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17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" type="body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27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3" name="Google Shape;103;p27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27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9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19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1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2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2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" name="Google Shape;69;p2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2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24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Google Shape;78;p24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24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2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" name="Google Shape;88;p25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25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1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16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1143000" y="5181600"/>
            <a:ext cx="7086600" cy="732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lang="en-US" sz="3000">
                <a:latin typeface="Cambria"/>
                <a:ea typeface="Cambria"/>
                <a:cs typeface="Cambria"/>
                <a:sym typeface="Cambria"/>
              </a:rPr>
              <a:t>Екип 8 - Училище</a:t>
            </a:r>
            <a:endParaRPr/>
          </a:p>
        </p:txBody>
      </p:sp>
      <p:sp>
        <p:nvSpPr>
          <p:cNvPr id="111" name="Google Shape;111;p1"/>
          <p:cNvSpPr txBox="1"/>
          <p:nvPr>
            <p:ph type="ctrTitle"/>
          </p:nvPr>
        </p:nvSpPr>
        <p:spPr>
          <a:xfrm>
            <a:off x="1143000" y="3657600"/>
            <a:ext cx="7086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ookman Old Style"/>
              <a:buNone/>
            </a:pPr>
            <a:r>
              <a:rPr lang="en-US" sz="4200"/>
              <a:t>Бази от данни - практикум</a:t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1" y="5941989"/>
            <a:ext cx="914573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Йоан Цвятков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Симеон Христов</a:t>
            </a:r>
            <a:endParaRPr/>
          </a:p>
        </p:txBody>
      </p:sp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304800"/>
            <a:ext cx="3581400" cy="3165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Релационен модел - Strong sets</a:t>
            </a:r>
            <a:endParaRPr b="1"/>
          </a:p>
        </p:txBody>
      </p:sp>
      <p:sp>
        <p:nvSpPr>
          <p:cNvPr id="176" name="Google Shape;176;p1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0"/>
          <p:cNvSpPr txBox="1"/>
          <p:nvPr>
            <p:ph idx="1" type="body"/>
          </p:nvPr>
        </p:nvSpPr>
        <p:spPr>
          <a:xfrm>
            <a:off x="457200" y="1524000"/>
            <a:ext cx="8229600" cy="463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SubjectRooms (</a:t>
            </a:r>
            <a:r>
              <a:rPr lang="en-US" u="sng"/>
              <a:t>number</a:t>
            </a:r>
            <a:r>
              <a:rPr lang="en-US"/>
              <a:t>, name)</a:t>
            </a:r>
            <a:endParaRPr/>
          </a:p>
          <a:p>
            <a:pPr indent="-148844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Classes (</a:t>
            </a:r>
            <a:r>
              <a:rPr lang="en-US" u="sng"/>
              <a:t>number</a:t>
            </a:r>
            <a:r>
              <a:rPr lang="en-US"/>
              <a:t>, </a:t>
            </a:r>
            <a:r>
              <a:rPr lang="en-US" u="sng"/>
              <a:t>letter</a:t>
            </a:r>
            <a:r>
              <a:rPr lang="en-US"/>
              <a:t>, </a:t>
            </a:r>
            <a:r>
              <a:rPr lang="en-US" u="sng"/>
              <a:t>majorName</a:t>
            </a:r>
            <a:r>
              <a:rPr lang="en-US"/>
              <a:t>, </a:t>
            </a:r>
            <a:r>
              <a:rPr lang="en-US" u="sng"/>
              <a:t>teacherSSN</a:t>
            </a:r>
            <a:r>
              <a:rPr lang="en-US"/>
              <a:t>)</a:t>
            </a:r>
            <a:endParaRPr/>
          </a:p>
          <a:p>
            <a:pPr indent="-148844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Majors (</a:t>
            </a:r>
            <a:r>
              <a:rPr lang="en-US" u="sng"/>
              <a:t>name</a:t>
            </a:r>
            <a:r>
              <a:rPr lang="en-US"/>
              <a:t>)</a:t>
            </a:r>
            <a:endParaRPr/>
          </a:p>
          <a:p>
            <a:pPr indent="-148844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Subjects (</a:t>
            </a:r>
            <a:r>
              <a:rPr lang="en-US" u="sng"/>
              <a:t>name</a:t>
            </a:r>
            <a:r>
              <a:rPr lang="en-US"/>
              <a:t>)</a:t>
            </a:r>
            <a:endParaRPr/>
          </a:p>
          <a:p>
            <a:pPr indent="-148844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Guardians (</a:t>
            </a:r>
            <a:r>
              <a:rPr lang="en-US" u="sng"/>
              <a:t>SSN</a:t>
            </a:r>
            <a:r>
              <a:rPr lang="en-US"/>
              <a:t>, firstName, secondName, thirdName, address, telephoneNumber)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Релационен модел - Weak sets</a:t>
            </a:r>
            <a:endParaRPr b="1"/>
          </a:p>
        </p:txBody>
      </p:sp>
      <p:sp>
        <p:nvSpPr>
          <p:cNvPr id="183" name="Google Shape;183;p1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2"/>
          <p:cNvSpPr txBox="1"/>
          <p:nvPr>
            <p:ph idx="1" type="body"/>
          </p:nvPr>
        </p:nvSpPr>
        <p:spPr>
          <a:xfrm>
            <a:off x="457200" y="1524000"/>
            <a:ext cx="8229600" cy="463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Students (</a:t>
            </a:r>
            <a:r>
              <a:rPr lang="en-US" u="sng"/>
              <a:t>numberInClass</a:t>
            </a:r>
            <a:r>
              <a:rPr lang="en-US"/>
              <a:t>, firstName, secondName, thirdName, </a:t>
            </a:r>
            <a:r>
              <a:rPr lang="en-US" u="sng"/>
              <a:t>classNumber</a:t>
            </a:r>
            <a:r>
              <a:rPr lang="en-US"/>
              <a:t>, </a:t>
            </a:r>
            <a:r>
              <a:rPr lang="en-US" u="sng"/>
              <a:t>classLetter</a:t>
            </a:r>
            <a:r>
              <a:rPr lang="en-US"/>
              <a:t>, </a:t>
            </a:r>
            <a:r>
              <a:rPr lang="en-US" u="sng"/>
              <a:t>guardianSSN</a:t>
            </a:r>
            <a:r>
              <a:rPr lang="en-US"/>
              <a:t>)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E-Gradebooks (absencesNotExcused, absencesExcused, comment, </a:t>
            </a:r>
            <a:r>
              <a:rPr lang="en-US" u="sng"/>
              <a:t>studentNumber</a:t>
            </a:r>
            <a:r>
              <a:rPr lang="en-US"/>
              <a:t>, </a:t>
            </a:r>
            <a:r>
              <a:rPr lang="en-US" u="sng"/>
              <a:t>studentClassNumber</a:t>
            </a:r>
            <a:r>
              <a:rPr lang="en-US"/>
              <a:t>, </a:t>
            </a:r>
            <a:r>
              <a:rPr lang="en-US" u="sng"/>
              <a:t>studentClassLetter</a:t>
            </a:r>
            <a:r>
              <a:rPr lang="en-US"/>
              <a:t>)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Grades (value, </a:t>
            </a:r>
            <a:r>
              <a:rPr lang="en-US" u="sng"/>
              <a:t>studentNumber</a:t>
            </a:r>
            <a:r>
              <a:rPr lang="en-US"/>
              <a:t>, </a:t>
            </a:r>
            <a:r>
              <a:rPr lang="en-US" u="sng"/>
              <a:t>studentClassNumber</a:t>
            </a:r>
            <a:r>
              <a:rPr lang="en-US"/>
              <a:t>, </a:t>
            </a:r>
            <a:r>
              <a:rPr lang="en-US" u="sng"/>
              <a:t>studentClassLetter</a:t>
            </a:r>
            <a:r>
              <a:rPr lang="en-US"/>
              <a:t>, </a:t>
            </a:r>
            <a:r>
              <a:rPr lang="en-US" u="sng"/>
              <a:t>subjectName</a:t>
            </a:r>
            <a:r>
              <a:rPr lang="en-US"/>
              <a:t>, </a:t>
            </a:r>
            <a:r>
              <a:rPr lang="en-US" u="sng"/>
              <a:t>teacherSSN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Bookman Old Style"/>
              <a:buNone/>
            </a:pPr>
            <a:r>
              <a:rPr b="1" lang="en-US" sz="2880"/>
              <a:t>Релационен модел - Many-many relationships</a:t>
            </a:r>
            <a:endParaRPr b="1" sz="2880"/>
          </a:p>
        </p:txBody>
      </p:sp>
      <p:sp>
        <p:nvSpPr>
          <p:cNvPr id="190" name="Google Shape;190;p1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1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SeeksMedicalAdvice(</a:t>
            </a:r>
            <a:r>
              <a:rPr lang="en-US" u="sng"/>
              <a:t>studentNumber</a:t>
            </a:r>
            <a:r>
              <a:rPr lang="en-US"/>
              <a:t>, </a:t>
            </a:r>
            <a:r>
              <a:rPr lang="en-US" u="sng"/>
              <a:t>studentClassNumber</a:t>
            </a:r>
            <a:r>
              <a:rPr lang="en-US"/>
              <a:t>, </a:t>
            </a:r>
            <a:r>
              <a:rPr lang="en-US" u="sng"/>
              <a:t>studentClassLetter</a:t>
            </a:r>
            <a:r>
              <a:rPr lang="en-US"/>
              <a:t>, </a:t>
            </a:r>
            <a:r>
              <a:rPr lang="en-US" u="sng"/>
              <a:t>medicalAuxiliarySSN</a:t>
            </a:r>
            <a:r>
              <a:rPr lang="en-US"/>
              <a:t>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Fills (</a:t>
            </a:r>
            <a:r>
              <a:rPr lang="en-US" u="sng"/>
              <a:t>studentNumber</a:t>
            </a:r>
            <a:r>
              <a:rPr lang="en-US"/>
              <a:t>, </a:t>
            </a:r>
            <a:r>
              <a:rPr lang="en-US" u="sng"/>
              <a:t>studentClassNumber</a:t>
            </a:r>
            <a:r>
              <a:rPr lang="en-US"/>
              <a:t>, </a:t>
            </a:r>
            <a:r>
              <a:rPr lang="en-US" u="sng"/>
              <a:t>studentClassLetter</a:t>
            </a:r>
            <a:r>
              <a:rPr lang="en-US"/>
              <a:t>, </a:t>
            </a:r>
            <a:r>
              <a:rPr lang="en-US" u="sng"/>
              <a:t>teacherSSN</a:t>
            </a:r>
            <a:r>
              <a:rPr lang="en-US"/>
              <a:t>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Accesses (</a:t>
            </a:r>
            <a:r>
              <a:rPr lang="en-US" u="sng"/>
              <a:t>studentNumber</a:t>
            </a:r>
            <a:r>
              <a:rPr lang="en-US"/>
              <a:t>, </a:t>
            </a:r>
            <a:r>
              <a:rPr lang="en-US" u="sng"/>
              <a:t>studentClassNumber</a:t>
            </a:r>
            <a:r>
              <a:rPr lang="en-US"/>
              <a:t>, </a:t>
            </a:r>
            <a:r>
              <a:rPr lang="en-US" u="sng"/>
              <a:t>studentClassLetter</a:t>
            </a:r>
            <a:r>
              <a:rPr lang="en-US"/>
              <a:t>, </a:t>
            </a:r>
            <a:r>
              <a:rPr lang="en-US" u="sng"/>
              <a:t>guardianSSN</a:t>
            </a:r>
            <a:r>
              <a:rPr lang="en-US"/>
              <a:t>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AreIn (</a:t>
            </a:r>
            <a:r>
              <a:rPr lang="en-US" u="sng"/>
              <a:t>majorName</a:t>
            </a:r>
            <a:r>
              <a:rPr lang="en-US"/>
              <a:t>, </a:t>
            </a:r>
            <a:r>
              <a:rPr lang="en-US" u="sng"/>
              <a:t>subjectName</a:t>
            </a:r>
            <a:r>
              <a:rPr lang="en-US"/>
              <a:t>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Teaches (</a:t>
            </a:r>
            <a:r>
              <a:rPr lang="en-US" u="sng"/>
              <a:t>subjectName</a:t>
            </a:r>
            <a:r>
              <a:rPr lang="en-US"/>
              <a:t>, </a:t>
            </a:r>
            <a:r>
              <a:rPr lang="en-US" u="sng"/>
              <a:t>teacherSSN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4"/>
          <p:cNvSpPr txBox="1"/>
          <p:nvPr>
            <p:ph type="title"/>
          </p:nvPr>
        </p:nvSpPr>
        <p:spPr>
          <a:xfrm>
            <a:off x="2667000" y="0"/>
            <a:ext cx="647699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Релационен модел - Картинка</a:t>
            </a:r>
            <a:endParaRPr/>
          </a:p>
        </p:txBody>
      </p:sp>
      <p:sp>
        <p:nvSpPr>
          <p:cNvPr id="198" name="Google Shape;198;p1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0c69fd31b_0_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Функции</a:t>
            </a:r>
            <a:endParaRPr/>
          </a:p>
        </p:txBody>
      </p:sp>
      <p:sp>
        <p:nvSpPr>
          <p:cNvPr id="205" name="Google Shape;205;g80c69fd31b_0_0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6" name="Google Shape;206;g80c69fd31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83850"/>
            <a:ext cx="8686800" cy="50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0c69fd31b_0_9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3" name="Google Shape;213;g80c69fd31b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50" y="181550"/>
            <a:ext cx="8898650" cy="60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0c69fd31b_0_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Тригери</a:t>
            </a:r>
            <a:endParaRPr/>
          </a:p>
        </p:txBody>
      </p:sp>
      <p:sp>
        <p:nvSpPr>
          <p:cNvPr id="220" name="Google Shape;220;g80c69fd31b_0_18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g80c69fd31b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5" y="1316475"/>
            <a:ext cx="9066851" cy="48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0c69fd31b_0_2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80c69fd31b_0_27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g80c69fd31b_0_27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g80c69fd31b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325" y="1831600"/>
            <a:ext cx="6816425" cy="39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0c69fd31b_0_3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80c69fd31b_0_38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g80c69fd31b_0_38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g80c69fd31b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19200"/>
            <a:ext cx="8466125" cy="46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0c69fd31b_0_4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80c69fd31b_0_47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g80c69fd31b_0_47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g80c69fd31b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74975"/>
            <a:ext cx="8229600" cy="42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Bookman Old Style"/>
              <a:buNone/>
            </a:pPr>
            <a:r>
              <a:rPr b="1" lang="en-US" sz="2880"/>
              <a:t>Множества от същности и техните атрибути</a:t>
            </a:r>
            <a:endParaRPr sz="2880"/>
          </a:p>
        </p:txBody>
      </p:sp>
      <p:sp>
        <p:nvSpPr>
          <p:cNvPr id="119" name="Google Shape;119;p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"/>
          <p:cNvSpPr txBox="1"/>
          <p:nvPr>
            <p:ph idx="1" type="body"/>
          </p:nvPr>
        </p:nvSpPr>
        <p:spPr>
          <a:xfrm>
            <a:off x="457200" y="12192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Обхват: Училище -&gt; Държавна профилирана гимназия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457200" y="1736785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Държавно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училище - достъпно за всички деца без такси. Поддържа се от държавата.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Профилирано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училище - изучаване на профилиращи учебни </a:t>
            </a:r>
            <a:r>
              <a:rPr b="0" i="0" lang="en-US" sz="2600" u="none" cap="none" strike="noStrike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rPr>
              <a:t>предмети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включени в съответния профил, и обхваща задълбочени за </a:t>
            </a:r>
            <a:r>
              <a:rPr b="0" i="0" lang="en-US" sz="2600" u="none" cap="none" strike="noStrike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rPr>
              <a:t>определен профилиращ предмет и комплексни за даден профил компетентности.</a:t>
            </a:r>
            <a:endParaRPr b="0" i="0" sz="2600" u="none" cap="none" strike="noStrike">
              <a:solidFill>
                <a:srgbClr val="46465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Гимназия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държавно учебно заведение, което е сформирано от пет класа (8 - 12) и организира прием на ученици след 7ми клас спрямо предварително известни критерии.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0c69fd31b_0_5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Изгледи</a:t>
            </a:r>
            <a:endParaRPr/>
          </a:p>
        </p:txBody>
      </p:sp>
      <p:sp>
        <p:nvSpPr>
          <p:cNvPr id="255" name="Google Shape;255;g80c69fd31b_0_56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g80c69fd31b_0_56"/>
          <p:cNvSpPr txBox="1"/>
          <p:nvPr>
            <p:ph idx="1" type="body"/>
          </p:nvPr>
        </p:nvSpPr>
        <p:spPr>
          <a:xfrm>
            <a:off x="379350" y="1150250"/>
            <a:ext cx="8307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g80c69fd31b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50" y="1333862"/>
            <a:ext cx="8229600" cy="4570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0c69fd31b_0_7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Приложение за достъп</a:t>
            </a:r>
            <a:endParaRPr/>
          </a:p>
        </p:txBody>
      </p:sp>
      <p:sp>
        <p:nvSpPr>
          <p:cNvPr id="264" name="Google Shape;264;g80c69fd31b_0_72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g80c69fd31b_0_72"/>
          <p:cNvSpPr txBox="1"/>
          <p:nvPr>
            <p:ph idx="1" type="body"/>
          </p:nvPr>
        </p:nvSpPr>
        <p:spPr>
          <a:xfrm>
            <a:off x="318350" y="1219200"/>
            <a:ext cx="83685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g80c69fd31b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950" y="1219200"/>
            <a:ext cx="7856851" cy="493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0c69fd31b_0_8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80c69fd31b_0_81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g80c69fd31b_0_81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g80c69fd31b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0c69fd31b_0_9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80c69fd31b_0_90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g80c69fd31b_0_90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g80c69fd31b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43000"/>
            <a:ext cx="8229600" cy="50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0c69fd31b_0_9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80c69fd31b_0_99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g80c69fd31b_0_99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g80c69fd31b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19200"/>
            <a:ext cx="8229600" cy="47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Въпроси?</a:t>
            </a:r>
            <a:endParaRPr/>
          </a:p>
        </p:txBody>
      </p:sp>
      <p:sp>
        <p:nvSpPr>
          <p:cNvPr id="299" name="Google Shape;299;p1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0" name="Google Shape;3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020" y="1409608"/>
            <a:ext cx="5445960" cy="4662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457200" y="12192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Ученик може да бъде записан само в един профил, който в последствие НЕ може да се променя.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За всеки служител се пази информация за име, ЕГН, телефон за връзка, постоянен адрес.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Непедагогическият персонал в училището е представен от санитарни работници, охрана, техници, фелдшер и счетоводители.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Съществуват и административни длъжности като директор, заместник-директор и счетоводство. Първите две са частен случай на учителите.</a:t>
            </a:r>
            <a:endParaRPr/>
          </a:p>
        </p:txBody>
      </p:sp>
      <p:sp>
        <p:nvSpPr>
          <p:cNvPr id="127" name="Google Shape;127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Bookman Old Style"/>
              <a:buNone/>
            </a:pPr>
            <a:r>
              <a:rPr b="1" lang="en-US" sz="2880"/>
              <a:t>Множества от същности и техните атрибути</a:t>
            </a:r>
            <a:endParaRPr sz="2880"/>
          </a:p>
        </p:txBody>
      </p:sp>
      <p:sp>
        <p:nvSpPr>
          <p:cNvPr id="128" name="Google Shape;128;p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Bookman Old Style"/>
              <a:buNone/>
            </a:pPr>
            <a:r>
              <a:rPr b="1" lang="en-US" sz="2880"/>
              <a:t>Множества от същности и техните атрибути</a:t>
            </a:r>
            <a:endParaRPr sz="2880"/>
          </a:p>
        </p:txBody>
      </p:sp>
      <p:sp>
        <p:nvSpPr>
          <p:cNvPr id="134" name="Google Shape;134;p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457200" y="14478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Всяка паралелка ще бъде назначаване на класен ръководител, който е учител.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В зависимост от профила паралелките ще имат и съответен учебен план.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Всички предмети ще се провеждат в една стая и от различни преподаватели, освен Физическо възпитание и спорт.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Bookman Old Style"/>
              <a:buNone/>
            </a:pPr>
            <a:r>
              <a:rPr b="1" lang="en-US" sz="2880"/>
              <a:t>Множества от същности и техните атрибути</a:t>
            </a:r>
            <a:endParaRPr sz="2880"/>
          </a:p>
        </p:txBody>
      </p:sp>
      <p:sp>
        <p:nvSpPr>
          <p:cNvPr id="141" name="Google Shape;141;p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457200" y="1219200"/>
            <a:ext cx="822960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Един ученик може да бъде записан само в един клас / една паралелка.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Училището не може да остане без фелдшер, охрана, санитарни работници, администрация и учители по предметите, т.е. винаги трябва да бъде наличен поне едни служител, изпълняващ съответната роля. 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За всяко хранилище, т.е. катедра, се пази информация за нейното име, учители, които участват, и главен учител.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Bookman Old Style"/>
              <a:buNone/>
            </a:pPr>
            <a:r>
              <a:rPr b="1" lang="en-US" sz="2880"/>
              <a:t>Множества от същности и техните атрибути</a:t>
            </a:r>
            <a:endParaRPr sz="2880"/>
          </a:p>
        </p:txBody>
      </p:sp>
      <p:sp>
        <p:nvSpPr>
          <p:cNvPr id="148" name="Google Shape;148;p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6"/>
          <p:cNvSpPr txBox="1"/>
          <p:nvPr>
            <p:ph idx="1" type="body"/>
          </p:nvPr>
        </p:nvSpPr>
        <p:spPr>
          <a:xfrm>
            <a:off x="457200" y="11811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Всеки ученик има два вида отсъствия - по извинителни и по неизвинителни причини.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Ако ученик има 200 извинени часа получава предупреждение за преместване в друга паралелка, при 250 бива премесен, а при 300 - изключен от училището.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Аналогично: при 10 неизвинени - предупреждение за изключване, а при 15 - преместване.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Правила и проверки</a:t>
            </a:r>
            <a:endParaRPr/>
          </a:p>
        </p:txBody>
      </p:sp>
      <p:sp>
        <p:nvSpPr>
          <p:cNvPr id="155" name="Google Shape;155;p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457200" y="1600200"/>
            <a:ext cx="8229600" cy="455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Ако ученик има двеста извинени часа получава предупреждение за преместване в друга паралелка, при двеста и петдесет бива преместен, а при триста - изключен от училището.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Ако ученик има получи десет неизвинени получава предупреждение за преместване за изключване, при петнадесет бива преместен.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Ученик може да бъде записан само в един профил, който в последствие НЕ може да се променя.</a:t>
            </a:r>
            <a:endParaRPr/>
          </a:p>
          <a:p>
            <a:pPr indent="-274320" lvl="0" marL="274320" rtl="0" algn="just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Училището има точно един (зам.-)директор.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4" y="0"/>
            <a:ext cx="912418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 txBox="1"/>
          <p:nvPr>
            <p:ph type="title"/>
          </p:nvPr>
        </p:nvSpPr>
        <p:spPr>
          <a:xfrm>
            <a:off x="19814" y="135890"/>
            <a:ext cx="3124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E/R диаграма</a:t>
            </a:r>
            <a:endParaRPr/>
          </a:p>
        </p:txBody>
      </p:sp>
      <p:sp>
        <p:nvSpPr>
          <p:cNvPr id="163" name="Google Shape;163;p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Релационен модел - Is-a heirarchy</a:t>
            </a:r>
            <a:endParaRPr b="1"/>
          </a:p>
        </p:txBody>
      </p:sp>
      <p:sp>
        <p:nvSpPr>
          <p:cNvPr id="169" name="Google Shape;169;p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Using the OO method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Personnel (</a:t>
            </a:r>
            <a:r>
              <a:rPr lang="en-US" u="sng"/>
              <a:t>SSN</a:t>
            </a:r>
            <a:r>
              <a:rPr lang="en-US"/>
              <a:t>, firstName, secondName, thirdName, address, telephoneNumber, workingHours)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PersonnelMedicalAuxiliaries (</a:t>
            </a:r>
            <a:r>
              <a:rPr lang="en-US" u="sng"/>
              <a:t>SSN</a:t>
            </a:r>
            <a:r>
              <a:rPr lang="en-US"/>
              <a:t>, firstName, secondName, thirdName, address, telephoneNumber, workingHours)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PersonnelTeachers (</a:t>
            </a:r>
            <a:r>
              <a:rPr lang="en-US" u="sng"/>
              <a:t>SSN</a:t>
            </a:r>
            <a:r>
              <a:rPr lang="en-US"/>
              <a:t>, firstName, secondName, thirdName, address, telephoneNumber, workingHours, </a:t>
            </a:r>
            <a:r>
              <a:rPr lang="en-US" u="sng"/>
              <a:t>headmasterSSN</a:t>
            </a:r>
            <a:r>
              <a:rPr lang="en-US"/>
              <a:t>, </a:t>
            </a:r>
            <a:r>
              <a:rPr lang="en-US" u="sng"/>
              <a:t>viceHeadmasterSSN, subjectRoomNumber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2014-02-24T13:47:21Z</dcterms:created>
  <dc:creator>user</dc:creator>
</cp:coreProperties>
</file>