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491" r:id="rId34"/>
    <p:sldId id="494" r:id="rId35"/>
    <p:sldId id="495" r:id="rId36"/>
    <p:sldId id="496" r:id="rId37"/>
    <p:sldId id="288" r:id="rId38"/>
    <p:sldId id="492" r:id="rId39"/>
    <p:sldId id="289" r:id="rId40"/>
    <p:sldId id="290" r:id="rId41"/>
    <p:sldId id="291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401" r:id="rId57"/>
    <p:sldId id="318" r:id="rId58"/>
    <p:sldId id="319" r:id="rId59"/>
    <p:sldId id="405" r:id="rId60"/>
    <p:sldId id="49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B5721C-EC8A-439E-BE29-DDD1C0ACFFA9}">
          <p14:sldIdLst>
            <p14:sldId id="256"/>
            <p14:sldId id="257"/>
            <p14:sldId id="258"/>
          </p14:sldIdLst>
        </p14:section>
        <p14:section name="Synchronous Programming" id="{30330B06-7824-4963-9B6E-D64B17740E29}">
          <p14:sldIdLst>
            <p14:sldId id="259"/>
            <p14:sldId id="260"/>
            <p14:sldId id="261"/>
            <p14:sldId id="262"/>
            <p14:sldId id="263"/>
          </p14:sldIdLst>
        </p14:section>
        <p14:section name="Asynchronous Programming" id="{DEE38815-7A75-421C-B1F7-DEA21DC197D5}">
          <p14:sldIdLst>
            <p14:sldId id="264"/>
            <p14:sldId id="265"/>
            <p14:sldId id="266"/>
            <p14:sldId id="267"/>
            <p14:sldId id="268"/>
          </p14:sldIdLst>
        </p14:section>
        <p14:section name="Threads" id="{9DAC35E9-A42E-4024-892B-99059B283348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Tasks" id="{F11D2071-EB5E-4EAC-BAF5-B17C6F82EDA2}">
          <p14:sldIdLst>
            <p14:sldId id="283"/>
            <p14:sldId id="284"/>
            <p14:sldId id="285"/>
            <p14:sldId id="286"/>
            <p14:sldId id="287"/>
            <p14:sldId id="491"/>
            <p14:sldId id="494"/>
            <p14:sldId id="495"/>
            <p14:sldId id="496"/>
            <p14:sldId id="288"/>
          </p14:sldIdLst>
        </p14:section>
        <p14:section name="Async and Await" id="{BB3F73CD-0688-48C1-895B-7D5C5F3E8A17}">
          <p14:sldIdLst>
            <p14:sldId id="492"/>
            <p14:sldId id="289"/>
            <p14:sldId id="290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Data Parallelism &amp; Concurrency" id="{AC7F4567-9D61-45EF-A2A3-B2DA870EFBAC}">
          <p14:sldIdLst>
            <p14:sldId id="302"/>
            <p14:sldId id="303"/>
            <p14:sldId id="304"/>
            <p14:sldId id="305"/>
            <p14:sldId id="306"/>
          </p14:sldIdLst>
        </p14:section>
        <p14:section name="Conclusion" id="{78455017-3E66-4562-9E70-13DE1D3E80C9}">
          <p14:sldIdLst>
            <p14:sldId id="307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2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F5ED5-8B13-4D98-9B3C-7539207F0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14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EC2D3D-6C30-4E2E-A084-D8C2C60B5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59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DD600-209B-4EC0-9971-5E8ECE3B7F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6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2BFF-78D7-4A35-9955-A0491D22B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339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86F644-C840-4106-AD28-8E357F57E2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917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02DD38-5611-4AC8-9C07-310559B086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63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892981B-195F-49B3-A47F-44E37E4115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802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B16F2EA-46A4-490D-8F72-0404896B3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915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F4D2CEE-B21B-4B95-BA67-8F8EA089A5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42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E30670-AE2E-434F-9F1D-E3A30E81E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026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B9B75B-8371-493B-AA42-DF2A2B9EDF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36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98C633-2B67-4EF6-9C83-38BECFF05B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100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07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0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45.jp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8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virtualracingschool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00" y="2844000"/>
            <a:ext cx="4038951" cy="14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8374375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</a:t>
            </a:r>
            <a:r>
              <a:rPr lang="en-US" b="1" dirty="0">
                <a:solidFill>
                  <a:schemeClr val="bg1"/>
                </a:solidFill>
              </a:rPr>
              <a:t>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BB1A63-CE9A-486B-8BBD-E449D8523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EC1D0-296E-442C-9A2F-819B2DE26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71"/>
          <a:stretch/>
        </p:blipFill>
        <p:spPr>
          <a:xfrm>
            <a:off x="8566316" y="1700808"/>
            <a:ext cx="3433744" cy="42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797" indent="-342797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797" indent="-342797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452" lvl="1" indent="-342797"/>
            <a:r>
              <a:rPr lang="en-US" dirty="0"/>
              <a:t>Each core executes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797" indent="-342797">
              <a:buClr>
                <a:srgbClr val="234465"/>
              </a:buClr>
            </a:pPr>
            <a:r>
              <a:rPr lang="en-US" dirty="0"/>
              <a:t>CPU-demanding tasks run on "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" threads</a:t>
            </a:r>
            <a:endParaRPr lang="bg-BG" dirty="0"/>
          </a:p>
          <a:p>
            <a:pPr marL="342797" indent="-342797">
              <a:buClr>
                <a:srgbClr val="234465"/>
              </a:buClr>
            </a:pPr>
            <a:r>
              <a:rPr lang="en-US" dirty="0"/>
              <a:t>Resource access runs on "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9" y="1268760"/>
            <a:ext cx="5436290" cy="2997726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6DE95F8-DDDA-41E9-B2A5-EBF2BB186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D35CA45-6546-432D-A0B5-2345DD8D5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270" y="5090413"/>
            <a:ext cx="1492706" cy="14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797" indent="-342797">
              <a:buClr>
                <a:srgbClr val="234465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797" indent="-342797">
              <a:buClr>
                <a:srgbClr val="234465"/>
              </a:buClr>
            </a:pPr>
            <a:r>
              <a:rPr lang="en-US" dirty="0"/>
              <a:t>Harder than usual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Have to </a:t>
            </a:r>
            <a:r>
              <a:rPr lang="en-US" b="1" dirty="0">
                <a:solidFill>
                  <a:schemeClr val="bg1"/>
                </a:solidFill>
              </a:rPr>
              <a:t>protect resources</a:t>
            </a:r>
          </a:p>
          <a:p>
            <a:pPr marL="647452" lvl="1" indent="-342797"/>
            <a:r>
              <a:rPr lang="en-US" dirty="0"/>
              <a:t>One thread uses a resource</a:t>
            </a:r>
            <a:endParaRPr lang="bg-BG" dirty="0"/>
          </a:p>
          <a:p>
            <a:pPr marL="647452" lvl="1" indent="-342797"/>
            <a:r>
              <a:rPr lang="en-US" dirty="0"/>
              <a:t>Other threads must wait for the resource</a:t>
            </a:r>
            <a:endParaRPr lang="bg-BG" dirty="0"/>
          </a:p>
          <a:p>
            <a:pPr marL="342797" indent="-342797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Hard to synchronize </a:t>
            </a:r>
            <a:r>
              <a:rPr lang="en-US" dirty="0"/>
              <a:t>resource access</a:t>
            </a:r>
          </a:p>
          <a:p>
            <a:pPr marL="647452" lvl="1" indent="-342797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428023"/>
            <a:ext cx="3497532" cy="2001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BD6CC02-3EEC-4290-811E-E4631458D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7B96D73F-A0F4-4784-828A-E00F11BFB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245" y="5288420"/>
            <a:ext cx="1367081" cy="13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79512" y="2582768"/>
            <a:ext cx="7917272" cy="3026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int n = int.Parse(Console.ReadLine());</a:t>
            </a:r>
          </a:p>
          <a:p>
            <a:pPr marL="182825">
              <a:lnSpc>
                <a:spcPct val="90000"/>
              </a:lnSpc>
            </a:pPr>
            <a:endParaRPr lang="en-US" sz="26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PrintNumbersInRange(0, 100);</a:t>
            </a: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var task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Task.Run(</a:t>
            </a: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() =&gt; </a:t>
            </a:r>
          </a:p>
          <a:p>
            <a:pPr marL="182825">
              <a:lnSpc>
                <a:spcPct val="90000"/>
              </a:lnSpc>
            </a:pPr>
            <a:r>
              <a:rPr lang="bg-BG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PrintNumbersInRange(100, 200)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;</a:t>
            </a: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</a:t>
            </a: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Console.WriteLine("Done.");</a:t>
            </a: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.Wait()</a:t>
            </a:r>
            <a:r>
              <a:rPr lang="en-US" sz="26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73077" y="2707184"/>
            <a:ext cx="3817570" cy="55178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076" y="3658153"/>
            <a:ext cx="2063810" cy="505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4981" y="3286787"/>
            <a:ext cx="0" cy="371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4981" y="4163920"/>
            <a:ext cx="0" cy="422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19529" y="4563109"/>
            <a:ext cx="2161565" cy="505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6888" y="3911038"/>
            <a:ext cx="1263424" cy="652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73078" y="5579831"/>
            <a:ext cx="2712278" cy="505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0915" y="5143314"/>
            <a:ext cx="763840" cy="6149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384" y="4586501"/>
            <a:ext cx="2989578" cy="505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0981" y="5092266"/>
            <a:ext cx="0" cy="487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20CB430C-F5B7-47F0-914D-6C2C5CDD5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791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6" grpId="0" animBg="1"/>
      <p:bldP spid="27" grpId="0" animBg="1"/>
      <p:bldP spid="33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E9A838-0FF9-4591-B84D-D77C1130446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C5C936-A324-44E1-B86C-568A81ADFB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Call Stack, Thread-Safety,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9663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888CFF1-89E2-484C-9261-ADCB37D2D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bg1"/>
                </a:solidFill>
              </a:rPr>
              <a:t>many processes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bg1"/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bg1"/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300BD2C3-F342-45E0-B7FB-5B08B33DA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bg1"/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currently invoked methods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2217E50-4709-462D-9DD6-5851A94BB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7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bg1"/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B9FE77-D1E9-49CB-96B5-925182279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77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81C421-4F02-400A-94F8-CE8DBCD93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8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</a:t>
            </a:r>
            <a:r>
              <a:rPr lang="en-US"/>
              <a:t>&amp; Concurrency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00FA-6A27-44DC-B3D9-59293DABB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5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9FCAE-1753-4554-B831-C394BC089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2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4858ED-27F8-4975-85F2-0A992888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816028-25B8-47C4-AB2C-6F4155EA8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350B0A2-759E-481D-9E29-99152343C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8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6751E4D-0B43-40A5-B733-D6776250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9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AF0A1D-E1A0-4AA6-BD65-DEC95CADE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6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100C64-A433-4EFF-BEEB-7FFDB1C4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3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210204F-55F9-4676-97A8-B0EA577ED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0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06C90E-B503-4E57-B069-CF6D041726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45B0E4-36C0-4D0F-9F1E-B5824838E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</p:spTree>
    <p:extLst>
      <p:ext uri="{BB962C8B-B14F-4D97-AF65-F5344CB8AC3E}">
        <p14:creationId xmlns:p14="http://schemas.microsoft.com/office/powerpoint/2010/main" val="37351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8491" y="1206922"/>
            <a:ext cx="11815018" cy="556112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</a:t>
            </a:r>
            <a:r>
              <a:rPr lang="en-US" b="1" dirty="0">
                <a:solidFill>
                  <a:schemeClr val="bg1"/>
                </a:solidFill>
              </a:rPr>
              <a:t>parallel</a:t>
            </a:r>
            <a:r>
              <a:rPr lang="en-US" dirty="0"/>
              <a:t>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</a:t>
            </a:r>
            <a:r>
              <a:rPr lang="en-US" b="1" dirty="0">
                <a:solidFill>
                  <a:schemeClr val="bg1"/>
                </a:solidFill>
              </a:rPr>
              <a:t>chaining several operations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54D2F8-4BC9-41D9-9A2A-9E56BFC39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1A59C-3324-4A36-ACEE-098A1EBD0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0"/>
          <a:stretch/>
        </p:blipFill>
        <p:spPr>
          <a:xfrm>
            <a:off x="9195197" y="1410242"/>
            <a:ext cx="2808312" cy="24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135C3-6391-4C68-9873-81778C7B3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0736" y="1196126"/>
            <a:ext cx="12021297" cy="5561125"/>
          </a:xfrm>
        </p:spPr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2999" noProof="1"/>
              <a:t>Initialize a new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999" noProof="1"/>
              <a:t> object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2999" noProof="1">
                <a:solidFill>
                  <a:schemeClr val="bg1"/>
                </a:solidFill>
              </a:rPr>
              <a:t> </a:t>
            </a:r>
            <a:r>
              <a:rPr lang="en-US" sz="2999" noProof="1"/>
              <a:t>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2535173"/>
            <a:ext cx="10955543" cy="514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 = new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029" y="3808223"/>
            <a:ext cx="10955544" cy="514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 =&gt;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TraverseMatrix()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3611" y="5065440"/>
            <a:ext cx="10955545" cy="8838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=&gt; CopyFileContents("got-s03ep1.avi"),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TaskCreationOptions.LongRunning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9EEE4F-382D-4C07-A806-84FAD6B28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54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296547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task that will return a result sometime in the future</a:t>
            </a:r>
            <a:endParaRPr lang="en-US" sz="2999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3356" y="2492896"/>
            <a:ext cx="8004932" cy="33454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Task&lt;long&gt; task = Task&lt;long&gt;.Run(() =&gt;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25"/>
            <a:endParaRPr lang="en-US" sz="25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854018" y="4905440"/>
            <a:ext cx="3325733" cy="1590586"/>
          </a:xfrm>
          <a:prstGeom prst="wedgeRoundRectCallout">
            <a:avLst>
              <a:gd name="adj1" fmla="val -60218"/>
              <a:gd name="adj2" fmla="val -131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Blocks the calling thread until the task returns a result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3995945" y="5335048"/>
            <a:ext cx="2285405" cy="43158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1EEE739-F1A6-4FD2-8727-E10CBD4EE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9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8715" cy="5561125"/>
          </a:xfrm>
        </p:spPr>
        <p:txBody>
          <a:bodyPr/>
          <a:lstStyle/>
          <a:p>
            <a:r>
              <a:rPr lang="en-US" sz="3400" noProof="1"/>
              <a:t>Sum all prime numbers in given range (1 to </a:t>
            </a:r>
            <a:r>
              <a:rPr lang="en-US" sz="3400" dirty="0"/>
              <a:t>1000000000</a:t>
            </a:r>
            <a:r>
              <a:rPr lang="en-US" sz="3400" noProof="1"/>
              <a:t>)</a:t>
            </a:r>
          </a:p>
          <a:p>
            <a:r>
              <a:rPr lang="en-US" sz="3400" noProof="1"/>
              <a:t>Read commands and print the result only on command "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</a:t>
            </a:r>
            <a:r>
              <a:rPr lang="en-US" sz="34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2788486"/>
            <a:ext cx="2361437" cy="3160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16" y="2841204"/>
            <a:ext cx="4574566" cy="2543754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If the operation time is too long, you will have to wait for the calculations to finish before you can continue reading </a:t>
            </a:r>
            <a:r>
              <a:rPr lang="en-US" sz="2799" b="1">
                <a:solidFill>
                  <a:srgbClr val="FFFFFF"/>
                </a:solidFill>
              </a:rPr>
              <a:t>next command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771433" y="3273742"/>
            <a:ext cx="1678099" cy="43158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291F378-F83C-4867-A53B-BB0FC2332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E64389-0902-4A13-BF42-79FA10372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9EE58-3718-4C55-9A59-95D69EB4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Primes in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75AA3-8F3B-417F-A23A-968890B6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524" y="1556792"/>
            <a:ext cx="8568952" cy="479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void Main()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var command = Console.ReadLine();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(command == "show")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var result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SumAsync()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74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E64389-0902-4A13-BF42-79FA10372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9EE58-3718-4C55-9A59-95D69EB4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Primes in Range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10BCC-10EA-4459-BE59-06700952A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1304733"/>
            <a:ext cx="7632848" cy="5316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private static long SumAsync()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() =&gt;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long sum = 0;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for (int i = 1; i &lt; 1000; i++)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if (i % 2 == 0) sum += i;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sum;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3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7A76F-BC03-47E4-B45A-502D358CE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2039E-56AE-4054-9038-DA0EE36C5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noProof="1"/>
              <a:t>Sum all prime numbers in given range (1 to </a:t>
            </a:r>
            <a:r>
              <a:rPr lang="en-US" sz="3200" dirty="0"/>
              <a:t>1000000000</a:t>
            </a:r>
            <a:r>
              <a:rPr lang="en-US" sz="3200" noProof="1"/>
              <a:t>)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Leave the console interface unblocked while calculating the sum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Read commands and print the result only on command "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</a:t>
            </a:r>
            <a:r>
              <a:rPr lang="en-US" sz="3200" noProof="1"/>
              <a:t>"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Stop calculating on </a:t>
            </a:r>
            <a:r>
              <a:rPr lang="en-US" sz="3200" noProof="1"/>
              <a:t>command "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exit</a:t>
            </a:r>
            <a:r>
              <a:rPr lang="en-US" sz="3200" noProof="1"/>
              <a:t>"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E740E6-6C87-4872-9A13-258FF479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Background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8588B-C159-4922-9749-FCB80D22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31" y="3861049"/>
            <a:ext cx="4032448" cy="2299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2959741628302556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163997016098667950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E32A5BD8-0B0D-4D30-8838-595172E3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802" y="4352182"/>
            <a:ext cx="4574566" cy="1055298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The calculation runs in the background until stopped</a:t>
            </a:r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DF1CF-0216-4C32-B22C-008849A8B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4452CC-9532-4298-A372-A6F43C8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Primes in 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374E8-C898-4AE7-B487-A35A7CB6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6" y="1196753"/>
            <a:ext cx="9792489" cy="5535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static void Main()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long sum = 0;</a:t>
            </a:r>
          </a:p>
          <a:p>
            <a:pPr>
              <a:lnSpc>
                <a:spcPct val="85000"/>
              </a:lnSpc>
            </a:pPr>
            <a:endParaRPr lang="en-US" sz="1400" b="1" noProof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var task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Task.Run(</a:t>
            </a:r>
            <a:r>
              <a:rPr lang="en-US" sz="2400" b="1" noProof="1">
                <a:latin typeface="Consolas" panose="020B0609020204030204" pitchFamily="49" charset="0"/>
              </a:rPr>
              <a:t>() =&gt;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for (long i = 0; i &lt; 1000000000; i++)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 if (i % 2 == 0) sum += i;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400" b="1" noProof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while (true) {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var line = Console.ReadLine();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if(line == "exit")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return;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else if(line == "show")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Console.WriteLine(sum);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D00F0C-5A2C-4009-B3DC-E56B49E8F15A}"/>
              </a:ext>
            </a:extLst>
          </p:cNvPr>
          <p:cNvSpPr/>
          <p:nvPr/>
        </p:nvSpPr>
        <p:spPr>
          <a:xfrm>
            <a:off x="1415480" y="2380196"/>
            <a:ext cx="6912768" cy="158417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17B56FE-4331-400B-817A-71CA1651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1484784"/>
            <a:ext cx="2910320" cy="1055298"/>
          </a:xfrm>
          <a:prstGeom prst="wedgeRoundRectCallout">
            <a:avLst>
              <a:gd name="adj1" fmla="val -42791"/>
              <a:gd name="adj2" fmla="val 67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Task running in the background</a:t>
            </a:r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Exceptions</a:t>
            </a:r>
            <a:r>
              <a:rPr lang="en-US" sz="3400" dirty="0">
                <a:latin typeface="+mj-lt"/>
                <a:cs typeface="Consolas" panose="020B0609020204030204" pitchFamily="49" charset="0"/>
              </a:rPr>
              <a:t> that have occurred within the body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4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400" dirty="0">
                <a:latin typeface="+mj-lt"/>
                <a:cs typeface="Consolas" panose="020B0609020204030204" pitchFamily="49" charset="0"/>
              </a:rPr>
            </a:br>
            <a:r>
              <a:rPr lang="en-US" sz="34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7209" y="2591018"/>
            <a:ext cx="10512862" cy="37454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catch (AggregateException ex)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5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88" y="3771267"/>
            <a:ext cx="3424821" cy="2485051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You can use the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AggregateException</a:t>
            </a:r>
            <a:r>
              <a:rPr lang="en-US" sz="2799" b="1" dirty="0">
                <a:solidFill>
                  <a:srgbClr val="FFFFFF"/>
                </a:solidFill>
              </a:rPr>
              <a:t> to wrap all exceptions thrown by different threads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4950" y="4647883"/>
            <a:ext cx="3351927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F6E58EC-3F19-49AB-AEA0-BFA18E67C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2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064B2B-F06A-41C2-A27D-EA96F0053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Keywords for Asynchronous Operations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FEC51-6A16-4B7D-9E82-705DC01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and Await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25B45-22CF-4891-9171-0E9CDAF0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66" y="1887325"/>
            <a:ext cx="3278669" cy="15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bg1"/>
                </a:solidFill>
              </a:rPr>
              <a:t>this method could wait for a resource or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 (1)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408" y="3274436"/>
            <a:ext cx="10657184" cy="514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async void SliceFileAsync(string file, int parts)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400B21-070F-4042-80CB-57ADC2C4B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30414A-6D21-4C2E-B4CD-BE770E1082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9CAEC07-33E6-48F7-B621-C7C4E8C2BD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8895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9416" y="4658030"/>
            <a:ext cx="9979600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DownloadStringAsync("https://softuni.org");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957" y="5311180"/>
            <a:ext cx="4037548" cy="586370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Returns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Task&lt;string&gt;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DCC786-47CF-4DC2-B9CF-3D1D31049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0013" y="1342211"/>
            <a:ext cx="11107907" cy="5314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async void DownloadFileAsync(string url, string fileName)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Task.Run(() =&gt;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99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Console.WriteLine("Download successful.");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3611" y="4354564"/>
            <a:ext cx="3948671" cy="1485513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4396" y="2513543"/>
            <a:ext cx="3809008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64" y="4382545"/>
            <a:ext cx="3528392" cy="987478"/>
          </a:xfrm>
          <a:prstGeom prst="wedgeRoundRectCallout">
            <a:avLst>
              <a:gd name="adj1" fmla="val -60818"/>
              <a:gd name="adj2" fmla="val -14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The calling thread exits the method on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600" b="1" dirty="0">
                <a:solidFill>
                  <a:srgbClr val="FFFFFF"/>
                </a:solidFill>
              </a:rPr>
              <a:t> </a:t>
            </a:r>
            <a:endParaRPr lang="bg-BG" sz="2600" b="1" dirty="0">
              <a:solidFill>
                <a:srgbClr val="FFFFFF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3611" y="2703994"/>
            <a:ext cx="50787" cy="2393327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>
            <a:extLst>
              <a:ext uri="{FF2B5EF4-FFF2-40B4-BE49-F238E27FC236}">
                <a16:creationId xmlns:a16="http://schemas.microsoft.com/office/drawing/2014/main" id="{2ED5678F-20F1-4F67-9FDE-0D9485E4C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B49FC9C-092F-4F11-A012-4A133C97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840" y="4351308"/>
            <a:ext cx="3366801" cy="1872826"/>
          </a:xfrm>
          <a:prstGeom prst="wedgeRoundRectCallout">
            <a:avLst>
              <a:gd name="adj1" fmla="val -63758"/>
              <a:gd name="adj2" fmla="val 330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When the waiting is over, the calling thread proceeds with method execution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18698672-D67D-4375-B7A3-F2CC81C7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709" y="1679665"/>
            <a:ext cx="4050281" cy="1430152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After the method is over the calling thread gets back to the calling method </a:t>
            </a:r>
            <a:endParaRPr lang="bg-BG" sz="2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 – GetStringAsync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876124"/>
            <a:ext cx="3616782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5217930"/>
            <a:ext cx="3616782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55" y="3284985"/>
            <a:ext cx="3616782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C2ABD74-A915-4E94-AF42-57E11F3B2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1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882424"/>
          </a:xfrm>
        </p:spPr>
        <p:txBody>
          <a:bodyPr/>
          <a:lstStyle/>
          <a:p>
            <a:r>
              <a:rPr lang="en-US" dirty="0"/>
              <a:t>Download a file </a:t>
            </a:r>
            <a:r>
              <a:rPr lang="en-US" b="1" dirty="0"/>
              <a:t>without blocking </a:t>
            </a:r>
            <a:r>
              <a:rPr lang="en-US" dirty="0"/>
              <a:t>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68" y="1948000"/>
            <a:ext cx="11259690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client = new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278" y="5143876"/>
            <a:ext cx="5446341" cy="987478"/>
          </a:xfrm>
          <a:prstGeom prst="wedgeRoundRectCallout">
            <a:avLst>
              <a:gd name="adj1" fmla="val -57737"/>
              <a:gd name="adj2" fmla="val -196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Base class for sending HTTP requests and receiving HTTP responses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2271" y="3114114"/>
            <a:ext cx="6627674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142FC5D-772D-49BC-9F4C-2AD0B40CC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3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631357"/>
          </a:xfrm>
        </p:spPr>
        <p:txBody>
          <a:bodyPr/>
          <a:lstStyle/>
          <a:p>
            <a:r>
              <a:rPr lang="en-US" dirty="0"/>
              <a:t>Download a file </a:t>
            </a:r>
            <a:r>
              <a:rPr lang="en-US" b="1" dirty="0"/>
              <a:t>without blocking </a:t>
            </a:r>
            <a:r>
              <a:rPr lang="en-US" dirty="0"/>
              <a:t>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68" y="1948000"/>
            <a:ext cx="11259690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client = new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357" y="2480030"/>
            <a:ext cx="3308969" cy="987478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Sends a GET request to the </a:t>
            </a:r>
            <a:r>
              <a:rPr lang="en-US" sz="2600" b="1">
                <a:solidFill>
                  <a:srgbClr val="FFFFFF"/>
                </a:solidFill>
              </a:rPr>
              <a:t>specified Uri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784742" y="3851885"/>
            <a:ext cx="5180251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69A0DD-08B5-43FB-9AF8-66B45A5CE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751292"/>
          </a:xfrm>
        </p:spPr>
        <p:txBody>
          <a:bodyPr/>
          <a:lstStyle/>
          <a:p>
            <a:r>
              <a:rPr lang="en-US" dirty="0"/>
              <a:t>Download a file </a:t>
            </a:r>
            <a:r>
              <a:rPr lang="en-US" b="1" dirty="0"/>
              <a:t>without blocking </a:t>
            </a:r>
            <a:r>
              <a:rPr lang="en-US" dirty="0"/>
              <a:t>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68" y="1948000"/>
            <a:ext cx="11259690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client = new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09" y="5300968"/>
            <a:ext cx="5330591" cy="1011908"/>
          </a:xfrm>
          <a:prstGeom prst="wedgeRoundRectCallout">
            <a:avLst>
              <a:gd name="adj1" fmla="val -43674"/>
              <a:gd name="adj2" fmla="val -81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Base class representing an HTTP entity body and </a:t>
            </a:r>
            <a:r>
              <a:rPr lang="en-US" sz="2600" b="1">
                <a:solidFill>
                  <a:srgbClr val="FFFFFF"/>
                </a:solidFill>
              </a:rPr>
              <a:t>content headers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454" y="4579969"/>
            <a:ext cx="1715709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828A670-2728-4DC6-95F4-6F5D647E6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683071"/>
          </a:xfrm>
        </p:spPr>
        <p:txBody>
          <a:bodyPr/>
          <a:lstStyle/>
          <a:p>
            <a:r>
              <a:rPr lang="en-US" dirty="0"/>
              <a:t>Download a file </a:t>
            </a:r>
            <a:r>
              <a:rPr lang="en-US" b="1" dirty="0"/>
              <a:t>without blocking </a:t>
            </a:r>
            <a:r>
              <a:rPr lang="en-US" dirty="0"/>
              <a:t>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97" y="1879779"/>
            <a:ext cx="11530718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25"/>
            <a:endParaRPr lang="en-US" sz="2399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queryString = new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var response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404" y="2387586"/>
            <a:ext cx="5229017" cy="919374"/>
          </a:xfrm>
          <a:prstGeom prst="wedgeRoundRectCallout">
            <a:avLst>
              <a:gd name="adj1" fmla="val -47292"/>
              <a:gd name="adj2" fmla="val 137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60404" y="4156923"/>
            <a:ext cx="7596639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9DD93B4-4448-4FF2-959A-A50800E40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4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88242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204865"/>
            <a:ext cx="11259690" cy="3837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1EDAC1-3305-454F-A517-A69E615D7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69052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0" y="1887231"/>
            <a:ext cx="11259690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6FDAEE8-B8A5-4A63-9726-ECBABCAAE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0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0" y="1887230"/>
            <a:ext cx="11259690" cy="3837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2B0065-726F-4DA5-A5F7-3BC53A2D8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78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16627" cy="5561125"/>
          </a:xfrm>
        </p:spPr>
        <p:txBody>
          <a:bodyPr/>
          <a:lstStyle/>
          <a:p>
            <a:r>
              <a:rPr lang="en-US" dirty="0"/>
              <a:t>Executing program components </a:t>
            </a:r>
            <a:r>
              <a:rPr lang="en-US" b="1" dirty="0">
                <a:solidFill>
                  <a:schemeClr val="bg1"/>
                </a:solidFill>
              </a:rPr>
              <a:t>sequentially</a:t>
            </a:r>
          </a:p>
          <a:p>
            <a:pPr lvl="1"/>
            <a:r>
              <a:rPr lang="en-US" dirty="0"/>
              <a:t>i.e. "Sequential programming"</a:t>
            </a:r>
          </a:p>
          <a:p>
            <a:pPr lvl="1"/>
            <a:r>
              <a:rPr lang="en-US" dirty="0"/>
              <a:t>Actions happen one after another</a:t>
            </a:r>
          </a:p>
          <a:p>
            <a:pPr>
              <a:spcAft>
                <a:spcPts val="0"/>
              </a:spcAft>
            </a:pPr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for previous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components to finish</a:t>
            </a:r>
          </a:p>
          <a:p>
            <a:pPr>
              <a:spcAft>
                <a:spcPts val="0"/>
              </a:spcAft>
            </a:pPr>
            <a:r>
              <a:rPr lang="en-US" dirty="0"/>
              <a:t>Program resources are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CA3748-A7C9-48B1-A8F0-672887B78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40263-1076-4F65-800C-A57D73E88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6"/>
          <a:stretch/>
        </p:blipFill>
        <p:spPr>
          <a:xfrm>
            <a:off x="6729066" y="3092212"/>
            <a:ext cx="5025553" cy="35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7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F6486E-856A-49B0-B503-7A2DB50DB4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Parallelism &amp; Concurrency</a:t>
            </a:r>
          </a:p>
        </p:txBody>
      </p:sp>
    </p:spTree>
    <p:extLst>
      <p:ext uri="{BB962C8B-B14F-4D97-AF65-F5344CB8AC3E}">
        <p14:creationId xmlns:p14="http://schemas.microsoft.com/office/powerpoint/2010/main" val="8837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bg1"/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bg1"/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bg1"/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4D1AF40-FDBF-4801-A820-FF4891DFB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5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7118-7C4E-4A03-A061-3B1965ED6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5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System.Collections.Concurrent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7DDBE9-8B1D-4439-8EF1-40F73F3A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0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noProof="1">
                <a:solidFill>
                  <a:schemeClr val="bg1"/>
                </a:solidFill>
              </a:rPr>
              <a:t>.AsParallel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D1FD35-718D-445A-861F-C95C2EA8A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thread </a:t>
            </a:r>
            <a:r>
              <a:rPr lang="en-US" sz="2500" b="1" dirty="0">
                <a:solidFill>
                  <a:schemeClr val="bg2"/>
                </a:solidFill>
              </a:rPr>
              <a:t>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Multithreading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Tasks</a:t>
            </a:r>
            <a:r>
              <a:rPr lang="en-US" sz="2500" b="1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sz="2300" b="1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300" b="1" dirty="0">
                <a:solidFill>
                  <a:schemeClr val="bg2"/>
                </a:solidFill>
              </a:rPr>
              <a:t> keywords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8CABB74-F793-4F84-B93D-20D1C4675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41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CBAE2C-68A8-466B-AD8D-10A1A5B7F0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Synchronous code is executed </a:t>
            </a:r>
            <a:r>
              <a:rPr lang="en-US" b="1" dirty="0">
                <a:solidFill>
                  <a:schemeClr val="bg1"/>
                </a:solidFill>
              </a:rPr>
              <a:t>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891" y="1844824"/>
            <a:ext cx="7920880" cy="479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>
              <a:lnSpc>
                <a:spcPct val="90000"/>
              </a:lnSpc>
            </a:pPr>
            <a:r>
              <a:rPr lang="en-US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static void Main()</a:t>
            </a:r>
          </a:p>
          <a:p>
            <a:pPr marL="182825">
              <a:lnSpc>
                <a:spcPct val="90000"/>
              </a:lnSpc>
            </a:pPr>
            <a:r>
              <a:rPr lang="en-US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{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int n = int.Parse(Console.ReadLine());</a:t>
            </a:r>
          </a:p>
          <a:p>
            <a:pPr marL="182825">
              <a:lnSpc>
                <a:spcPct val="90000"/>
              </a:lnSpc>
            </a:pPr>
            <a:r>
              <a:rPr lang="nn-NO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    PrintNumbersInRange(0, 10);</a:t>
            </a:r>
            <a:endParaRPr lang="en-US" sz="24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Console.WriteLine("Done.");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}</a:t>
            </a:r>
          </a:p>
          <a:p>
            <a:pPr marL="182825">
              <a:lnSpc>
                <a:spcPct val="90000"/>
              </a:lnSpc>
            </a:pPr>
            <a:endParaRPr lang="en-US" sz="20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static void PrintNumbersInRange(int a, int b)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{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</a:t>
            </a:r>
            <a:r>
              <a:rPr lang="nn-NO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for (int i = a; i &lt;= b; i++)</a:t>
            </a:r>
          </a:p>
          <a:p>
            <a:pPr marL="182825">
              <a:lnSpc>
                <a:spcPct val="90000"/>
              </a:lnSpc>
            </a:pPr>
            <a:r>
              <a:rPr lang="en-US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{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Console.WriteLine(i);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}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204" y="1728041"/>
            <a:ext cx="3200492" cy="60944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6886" y="3122396"/>
            <a:ext cx="3200492" cy="60944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204" y="4516751"/>
            <a:ext cx="3200492" cy="60944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3418" y="6033672"/>
            <a:ext cx="667428" cy="400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1970" y="3907901"/>
            <a:ext cx="290324" cy="4227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1970" y="2518555"/>
            <a:ext cx="290324" cy="4227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1441" y="5368549"/>
            <a:ext cx="290324" cy="4227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E1393A4-5118-4BFD-9F77-04221625E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35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AB93C1-6240-4366-88F2-3FC1BBA6F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3" y="41224"/>
            <a:ext cx="9713067" cy="1110491"/>
          </a:xfrm>
        </p:spPr>
        <p:txBody>
          <a:bodyPr>
            <a:normAutofit/>
          </a:bodyPr>
          <a:lstStyle/>
          <a:p>
            <a:r>
              <a:rPr lang="en-US"/>
              <a:t>Synchronous Code – Long Running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127" y="1753038"/>
            <a:ext cx="10847751" cy="3635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Console.Write("Enter your name: ");</a:t>
            </a: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string name = Console.ReadLine();</a:t>
            </a:r>
          </a:p>
          <a:p>
            <a:pPr marL="182825">
              <a:lnSpc>
                <a:spcPct val="90000"/>
              </a:lnSpc>
            </a:pPr>
            <a:endParaRPr lang="en-US" sz="28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for (int i = 0; i &lt; int.MaxValue; i++)</a:t>
            </a: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{</a:t>
            </a: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Execute some operations here</a:t>
            </a: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}            </a:t>
            </a:r>
          </a:p>
          <a:p>
            <a:pPr marL="182825">
              <a:lnSpc>
                <a:spcPct val="90000"/>
              </a:lnSpc>
            </a:pPr>
            <a:endParaRPr lang="en-US" sz="28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987" y="2858779"/>
            <a:ext cx="3138338" cy="2758175"/>
          </a:xfrm>
          <a:prstGeom prst="wedgeRoundRectCallout">
            <a:avLst>
              <a:gd name="adj1" fmla="val -73392"/>
              <a:gd name="adj2" fmla="val -18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noProof="1">
                <a:solidFill>
                  <a:srgbClr val="FFFFFF"/>
                </a:solidFill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767408" y="2866919"/>
            <a:ext cx="7937820" cy="1904504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1290E7-C4E0-469D-8707-DD6D9CAF4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4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</a:t>
            </a:r>
            <a:r>
              <a:rPr lang="en-US" b="1" dirty="0">
                <a:solidFill>
                  <a:schemeClr val="bg1"/>
                </a:solidFill>
              </a:rPr>
              <a:t>component is blocked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entire program is blocked</a:t>
            </a:r>
          </a:p>
          <a:p>
            <a:r>
              <a:rPr lang="en-US" dirty="0"/>
              <a:t>UI may become </a:t>
            </a:r>
            <a:r>
              <a:rPr lang="en-US" b="1" dirty="0">
                <a:solidFill>
                  <a:schemeClr val="bg1"/>
                </a:solidFill>
              </a:rPr>
              <a:t>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</a:t>
            </a:r>
            <a:r>
              <a:rPr lang="en-US" b="1" dirty="0">
                <a:solidFill>
                  <a:schemeClr val="bg1"/>
                </a:solidFill>
              </a:rPr>
              <a:t>delay execution </a:t>
            </a:r>
            <a:r>
              <a:rPr lang="en-US" dirty="0"/>
              <a:t>of all other tasks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Accessing resources </a:t>
            </a:r>
            <a:r>
              <a:rPr lang="en-US" dirty="0"/>
              <a:t>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BF1BB4-3764-4C6B-8333-9198265CB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4823CCAB-DD41-4FEF-9600-0BB2BFFE55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484" y="5316348"/>
            <a:ext cx="1390134" cy="13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6040F-939E-474C-8CA1-6A389300BA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1BB4814-8709-4DF3-B6F6-3F2DD6CBC2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21796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3643</Words>
  <Application>Microsoft Office PowerPoint</Application>
  <PresentationFormat>Widescreen</PresentationFormat>
  <Paragraphs>664</Paragraphs>
  <Slides>60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Wingdings</vt:lpstr>
      <vt:lpstr>Wingdings 2</vt:lpstr>
      <vt:lpstr>SoftUni</vt:lpstr>
      <vt:lpstr>Bitmap Image</vt:lpstr>
      <vt:lpstr>Asynchronous Processing</vt:lpstr>
      <vt:lpstr>Table of Contents</vt:lpstr>
      <vt:lpstr>Have a Question?</vt:lpstr>
      <vt:lpstr>Synchronous Programming</vt:lpstr>
      <vt:lpstr>Synchronous Programming</vt:lpstr>
      <vt:lpstr>Synchronous Code</vt:lpstr>
      <vt:lpstr>Synchronous Code – Long Running Operation</vt:lpstr>
      <vt:lpstr>Synchronous Programming Drawbacks</vt:lpstr>
      <vt:lpstr>Asynchronous Programming</vt:lpstr>
      <vt:lpstr>Asynchronous Programming</vt:lpstr>
      <vt:lpstr>Asynchronous Programming – Benefits</vt:lpstr>
      <vt:lpstr>Asynchronous Programming – Drawbacks</vt:lpstr>
      <vt:lpstr>Asynchronous Code</vt:lpstr>
      <vt:lpstr>Threads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Tasks in C#</vt:lpstr>
      <vt:lpstr>Tasks in C#</vt:lpstr>
      <vt:lpstr>Creating Tasks in C#</vt:lpstr>
      <vt:lpstr>Generic Tasks</vt:lpstr>
      <vt:lpstr>Live Demo: Sum Primes in Range</vt:lpstr>
      <vt:lpstr>Solution: Sum Primes in Range</vt:lpstr>
      <vt:lpstr>Solution: Sum Primes in Range</vt:lpstr>
      <vt:lpstr>Live Demo: Sum Primes in Background</vt:lpstr>
      <vt:lpstr>Solution: Sum Primes in Background</vt:lpstr>
      <vt:lpstr>Task Exception Handling</vt:lpstr>
      <vt:lpstr>Async and Await</vt:lpstr>
      <vt:lpstr>Tasks with Async and Await (1)</vt:lpstr>
      <vt:lpstr>Tasks with Async and Await (2)</vt:lpstr>
      <vt:lpstr>Async and Await – Example</vt:lpstr>
      <vt:lpstr>Build-in Async Methods –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Data Parallelism &amp; Concurrency</vt:lpstr>
      <vt:lpstr>Data Parallelism (Task Parallel Library)</vt:lpstr>
      <vt:lpstr>Data Parallelism</vt:lpstr>
      <vt:lpstr>Concurrent Collections</vt:lpstr>
      <vt:lpstr>Parallel LINQ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19</cp:revision>
  <dcterms:created xsi:type="dcterms:W3CDTF">2018-05-23T13:08:44Z</dcterms:created>
  <dcterms:modified xsi:type="dcterms:W3CDTF">2022-01-06T06:15:10Z</dcterms:modified>
  <cp:category>computer programming;programming;software development;software engineering</cp:category>
</cp:coreProperties>
</file>