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1373" r:id="rId2"/>
    <p:sldId id="1374" r:id="rId3"/>
    <p:sldId id="1396" r:id="rId4"/>
    <p:sldId id="1403" r:id="rId5"/>
    <p:sldId id="1424" r:id="rId6"/>
    <p:sldId id="1404" r:id="rId7"/>
    <p:sldId id="1405" r:id="rId8"/>
    <p:sldId id="1426" r:id="rId9"/>
    <p:sldId id="1406" r:id="rId10"/>
    <p:sldId id="1407" r:id="rId11"/>
    <p:sldId id="1411" r:id="rId12"/>
    <p:sldId id="1418" r:id="rId13"/>
    <p:sldId id="1428" r:id="rId14"/>
    <p:sldId id="1420" r:id="rId15"/>
    <p:sldId id="1423" r:id="rId16"/>
    <p:sldId id="1422" r:id="rId17"/>
    <p:sldId id="1408" r:id="rId18"/>
    <p:sldId id="1409" r:id="rId19"/>
    <p:sldId id="1410" r:id="rId20"/>
    <p:sldId id="1367" r:id="rId21"/>
    <p:sldId id="401" r:id="rId22"/>
    <p:sldId id="493" r:id="rId23"/>
    <p:sldId id="4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88B478-8BEE-4370-8CE6-38198B623A64}">
          <p14:sldIdLst>
            <p14:sldId id="1373"/>
            <p14:sldId id="1374"/>
            <p14:sldId id="1396"/>
          </p14:sldIdLst>
        </p14:section>
        <p14:section name="Filtering and Aggregating Tables" id="{87D31D85-983A-4234-BF09-ED8581DE207E}">
          <p14:sldIdLst>
            <p14:sldId id="1403"/>
            <p14:sldId id="1424"/>
            <p14:sldId id="1404"/>
            <p14:sldId id="1405"/>
            <p14:sldId id="1426"/>
            <p14:sldId id="1406"/>
            <p14:sldId id="1407"/>
            <p14:sldId id="1411"/>
            <p14:sldId id="1418"/>
          </p14:sldIdLst>
        </p14:section>
        <p14:section name="IEnumerable vs IQueryable" id="{07F2AF4D-6C3C-4518-81A3-0B3CD6621B99}">
          <p14:sldIdLst>
            <p14:sldId id="1428"/>
            <p14:sldId id="1420"/>
            <p14:sldId id="1423"/>
            <p14:sldId id="1422"/>
          </p14:sldIdLst>
        </p14:section>
        <p14:section name="Result Models" id="{01B0B849-8B21-4224-BFC6-CF39AE8B0CEA}">
          <p14:sldIdLst>
            <p14:sldId id="1408"/>
            <p14:sldId id="1409"/>
            <p14:sldId id="1410"/>
          </p14:sldIdLst>
        </p14:section>
        <p14:section name="Conclusion" id="{E237C64B-9CDE-45B3-8BDF-107145779511}">
          <p14:sldIdLst>
            <p14:sldId id="1367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840" y="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B2C83F6-1849-4191-AE5B-8522E1F7B9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49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49F4507-4FF2-49DE-ACD4-70FB65DCFC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809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C0547-CCC1-46EC-8F9D-C04649DFF3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041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7747-A238-4F40-9252-4A0580530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2239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448081-89E4-4EE6-91D5-1FCB6EF25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698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830938-5A2D-45C0-B59F-D727031571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745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830938-5A2D-45C0-B59F-D727031571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5073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0FAE64-EDCB-4EF5-8B56-7C105C4641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998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7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A1670-2D37-4A5E-9B7E-830C368C15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266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6FC562-5D13-44A2-9F88-E0CA002CB1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79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Integrated Query in </a:t>
            </a:r>
            <a:r>
              <a:rPr lang="en-US"/>
              <a:t>Entity Framework Core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563157" y="2264248"/>
            <a:ext cx="3172706" cy="3104492"/>
            <a:chOff x="4741656" y="2185796"/>
            <a:chExt cx="3172706" cy="310449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656" y="2185796"/>
              <a:ext cx="2844800" cy="28448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466" y="3660392"/>
              <a:ext cx="1629896" cy="1629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7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 as with collections in LINQ</a:t>
            </a:r>
          </a:p>
          <a:p>
            <a:r>
              <a:rPr lang="en-US" dirty="0"/>
              <a:t>Grouping with LINQ: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Grouping with extension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Tables in EF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9911" y="4647884"/>
            <a:ext cx="8532178" cy="53326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sz="2999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242" y="3207530"/>
            <a:ext cx="9449515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groupedEmployees = </a:t>
            </a:r>
          </a:p>
          <a:p>
            <a:r>
              <a:rPr lang="en-US" sz="2399" b="1" noProof="1">
                <a:latin typeface="Consolas" pitchFamily="49" charset="0"/>
              </a:rPr>
              <a:t>  from employee in softUniEntities.Employees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group employee by employee.JobTitle;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71241" y="5421555"/>
            <a:ext cx="9449515" cy="830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groupedCustomers = softUniEntities.Employees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.GroupBy(employee =&gt; employee.JobTitle);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1C41FB-AA68-44F7-B5B0-4B045210E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8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r>
              <a:rPr lang="en-US" dirty="0"/>
              <a:t> - Example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1714" y="1566353"/>
            <a:ext cx="11301316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</a:t>
            </a:r>
            <a:r>
              <a:rPr lang="en-US" sz="2399" b="1" noProof="1">
                <a:solidFill>
                  <a:srgbClr val="F2A40D"/>
                </a:solidFill>
                <a:latin typeface="Consolas" pitchFamily="49" charset="0"/>
              </a:rPr>
              <a:t>PhoneNumber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</a:rPr>
              <a:t>	public string Number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714" y="3700411"/>
            <a:ext cx="11301316" cy="20859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Person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public IEnumerable&lt;PhoneNumber&gt; </a:t>
            </a:r>
            <a:r>
              <a:rPr lang="en-US" sz="2399" b="1" noProof="1">
                <a:solidFill>
                  <a:srgbClr val="F2A40D"/>
                </a:solidFill>
                <a:latin typeface="Consolas" pitchFamily="49" charset="0"/>
              </a:rPr>
              <a:t>PhoneNumbers</a:t>
            </a:r>
            <a:r>
              <a:rPr lang="en-US" sz="2399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endParaRPr lang="en-US" sz="2399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public string Name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C5D330-83CF-41BA-9437-5D5EB2C37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48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r>
              <a:rPr lang="en-US" dirty="0"/>
              <a:t> - Example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136" y="1264610"/>
            <a:ext cx="11515727" cy="52611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IEnumerable&lt;Person&gt; people = new List&lt;Person&gt;();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"Select" gets a list of lists of phone numbers</a:t>
            </a:r>
          </a:p>
          <a:p>
            <a:r>
              <a:rPr lang="en-US" sz="2399" b="1" noProof="1">
                <a:latin typeface="Consolas" pitchFamily="49" charset="0"/>
              </a:rPr>
              <a:t>IEnumerable&lt;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IEnumerable&lt;PhoneNumber&gt;</a:t>
            </a:r>
            <a:r>
              <a:rPr lang="en-US" sz="2399" b="1" noProof="1">
                <a:latin typeface="Consolas" pitchFamily="49" charset="0"/>
              </a:rPr>
              <a:t>&gt; phoneLists = </a:t>
            </a:r>
          </a:p>
          <a:p>
            <a:r>
              <a:rPr lang="en-US" sz="2399" b="1" noProof="1">
                <a:latin typeface="Consolas" pitchFamily="49" charset="0"/>
              </a:rPr>
              <a:t>			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(p =&gt; p.PhoneNumbers);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SelectMany flattens it to just a list of phone numbers.</a:t>
            </a:r>
          </a:p>
          <a:p>
            <a:r>
              <a:rPr lang="en-US" sz="2399" b="1" noProof="1">
                <a:latin typeface="Consolas" pitchFamily="49" charset="0"/>
              </a:rPr>
              <a:t>IEnumerable&lt;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PhoneNumber</a:t>
            </a:r>
            <a:r>
              <a:rPr lang="en-US" sz="2399" b="1" noProof="1">
                <a:latin typeface="Consolas" pitchFamily="49" charset="0"/>
              </a:rPr>
              <a:t>&gt; phoneNumbers = </a:t>
            </a:r>
          </a:p>
          <a:p>
            <a:r>
              <a:rPr lang="en-US" sz="2399" b="1" noProof="1">
                <a:latin typeface="Consolas" pitchFamily="49" charset="0"/>
              </a:rPr>
              <a:t>			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SelectMany</a:t>
            </a:r>
            <a:r>
              <a:rPr lang="en-US" sz="2399" b="1" noProof="1">
                <a:latin typeface="Consolas" pitchFamily="49" charset="0"/>
              </a:rPr>
              <a:t>(p =&gt; p.PhoneNumbers);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To include data from the parent in the result pass an expression // to the second parameter (resultSelector) in the overload:</a:t>
            </a:r>
          </a:p>
          <a:p>
            <a:r>
              <a:rPr lang="en-US" sz="2399" b="1" noProof="1">
                <a:latin typeface="Consolas" pitchFamily="49" charset="0"/>
              </a:rPr>
              <a:t>var directory = 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SelectMany</a:t>
            </a:r>
            <a:r>
              <a:rPr lang="en-US" sz="2399" b="1" noProof="1">
                <a:latin typeface="Consolas" pitchFamily="49" charset="0"/>
              </a:rPr>
              <a:t>(p =&gt; p.PhoneNumbers,</a:t>
            </a:r>
          </a:p>
          <a:p>
            <a:r>
              <a:rPr lang="en-US" sz="2399" b="1" noProof="1">
                <a:latin typeface="Consolas" pitchFamily="49" charset="0"/>
              </a:rPr>
              <a:t>(parent, child) =&gt; new { parent.Name, child.Number });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E3BFA6E-769E-4BA6-A2EE-2D3CA8644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3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AE8B42-7FC2-4A5F-B0BF-BE57F58174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 vs </a:t>
            </a:r>
            <a:r>
              <a:rPr lang="en-US" dirty="0" err="1"/>
              <a:t>IQueryable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354"/>
            <a:ext cx="2057246" cy="20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&lt;T&gt; is an interface that is available in the </a:t>
            </a:r>
            <a:r>
              <a:rPr lang="en-US" b="1" dirty="0" err="1">
                <a:solidFill>
                  <a:schemeClr val="bg1"/>
                </a:solidFill>
              </a:rPr>
              <a:t>System.Collection.Generic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namespace</a:t>
            </a:r>
          </a:p>
          <a:p>
            <a:r>
              <a:rPr lang="en-US" dirty="0"/>
              <a:t>Implementation of the Iterator design pattern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IEnumerable</a:t>
            </a:r>
            <a:r>
              <a:rPr lang="en-US" b="1" dirty="0">
                <a:solidFill>
                  <a:schemeClr val="bg1"/>
                </a:solidFill>
              </a:rPr>
              <a:t> or IEnumerable&lt;T&gt;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interface should be used only for </a:t>
            </a:r>
            <a:r>
              <a:rPr lang="en-US" b="1" dirty="0"/>
              <a:t>in-memory data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LINQ methods over </a:t>
            </a:r>
            <a:r>
              <a:rPr lang="en-US" dirty="0" err="1"/>
              <a:t>IEnumerable</a:t>
            </a:r>
            <a:r>
              <a:rPr lang="en-US" dirty="0"/>
              <a:t>&lt;T&gt; use </a:t>
            </a:r>
            <a:r>
              <a:rPr lang="en-US" b="1" dirty="0" err="1">
                <a:solidFill>
                  <a:schemeClr val="bg1"/>
                </a:solidFill>
              </a:rPr>
              <a:t>Func</a:t>
            </a:r>
            <a:r>
              <a:rPr lang="en-US" b="1" dirty="0">
                <a:solidFill>
                  <a:schemeClr val="bg1"/>
                </a:solidFill>
              </a:rPr>
              <a:t>&lt;&gt;</a:t>
            </a:r>
            <a:r>
              <a:rPr lang="en-US" dirty="0"/>
              <a:t>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IEnumerable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1089156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IQueryable</a:t>
            </a:r>
            <a:r>
              <a:rPr lang="en-US" dirty="0"/>
              <a:t>&lt;T&gt; is an interface and it is available in </a:t>
            </a:r>
            <a:r>
              <a:rPr lang="en-US" b="1" dirty="0" err="1">
                <a:solidFill>
                  <a:schemeClr val="bg1"/>
                </a:solidFill>
              </a:rPr>
              <a:t>System.Linq</a:t>
            </a:r>
            <a:endParaRPr lang="en-US" dirty="0"/>
          </a:p>
          <a:p>
            <a:r>
              <a:rPr lang="en-US" dirty="0"/>
              <a:t>Provides functionality to evaluate queries against a specific </a:t>
            </a:r>
            <a:r>
              <a:rPr lang="en-US" b="1" dirty="0"/>
              <a:t>data source </a:t>
            </a:r>
            <a:r>
              <a:rPr lang="en-US" dirty="0"/>
              <a:t>where the type of the data may not be specified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IQueryable</a:t>
            </a:r>
            <a:r>
              <a:rPr lang="en-US" dirty="0"/>
              <a:t> interface is intended for implementation by query providers</a:t>
            </a:r>
          </a:p>
          <a:p>
            <a:r>
              <a:rPr lang="en-US" dirty="0"/>
              <a:t>LINQ methods over </a:t>
            </a:r>
            <a:r>
              <a:rPr lang="en-US" dirty="0" err="1"/>
              <a:t>IQueryable</a:t>
            </a:r>
            <a:r>
              <a:rPr lang="en-US" dirty="0"/>
              <a:t>&lt;T&gt; use </a:t>
            </a:r>
            <a:r>
              <a:rPr lang="en-US" b="1" dirty="0">
                <a:solidFill>
                  <a:schemeClr val="bg1"/>
                </a:solidFill>
              </a:rPr>
              <a:t>Expression&lt;</a:t>
            </a:r>
            <a:r>
              <a:rPr lang="en-US" b="1" dirty="0" err="1">
                <a:solidFill>
                  <a:schemeClr val="bg1"/>
                </a:solidFill>
              </a:rPr>
              <a:t>Func</a:t>
            </a:r>
            <a:r>
              <a:rPr lang="en-US" b="1" dirty="0">
                <a:solidFill>
                  <a:schemeClr val="bg1"/>
                </a:solidFill>
              </a:rPr>
              <a:t>&lt;&gt;&gt; </a:t>
            </a:r>
            <a:r>
              <a:rPr lang="en-US" dirty="0"/>
              <a:t>parameters (expression trees)</a:t>
            </a:r>
          </a:p>
          <a:p>
            <a:pPr lvl="1"/>
            <a:r>
              <a:rPr lang="en-US" dirty="0"/>
              <a:t>Entity Framework can convert expression trees directly into SQL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IQueryable</a:t>
            </a:r>
            <a:r>
              <a:rPr lang="en-US" dirty="0"/>
              <a:t>&lt;T&gt;  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270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2956C-EE6C-4AF3-972B-523CF1A952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6000" y="1195931"/>
            <a:ext cx="6265597" cy="495707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IQueryable</a:t>
            </a:r>
            <a:r>
              <a:rPr lang="en-US" b="1" dirty="0">
                <a:solidFill>
                  <a:schemeClr val="bg1"/>
                </a:solidFill>
              </a:rPr>
              <a:t>&lt;T&gt;</a:t>
            </a:r>
          </a:p>
          <a:p>
            <a:pPr lvl="1"/>
            <a:r>
              <a:rPr lang="en-US" sz="3200" dirty="0" err="1"/>
              <a:t>System.Linq</a:t>
            </a:r>
            <a:r>
              <a:rPr lang="en-US" sz="3200" dirty="0"/>
              <a:t> namespace</a:t>
            </a:r>
          </a:p>
          <a:p>
            <a:pPr lvl="1"/>
            <a:r>
              <a:rPr lang="en-US" sz="3200" dirty="0"/>
              <a:t>Derives the base interface from </a:t>
            </a:r>
            <a:r>
              <a:rPr lang="en-US" sz="3200" dirty="0" err="1"/>
              <a:t>IEnumerable</a:t>
            </a:r>
            <a:r>
              <a:rPr lang="en-US" sz="3200" dirty="0"/>
              <a:t>&lt;T&gt;</a:t>
            </a:r>
          </a:p>
          <a:p>
            <a:pPr lvl="1"/>
            <a:r>
              <a:rPr lang="en-US" sz="3200" dirty="0"/>
              <a:t>LINQ methods works with </a:t>
            </a:r>
            <a:r>
              <a:rPr lang="en-US" sz="3200" b="1" dirty="0">
                <a:solidFill>
                  <a:schemeClr val="bg1"/>
                </a:solidFill>
              </a:rPr>
              <a:t>Expression&lt;</a:t>
            </a:r>
            <a:r>
              <a:rPr lang="en-US" sz="3200" b="1" dirty="0" err="1">
                <a:solidFill>
                  <a:schemeClr val="bg1"/>
                </a:solidFill>
              </a:rPr>
              <a:t>Func</a:t>
            </a:r>
            <a:r>
              <a:rPr lang="en-US" sz="3200" b="1" dirty="0">
                <a:solidFill>
                  <a:schemeClr val="bg1"/>
                </a:solidFill>
              </a:rPr>
              <a:t>&lt;&gt;&gt;</a:t>
            </a:r>
          </a:p>
          <a:p>
            <a:pPr lvl="1"/>
            <a:r>
              <a:rPr lang="en-US" sz="3200" dirty="0"/>
              <a:t>    Good for queries over </a:t>
            </a:r>
            <a:r>
              <a:rPr lang="en-US" sz="3200" b="1" dirty="0">
                <a:solidFill>
                  <a:srgbClr val="F2A40D"/>
                </a:solidFill>
              </a:rPr>
              <a:t>data</a:t>
            </a:r>
            <a:br>
              <a:rPr lang="en-US" sz="3200" b="1" dirty="0">
                <a:solidFill>
                  <a:srgbClr val="F2A40D"/>
                </a:solidFill>
              </a:rPr>
            </a:br>
            <a:r>
              <a:rPr lang="en-US" sz="3200" b="1" dirty="0">
                <a:solidFill>
                  <a:srgbClr val="F2A40D"/>
                </a:solidFill>
              </a:rPr>
              <a:t>      stores </a:t>
            </a:r>
            <a:r>
              <a:rPr lang="en-US" sz="3200" dirty="0"/>
              <a:t>such as databases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E9EAAC-55A0-4840-BD0D-D6C5A1452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IEnumerable</a:t>
            </a:r>
            <a:r>
              <a:rPr lang="en-US" b="1" dirty="0">
                <a:solidFill>
                  <a:schemeClr val="bg1"/>
                </a:solidFill>
              </a:rPr>
              <a:t>&lt;T&gt;</a:t>
            </a:r>
          </a:p>
          <a:p>
            <a:pPr lvl="1"/>
            <a:r>
              <a:rPr lang="en-US" sz="3200" dirty="0" err="1"/>
              <a:t>System.Collections.Generic</a:t>
            </a:r>
            <a:endParaRPr lang="en-US" sz="3200" dirty="0"/>
          </a:p>
          <a:p>
            <a:pPr lvl="1"/>
            <a:r>
              <a:rPr lang="en-US" sz="3200" dirty="0"/>
              <a:t>Base type for almost all .NET collections</a:t>
            </a:r>
          </a:p>
          <a:p>
            <a:pPr lvl="1"/>
            <a:r>
              <a:rPr lang="en-US" sz="3200" dirty="0"/>
              <a:t>LINQ methods works with </a:t>
            </a:r>
            <a:r>
              <a:rPr lang="en-US" sz="3200" b="1" dirty="0" err="1">
                <a:solidFill>
                  <a:schemeClr val="bg1"/>
                </a:solidFill>
              </a:rPr>
              <a:t>Func</a:t>
            </a:r>
            <a:r>
              <a:rPr lang="en-US" sz="3200" b="1" dirty="0">
                <a:solidFill>
                  <a:schemeClr val="bg1"/>
                </a:solidFill>
              </a:rPr>
              <a:t>&lt;&gt;</a:t>
            </a:r>
          </a:p>
          <a:p>
            <a:pPr lvl="1"/>
            <a:r>
              <a:rPr lang="en-US" sz="3200" dirty="0"/>
              <a:t>Good for </a:t>
            </a:r>
            <a:r>
              <a:rPr lang="en-US" sz="3200" b="1" dirty="0">
                <a:solidFill>
                  <a:srgbClr val="F2A40D"/>
                </a:solidFill>
              </a:rPr>
              <a:t>in-memory</a:t>
            </a:r>
            <a:r>
              <a:rPr lang="en-US" sz="3200" dirty="0"/>
              <a:t>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9000"/>
            <a:ext cx="986559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 Differences Between IEnumerable and IQueryable</a:t>
            </a:r>
          </a:p>
        </p:txBody>
      </p:sp>
    </p:spTree>
    <p:extLst>
      <p:ext uri="{BB962C8B-B14F-4D97-AF65-F5344CB8AC3E}">
        <p14:creationId xmlns:p14="http://schemas.microsoft.com/office/powerpoint/2010/main" val="5666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AE8B42-7FC2-4A5F-B0BF-BE57F58174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Result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354"/>
            <a:ext cx="2057246" cy="205724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16DE9AB-22D8-4329-8EDF-600E0294BD9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Simplifying Models</a:t>
            </a:r>
          </a:p>
        </p:txBody>
      </p:sp>
    </p:spTree>
    <p:extLst>
      <p:ext uri="{BB962C8B-B14F-4D97-AF65-F5344CB8AC3E}">
        <p14:creationId xmlns:p14="http://schemas.microsoft.com/office/powerpoint/2010/main" val="163689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GroupBy() </a:t>
            </a:r>
            <a:r>
              <a:rPr lang="en-US" dirty="0"/>
              <a:t>can work with </a:t>
            </a:r>
            <a:r>
              <a:rPr lang="en-US" b="1" dirty="0">
                <a:solidFill>
                  <a:schemeClr val="bg1"/>
                </a:solidFill>
              </a:rPr>
              <a:t>custom classes</a:t>
            </a:r>
          </a:p>
          <a:p>
            <a:pPr lvl="1"/>
            <a:r>
              <a:rPr lang="en-US" dirty="0"/>
              <a:t>Allow you to </a:t>
            </a:r>
            <a:r>
              <a:rPr lang="en-US" b="1" dirty="0">
                <a:solidFill>
                  <a:schemeClr val="bg1"/>
                </a:solidFill>
              </a:rPr>
              <a:t>pass them </a:t>
            </a:r>
            <a:r>
              <a:rPr lang="en-US" dirty="0"/>
              <a:t>to methods and use them </a:t>
            </a:r>
            <a:br>
              <a:rPr lang="en-US" dirty="0"/>
            </a:br>
            <a:r>
              <a:rPr lang="en-US" dirty="0"/>
              <a:t>as a return type</a:t>
            </a:r>
          </a:p>
          <a:p>
            <a:pPr lvl="1"/>
            <a:r>
              <a:rPr lang="en-US" dirty="0"/>
              <a:t>Require some </a:t>
            </a:r>
            <a:r>
              <a:rPr lang="en-US" b="1" dirty="0">
                <a:solidFill>
                  <a:schemeClr val="bg1"/>
                </a:solidFill>
              </a:rPr>
              <a:t>extra code </a:t>
            </a:r>
            <a:r>
              <a:rPr lang="en-US" dirty="0"/>
              <a:t>(class definition)</a:t>
            </a:r>
          </a:p>
          <a:p>
            <a:r>
              <a:rPr lang="en-US" dirty="0"/>
              <a:t>Sample </a:t>
            </a:r>
            <a:r>
              <a:rPr lang="en-US" noProof="1"/>
              <a:t>Result Model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Result Models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95202" y="4599000"/>
            <a:ext cx="6801596" cy="19383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UserResultModel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</a:rPr>
              <a:t>  public string FullName { get; set; }</a:t>
            </a:r>
          </a:p>
          <a:p>
            <a:r>
              <a:rPr lang="en-US" sz="2399" b="1" noProof="1">
                <a:latin typeface="Consolas" pitchFamily="49" charset="0"/>
              </a:rPr>
              <a:t>  public string Age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48CF05-D7DD-486F-87F7-A33B669184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Assign the fields as you would with an anonymous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bg-BG" dirty="0"/>
          </a:p>
          <a:p>
            <a:pPr>
              <a:lnSpc>
                <a:spcPct val="150000"/>
              </a:lnSpc>
            </a:pPr>
            <a:r>
              <a:rPr lang="en-US" dirty="0"/>
              <a:t>The new type can be used in a method signature: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Models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33621" y="1914965"/>
            <a:ext cx="8324758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currentUser = context.Users</a:t>
            </a:r>
          </a:p>
          <a:p>
            <a:r>
              <a:rPr lang="en-US" sz="2399" b="1" noProof="1">
                <a:latin typeface="Consolas" pitchFamily="49" charset="0"/>
              </a:rPr>
              <a:t>  .Where(u =&gt; u.Id == 8)</a:t>
            </a:r>
          </a:p>
          <a:p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(u =&gt;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new UserResultModel</a:t>
            </a:r>
          </a:p>
          <a:p>
            <a:r>
              <a:rPr lang="en-US" sz="2399" b="1" noProof="1">
                <a:latin typeface="Consolas" pitchFamily="49" charset="0"/>
              </a:rPr>
              <a:t>  {</a:t>
            </a:r>
          </a:p>
          <a:p>
            <a:r>
              <a:rPr lang="en-US" sz="2399" b="1" noProof="1">
                <a:latin typeface="Consolas" pitchFamily="49" charset="0"/>
              </a:rPr>
              <a:t>    FullName = u.FirstName + " " + u.LastName,</a:t>
            </a:r>
          </a:p>
          <a:p>
            <a:r>
              <a:rPr lang="en-US" sz="2399" b="1" noProof="1">
                <a:latin typeface="Consolas" pitchFamily="49" charset="0"/>
              </a:rPr>
              <a:t>    Age = u.Age</a:t>
            </a:r>
          </a:p>
          <a:p>
            <a:r>
              <a:rPr lang="en-US" sz="2399" b="1" noProof="1">
                <a:latin typeface="Consolas" pitchFamily="49" charset="0"/>
              </a:rPr>
              <a:t>  })</a:t>
            </a:r>
          </a:p>
          <a:p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SingleOrDefault</a:t>
            </a:r>
            <a:r>
              <a:rPr lang="en-US" sz="2399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3621" y="5814000"/>
            <a:ext cx="8324758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UserResultModel</a:t>
            </a:r>
            <a:r>
              <a:rPr lang="en-US" sz="2399" b="1" noProof="1">
                <a:latin typeface="Consolas" pitchFamily="49" charset="0"/>
              </a:rPr>
              <a:t> GetUserInfo(int Id) { …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0EA989-5205-4E06-B62D-002DB07D9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9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2028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GB" noProof="1"/>
              <a:t>LINQ</a:t>
            </a:r>
          </a:p>
          <a:p>
            <a:pPr lvl="1"/>
            <a:r>
              <a:rPr lang="en-GB" noProof="1"/>
              <a:t>Filtering</a:t>
            </a:r>
          </a:p>
          <a:p>
            <a:pPr lvl="1"/>
            <a:r>
              <a:rPr lang="en-GB" noProof="1"/>
              <a:t>Select() / Projection</a:t>
            </a:r>
          </a:p>
          <a:p>
            <a:pPr lvl="1"/>
            <a:r>
              <a:rPr lang="en-GB" noProof="1"/>
              <a:t>Aggregation</a:t>
            </a:r>
          </a:p>
          <a:p>
            <a:pPr lvl="1"/>
            <a:r>
              <a:rPr lang="en-GB" noProof="1"/>
              <a:t>Joining</a:t>
            </a:r>
          </a:p>
          <a:p>
            <a:pPr lvl="1"/>
            <a:r>
              <a:rPr lang="en-GB" noProof="1"/>
              <a:t>SelectMany()</a:t>
            </a:r>
          </a:p>
          <a:p>
            <a:r>
              <a:rPr lang="en-GB" noProof="1"/>
              <a:t>IEnumerable vs IQueryable</a:t>
            </a:r>
          </a:p>
          <a:p>
            <a:r>
              <a:rPr lang="en-GB" noProof="1"/>
              <a:t>Result Models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DA7900-5A6A-474D-81B1-FDEAD92516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44638"/>
            <a:ext cx="8632995" cy="5300339"/>
            <a:chOff x="453874" y="148353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53874" y="148353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93874" y="182467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800" dirty="0">
                <a:solidFill>
                  <a:schemeClr val="bg2"/>
                </a:solidFill>
                <a:latin typeface="Calibri" panose="020F0502020204030204"/>
              </a:rPr>
              <a:t>LINQ</a:t>
            </a:r>
          </a:p>
          <a:p>
            <a:pPr lvl="1"/>
            <a:r>
              <a:rPr lang="en-GB" sz="2800" dirty="0">
                <a:solidFill>
                  <a:schemeClr val="bg2"/>
                </a:solidFill>
              </a:rPr>
              <a:t>Filtering, Aggregation, SelectMany, Joins</a:t>
            </a:r>
          </a:p>
          <a:p>
            <a:r>
              <a:rPr lang="en-US" sz="2800" dirty="0" err="1">
                <a:solidFill>
                  <a:schemeClr val="bg2"/>
                </a:solidFill>
              </a:rPr>
              <a:t>IEnumerable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GB" sz="2800" dirty="0" err="1">
                <a:solidFill>
                  <a:schemeClr val="bg2"/>
                </a:solidFill>
              </a:rPr>
              <a:t>IQueryable</a:t>
            </a:r>
            <a:endParaRPr lang="en-GB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Differences Between </a:t>
            </a:r>
            <a:r>
              <a:rPr lang="en-US" sz="2800" dirty="0" err="1">
                <a:solidFill>
                  <a:schemeClr val="bg2"/>
                </a:solidFill>
              </a:rPr>
              <a:t>IEnumerable</a:t>
            </a:r>
            <a:r>
              <a:rPr lang="en-US" sz="2800" dirty="0">
                <a:solidFill>
                  <a:schemeClr val="bg2"/>
                </a:solidFill>
              </a:rPr>
              <a:t> and </a:t>
            </a:r>
            <a:r>
              <a:rPr lang="en-US" sz="2800" dirty="0" err="1">
                <a:solidFill>
                  <a:schemeClr val="bg2"/>
                </a:solidFill>
              </a:rPr>
              <a:t>IQueryable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GB" sz="2800" dirty="0">
                <a:solidFill>
                  <a:schemeClr val="bg2"/>
                </a:solidFill>
              </a:rPr>
              <a:t>Result Models</a:t>
            </a:r>
          </a:p>
          <a:p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98EFD01-7C4B-4732-9B36-F6B753EED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116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49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A682AF0-6748-48FD-9C3B-D1B946509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5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637D577-BF20-409B-8693-9ACF8441F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3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9DE251-C5FD-4587-AE48-8B67368B6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10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6E5B-BB27-48DF-9C59-6E220BB135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Filtering and Aggregating Tables</a:t>
            </a:r>
          </a:p>
        </p:txBody>
      </p:sp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82" y="740930"/>
            <a:ext cx="6927839" cy="374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72FC1F5-60C1-44AF-BB4C-6B2490B30C4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Select, Join and Group Data Using LINQ</a:t>
            </a:r>
          </a:p>
        </p:txBody>
      </p:sp>
    </p:spTree>
    <p:extLst>
      <p:ext uri="{BB962C8B-B14F-4D97-AF65-F5344CB8AC3E}">
        <p14:creationId xmlns:p14="http://schemas.microsoft.com/office/powerpoint/2010/main" val="5981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</a:t>
            </a:r>
            <a:endParaRPr lang="bg-BG" dirty="0"/>
          </a:p>
          <a:p>
            <a:pPr lvl="1"/>
            <a:r>
              <a:rPr lang="en-US" dirty="0"/>
              <a:t>Selects values that are based on a predicate function</a:t>
            </a:r>
          </a:p>
          <a:p>
            <a:pPr lvl="1"/>
            <a:r>
              <a:rPr lang="en-US" dirty="0"/>
              <a:t>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7293" y="3294000"/>
            <a:ext cx="10997414" cy="17537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b="1" noProof="1">
                <a:latin typeface="Consolas" pitchFamily="49" charset="0"/>
              </a:rPr>
              <a:t>string[] words = { "the", "quick", "brown", "fox", "jumps" };  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</a:p>
          <a:p>
            <a:r>
              <a:rPr lang="en-US" sz="2399" b="1" noProof="1">
                <a:latin typeface="Consolas" pitchFamily="49" charset="0"/>
              </a:rPr>
              <a:t>IEnumerable&lt;string&gt; query = </a:t>
            </a:r>
          </a:p>
          <a:p>
            <a:r>
              <a:rPr lang="en-US" sz="2399" b="1" noProof="1">
                <a:latin typeface="Consolas" pitchFamily="49" charset="0"/>
              </a:rPr>
              <a:t>	words.Where(word =&gt; word.Length == 3);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2FD79C-35C7-4AD9-8F42-8B842ADDB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A1BBF-F284-4F7A-B9BD-F44450FBF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93" y="5184000"/>
            <a:ext cx="10997414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IEnumerable&lt;string&gt; query = from word in words  </a:t>
            </a:r>
          </a:p>
          <a:p>
            <a:r>
              <a:rPr lang="en-US" sz="2399" b="1" noProof="1">
                <a:latin typeface="Consolas" pitchFamily="49" charset="0"/>
              </a:rPr>
              <a:t>                            where word.Length == 3  </a:t>
            </a:r>
          </a:p>
          <a:p>
            <a:r>
              <a:rPr lang="en-US" sz="2399" b="1" noProof="1">
                <a:latin typeface="Consolas" pitchFamily="49" charset="0"/>
              </a:rPr>
              <a:t>                            select word; </a:t>
            </a:r>
          </a:p>
        </p:txBody>
      </p:sp>
    </p:spTree>
    <p:extLst>
      <p:ext uri="{BB962C8B-B14F-4D97-AF65-F5344CB8AC3E}">
        <p14:creationId xmlns:p14="http://schemas.microsoft.com/office/powerpoint/2010/main" val="398219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 network traffic by reducing the queried columns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 Server Profiler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to Use Select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616" y="2502886"/>
            <a:ext cx="7770376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employeesWithTown = context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.Employees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(employee =&gt; new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EmployeeName = employee.FirstName,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TownName = employee.Address.Town.Name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904" y="5319482"/>
            <a:ext cx="11567090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1600" b="1" noProof="1">
                <a:latin typeface="Consolas" pitchFamily="49" charset="0"/>
              </a:rPr>
              <a:t> [employee].[FirstName] AS [EmployeeName], [employee.Address.Town].[Name] AS [TownName]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FROM</a:t>
            </a:r>
            <a:r>
              <a:rPr lang="en-US" sz="1600" b="1" noProof="1">
                <a:latin typeface="Consolas" pitchFamily="49" charset="0"/>
              </a:rPr>
              <a:t> [Employees] AS [employee]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[Addresses] AS [employee.Address] ON [employee].[AddressID] = [employee.Address].[AddressID]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[Towns] AS [employee.Address.Town] ON [employee.Address].[TownID] =       		 	  [employee.Address.Town].[TownID]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2FD79C-35C7-4AD9-8F42-8B842ADDB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8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that is selected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initial entity 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Anonymous type</a:t>
            </a:r>
            <a:r>
              <a:rPr lang="en-US" dirty="0"/>
              <a:t>, generated at runtime</a:t>
            </a:r>
          </a:p>
          <a:p>
            <a:endParaRPr lang="en-US" dirty="0"/>
          </a:p>
          <a:p>
            <a:pPr marL="0" indent="0">
              <a:spcAft>
                <a:spcPts val="2400"/>
              </a:spcAft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cannot be modified </a:t>
            </a:r>
            <a:r>
              <a:rPr lang="en-US" dirty="0"/>
              <a:t>(updated, deleted)</a:t>
            </a:r>
          </a:p>
          <a:p>
            <a:pPr lvl="1"/>
            <a:r>
              <a:rPr lang="en-US" dirty="0"/>
              <a:t>Entity is of a </a:t>
            </a:r>
            <a:r>
              <a:rPr lang="en-US" b="1" dirty="0">
                <a:solidFill>
                  <a:schemeClr val="bg1"/>
                </a:solidFill>
              </a:rPr>
              <a:t>different type</a:t>
            </a:r>
          </a:p>
          <a:p>
            <a:pPr lvl="1"/>
            <a:r>
              <a:rPr lang="en-US" dirty="0"/>
              <a:t>Not associated with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anymore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Not to Use Select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14" y="2603915"/>
            <a:ext cx="6204993" cy="152198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55AAB09-C7C7-44A0-AC2A-2ED49C465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0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AB3A3-CA91-4F78-A5CB-12E19626C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8DBA7-97F9-43A2-8FC8-625E48F868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641" y="1243942"/>
            <a:ext cx="11818096" cy="55600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Aggregate functions perform calculations on a set of input values and return a value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- Calculates the average value of a collection of 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- Counts the elements in a collection, optionally only those elements that satisfy a predicate function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Min</a:t>
            </a:r>
            <a:r>
              <a:rPr lang="en-US" dirty="0"/>
              <a:t> - Determine the maximum and the minimum value in a collection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- Calculates the sum of the values in a collection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5F19F0-389A-4F0B-84FA-3C42DD6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Join tables in EF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on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IEnumerable&lt;T&gt;</a:t>
            </a:r>
            <a:r>
              <a:rPr lang="en-US" dirty="0"/>
              <a:t> 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Tables in EF: Using Join()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2463" y="2493073"/>
            <a:ext cx="8532178" cy="34615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 =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softUniEntities.Employees.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softUniEntities.Departments,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 =&gt; 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(d =&gt; d.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(e, d) =&gt; new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Employee = e.FirstName,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JobTitle = e.JobTitle,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Department = d.Name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69B9E-11E6-4BCC-A9AA-D4397DA3B2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1246</Words>
  <Application>Microsoft Office PowerPoint</Application>
  <PresentationFormat>Widescreen</PresentationFormat>
  <Paragraphs>230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LINQ</vt:lpstr>
      <vt:lpstr>Table of Contents</vt:lpstr>
      <vt:lpstr>Have a Question?</vt:lpstr>
      <vt:lpstr>Filtering and Aggregating Tables</vt:lpstr>
      <vt:lpstr>Filtering</vt:lpstr>
      <vt:lpstr>Good Reasons to Use Select</vt:lpstr>
      <vt:lpstr>Good Reasons Not to Use Select </vt:lpstr>
      <vt:lpstr>Aggregation</vt:lpstr>
      <vt:lpstr>Joining Tables in EF: Using Join()</vt:lpstr>
      <vt:lpstr>Grouping Tables in EF</vt:lpstr>
      <vt:lpstr>SelectMany - Example (1)</vt:lpstr>
      <vt:lpstr>SelectMany - Example (2)</vt:lpstr>
      <vt:lpstr>IEnumerable vs IQueryable</vt:lpstr>
      <vt:lpstr>IEnumerable&lt;T&gt;</vt:lpstr>
      <vt:lpstr>IQueryable&lt;T&gt;  </vt:lpstr>
      <vt:lpstr> Differences Between IEnumerable and IQueryable</vt:lpstr>
      <vt:lpstr>Result Models</vt:lpstr>
      <vt:lpstr>Result Models</vt:lpstr>
      <vt:lpstr>Result Models (2)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Core Code First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60</cp:revision>
  <dcterms:created xsi:type="dcterms:W3CDTF">2018-05-23T13:08:44Z</dcterms:created>
  <dcterms:modified xsi:type="dcterms:W3CDTF">2021-03-01T15:54:53Z</dcterms:modified>
  <cp:category>programming;computer programming;software development; databases</cp:category>
</cp:coreProperties>
</file>