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D75140-1F56-4529-9A47-412A56DE3D0F}">
          <p14:sldIdLst>
            <p14:sldId id="256"/>
            <p14:sldId id="257"/>
            <p14:sldId id="258"/>
          </p14:sldIdLst>
        </p14:section>
        <p14:section name="Lists" id="{3F5064A1-8ADF-4D2C-BD7E-8E13EB12C319}">
          <p14:sldIdLst>
            <p14:sldId id="259"/>
            <p14:sldId id="260"/>
            <p14:sldId id="261"/>
            <p14:sldId id="293"/>
            <p14:sldId id="263"/>
            <p14:sldId id="264"/>
            <p14:sldId id="265"/>
            <p14:sldId id="266"/>
          </p14:sldIdLst>
        </p14:section>
        <p14:section name="Reading Lists from the Console" id="{7129A1B2-93E8-4DB8-92F0-0F5E7578878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orting Lists and Arrays" id="{34D6F7B5-B994-42FD-AA28-0FC9BE3C6C55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951C6C3-E3D7-4E8D-A216-51BA8BACE4ED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627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9210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10/List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0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875646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416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1975146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-10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– Inserts an Element at Position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Insert an element at index </a:t>
            </a:r>
            <a:r>
              <a:rPr lang="en-GB" sz="3600" dirty="0" smtClean="0"/>
              <a:t>1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Other Elements indices are changed </a:t>
            </a:r>
            <a:br>
              <a:rPr lang="en-GB" sz="3600" dirty="0"/>
            </a:br>
            <a:r>
              <a:rPr lang="en-GB" sz="3600" dirty="0"/>
              <a:t>upon </a:t>
            </a:r>
            <a:r>
              <a:rPr lang="en-GB" sz="3600" dirty="0" smtClean="0"/>
              <a:t>insertion</a:t>
            </a:r>
            <a:endParaRPr lang="en-GB" sz="3600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4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Basic Methods Example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25942" y="4811491"/>
            <a:ext cx="1405346" cy="1452060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006"/>
            <a:ext cx="8899236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List&lt;int&gt;</a:t>
            </a:r>
            <a:r>
              <a:rPr lang="en-US" dirty="0">
                <a:solidFill>
                  <a:schemeClr val="tx1"/>
                </a:solidFill>
              </a:rPr>
              <a:t> nums = </a:t>
            </a:r>
            <a:r>
              <a:rPr lang="en-US" dirty="0">
                <a:solidFill>
                  <a:schemeClr val="bg1"/>
                </a:solidFill>
              </a:rPr>
              <a:t>new List&lt;int&gt;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10, 20, 30, 40, 50, 60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Add(</a:t>
            </a:r>
            <a:r>
              <a:rPr lang="en-US" dirty="0" smtClean="0">
                <a:solidFill>
                  <a:schemeClr val="tx1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nums.</a:t>
            </a:r>
            <a:r>
              <a:rPr lang="en-US" dirty="0" smtClean="0">
                <a:solidFill>
                  <a:schemeClr val="bg1"/>
                </a:solidFill>
              </a:rPr>
              <a:t>Insert(</a:t>
            </a:r>
            <a:r>
              <a:rPr lang="en-US" dirty="0" smtClean="0">
                <a:solidFill>
                  <a:schemeClr val="tx1"/>
                </a:solidFill>
              </a:rPr>
              <a:t>0, </a:t>
            </a:r>
            <a:r>
              <a:rPr lang="en-US" dirty="0">
                <a:solidFill>
                  <a:schemeClr val="tx1"/>
                </a:solidFill>
              </a:rPr>
              <a:t>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</a:t>
            </a:r>
            <a:r>
              <a:rPr lang="en-US" dirty="0">
                <a:solidFill>
                  <a:schemeClr val="bg1"/>
                </a:solidFill>
              </a:rPr>
              <a:t>string.Join(</a:t>
            </a:r>
            <a:r>
              <a:rPr lang="en-US" dirty="0">
                <a:solidFill>
                  <a:schemeClr val="tx1"/>
                </a:solidFill>
              </a:rPr>
              <a:t>", ", nums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Console.WriteLine($"Count: {nums.</a:t>
            </a:r>
            <a:r>
              <a:rPr lang="en-US" dirty="0">
                <a:solidFill>
                  <a:schemeClr val="bg1"/>
                </a:solidFill>
              </a:rPr>
              <a:t>Count</a:t>
            </a:r>
            <a:r>
              <a:rPr lang="en-US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56616" y="5409738"/>
            <a:ext cx="581458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-100, 10, 20, 40, 50, 60, 100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Reading </a:t>
            </a:r>
            <a:r>
              <a:rPr lang="en-GB" dirty="0"/>
              <a:t>Lists from the </a:t>
            </a:r>
            <a:r>
              <a:rPr lang="en-GB" dirty="0" smtClean="0"/>
              <a:t>Console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First, read from the console the list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/>
              <a:t>Next, create a list of a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0266" y="1902425"/>
            <a:ext cx="738020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254" y="3287879"/>
            <a:ext cx="8171141" cy="2433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int number = int.Parse(Console.ReadLine()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list.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chemeClr val="bg1"/>
                </a:solidFill>
              </a:rPr>
              <a:t>space separated values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96309" y="2018304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800140"/>
            <a:ext cx="9649691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904239" y="3900196"/>
            <a:ext cx="2983169" cy="81170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377693"/>
            <a:ext cx="8264237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825" y="5661874"/>
            <a:ext cx="2719824" cy="73531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Read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noProof="1">
                <a:solidFill>
                  <a:srgbClr val="FFFFFF"/>
                </a:solidFill>
              </a:rPr>
              <a:t> of integers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Printing a list using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-loop: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Printing a list using a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sz="36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965620"/>
            <a:ext cx="10781896" cy="1753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list.Count;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Console.WriteLine("arr[{0}] = {1}", index,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4745400"/>
            <a:ext cx="9586191" cy="1333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Write a program that </a:t>
            </a:r>
            <a:r>
              <a:rPr lang="en-US" sz="3600" dirty="0" smtClean="0"/>
              <a:t>sums </a:t>
            </a:r>
            <a:r>
              <a:rPr lang="en-US" sz="3600" dirty="0"/>
              <a:t>all numbers in a list in the</a:t>
            </a:r>
            <a:br>
              <a:rPr lang="en-US" sz="3600" dirty="0"/>
            </a:br>
            <a:r>
              <a:rPr lang="en-US" sz="3600" dirty="0"/>
              <a:t>following order: </a:t>
            </a:r>
          </a:p>
          <a:p>
            <a:pPr lvl="1"/>
            <a:r>
              <a:rPr lang="en-US" sz="3400" dirty="0"/>
              <a:t>first + last, first + 1 + last - 1, first + 2 + last - 2, … first + n, last – n</a:t>
            </a:r>
          </a:p>
          <a:p>
            <a:r>
              <a:rPr lang="en-US" sz="3600" dirty="0"/>
              <a:t>Examples:</a:t>
            </a:r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47" y="4443760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19162" y="4443760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51000" y="4443760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28919" y="4579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19162" y="5444286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51000" y="5444285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28919" y="5570589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026C-7056-4862-A9AD-2CDDB8BB708E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69736" y="1150502"/>
            <a:ext cx="11449354" cy="50570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bg1"/>
                </a:solidFill>
              </a:rPr>
              <a:t>List&lt;</a:t>
            </a:r>
            <a:r>
              <a:rPr lang="en-US" sz="2600" dirty="0" err="1" smtClean="0">
                <a:solidFill>
                  <a:schemeClr val="bg1"/>
                </a:solidFill>
              </a:rPr>
              <a:t>int</a:t>
            </a:r>
            <a:r>
              <a:rPr lang="en-US" sz="2600" dirty="0" smtClean="0">
                <a:solidFill>
                  <a:schemeClr val="bg1"/>
                </a:solidFill>
              </a:rPr>
              <a:t>&gt; </a:t>
            </a:r>
            <a:r>
              <a:rPr lang="en-US" sz="2600" dirty="0" smtClean="0">
                <a:solidFill>
                  <a:schemeClr val="tx1"/>
                </a:solidFill>
              </a:rPr>
              <a:t>numbers = </a:t>
            </a:r>
            <a:r>
              <a:rPr lang="en-US" sz="2600" dirty="0" err="1" smtClean="0">
                <a:solidFill>
                  <a:schemeClr val="tx1"/>
                </a:solidFill>
              </a:rPr>
              <a:t>Console.ReadLine</a:t>
            </a:r>
            <a:r>
              <a:rPr lang="en-US" sz="2600" dirty="0" smtClean="0">
                <a:solidFill>
                  <a:schemeClr val="tx1"/>
                </a:solidFill>
              </a:rPr>
              <a:t>()</a:t>
            </a:r>
            <a:br>
              <a:rPr lang="en-US" sz="2600" dirty="0" smtClean="0">
                <a:solidFill>
                  <a:schemeClr val="tx1"/>
                </a:solidFill>
              </a:rPr>
            </a:br>
            <a:r>
              <a:rPr lang="en-US" sz="2600" dirty="0" smtClean="0">
                <a:solidFill>
                  <a:schemeClr val="tx1"/>
                </a:solidFill>
              </a:rPr>
              <a:t>			     .Split().Select(</a:t>
            </a:r>
            <a:r>
              <a:rPr lang="en-US" sz="2600" dirty="0" err="1" smtClean="0">
                <a:solidFill>
                  <a:schemeClr val="tx1"/>
                </a:solidFill>
              </a:rPr>
              <a:t>int.Parse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  <a:r>
              <a:rPr lang="en-US" sz="2600" dirty="0" err="1" smtClean="0">
                <a:solidFill>
                  <a:schemeClr val="bg1"/>
                </a:solidFill>
              </a:rPr>
              <a:t>ToList</a:t>
            </a:r>
            <a:r>
              <a:rPr lang="en-US" sz="2600" dirty="0" smtClean="0">
                <a:solidFill>
                  <a:schemeClr val="bg1"/>
                </a:solidFill>
              </a:rPr>
              <a:t>()</a:t>
            </a:r>
            <a:r>
              <a:rPr lang="en-US" sz="26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originalLength</a:t>
            </a:r>
            <a:r>
              <a:rPr lang="en-US" sz="2600" dirty="0" smtClean="0">
                <a:solidFill>
                  <a:schemeClr val="tx1"/>
                </a:solidFill>
              </a:rPr>
              <a:t> = </a:t>
            </a:r>
            <a:r>
              <a:rPr lang="en-US" sz="2600" dirty="0" err="1" smtClean="0">
                <a:solidFill>
                  <a:schemeClr val="tx1"/>
                </a:solidFill>
              </a:rPr>
              <a:t>numbers.Count</a:t>
            </a:r>
            <a:r>
              <a:rPr lang="en-US" sz="26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for (</a:t>
            </a:r>
            <a:r>
              <a:rPr lang="en-US" sz="2600" dirty="0" err="1" smtClean="0">
                <a:solidFill>
                  <a:schemeClr val="tx1"/>
                </a:solidFill>
              </a:rPr>
              <a:t>int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 smtClean="0">
                <a:solidFill>
                  <a:schemeClr val="tx1"/>
                </a:solidFill>
              </a:rPr>
              <a:t> = 0; 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 smtClean="0">
                <a:solidFill>
                  <a:schemeClr val="tx1"/>
                </a:solidFill>
              </a:rPr>
              <a:t> &lt; </a:t>
            </a:r>
            <a:r>
              <a:rPr lang="en-US" sz="2600" dirty="0" err="1" smtClean="0">
                <a:solidFill>
                  <a:schemeClr val="tx1"/>
                </a:solidFill>
              </a:rPr>
              <a:t>originalLength</a:t>
            </a:r>
            <a:r>
              <a:rPr lang="en-US" sz="2600" dirty="0" smtClean="0">
                <a:solidFill>
                  <a:schemeClr val="tx1"/>
                </a:solidFill>
              </a:rPr>
              <a:t> / 2; 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  numbers[</a:t>
            </a:r>
            <a:r>
              <a:rPr lang="en-US" sz="2600" dirty="0" err="1" smtClean="0">
                <a:solidFill>
                  <a:schemeClr val="tx1"/>
                </a:solidFill>
              </a:rPr>
              <a:t>i</a:t>
            </a:r>
            <a:r>
              <a:rPr lang="en-US" sz="2600" dirty="0" smtClean="0">
                <a:solidFill>
                  <a:schemeClr val="tx1"/>
                </a:solidFill>
              </a:rPr>
              <a:t>] += numbers[</a:t>
            </a:r>
            <a:r>
              <a:rPr lang="en-US" sz="2600" dirty="0" err="1" smtClean="0">
                <a:solidFill>
                  <a:schemeClr val="tx1"/>
                </a:solidFill>
              </a:rPr>
              <a:t>numbers.Count</a:t>
            </a:r>
            <a:r>
              <a:rPr lang="en-US" sz="2600" dirty="0" smtClean="0">
                <a:solidFill>
                  <a:schemeClr val="tx1"/>
                </a:solidFill>
              </a:rPr>
              <a:t> - 1];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  </a:t>
            </a:r>
            <a:r>
              <a:rPr lang="en-US" sz="2600" dirty="0" err="1" smtClean="0">
                <a:solidFill>
                  <a:schemeClr val="tx1"/>
                </a:solidFill>
              </a:rPr>
              <a:t>numbers.</a:t>
            </a:r>
            <a:r>
              <a:rPr lang="en-US" sz="2600" dirty="0" err="1" smtClean="0">
                <a:solidFill>
                  <a:schemeClr val="bg1"/>
                </a:solidFill>
              </a:rPr>
              <a:t>RemoveAt</a:t>
            </a:r>
            <a:r>
              <a:rPr lang="en-US" sz="2600" dirty="0" smtClean="0">
                <a:solidFill>
                  <a:schemeClr val="bg1"/>
                </a:solidFill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</a:rPr>
              <a:t>numbers.Count</a:t>
            </a:r>
            <a:r>
              <a:rPr lang="en-US" sz="2600" dirty="0" smtClean="0">
                <a:solidFill>
                  <a:schemeClr val="tx1"/>
                </a:solidFill>
              </a:rPr>
              <a:t> - 1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r>
              <a:rPr lang="en-US" sz="2600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600" dirty="0" smtClean="0">
                <a:solidFill>
                  <a:schemeClr val="tx1"/>
                </a:solidFill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</a:rPr>
              <a:t>string.Join</a:t>
            </a:r>
            <a:r>
              <a:rPr lang="en-US" sz="2600" dirty="0" smtClean="0">
                <a:solidFill>
                  <a:schemeClr val="tx1"/>
                </a:solidFill>
              </a:rPr>
              <a:t>(" ", numbers));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Gauss' Trick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You receive two lists with numbers. Print a result list, which</a:t>
            </a:r>
            <a:br>
              <a:rPr lang="en-US" sz="3600" dirty="0"/>
            </a:br>
            <a:r>
              <a:rPr lang="en-US" sz="3600" dirty="0"/>
              <a:t>contains the numbers from both of the </a:t>
            </a:r>
            <a:r>
              <a:rPr lang="en-US" sz="3600" dirty="0" smtClean="0"/>
              <a:t>lists</a:t>
            </a:r>
            <a:endParaRPr lang="en-US" sz="3600" dirty="0"/>
          </a:p>
          <a:p>
            <a:pPr lvl="1"/>
            <a:r>
              <a:rPr lang="en-US" sz="3400" dirty="0"/>
              <a:t>If the length of the two lists are not equal, just add the </a:t>
            </a:r>
            <a:br>
              <a:rPr lang="en-US" sz="3400" dirty="0"/>
            </a:br>
            <a:r>
              <a:rPr lang="en-US" sz="3400" dirty="0"/>
              <a:t>remaining elements at the end of the list:</a:t>
            </a:r>
          </a:p>
          <a:p>
            <a:pPr lvl="1"/>
            <a:r>
              <a:rPr lang="en-US" sz="3400" dirty="0"/>
              <a:t>list1[0], list2[0], list1[1], list2[1], …</a:t>
            </a:r>
            <a:endParaRPr lang="bg-BG" sz="3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94" y="3132863"/>
            <a:ext cx="2422113" cy="30134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395A13-9D4B-4F1D-A17A-354DDE7FC6E7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2" y="1391935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//TODO: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>
                <a:solidFill>
                  <a:schemeClr val="tx1"/>
                </a:solidFill>
              </a:rPr>
              <a:t> 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Count</a:t>
            </a:r>
            <a:r>
              <a:rPr lang="en-US" dirty="0" smtClean="0">
                <a:solidFill>
                  <a:schemeClr val="tx1"/>
                </a:solidFill>
              </a:rPr>
              <a:t>, nums2.</a:t>
            </a:r>
            <a:r>
              <a:rPr lang="en-US" dirty="0" smtClean="0">
                <a:solidFill>
                  <a:schemeClr val="bg1"/>
                </a:solidFill>
              </a:rPr>
              <a:t>Count)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//TODO: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nums1.Count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nums2.Count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resultNums.AddRange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nums2.Count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nums1.Count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resultNums.AddRange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string.Join</a:t>
            </a:r>
            <a:r>
              <a:rPr lang="en-US" dirty="0" smtClean="0">
                <a:solidFill>
                  <a:schemeClr val="tx1"/>
                </a:solidFill>
              </a:rPr>
              <a:t>(" ",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032D2-968B-4304-94E3-608179DFBF0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Lists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Reading </a:t>
            </a:r>
            <a:r>
              <a:rPr lang="en-US" dirty="0"/>
              <a:t>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391935"/>
            <a:ext cx="10961435" cy="42235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static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new 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shorterList.Count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longerList.Count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3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Live 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and Manipulating 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Sorting Lists and Arrays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Sorting a list == reorder its elements incrementally: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sz="3400" dirty="0"/>
              <a:t>List items should be </a:t>
            </a:r>
            <a:r>
              <a:rPr lang="en-US" sz="3400" b="1" dirty="0">
                <a:solidFill>
                  <a:schemeClr val="bg1"/>
                </a:solidFill>
              </a:rPr>
              <a:t>comparable</a:t>
            </a:r>
            <a:r>
              <a:rPr lang="en-US" sz="3400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50687" y="2547091"/>
            <a:ext cx="8856521" cy="39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List&lt;string&gt;() 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Console.WriteLine(string.Join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 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096211" y="3393194"/>
            <a:ext cx="2389320" cy="68408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631018" y="5084988"/>
            <a:ext cx="2936863" cy="474600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/>
          </a:bodyPr>
          <a:lstStyle/>
          <a:p>
            <a:r>
              <a:rPr lang="en-US" sz="3600" dirty="0"/>
              <a:t>Read a number n and n lines of products. Print a numbered list of all the products ordered by name.</a:t>
            </a:r>
          </a:p>
          <a:p>
            <a:r>
              <a:rPr lang="en-US" sz="3600" dirty="0"/>
              <a:t>Examples: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4" y="3454939"/>
            <a:ext cx="212519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46924" y="4231800"/>
            <a:ext cx="587829" cy="4734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85006" y="3095625"/>
            <a:ext cx="1156526" cy="251641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153400" y="3193329"/>
            <a:ext cx="742950" cy="241871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46000" y="1195315"/>
            <a:ext cx="801553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int.Parse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Console.ReadLine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List&lt;string&gt;()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Console.ReadLine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products.Count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($"{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+ 1}.{products[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]}");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05650"/>
            <a:ext cx="11818096" cy="5201066"/>
          </a:xfrm>
        </p:spPr>
        <p:txBody>
          <a:bodyPr/>
          <a:lstStyle/>
          <a:p>
            <a:r>
              <a:rPr lang="en-US" sz="3600" dirty="0"/>
              <a:t>Read a list of integers, remove all negative numbers from it.</a:t>
            </a:r>
          </a:p>
          <a:p>
            <a:pPr lvl="1"/>
            <a:r>
              <a:rPr lang="en-US" sz="3400" dirty="0"/>
              <a:t>Print the remaining elements in reversed </a:t>
            </a:r>
            <a:r>
              <a:rPr lang="en-US" sz="3400" dirty="0" smtClean="0"/>
              <a:t>order</a:t>
            </a:r>
            <a:endParaRPr lang="en-US" sz="3400" dirty="0"/>
          </a:p>
          <a:p>
            <a:pPr lvl="1"/>
            <a:r>
              <a:rPr lang="en-US" sz="3400" dirty="0"/>
              <a:t>In case of no elements left in the list, print "empty</a:t>
            </a:r>
            <a:r>
              <a:rPr lang="en-US" sz="3400" dirty="0" smtClean="0"/>
              <a:t>"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42900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42900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555304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5614" y="441204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526" y="4412048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538352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5613" y="538636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526" y="5395099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521403"/>
            <a:ext cx="612484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424AF-80B3-45BC-A2B8-BEAD82EE26CB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https://judge.softuni.bg/Contests/1210/Lists-Lab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282" y="1345283"/>
            <a:ext cx="10961435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000" i="1" dirty="0" smtClean="0">
                <a:solidFill>
                  <a:schemeClr val="accent2"/>
                </a:solidFill>
              </a:rPr>
              <a:t>// TODO: Read the List from the console.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nums.Count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&lt; 0) {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RemoveAt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--);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Reverse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if (</a:t>
            </a:r>
            <a:r>
              <a:rPr lang="en-US" dirty="0" err="1" smtClean="0">
                <a:solidFill>
                  <a:schemeClr val="tx1"/>
                </a:solidFill>
              </a:rPr>
              <a:t>nums.Count</a:t>
            </a:r>
            <a:r>
              <a:rPr lang="en-US" dirty="0" smtClean="0">
                <a:solidFill>
                  <a:schemeClr val="tx1"/>
                </a:solidFill>
              </a:rPr>
              <a:t>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("empty");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else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Console.WriteLine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string.Join</a:t>
            </a:r>
            <a:r>
              <a:rPr lang="en-US" dirty="0" smtClean="0">
                <a:solidFill>
                  <a:schemeClr val="tx1"/>
                </a:solidFill>
              </a:rPr>
              <a:t>(" ",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Remove Negatives and Reverse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6005" y="6359011"/>
            <a:ext cx="10556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</a:t>
            </a:r>
            <a:r>
              <a:rPr lang="bg-BG" sz="2000" dirty="0"/>
              <a:t> </a:t>
            </a:r>
            <a:r>
              <a:rPr lang="en-US" sz="2000" dirty="0">
                <a:hlinkClick r:id="rId2"/>
              </a:rPr>
              <a:t>https://judge.softuni.bg/Contests/1210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Live 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Sorting </a:t>
            </a:r>
            <a:r>
              <a:rPr lang="en-GB" dirty="0"/>
              <a:t>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List&lt;T&gt;()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</a:t>
            </a:r>
            <a:r>
              <a:rPr lang="en-GB" sz="11500" b="1" smtClean="0"/>
              <a:t>-</a:t>
            </a:r>
            <a:r>
              <a:rPr lang="en-US" sz="11500" b="1" dirty="0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Lists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sz="3600" dirty="0"/>
              <a:t> holds a list of elements of the same type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77153" y="1776807"/>
            <a:ext cx="7859182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List&lt;string&gt;</a:t>
            </a:r>
            <a:r>
              <a:rPr lang="en-US" sz="2000" dirty="0">
                <a:solidFill>
                  <a:schemeClr val="tx1"/>
                </a:solidFill>
              </a:rPr>
              <a:t> names = </a:t>
            </a:r>
            <a:r>
              <a:rPr lang="en-US" sz="2000" dirty="0">
                <a:solidFill>
                  <a:schemeClr val="bg1"/>
                </a:solidFill>
              </a:rPr>
              <a:t>new List&lt;string&gt;()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"Peter"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"Maria"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names.</a:t>
            </a:r>
            <a:r>
              <a:rPr lang="en-US" sz="2000" dirty="0">
                <a:solidFill>
                  <a:schemeClr val="bg1"/>
                </a:solidFill>
              </a:rPr>
              <a:t>Add(</a:t>
            </a:r>
            <a:r>
              <a:rPr lang="en-US" sz="2000" dirty="0">
                <a:solidFill>
                  <a:schemeClr val="tx1"/>
                </a:solidFill>
              </a:rPr>
              <a:t>"George"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//Add elements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Console.WriteLine(name);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Console.WriteLine(</a:t>
            </a:r>
            <a:r>
              <a:rPr lang="en-US" sz="2000" dirty="0">
                <a:solidFill>
                  <a:schemeClr val="bg1"/>
                </a:solidFill>
              </a:rPr>
              <a:t>string.Join(</a:t>
            </a:r>
            <a:r>
              <a:rPr lang="en-US" sz="2000" dirty="0">
                <a:solidFill>
                  <a:schemeClr val="tx1"/>
                </a:solidFill>
              </a:rPr>
              <a:t>", ", names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//Print elements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Provides operations to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insert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/ </a:t>
            </a:r>
            <a:r>
              <a:rPr lang="en-US" sz="3600" b="1" dirty="0">
                <a:solidFill>
                  <a:schemeClr val="bg1"/>
                </a:solidFill>
              </a:rPr>
              <a:t>find</a:t>
            </a:r>
            <a:r>
              <a:rPr lang="en-US" sz="36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Add(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adds an element to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number of elements in the List&lt;T&gt;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removes an element (returns true / false</a:t>
            </a:r>
            <a:r>
              <a:rPr lang="en-US" sz="3400" dirty="0" smtClean="0"/>
              <a:t>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Insert(</a:t>
            </a:r>
            <a:r>
              <a:rPr lang="en-US" sz="3400" dirty="0" smtClean="0">
                <a:latin typeface="Consolas" panose="020B0609020204030204" pitchFamily="49" charset="0"/>
              </a:rPr>
              <a:t>index</a:t>
            </a:r>
            <a:r>
              <a:rPr lang="en-US" sz="3400" dirty="0">
                <a:latin typeface="Consolas" panose="020B0609020204030204" pitchFamily="49" charset="0"/>
              </a:rPr>
              <a:t>, 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inserts an element to a given index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</a:t>
            </a:r>
            <a:r>
              <a:rPr lang="en-US" sz="3400" dirty="0">
                <a:latin typeface="Consolas" panose="020B0609020204030204" pitchFamily="49" charset="0"/>
              </a:rPr>
              <a:t>element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/>
              <a:t> – determines whether an element is in </a:t>
            </a:r>
            <a:r>
              <a:rPr lang="en-US" sz="3400" dirty="0" smtClean="0"/>
              <a:t>the </a:t>
            </a:r>
            <a:r>
              <a:rPr lang="en-US" sz="3400" dirty="0"/>
              <a:t>list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400" dirty="0"/>
              <a:t> – sorts the array/list in ascending order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Basic 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1009" y="289541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4212" y="22456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4212" y="160634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Add()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180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592" y="365111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5475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1350" y="1196125"/>
            <a:ext cx="8640650" cy="220802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We create an empty List and start adding </a:t>
            </a:r>
            <a:br>
              <a:rPr lang="en-GB" sz="3400" dirty="0"/>
            </a:br>
            <a:r>
              <a:rPr lang="en-GB" sz="3400" dirty="0" smtClean="0"/>
              <a:t>elements</a:t>
            </a:r>
            <a:endParaRPr lang="en-GB" sz="3400" dirty="0"/>
          </a:p>
          <a:p>
            <a:pPr>
              <a:buClr>
                <a:schemeClr val="tx1"/>
              </a:buClr>
            </a:pPr>
            <a:r>
              <a:rPr lang="en-GB" sz="3400" dirty="0"/>
              <a:t>The Count increases each time we add </a:t>
            </a:r>
            <a:br>
              <a:rPr lang="en-GB" sz="3400" dirty="0"/>
            </a:br>
            <a:r>
              <a:rPr lang="en-GB" sz="3400" dirty="0"/>
              <a:t>an </a:t>
            </a:r>
            <a:r>
              <a:rPr lang="en-GB" sz="3400" dirty="0" smtClean="0"/>
              <a:t>element</a:t>
            </a:r>
            <a:endParaRPr lang="en-US" sz="3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592" y="3647473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3008096" y="3616870"/>
            <a:ext cx="18288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Remove() – Deletes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1004" y="364633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08096" y="369250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5763" y="1196125"/>
            <a:ext cx="864065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We remove an element from the </a:t>
            </a:r>
            <a:r>
              <a:rPr lang="en-GB" sz="3600" dirty="0" smtClean="0"/>
              <a:t>List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en-GB" sz="3600" dirty="0"/>
              <a:t>The Count decreases each time we remove </a:t>
            </a:r>
            <a:br>
              <a:rPr lang="en-GB" sz="3600" dirty="0"/>
            </a:br>
            <a:r>
              <a:rPr lang="en-GB" sz="3600" dirty="0"/>
              <a:t>an </a:t>
            </a:r>
            <a:r>
              <a:rPr lang="en-GB" sz="3600" dirty="0" smtClean="0"/>
              <a:t>element</a:t>
            </a:r>
            <a:endParaRPr lang="en-US" sz="3600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BEB570F-EB89-4F68-BA2D-FC07B08B21FB}"/>
              </a:ext>
            </a:extLst>
          </p:cNvPr>
          <p:cNvSpPr txBox="1">
            <a:spLocks/>
          </p:cNvSpPr>
          <p:nvPr/>
        </p:nvSpPr>
        <p:spPr>
          <a:xfrm>
            <a:off x="3117099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B4BB4F59-9BDF-4BD3-B621-594DFE8CE1C5}"/>
              </a:ext>
            </a:extLst>
          </p:cNvPr>
          <p:cNvSpPr txBox="1">
            <a:spLocks/>
          </p:cNvSpPr>
          <p:nvPr/>
        </p:nvSpPr>
        <p:spPr>
          <a:xfrm>
            <a:off x="3120302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DAAD10D-DDF4-4FB3-A65D-5C64D8669047}"/>
              </a:ext>
            </a:extLst>
          </p:cNvPr>
          <p:cNvSpPr txBox="1">
            <a:spLocks/>
          </p:cNvSpPr>
          <p:nvPr/>
        </p:nvSpPr>
        <p:spPr>
          <a:xfrm>
            <a:off x="3120302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56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1349</Words>
  <Application>Microsoft Office PowerPoint</Application>
  <PresentationFormat>Widescreen</PresentationFormat>
  <Paragraphs>312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Have a Question?</vt:lpstr>
      <vt:lpstr>Lists</vt:lpstr>
      <vt:lpstr>List&lt;T&gt; – Overview</vt:lpstr>
      <vt:lpstr>List&lt;T&gt; – Basic Methods</vt:lpstr>
      <vt:lpstr>List&lt;T&gt; – Basic Methods</vt:lpstr>
      <vt:lpstr>Add() – Appends an Element</vt:lpstr>
      <vt:lpstr>Remove() – Deletes an Element</vt:lpstr>
      <vt:lpstr>Insert() – Inserts an Element at Position</vt:lpstr>
      <vt:lpstr>List&lt;T&gt; – Basic Methods Example</vt:lpstr>
      <vt:lpstr>Reading Lists from the Console</vt:lpstr>
      <vt:lpstr>Reading Lists from the Console</vt:lpstr>
      <vt:lpstr>Reading List Values from a Single Line</vt:lpstr>
      <vt:lpstr>Printing Lists On the Console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https://about.softuni.bg/
© Software University – https://softuni.bg
Copyrighted document. Unauthorized copy, reproduction or use is not permitted.</dc:description>
  <cp:lastModifiedBy>asdf</cp:lastModifiedBy>
  <cp:revision>22</cp:revision>
  <dcterms:created xsi:type="dcterms:W3CDTF">2018-05-23T13:08:44Z</dcterms:created>
  <dcterms:modified xsi:type="dcterms:W3CDTF">2020-09-11T14:39:58Z</dcterms:modified>
  <cp:category>Technology Fundamentals with C# Course @ SoftUni – https://softuni.bg/courses/technology-fundamentals</cp:category>
</cp:coreProperties>
</file>