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2"/>
  </p:notesMasterIdLst>
  <p:handoutMasterIdLst>
    <p:handoutMasterId r:id="rId23"/>
  </p:handoutMasterIdLst>
  <p:sldIdLst>
    <p:sldId id="1486" r:id="rId2"/>
    <p:sldId id="1487" r:id="rId3"/>
    <p:sldId id="1512" r:id="rId4"/>
    <p:sldId id="1489" r:id="rId5"/>
    <p:sldId id="1490" r:id="rId6"/>
    <p:sldId id="1491" r:id="rId7"/>
    <p:sldId id="1492" r:id="rId8"/>
    <p:sldId id="1493" r:id="rId9"/>
    <p:sldId id="1494" r:id="rId10"/>
    <p:sldId id="1495" r:id="rId11"/>
    <p:sldId id="1496" r:id="rId12"/>
    <p:sldId id="1497" r:id="rId13"/>
    <p:sldId id="1507" r:id="rId14"/>
    <p:sldId id="1498" r:id="rId15"/>
    <p:sldId id="1501" r:id="rId16"/>
    <p:sldId id="1506" r:id="rId17"/>
    <p:sldId id="1503" r:id="rId18"/>
    <p:sldId id="1481" r:id="rId19"/>
    <p:sldId id="401" r:id="rId20"/>
    <p:sldId id="49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A0B75AE-A0EC-461D-A940-11E20058EE24}">
          <p14:sldIdLst>
            <p14:sldId id="1486"/>
            <p14:sldId id="1487"/>
            <p14:sldId id="1512"/>
          </p14:sldIdLst>
        </p14:section>
        <p14:section name="Data Transfer Objects" id="{3FB1620C-C774-427D-B82D-69807AEAED3B}">
          <p14:sldIdLst>
            <p14:sldId id="1489"/>
            <p14:sldId id="1490"/>
            <p14:sldId id="1491"/>
            <p14:sldId id="1492"/>
            <p14:sldId id="1493"/>
          </p14:sldIdLst>
        </p14:section>
        <p14:section name="AutoMapper Library" id="{0C16D86D-BF17-48E6-B8BE-39C955AAF591}">
          <p14:sldIdLst>
            <p14:sldId id="1494"/>
            <p14:sldId id="1495"/>
            <p14:sldId id="1496"/>
            <p14:sldId id="1497"/>
            <p14:sldId id="1507"/>
            <p14:sldId id="1498"/>
            <p14:sldId id="1501"/>
            <p14:sldId id="1506"/>
            <p14:sldId id="1503"/>
          </p14:sldIdLst>
        </p14:section>
        <p14:section name="Conclusion" id="{78E038D3-80E0-42E8-8D02-5381240E63CC}">
          <p14:sldIdLst>
            <p14:sldId id="1481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5214" autoAdjust="0"/>
  </p:normalViewPr>
  <p:slideViewPr>
    <p:cSldViewPr showGuides="1">
      <p:cViewPr varScale="1">
        <p:scale>
          <a:sx n="124" d="100"/>
          <a:sy n="124" d="100"/>
        </p:scale>
        <p:origin x="102" y="21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8.3.2021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928F6B9-C413-4B06-9D86-E28D707DB0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3210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D9B543A-0CC8-4AF1-A0A8-7ACC496A0E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5888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2E42D86-2804-4122-B967-32CC11BC1B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90145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9A8E3A0-345C-4CEE-9CC4-16CD71CE6E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6946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F651A10-01B3-456A-BFC7-1D5504E1C7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65408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6A9A44E-46B4-45A0-B054-0313760A3D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4544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B6ABFBC-FDD1-43E1-9692-DBAB91BB57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7500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utoMapper/AutoMapper" TargetMode="External"/><Relationship Id="rId2" Type="http://schemas.openxmlformats.org/officeDocument/2006/relationships/hyperlink" Target="https://automapper.org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Manual Mapping</a:t>
            </a:r>
          </a:p>
          <a:p>
            <a:r>
              <a:rPr lang="en-US" dirty="0"/>
              <a:t>and </a:t>
            </a:r>
            <a:r>
              <a:rPr lang="en-US" noProof="1"/>
              <a:t>AutoMapper Library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Auto Mapping Objects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/>
              <a:t>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711000" y="2290139"/>
            <a:ext cx="5173747" cy="2845561"/>
            <a:chOff x="3470106" y="2473143"/>
            <a:chExt cx="5173747" cy="284556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0106" y="2473143"/>
              <a:ext cx="5173747" cy="2845561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5136900" y="3116868"/>
              <a:ext cx="1597730" cy="1320800"/>
              <a:chOff x="2292099" y="1549501"/>
              <a:chExt cx="2218215" cy="1981797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93346" y="2214330"/>
                <a:ext cx="1316968" cy="1316968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2099" y="1549501"/>
                <a:ext cx="1802493" cy="180249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4115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2062766" y="960411"/>
            <a:ext cx="10129234" cy="5546589"/>
          </a:xfrm>
        </p:spPr>
        <p:txBody>
          <a:bodyPr/>
          <a:lstStyle/>
          <a:p>
            <a:r>
              <a:rPr lang="en-US" dirty="0"/>
              <a:t>Library to eliminate </a:t>
            </a:r>
            <a:r>
              <a:rPr lang="en-US" b="1" dirty="0">
                <a:solidFill>
                  <a:schemeClr val="bg1"/>
                </a:solidFill>
              </a:rPr>
              <a:t>manual mapping </a:t>
            </a:r>
            <a:r>
              <a:rPr lang="en-US" dirty="0"/>
              <a:t>code</a:t>
            </a:r>
          </a:p>
          <a:p>
            <a:r>
              <a:rPr lang="en-US" dirty="0"/>
              <a:t>Available as a </a:t>
            </a:r>
            <a:r>
              <a:rPr lang="en-US" b="1" noProof="1">
                <a:solidFill>
                  <a:schemeClr val="bg1"/>
                </a:solidFill>
              </a:rPr>
              <a:t>NuGet</a:t>
            </a:r>
            <a:r>
              <a:rPr lang="en-US" dirty="0"/>
              <a:t> Package</a:t>
            </a:r>
          </a:p>
          <a:p>
            <a:r>
              <a:rPr lang="en-US" dirty="0"/>
              <a:t>Official </a:t>
            </a:r>
            <a:r>
              <a:rPr lang="en-US" b="1" noProof="1">
                <a:solidFill>
                  <a:schemeClr val="bg1"/>
                </a:solidFill>
                <a:hlinkClick r:id="rId2"/>
              </a:rPr>
              <a:t>Website</a:t>
            </a:r>
            <a:r>
              <a:rPr lang="en-US" noProof="1"/>
              <a:t> and </a:t>
            </a:r>
            <a:r>
              <a:rPr lang="en-US" b="1" noProof="1">
                <a:solidFill>
                  <a:schemeClr val="bg1"/>
                </a:solidFill>
                <a:hlinkClick r:id="rId3"/>
              </a:rPr>
              <a:t>GitHub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</a:t>
            </a:r>
            <a:r>
              <a:rPr lang="en-US" noProof="1"/>
              <a:t>AutoMapper</a:t>
            </a:r>
            <a:r>
              <a:rPr lang="en-US"/>
              <a:t>?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94838" y="5700291"/>
            <a:ext cx="7924800" cy="4370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Install-Package</a:t>
            </a:r>
            <a:r>
              <a:rPr lang="en-US" sz="2800" b="1" noProof="1">
                <a:latin typeface="Consolas" pitchFamily="49" charset="0"/>
              </a:rPr>
              <a:t> AutoMapper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72CF7AE-E93E-4702-8FD5-7F849C0CCC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1C3D84-9A30-4DCB-8252-6A915B2F0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6000" y="3197442"/>
            <a:ext cx="6658428" cy="21215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275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196125"/>
            <a:ext cx="11930042" cy="5528766"/>
          </a:xfrm>
        </p:spPr>
        <p:txBody>
          <a:bodyPr/>
          <a:lstStyle/>
          <a:p>
            <a:r>
              <a:rPr lang="en-US" noProof="1"/>
              <a:t>AutoMapper</a:t>
            </a:r>
            <a:r>
              <a:rPr lang="en-US" dirty="0"/>
              <a:t> offers an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service </a:t>
            </a:r>
            <a:r>
              <a:rPr lang="en-US" dirty="0"/>
              <a:t>for use and configuration</a:t>
            </a:r>
          </a:p>
          <a:p>
            <a:pPr lvl="1"/>
            <a:r>
              <a:rPr lang="en-US" dirty="0"/>
              <a:t>Add mappings between objects and DTOs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Properties will be mapped </a:t>
            </a:r>
            <a:r>
              <a:rPr lang="en-US" b="1" dirty="0">
                <a:solidFill>
                  <a:schemeClr val="bg1"/>
                </a:solidFill>
              </a:rPr>
              <a:t>by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Initialization and Configuration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02907" y="2614073"/>
            <a:ext cx="9993086" cy="11326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config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MapperConfiguration</a:t>
            </a:r>
            <a:r>
              <a:rPr lang="en-US" sz="2800" b="1" noProof="1">
                <a:latin typeface="Consolas" pitchFamily="49" charset="0"/>
              </a:rPr>
              <a:t>(cfg =&gt;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&lt;Product, ProductDTO&gt;());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mapper = config.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CreateMapper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99457" y="5319000"/>
            <a:ext cx="9993086" cy="7879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product = context.Products.FirstOrDefault();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ProductDTO dto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mapper</a:t>
            </a:r>
            <a:r>
              <a:rPr lang="en-US" sz="2800" b="1" noProof="1">
                <a:latin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</a:t>
            </a: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dirty="0" err="1">
                <a:latin typeface="Consolas" pitchFamily="49" charset="0"/>
              </a:rPr>
              <a:t>ProductDTO</a:t>
            </a:r>
            <a:r>
              <a:rPr lang="en-US" sz="2800" b="1" noProof="1">
                <a:latin typeface="Consolas" pitchFamily="49" charset="0"/>
              </a:rPr>
              <a:t>&gt;(product);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351000" y="3852644"/>
            <a:ext cx="1466054" cy="510778"/>
          </a:xfrm>
          <a:prstGeom prst="wedgeRoundRectCallout">
            <a:avLst>
              <a:gd name="adj1" fmla="val 74859"/>
              <a:gd name="adj2" fmla="val -1618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886000" y="4075044"/>
            <a:ext cx="1601788" cy="510778"/>
          </a:xfrm>
          <a:prstGeom prst="wedgeRoundRectCallout">
            <a:avLst>
              <a:gd name="adj1" fmla="val -94665"/>
              <a:gd name="adj2" fmla="val -1945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04D42AE-E266-42E5-8D68-60ADB8EF97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830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You can configure all mapping configurations at once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Mappings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2261902"/>
            <a:ext cx="10210800" cy="28561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config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MapperConfiguration</a:t>
            </a:r>
            <a:r>
              <a:rPr lang="en-US" sz="2800" b="1" noProof="1">
                <a:latin typeface="Consolas" pitchFamily="49" charset="0"/>
              </a:rPr>
              <a:t>(cfg =&gt;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&lt;Product, ProductDTO&gt;();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&lt;Order, OrderDTO&gt;();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&lt;Client, ClientDTO&gt;();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&lt;SupportTicket, TicketDTO&gt;();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});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mapper = config.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CreateMapper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E12EF5C-7BAD-4CD1-B8B6-903EDC15ED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815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64613-8B20-4F74-8C1F-D69D05C90F9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EF Core uses </a:t>
            </a:r>
            <a:r>
              <a:rPr lang="en-US" b="1" noProof="1">
                <a:solidFill>
                  <a:schemeClr val="bg1"/>
                </a:solidFill>
              </a:rPr>
              <a:t>IQueryable&lt;T&gt;</a:t>
            </a:r>
            <a:r>
              <a:rPr lang="en-US" dirty="0"/>
              <a:t> for all DB operations</a:t>
            </a:r>
          </a:p>
          <a:p>
            <a:pPr lvl="1"/>
            <a:r>
              <a:rPr lang="en-US" noProof="1"/>
              <a:t>AutoMapper</a:t>
            </a:r>
            <a:r>
              <a:rPr lang="en-US" dirty="0"/>
              <a:t> can work with </a:t>
            </a:r>
            <a:r>
              <a:rPr lang="en-US" noProof="1"/>
              <a:t>IQueryable&lt;T&gt;</a:t>
            </a:r>
            <a:r>
              <a:rPr lang="en-US" dirty="0"/>
              <a:t> to map classes</a:t>
            </a:r>
          </a:p>
          <a:p>
            <a:r>
              <a:rPr lang="en-US" dirty="0"/>
              <a:t>Using </a:t>
            </a:r>
            <a:r>
              <a:rPr lang="en-US" noProof="1"/>
              <a:t>AutoMapper</a:t>
            </a:r>
            <a:r>
              <a:rPr lang="en-US" dirty="0"/>
              <a:t> to map an entire DB collection: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Works like an automatic </a:t>
            </a:r>
            <a:r>
              <a:rPr lang="en-US" b="1" dirty="0">
                <a:solidFill>
                  <a:schemeClr val="bg1"/>
                </a:solidFill>
              </a:rPr>
              <a:t>.Select()</a:t>
            </a:r>
          </a:p>
          <a:p>
            <a:pPr lvl="1"/>
            <a:r>
              <a:rPr lang="en-US" dirty="0" err="1"/>
              <a:t>AutoMapper</a:t>
            </a:r>
            <a:r>
              <a:rPr lang="en-US" dirty="0"/>
              <a:t> helps EF to generate </a:t>
            </a:r>
            <a:r>
              <a:rPr lang="en-US" b="1" dirty="0">
                <a:solidFill>
                  <a:schemeClr val="bg1"/>
                </a:solidFill>
              </a:rPr>
              <a:t>optimized SELECT SQL query </a:t>
            </a:r>
            <a:r>
              <a:rPr lang="en-US" dirty="0"/>
              <a:t>(like projection with an </a:t>
            </a:r>
            <a:r>
              <a:rPr lang="en-US" b="1" dirty="0">
                <a:solidFill>
                  <a:schemeClr val="bg1"/>
                </a:solidFill>
              </a:rPr>
              <a:t>anonymous object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DBE678-8993-4DCF-AA82-7930CD17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</a:t>
            </a:r>
            <a:r>
              <a:rPr lang="en-US"/>
              <a:t>ICollection </a:t>
            </a:r>
            <a:r>
              <a:rPr lang="en-US" dirty="0"/>
              <a:t>and </a:t>
            </a:r>
            <a:r>
              <a:rPr lang="en-US" dirty="0" err="1"/>
              <a:t>IQueryable</a:t>
            </a:r>
            <a:endParaRPr lang="en-US" noProof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57D40-B97B-41FF-9111-BFD92A21A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76601"/>
            <a:ext cx="10353844" cy="12741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var posts = context.Posts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.Where(p =&gt; p.Author.Username == "Nikolay.IT")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ProjectTo</a:t>
            </a:r>
            <a:r>
              <a:rPr lang="en-US" sz="2400" b="1" noProof="1">
                <a:latin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PostDto</a:t>
            </a:r>
            <a:r>
              <a:rPr lang="en-US" sz="2400" b="1" noProof="1">
                <a:latin typeface="Consolas" pitchFamily="49" charset="0"/>
              </a:rPr>
              <a:t>&gt;(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config</a:t>
            </a:r>
            <a:r>
              <a:rPr lang="en-US" sz="2400" b="1" noProof="1">
                <a:latin typeface="Consolas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.ToList();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980EFBBD-0D61-4C5A-9D2F-2561C8F8D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3942" y="4207637"/>
            <a:ext cx="2925161" cy="510778"/>
          </a:xfrm>
          <a:prstGeom prst="wedgeRoundRectCallout">
            <a:avLst>
              <a:gd name="adj1" fmla="val -43384"/>
              <a:gd name="adj2" fmla="val -949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IQueryable&lt;Post&gt;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8DA598DB-0DA5-4485-8B16-534B9E7C2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58" y="4463026"/>
            <a:ext cx="3504786" cy="510778"/>
          </a:xfrm>
          <a:prstGeom prst="wedgeRoundRectCallout">
            <a:avLst>
              <a:gd name="adj1" fmla="val -35916"/>
              <a:gd name="adj2" fmla="val -929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IQueryable&lt;PostDto&gt;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03F0BEA-A702-4084-A95B-EF379E6DC7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25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Map properties that don't match naming convention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Member Mapping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2214000"/>
            <a:ext cx="10935000" cy="25114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config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MapperConfiguration</a:t>
            </a:r>
            <a:r>
              <a:rPr lang="en-US" sz="2800" b="1" noProof="1">
                <a:latin typeface="Consolas" pitchFamily="49" charset="0"/>
              </a:rPr>
              <a:t>(cfg =&gt;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cfg.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800" b="1" noProof="1">
                <a:latin typeface="Consolas" pitchFamily="49" charset="0"/>
              </a:rPr>
              <a:t>&lt;Product, ProductDTO&gt;()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ForMember</a:t>
            </a:r>
            <a:r>
              <a:rPr lang="en-US" sz="2800" b="1" noProof="1">
                <a:latin typeface="Consolas" pitchFamily="49" charset="0"/>
              </a:rPr>
              <a:t>(dto =&gt; dto.StockQty,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     opt =&gt; opt.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MapFrom</a:t>
            </a:r>
            <a:r>
              <a:rPr lang="en-US" sz="2800" b="1" noProof="1">
                <a:latin typeface="Consolas" pitchFamily="49" charset="0"/>
              </a:rPr>
              <a:t>(src =&gt; 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         src.ProductStocks.Sum(p =&gt; p.Quantity))));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});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8155553" y="2636038"/>
            <a:ext cx="3098356" cy="510778"/>
          </a:xfrm>
          <a:prstGeom prst="wedgeRoundRectCallout">
            <a:avLst>
              <a:gd name="adj1" fmla="val -62890"/>
              <a:gd name="adj2" fmla="val 1079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Destination property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8796000" y="3398959"/>
            <a:ext cx="1817462" cy="510778"/>
          </a:xfrm>
          <a:prstGeom prst="wedgeRoundRectCallout">
            <a:avLst>
              <a:gd name="adj1" fmla="val -116917"/>
              <a:gd name="adj2" fmla="val 334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43433168-3CCF-4444-B1A5-4360503DDB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326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Flattening</a:t>
            </a:r>
            <a:r>
              <a:rPr lang="en-US" dirty="0"/>
              <a:t> of related objects is automatically supported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understands </a:t>
            </a:r>
            <a:r>
              <a:rPr lang="en-US" b="1" noProof="1">
                <a:solidFill>
                  <a:schemeClr val="bg1"/>
                </a:solidFill>
              </a:rPr>
              <a:t>ClientName</a:t>
            </a:r>
            <a:r>
              <a:rPr lang="en-US" dirty="0"/>
              <a:t> is the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of a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Flattening Complex Objects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47802" y="2057400"/>
            <a:ext cx="929639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public 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string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ClientName</a:t>
            </a:r>
            <a:r>
              <a:rPr lang="en-US" sz="2400" b="1" noProof="1"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decimal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Total</a:t>
            </a:r>
            <a:r>
              <a:rPr lang="en-US" sz="2400" b="1" noProof="1"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2" y="4863195"/>
            <a:ext cx="10363198" cy="12795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var config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MapperConfiguration</a:t>
            </a:r>
            <a:r>
              <a:rPr lang="en-US" sz="2400" b="1" noProof="1">
                <a:latin typeface="Consolas" pitchFamily="49" charset="0"/>
              </a:rPr>
              <a:t>(cfg =&gt;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cfg.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400" b="1" noProof="1">
                <a:latin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  <a:r>
              <a:rPr lang="en-US" sz="2400" b="1" noProof="1">
                <a:latin typeface="Consolas" pitchFamily="49" charset="0"/>
              </a:rPr>
              <a:t>&gt;());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var mapper = config.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CreateMapper</a:t>
            </a:r>
            <a:r>
              <a:rPr lang="en-US" sz="2400" b="1" noProof="1">
                <a:latin typeface="Consolas" pitchFamily="49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OrderDTO dto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mapper</a:t>
            </a:r>
            <a:r>
              <a:rPr lang="en-US" sz="2400" b="1" noProof="1">
                <a:latin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</a:t>
            </a:r>
            <a:r>
              <a:rPr lang="en-US" sz="2400" b="1" noProof="1">
                <a:latin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  <a:r>
              <a:rPr lang="en-US" sz="2400" b="1" noProof="1">
                <a:latin typeface="Consolas" pitchFamily="49" charset="0"/>
              </a:rPr>
              <a:t>&gt;(order);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487474D-CB69-4ECD-AD35-E279BE6EE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305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Unflattening</a:t>
            </a:r>
            <a:r>
              <a:rPr lang="en-US" dirty="0"/>
              <a:t> of related objects is automatically supported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AutoMapper</a:t>
            </a:r>
            <a:r>
              <a:rPr lang="en-US" dirty="0"/>
              <a:t> understands </a:t>
            </a:r>
            <a:r>
              <a:rPr lang="en-US" b="1" noProof="1">
                <a:solidFill>
                  <a:schemeClr val="bg1"/>
                </a:solidFill>
              </a:rPr>
              <a:t>ClientName</a:t>
            </a:r>
            <a:r>
              <a:rPr lang="en-US" dirty="0"/>
              <a:t> is the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of a </a:t>
            </a:r>
            <a:r>
              <a:rPr lang="en-US" b="1" dirty="0">
                <a:solidFill>
                  <a:schemeClr val="bg1"/>
                </a:solidFill>
              </a:rPr>
              <a:t>Client, </a:t>
            </a:r>
            <a:r>
              <a:rPr lang="en-US" dirty="0"/>
              <a:t>but to unflatten it, it needs </a:t>
            </a:r>
            <a:r>
              <a:rPr lang="en-US" b="1" dirty="0" err="1">
                <a:solidFill>
                  <a:schemeClr val="bg1"/>
                </a:solidFill>
              </a:rPr>
              <a:t>ReverseMap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Unflattening Complex Objects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34737" y="5227483"/>
            <a:ext cx="9321599" cy="12795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var config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MapperConfiguration</a:t>
            </a:r>
            <a:r>
              <a:rPr lang="en-US" sz="2400" b="1" noProof="1">
                <a:latin typeface="Consolas" pitchFamily="49" charset="0"/>
              </a:rPr>
              <a:t>(cfg =&gt;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cfg.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400" b="1" noProof="1">
                <a:latin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  <a:r>
              <a:rPr lang="en-US" sz="2400" b="1" noProof="1">
                <a:latin typeface="Consolas" pitchFamily="49" charset="0"/>
              </a:rPr>
              <a:t>&gt;().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ReverseMap</a:t>
            </a:r>
            <a:r>
              <a:rPr lang="en-US" sz="2400" b="1" noProof="1">
                <a:latin typeface="Consolas" pitchFamily="49" charset="0"/>
              </a:rPr>
              <a:t>());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var mapper = config.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CreateMapper</a:t>
            </a:r>
            <a:r>
              <a:rPr lang="en-US" sz="2400" b="1" noProof="1">
                <a:latin typeface="Consolas" pitchFamily="49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Order order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mapper</a:t>
            </a:r>
            <a:r>
              <a:rPr lang="en-US" sz="2400" b="1" noProof="1">
                <a:latin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</a:t>
            </a:r>
            <a:r>
              <a:rPr lang="en-US" sz="2400" b="1" noProof="1">
                <a:latin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  <a:r>
              <a:rPr lang="en-US" sz="2400" b="1" noProof="1">
                <a:latin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sz="2400" b="1" noProof="1">
                <a:latin typeface="Consolas" pitchFamily="49" charset="0"/>
              </a:rPr>
              <a:t>&gt;(dto);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4D473C1-7F3C-4743-9E0B-C8CE5C5C3A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1890C5-55F0-4B74-9F53-6A63D1085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2" y="2057400"/>
            <a:ext cx="929639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public 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OrderDTO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string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ClientName</a:t>
            </a:r>
            <a:r>
              <a:rPr lang="en-US" sz="2400" b="1" noProof="1"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decimal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Total</a:t>
            </a:r>
            <a:r>
              <a:rPr lang="en-US" sz="2400" b="1" noProof="1"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249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6F8D-50DD-4C39-94EF-90EA4EA2A68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can extract our configuration to a class (called a </a:t>
            </a:r>
            <a:r>
              <a:rPr lang="en-US" b="1" dirty="0">
                <a:solidFill>
                  <a:schemeClr val="bg1"/>
                </a:solidFill>
              </a:rPr>
              <a:t>profile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our configuration class: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7C4F84-F00A-4260-BAA1-048D236D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Profiles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A13E3A-6139-4298-B2F1-771564BCB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8801"/>
            <a:ext cx="10353844" cy="24560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public 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ForumProfile</a:t>
            </a:r>
            <a:r>
              <a:rPr lang="en-US" sz="2400" b="1" noProof="1">
                <a:latin typeface="Consolas" pitchFamily="49" charset="0"/>
              </a:rPr>
              <a:t> 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Profile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ForumProfile</a:t>
            </a:r>
            <a:r>
              <a:rPr lang="en-US" sz="2400" b="1" noProof="1">
                <a:latin typeface="Consolas" pitchFamily="49" charset="0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400" b="1" noProof="1">
                <a:latin typeface="Consolas" pitchFamily="49" charset="0"/>
              </a:rPr>
              <a:t>&lt;Post, PostDto&gt;();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CreateMap</a:t>
            </a:r>
            <a:r>
              <a:rPr lang="en-US" sz="2400" b="1" noProof="1">
                <a:latin typeface="Consolas" pitchFamily="49" charset="0"/>
              </a:rPr>
              <a:t>&lt;Category, CategoryDto&gt;();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BE48B16B-DAB2-4051-9239-4DC08AF1E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848574"/>
            <a:ext cx="2833914" cy="510778"/>
          </a:xfrm>
          <a:prstGeom prst="wedgeRoundRectCallout">
            <a:avLst>
              <a:gd name="adj1" fmla="val -38231"/>
              <a:gd name="adj2" fmla="val -866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AutoMapper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26A5FD-4230-45B1-8518-E0E93E0A9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078" y="5467976"/>
            <a:ext cx="10353844" cy="6885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var config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MapperConfiguration</a:t>
            </a:r>
            <a:r>
              <a:rPr lang="en-US" sz="2400" b="1" noProof="1">
                <a:latin typeface="Consolas" pitchFamily="49" charset="0"/>
              </a:rPr>
              <a:t>(cfg =&gt; 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cfg.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AddProfile</a:t>
            </a:r>
            <a:r>
              <a:rPr lang="en-US" sz="2400" b="1" noProof="1">
                <a:latin typeface="Consolas" pitchFamily="49" charset="0"/>
              </a:rPr>
              <a:t>&lt;ForumProfile&gt;());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6A11EB8-E884-4AE6-9845-14FC315937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86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3781" y="1860868"/>
            <a:ext cx="7537015" cy="3649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2"/>
                </a:solidFill>
              </a:rPr>
              <a:t>To reduce round-trip latency and payload size, data is transformed into a </a:t>
            </a:r>
            <a:r>
              <a:rPr lang="en-GB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DTO</a:t>
            </a:r>
          </a:p>
          <a:p>
            <a:pPr marL="457200" indent="-457200">
              <a:lnSpc>
                <a:spcPts val="4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AutoMapper</a:t>
            </a:r>
            <a:r>
              <a:rPr lang="en-GB" sz="2800" dirty="0">
                <a:solidFill>
                  <a:schemeClr val="bg2"/>
                </a:solidFill>
              </a:rPr>
              <a:t> is a library that automates this process and reduces boilerplate code</a:t>
            </a:r>
          </a:p>
          <a:p>
            <a:pPr marL="457200" indent="-457200">
              <a:lnSpc>
                <a:spcPts val="4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2"/>
                </a:solidFill>
              </a:rPr>
              <a:t>Complex objects can be </a:t>
            </a:r>
            <a:r>
              <a:rPr lang="en-GB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flattened</a:t>
            </a:r>
            <a:r>
              <a:rPr lang="en-GB" sz="2800" dirty="0">
                <a:solidFill>
                  <a:schemeClr val="bg2"/>
                </a:solidFill>
              </a:rPr>
              <a:t> to fractions of their sizes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endParaRPr lang="en-GB" sz="28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23EBE3B-7413-4331-9507-5A08AA2EDD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009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47699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Data Transfer Objects</a:t>
            </a:r>
            <a:endParaRPr lang="bg-BG" sz="3200" dirty="0"/>
          </a:p>
          <a:p>
            <a:pPr marL="746433" lvl="1" indent="-457200">
              <a:lnSpc>
                <a:spcPts val="4000"/>
              </a:lnSpc>
            </a:pPr>
            <a:r>
              <a:rPr lang="en-US" sz="2800" dirty="0"/>
              <a:t>Manual Mapping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noProof="1"/>
              <a:t>AutoMapper Library</a:t>
            </a:r>
            <a:endParaRPr lang="bg-BG" sz="3200" noProof="1"/>
          </a:p>
          <a:p>
            <a:pPr marL="746433" lvl="1" indent="-457200">
              <a:lnSpc>
                <a:spcPts val="4000"/>
              </a:lnSpc>
            </a:pPr>
            <a:r>
              <a:rPr lang="en-US" sz="2800" dirty="0"/>
              <a:t>Mapping </a:t>
            </a:r>
            <a:r>
              <a:rPr lang="en-US" sz="2800" dirty="0" err="1"/>
              <a:t>ICollection</a:t>
            </a:r>
            <a:r>
              <a:rPr lang="en-US" sz="2800" dirty="0"/>
              <a:t>&lt;&gt;</a:t>
            </a:r>
          </a:p>
          <a:p>
            <a:pPr marL="746433" lvl="1" indent="-457200">
              <a:lnSpc>
                <a:spcPts val="4000"/>
              </a:lnSpc>
            </a:pPr>
            <a:r>
              <a:rPr lang="en-US" sz="2800" dirty="0"/>
              <a:t>Mapping </a:t>
            </a:r>
            <a:r>
              <a:rPr lang="en-US" sz="2800" dirty="0" err="1"/>
              <a:t>IQueryable</a:t>
            </a:r>
            <a:r>
              <a:rPr lang="en-US" sz="2800" dirty="0"/>
              <a:t>&lt;&gt;</a:t>
            </a:r>
          </a:p>
          <a:p>
            <a:pPr marL="746433" lvl="1" indent="-457200">
              <a:lnSpc>
                <a:spcPts val="4000"/>
              </a:lnSpc>
            </a:pPr>
            <a:r>
              <a:rPr lang="en-US" sz="2800" dirty="0"/>
              <a:t>Custom Member Mappings</a:t>
            </a:r>
          </a:p>
          <a:p>
            <a:pPr marL="746433" lvl="1" indent="-457200">
              <a:lnSpc>
                <a:spcPts val="4000"/>
              </a:lnSpc>
            </a:pPr>
            <a:r>
              <a:rPr lang="en-US" sz="2800" dirty="0"/>
              <a:t>Mapping Profiles</a:t>
            </a:r>
          </a:p>
          <a:p>
            <a:pPr marL="735321" lvl="1" indent="-446088">
              <a:lnSpc>
                <a:spcPts val="4000"/>
              </a:lnSpc>
              <a:buFontTx/>
              <a:buAutoNum type="arabicPeriod"/>
            </a:pPr>
            <a:endParaRPr lang="en-US" sz="3200" noProof="1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63AD597-1F15-43CC-8501-D1772848EA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1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9B354B3-8082-4EF8-AEB2-9DC8B40ABE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307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E26ABA7-0BA0-496A-AE70-CABDCBEA26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304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053C75-5071-473F-9C68-BEC7F1E07F7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 Transfer Objects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58" y="1310070"/>
            <a:ext cx="2275902" cy="2694668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4C142070-9EC6-41A9-A571-AC9EB026FDF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 and Usage</a:t>
            </a:r>
          </a:p>
        </p:txBody>
      </p:sp>
    </p:spTree>
    <p:extLst>
      <p:ext uri="{BB962C8B-B14F-4D97-AF65-F5344CB8AC3E}">
        <p14:creationId xmlns:p14="http://schemas.microsoft.com/office/powerpoint/2010/main" val="214627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DTO</a:t>
            </a:r>
            <a:r>
              <a:rPr lang="en-US" dirty="0"/>
              <a:t> is an object that </a:t>
            </a:r>
            <a:r>
              <a:rPr lang="en-US" b="1" dirty="0">
                <a:solidFill>
                  <a:schemeClr val="bg1"/>
                </a:solidFill>
              </a:rPr>
              <a:t>carries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between processes</a:t>
            </a:r>
          </a:p>
          <a:p>
            <a:pPr lvl="1"/>
            <a:r>
              <a:rPr lang="en-US" dirty="0"/>
              <a:t>Used to </a:t>
            </a:r>
            <a:r>
              <a:rPr lang="en-US" b="1" dirty="0">
                <a:solidFill>
                  <a:schemeClr val="bg1"/>
                </a:solidFill>
              </a:rPr>
              <a:t>aggregate</a:t>
            </a:r>
            <a:r>
              <a:rPr lang="en-US" dirty="0"/>
              <a:t> only the </a:t>
            </a:r>
            <a:r>
              <a:rPr lang="en-US" b="1" dirty="0">
                <a:solidFill>
                  <a:schemeClr val="bg1"/>
                </a:solidFill>
              </a:rPr>
              <a:t>needed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in a single call</a:t>
            </a:r>
          </a:p>
          <a:p>
            <a:pPr lvl="1"/>
            <a:r>
              <a:rPr lang="en-US" dirty="0"/>
              <a:t>Example: In web applications, between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</a:p>
          <a:p>
            <a:r>
              <a:rPr lang="en-US" dirty="0"/>
              <a:t>Doesn't contain any logic – only </a:t>
            </a:r>
            <a:r>
              <a:rPr lang="en-US" b="1" dirty="0">
                <a:solidFill>
                  <a:schemeClr val="bg1"/>
                </a:solidFill>
              </a:rPr>
              <a:t>stores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Data Transfer Object?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9800" y="4191000"/>
            <a:ext cx="7772400" cy="21667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ProductDTO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public string Name { get; set; }</a:t>
            </a:r>
            <a:endParaRPr lang="bg-BG" sz="2800" b="1" noProof="1">
              <a:latin typeface="Consolas" pitchFamily="49" charset="0"/>
            </a:endParaRPr>
          </a:p>
          <a:p>
            <a:pPr>
              <a:lnSpc>
                <a:spcPct val="80000"/>
              </a:lnSpc>
            </a:pPr>
            <a:endParaRPr lang="en-US" sz="2800" b="1" noProof="1">
              <a:latin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public int StockQty { get; set; }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A9BE8FB-5A72-4102-8DFF-D0DD2D7081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376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Hide</a:t>
            </a:r>
            <a:r>
              <a:rPr lang="en-US" dirty="0"/>
              <a:t> particular properties that </a:t>
            </a:r>
            <a:r>
              <a:rPr lang="en-US" b="1" dirty="0">
                <a:solidFill>
                  <a:schemeClr val="bg1"/>
                </a:solidFill>
              </a:rPr>
              <a:t>clients</a:t>
            </a:r>
            <a:r>
              <a:rPr lang="en-US" dirty="0"/>
              <a:t> are not supposed to view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circular references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Omit</a:t>
            </a:r>
            <a:r>
              <a:rPr lang="en-US" dirty="0"/>
              <a:t> some properties in order to </a:t>
            </a: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/>
              <a:t> payload </a:t>
            </a:r>
            <a:r>
              <a:rPr lang="en-US" b="1" dirty="0">
                <a:solidFill>
                  <a:schemeClr val="bg1"/>
                </a:solidFill>
              </a:rPr>
              <a:t>size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Flatten</a:t>
            </a:r>
            <a:r>
              <a:rPr lang="en-US" dirty="0"/>
              <a:t> object graphs that contain nested objects to make </a:t>
            </a:r>
            <a:br>
              <a:rPr lang="en-US" dirty="0"/>
            </a:br>
            <a:r>
              <a:rPr lang="en-US" dirty="0"/>
              <a:t>them more convenient for clients (denormalization)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Decouple</a:t>
            </a:r>
            <a:r>
              <a:rPr lang="en-US" dirty="0"/>
              <a:t> your service layer from your database layer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DTO Usage Scenarios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C424884-0A55-49C2-BE06-0F1D4B8B4A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248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 Placeholder 4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Relationship Diagram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Mapping</a:t>
            </a:r>
            <a:r>
              <a:rPr lang="bg-BG" dirty="0"/>
              <a:t> (1)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85800" y="2334328"/>
            <a:ext cx="3124200" cy="2085273"/>
            <a:chOff x="1065212" y="3124200"/>
            <a:chExt cx="3124200" cy="2085273"/>
          </a:xfrm>
        </p:grpSpPr>
        <p:sp>
          <p:nvSpPr>
            <p:cNvPr id="10" name="Rectangle 9"/>
            <p:cNvSpPr/>
            <p:nvPr/>
          </p:nvSpPr>
          <p:spPr>
            <a:xfrm>
              <a:off x="1065212" y="3124200"/>
              <a:ext cx="3124200" cy="46919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Product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65212" y="3593398"/>
              <a:ext cx="3124200" cy="16160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0" rIns="360000" rtlCol="0" anchor="ctr"/>
            <a:lstStyle/>
            <a:p>
              <a:r>
                <a:rPr lang="en-US" sz="2800" b="1" noProof="1">
                  <a:solidFill>
                    <a:schemeClr val="tx1"/>
                  </a:solidFill>
                </a:rPr>
                <a:t>ProductId</a:t>
              </a:r>
            </a:p>
            <a:p>
              <a:r>
                <a:rPr lang="en-US" sz="2800" b="1" dirty="0">
                  <a:solidFill>
                    <a:schemeClr val="tx1"/>
                  </a:solidFill>
                </a:rPr>
                <a:t>Name</a:t>
              </a:r>
            </a:p>
            <a:p>
              <a:r>
                <a:rPr lang="en-US" sz="2800" b="1" dirty="0">
                  <a:solidFill>
                    <a:schemeClr val="tx1"/>
                  </a:solidFill>
                </a:rPr>
                <a:t>Description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458200" y="2334328"/>
            <a:ext cx="3124200" cy="2085273"/>
            <a:chOff x="8075612" y="3124200"/>
            <a:chExt cx="3124200" cy="2085273"/>
          </a:xfrm>
        </p:grpSpPr>
        <p:sp>
          <p:nvSpPr>
            <p:cNvPr id="12" name="Rectangle 11"/>
            <p:cNvSpPr/>
            <p:nvPr/>
          </p:nvSpPr>
          <p:spPr>
            <a:xfrm>
              <a:off x="8075612" y="3124200"/>
              <a:ext cx="3124200" cy="46919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Storage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075612" y="3593398"/>
              <a:ext cx="3124200" cy="16160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0" rIns="360000" rtlCol="0" anchor="ctr"/>
            <a:lstStyle/>
            <a:p>
              <a:r>
                <a:rPr lang="en-US" sz="2800" b="1" noProof="1">
                  <a:solidFill>
                    <a:schemeClr val="tx1"/>
                  </a:solidFill>
                </a:rPr>
                <a:t>StorageId</a:t>
              </a:r>
            </a:p>
            <a:p>
              <a:r>
                <a:rPr lang="en-US" sz="2800" b="1" dirty="0">
                  <a:solidFill>
                    <a:schemeClr val="tx1"/>
                  </a:solidFill>
                </a:rPr>
                <a:t>Name</a:t>
              </a:r>
            </a:p>
            <a:p>
              <a:r>
                <a:rPr lang="en-US" sz="2800" b="1" dirty="0">
                  <a:solidFill>
                    <a:schemeClr val="tx1"/>
                  </a:solidFill>
                </a:rPr>
                <a:t>Location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32312" y="4198067"/>
            <a:ext cx="3124200" cy="2085273"/>
            <a:chOff x="4570412" y="3124200"/>
            <a:chExt cx="3124200" cy="2085273"/>
          </a:xfrm>
        </p:grpSpPr>
        <p:sp>
          <p:nvSpPr>
            <p:cNvPr id="14" name="Rectangle 13"/>
            <p:cNvSpPr/>
            <p:nvPr/>
          </p:nvSpPr>
          <p:spPr>
            <a:xfrm>
              <a:off x="4570412" y="3124200"/>
              <a:ext cx="3124200" cy="46919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solidFill>
                    <a:schemeClr val="tx1"/>
                  </a:solidFill>
                </a:rPr>
                <a:t>ProductStock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70412" y="3593398"/>
              <a:ext cx="3124200" cy="16160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0" rIns="360000" rtlCol="0" anchor="ctr"/>
            <a:lstStyle/>
            <a:p>
              <a:r>
                <a:rPr lang="en-US" sz="2800" b="1" dirty="0">
                  <a:solidFill>
                    <a:schemeClr val="tx1"/>
                  </a:solidFill>
                </a:rPr>
                <a:t>Quantity</a:t>
              </a:r>
            </a:p>
            <a:p>
              <a:r>
                <a:rPr lang="en-US" sz="2800" b="1" noProof="1">
                  <a:solidFill>
                    <a:schemeClr val="tx1"/>
                  </a:solidFill>
                </a:rPr>
                <a:t>ProductId</a:t>
              </a:r>
            </a:p>
            <a:p>
              <a:r>
                <a:rPr lang="en-US" sz="2800" b="1" noProof="1">
                  <a:solidFill>
                    <a:schemeClr val="tx1"/>
                  </a:solidFill>
                </a:rPr>
                <a:t>StorageId</a:t>
              </a:r>
            </a:p>
          </p:txBody>
        </p:sp>
      </p:grpSp>
      <p:cxnSp>
        <p:nvCxnSpPr>
          <p:cNvPr id="35" name="Connector: Elbow 34"/>
          <p:cNvCxnSpPr>
            <a:cxnSpLocks/>
          </p:cNvCxnSpPr>
          <p:nvPr/>
        </p:nvCxnSpPr>
        <p:spPr>
          <a:xfrm>
            <a:off x="2735580" y="3184200"/>
            <a:ext cx="1912620" cy="2304000"/>
          </a:xfrm>
          <a:prstGeom prst="bentConnector3">
            <a:avLst>
              <a:gd name="adj1" fmla="val 75498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/>
          <p:cNvCxnSpPr>
            <a:cxnSpLocks/>
          </p:cNvCxnSpPr>
          <p:nvPr/>
        </p:nvCxnSpPr>
        <p:spPr>
          <a:xfrm rot="10800000" flipV="1">
            <a:off x="6540028" y="3184671"/>
            <a:ext cx="2043586" cy="2736000"/>
          </a:xfrm>
          <a:prstGeom prst="bentConnector3">
            <a:avLst>
              <a:gd name="adj1" fmla="val 24831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843752" y="4815938"/>
            <a:ext cx="3022648" cy="919401"/>
          </a:xfrm>
          <a:prstGeom prst="wedgeRoundRectCallout">
            <a:avLst>
              <a:gd name="adj1" fmla="val 75446"/>
              <a:gd name="adj2" fmla="val -232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Additional data</a:t>
            </a:r>
          </a:p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mapping table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4D1A7039-BF90-42C8-AEBA-3A2C52938F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660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Get product name and stock quantity in a new DTO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Manual Mapping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72002" y="2127020"/>
            <a:ext cx="7324450" cy="28561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product = context.Products.FirstOrDefault();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var productDto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ProductDTO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Name = product.Name,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StockQty = product.ProductStocks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Sum</a:t>
            </a:r>
            <a:r>
              <a:rPr lang="en-US" sz="2800" b="1" noProof="1">
                <a:latin typeface="Consolas" pitchFamily="49" charset="0"/>
              </a:rPr>
              <a:t>(ps =&gt; ps.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Quantity</a:t>
            </a:r>
            <a:r>
              <a:rPr lang="en-US" sz="2800" b="1" noProof="1">
                <a:latin typeface="Consolas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};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648200" y="5230488"/>
            <a:ext cx="3810000" cy="919401"/>
          </a:xfrm>
          <a:prstGeom prst="wedgeRoundRectCallout">
            <a:avLst>
              <a:gd name="adj1" fmla="val -41459"/>
              <a:gd name="adj2" fmla="val -791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Aggregate information from mapping table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81F5807-F624-440E-933B-C0D6FBDD99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39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C931DB-4485-49C1-AB7B-295731C6709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AutoMapper</a:t>
            </a:r>
            <a:r>
              <a:rPr lang="en-US" dirty="0"/>
              <a:t> Library</a:t>
            </a:r>
          </a:p>
        </p:txBody>
      </p:sp>
      <p:pic>
        <p:nvPicPr>
          <p:cNvPr id="1026" name="Picture 2" descr="http://automapper.org/images/black_logo.png">
            <a:extLst>
              <a:ext uri="{FF2B5EF4-FFF2-40B4-BE49-F238E27FC236}">
                <a16:creationId xmlns:a16="http://schemas.microsoft.com/office/drawing/2014/main" id="{F7B3183E-A5F4-4326-98EA-E69FDE1C5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756" y="2518228"/>
            <a:ext cx="3460930" cy="34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09B7208B-5448-48BE-8462-D63453B9F2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Automatic Translation of Domain Objects</a:t>
            </a:r>
          </a:p>
        </p:txBody>
      </p:sp>
    </p:spTree>
    <p:extLst>
      <p:ext uri="{BB962C8B-B14F-4D97-AF65-F5344CB8AC3E}">
        <p14:creationId xmlns:p14="http://schemas.microsoft.com/office/powerpoint/2010/main" val="43409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4061</TotalTime>
  <Words>1091</Words>
  <Application>Microsoft Office PowerPoint</Application>
  <PresentationFormat>Widescreen</PresentationFormat>
  <Paragraphs>212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</vt:lpstr>
      <vt:lpstr>C# Auto Mapping Objects</vt:lpstr>
      <vt:lpstr>Table of Contents</vt:lpstr>
      <vt:lpstr>Have a Question?</vt:lpstr>
      <vt:lpstr>Data Transfer Objects</vt:lpstr>
      <vt:lpstr>What is a Data Transfer Object?</vt:lpstr>
      <vt:lpstr>DTO Usage Scenarios</vt:lpstr>
      <vt:lpstr>Manual Mapping (1)</vt:lpstr>
      <vt:lpstr>Manual Mapping (2)</vt:lpstr>
      <vt:lpstr>AutoMapper Library</vt:lpstr>
      <vt:lpstr>What is AutoMapper?</vt:lpstr>
      <vt:lpstr>Initialization and Configuration</vt:lpstr>
      <vt:lpstr>Multiple Mappings</vt:lpstr>
      <vt:lpstr>Mapping ICollection and IQueryable</vt:lpstr>
      <vt:lpstr>Custom Member Mapping</vt:lpstr>
      <vt:lpstr>Flattening Complex Objects</vt:lpstr>
      <vt:lpstr>Unflattening Complex Objects</vt:lpstr>
      <vt:lpstr>Mapping Profiles</vt:lpstr>
      <vt:lpstr>Summary</vt:lpstr>
      <vt:lpstr>Questions?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Auto Mapping Objects</dc:title>
  <dc:subject>Software Development Course</dc:subject>
  <dc:creator>Software University</dc:creator>
  <cp:keywords>Databases; SQL; programming; SoftUni; Software University; programming; software development; software engineering; course; database systems</cp:keywords>
  <dc:description>© SoftUni – https://about.softuni.bg/
© Software University – https://softuni.bg
Copyrighted document. Unauthorized copy, reproduction or use is not permitted.</dc:description>
  <cp:lastModifiedBy>Nikolay Kostov</cp:lastModifiedBy>
  <cp:revision>53</cp:revision>
  <dcterms:created xsi:type="dcterms:W3CDTF">2018-05-23T13:08:44Z</dcterms:created>
  <dcterms:modified xsi:type="dcterms:W3CDTF">2021-03-08T12:58:59Z</dcterms:modified>
  <cp:category>db;databases;sql;programming;computer programming;software development</cp:category>
</cp:coreProperties>
</file>