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402" r:id="rId2"/>
    <p:sldId id="493" r:id="rId3"/>
    <p:sldId id="572" r:id="rId4"/>
    <p:sldId id="467" r:id="rId5"/>
    <p:sldId id="548" r:id="rId6"/>
    <p:sldId id="549" r:id="rId7"/>
    <p:sldId id="581" r:id="rId8"/>
    <p:sldId id="578" r:id="rId9"/>
    <p:sldId id="579" r:id="rId10"/>
    <p:sldId id="580" r:id="rId11"/>
    <p:sldId id="575" r:id="rId12"/>
    <p:sldId id="576" r:id="rId13"/>
    <p:sldId id="480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9" r:id="rId22"/>
    <p:sldId id="560" r:id="rId23"/>
    <p:sldId id="561" r:id="rId24"/>
    <p:sldId id="571" r:id="rId25"/>
    <p:sldId id="349" r:id="rId26"/>
    <p:sldId id="401" r:id="rId27"/>
    <p:sldId id="405" r:id="rId28"/>
    <p:sldId id="5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89D4BD-703B-43E9-B0C8-535B06D40128}">
          <p14:sldIdLst>
            <p14:sldId id="402"/>
            <p14:sldId id="493"/>
            <p14:sldId id="572"/>
          </p14:sldIdLst>
        </p14:section>
        <p14:section name="JSON Data Format" id="{36F8A084-5E34-44B7-B333-05A461FA0B95}">
          <p14:sldIdLst>
            <p14:sldId id="467"/>
            <p14:sldId id="548"/>
            <p14:sldId id="549"/>
            <p14:sldId id="581"/>
          </p14:sldIdLst>
        </p14:section>
        <p14:section name="Processing JSON" id="{58E84EA7-D723-45D7-A90A-C42EB7AB917A}">
          <p14:sldIdLst>
            <p14:sldId id="578"/>
            <p14:sldId id="579"/>
            <p14:sldId id="580"/>
            <p14:sldId id="575"/>
            <p14:sldId id="576"/>
          </p14:sldIdLst>
        </p14:section>
        <p14:section name="JSON.NET" id="{A7491E5E-CA18-45B7-9BF5-62CE55430F9A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9"/>
            <p14:sldId id="560"/>
            <p14:sldId id="561"/>
            <p14:sldId id="571"/>
          </p14:sldIdLst>
        </p14:section>
        <p14:section name="Conclusion" id="{9D803F68-B90F-475A-ADED-CE7AB900613D}">
          <p14:sldIdLst>
            <p14:sldId id="349"/>
            <p14:sldId id="401"/>
            <p14:sldId id="405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1" clrIdx="0">
    <p:extLst>
      <p:ext uri="{19B8F6BF-5375-455C-9EA6-DF929625EA0E}">
        <p15:presenceInfo xmlns:p15="http://schemas.microsoft.com/office/powerpoint/2012/main" userId="Nikol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78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30066F-C6B5-41EA-B442-C863126B2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52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81529C-D555-43DA-BFD3-B4B183F23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86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D478BC-2F1A-4041-B0C2-6EAD02E5E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62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E122C8-A644-4A5F-BAE7-D96488877F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9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4EAAFB-E7E5-4E9D-9027-08CEDFB608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33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0089C4-B83A-4016-90BA-848B40AC5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876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ry-the-new-system-text-json-apis/#user-content-systemtextjson-in-aspnet-core-mvc" TargetMode="External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serialization/system-text-json-migrate-from-newtonsoft-how-to#table-of-differences-between-newtonsoftjson-and-systemtextjs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JSON, JSON.NET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" descr="Image result for JS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00" y="2519626"/>
            <a:ext cx="4587184" cy="181874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en-US" dirty="0"/>
              <a:t>The System.Text.Json serializer can read and write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989241"/>
            <a:ext cx="105750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weatherInfo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en-US" dirty="0"/>
              <a:t>Creating a JSON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 deserialize from a file, we read the file into a string and then use the </a:t>
            </a:r>
            <a:r>
              <a:rPr lang="en-US" b="1" dirty="0" err="1">
                <a:solidFill>
                  <a:schemeClr val="bg1"/>
                </a:solidFill>
              </a:rPr>
              <a:t>Deserialize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4FC03-C7A5-4A1D-83CB-9152FDCA93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57800" y="1881184"/>
            <a:ext cx="1447800" cy="1426330"/>
            <a:chOff x="4447904" y="1720562"/>
            <a:chExt cx="1113269" cy="1121530"/>
          </a:xfrm>
        </p:grpSpPr>
        <p:sp>
          <p:nvSpPr>
            <p:cNvPr id="7" name="Rectangle 2"/>
            <p:cNvSpPr/>
            <p:nvPr/>
          </p:nvSpPr>
          <p:spPr>
            <a:xfrm>
              <a:off x="4447904" y="1720562"/>
              <a:ext cx="1113269" cy="1121530"/>
            </a:xfrm>
            <a:custGeom>
              <a:avLst/>
              <a:gdLst>
                <a:gd name="connsiteX0" fmla="*/ 0 w 762000"/>
                <a:gd name="connsiteY0" fmla="*/ 0 h 838200"/>
                <a:gd name="connsiteX1" fmla="*/ 762000 w 762000"/>
                <a:gd name="connsiteY1" fmla="*/ 0 h 838200"/>
                <a:gd name="connsiteX2" fmla="*/ 762000 w 762000"/>
                <a:gd name="connsiteY2" fmla="*/ 838200 h 838200"/>
                <a:gd name="connsiteX3" fmla="*/ 0 w 762000"/>
                <a:gd name="connsiteY3" fmla="*/ 838200 h 838200"/>
                <a:gd name="connsiteX4" fmla="*/ 0 w 762000"/>
                <a:gd name="connsiteY4" fmla="*/ 0 h 838200"/>
                <a:gd name="connsiteX0" fmla="*/ 0 w 1006475"/>
                <a:gd name="connsiteY0" fmla="*/ 111125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0 w 1006475"/>
                <a:gd name="connsiteY4" fmla="*/ 111125 h 949325"/>
                <a:gd name="connsiteX0" fmla="*/ 346075 w 1006475"/>
                <a:gd name="connsiteY0" fmla="*/ 34925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46075 w 1006475"/>
                <a:gd name="connsiteY4" fmla="*/ 34925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587375 w 1006475"/>
                <a:gd name="connsiteY2" fmla="*/ 72707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641350 w 1006475"/>
                <a:gd name="connsiteY2" fmla="*/ 666750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0 w 838200"/>
                <a:gd name="connsiteY3" fmla="*/ 647700 h 666750"/>
                <a:gd name="connsiteX4" fmla="*/ 158750 w 838200"/>
                <a:gd name="connsiteY4" fmla="*/ 355600 h 666750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300037 w 838200"/>
                <a:gd name="connsiteY3" fmla="*/ 660401 h 666750"/>
                <a:gd name="connsiteX4" fmla="*/ 0 w 838200"/>
                <a:gd name="connsiteY4" fmla="*/ 647700 h 666750"/>
                <a:gd name="connsiteX5" fmla="*/ 158750 w 838200"/>
                <a:gd name="connsiteY5" fmla="*/ 355600 h 666750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176212 w 838200"/>
                <a:gd name="connsiteY3" fmla="*/ 847726 h 847726"/>
                <a:gd name="connsiteX4" fmla="*/ 0 w 838200"/>
                <a:gd name="connsiteY4" fmla="*/ 647700 h 847726"/>
                <a:gd name="connsiteX5" fmla="*/ 158750 w 838200"/>
                <a:gd name="connsiteY5" fmla="*/ 355600 h 847726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309562 w 838200"/>
                <a:gd name="connsiteY3" fmla="*/ 755651 h 847726"/>
                <a:gd name="connsiteX4" fmla="*/ 176212 w 838200"/>
                <a:gd name="connsiteY4" fmla="*/ 847726 h 847726"/>
                <a:gd name="connsiteX5" fmla="*/ 0 w 838200"/>
                <a:gd name="connsiteY5" fmla="*/ 647700 h 847726"/>
                <a:gd name="connsiteX6" fmla="*/ 158750 w 838200"/>
                <a:gd name="connsiteY6" fmla="*/ 355600 h 847726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119062 w 838200"/>
                <a:gd name="connsiteY3" fmla="*/ 1054101 h 1054101"/>
                <a:gd name="connsiteX4" fmla="*/ 176212 w 838200"/>
                <a:gd name="connsiteY4" fmla="*/ 847726 h 1054101"/>
                <a:gd name="connsiteX5" fmla="*/ 0 w 838200"/>
                <a:gd name="connsiteY5" fmla="*/ 647700 h 1054101"/>
                <a:gd name="connsiteX6" fmla="*/ 158750 w 838200"/>
                <a:gd name="connsiteY6" fmla="*/ 355600 h 1054101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312737 w 838200"/>
                <a:gd name="connsiteY3" fmla="*/ 835026 h 1054101"/>
                <a:gd name="connsiteX4" fmla="*/ 119062 w 838200"/>
                <a:gd name="connsiteY4" fmla="*/ 1054101 h 1054101"/>
                <a:gd name="connsiteX5" fmla="*/ 176212 w 838200"/>
                <a:gd name="connsiteY5" fmla="*/ 847726 h 1054101"/>
                <a:gd name="connsiteX6" fmla="*/ 0 w 838200"/>
                <a:gd name="connsiteY6" fmla="*/ 647700 h 1054101"/>
                <a:gd name="connsiteX7" fmla="*/ 158750 w 838200"/>
                <a:gd name="connsiteY7" fmla="*/ 355600 h 1054101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19062 w 838200"/>
                <a:gd name="connsiteY4" fmla="*/ 105410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22237 w 838200"/>
                <a:gd name="connsiteY4" fmla="*/ 104775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280987 w 838200"/>
                <a:gd name="connsiteY3" fmla="*/ 968375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30162 w 838200"/>
                <a:gd name="connsiteY8" fmla="*/ 574675 h 1114426"/>
                <a:gd name="connsiteX9" fmla="*/ 158750 w 838200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382588 w 1062038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155575 w 1062038"/>
                <a:gd name="connsiteY9" fmla="*/ 571500 h 1114426"/>
                <a:gd name="connsiteX10" fmla="*/ 382588 w 10620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50800 w 1112838"/>
                <a:gd name="connsiteY8" fmla="*/ 72072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80975 w 1112838"/>
                <a:gd name="connsiteY10" fmla="*/ 523875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62704 h 1121530"/>
                <a:gd name="connsiteX1" fmla="*/ 1112838 w 1112838"/>
                <a:gd name="connsiteY1" fmla="*/ 7104 h 1121530"/>
                <a:gd name="connsiteX2" fmla="*/ 747713 w 1112838"/>
                <a:gd name="connsiteY2" fmla="*/ 673854 h 1121530"/>
                <a:gd name="connsiteX3" fmla="*/ 742950 w 1112838"/>
                <a:gd name="connsiteY3" fmla="*/ 953254 h 1121530"/>
                <a:gd name="connsiteX4" fmla="*/ 463550 w 1112838"/>
                <a:gd name="connsiteY4" fmla="*/ 1121530 h 1121530"/>
                <a:gd name="connsiteX5" fmla="*/ 396875 w 1112838"/>
                <a:gd name="connsiteY5" fmla="*/ 1054855 h 1121530"/>
                <a:gd name="connsiteX6" fmla="*/ 450850 w 1112838"/>
                <a:gd name="connsiteY6" fmla="*/ 854830 h 1121530"/>
                <a:gd name="connsiteX7" fmla="*/ 274638 w 1112838"/>
                <a:gd name="connsiteY7" fmla="*/ 654804 h 1121530"/>
                <a:gd name="connsiteX8" fmla="*/ 76200 w 1112838"/>
                <a:gd name="connsiteY8" fmla="*/ 721479 h 1121530"/>
                <a:gd name="connsiteX9" fmla="*/ 0 w 1112838"/>
                <a:gd name="connsiteY9" fmla="*/ 654804 h 1121530"/>
                <a:gd name="connsiteX10" fmla="*/ 168275 w 1112838"/>
                <a:gd name="connsiteY10" fmla="*/ 369054 h 1121530"/>
                <a:gd name="connsiteX11" fmla="*/ 433388 w 1112838"/>
                <a:gd name="connsiteY11" fmla="*/ 362704 h 1121530"/>
                <a:gd name="connsiteX0" fmla="*/ 433388 w 1140667"/>
                <a:gd name="connsiteY0" fmla="*/ 362704 h 1121530"/>
                <a:gd name="connsiteX1" fmla="*/ 1112838 w 1140667"/>
                <a:gd name="connsiteY1" fmla="*/ 7104 h 1121530"/>
                <a:gd name="connsiteX2" fmla="*/ 747713 w 1140667"/>
                <a:gd name="connsiteY2" fmla="*/ 673854 h 1121530"/>
                <a:gd name="connsiteX3" fmla="*/ 742950 w 1140667"/>
                <a:gd name="connsiteY3" fmla="*/ 953254 h 1121530"/>
                <a:gd name="connsiteX4" fmla="*/ 463550 w 1140667"/>
                <a:gd name="connsiteY4" fmla="*/ 1121530 h 1121530"/>
                <a:gd name="connsiteX5" fmla="*/ 396875 w 1140667"/>
                <a:gd name="connsiteY5" fmla="*/ 1054855 h 1121530"/>
                <a:gd name="connsiteX6" fmla="*/ 450850 w 1140667"/>
                <a:gd name="connsiteY6" fmla="*/ 854830 h 1121530"/>
                <a:gd name="connsiteX7" fmla="*/ 274638 w 1140667"/>
                <a:gd name="connsiteY7" fmla="*/ 654804 h 1121530"/>
                <a:gd name="connsiteX8" fmla="*/ 76200 w 1140667"/>
                <a:gd name="connsiteY8" fmla="*/ 721479 h 1121530"/>
                <a:gd name="connsiteX9" fmla="*/ 0 w 1140667"/>
                <a:gd name="connsiteY9" fmla="*/ 654804 h 1121530"/>
                <a:gd name="connsiteX10" fmla="*/ 168275 w 1140667"/>
                <a:gd name="connsiteY10" fmla="*/ 369054 h 1121530"/>
                <a:gd name="connsiteX11" fmla="*/ 433388 w 1140667"/>
                <a:gd name="connsiteY11" fmla="*/ 362704 h 1121530"/>
                <a:gd name="connsiteX0" fmla="*/ 433388 w 1142317"/>
                <a:gd name="connsiteY0" fmla="*/ 362704 h 1121530"/>
                <a:gd name="connsiteX1" fmla="*/ 1112838 w 1142317"/>
                <a:gd name="connsiteY1" fmla="*/ 7104 h 1121530"/>
                <a:gd name="connsiteX2" fmla="*/ 747713 w 1142317"/>
                <a:gd name="connsiteY2" fmla="*/ 673854 h 1121530"/>
                <a:gd name="connsiteX3" fmla="*/ 742950 w 1142317"/>
                <a:gd name="connsiteY3" fmla="*/ 953254 h 1121530"/>
                <a:gd name="connsiteX4" fmla="*/ 463550 w 1142317"/>
                <a:gd name="connsiteY4" fmla="*/ 1121530 h 1121530"/>
                <a:gd name="connsiteX5" fmla="*/ 396875 w 1142317"/>
                <a:gd name="connsiteY5" fmla="*/ 1054855 h 1121530"/>
                <a:gd name="connsiteX6" fmla="*/ 450850 w 1142317"/>
                <a:gd name="connsiteY6" fmla="*/ 854830 h 1121530"/>
                <a:gd name="connsiteX7" fmla="*/ 274638 w 1142317"/>
                <a:gd name="connsiteY7" fmla="*/ 654804 h 1121530"/>
                <a:gd name="connsiteX8" fmla="*/ 76200 w 1142317"/>
                <a:gd name="connsiteY8" fmla="*/ 721479 h 1121530"/>
                <a:gd name="connsiteX9" fmla="*/ 0 w 1142317"/>
                <a:gd name="connsiteY9" fmla="*/ 654804 h 1121530"/>
                <a:gd name="connsiteX10" fmla="*/ 168275 w 1142317"/>
                <a:gd name="connsiteY10" fmla="*/ 369054 h 1121530"/>
                <a:gd name="connsiteX11" fmla="*/ 433388 w 1142317"/>
                <a:gd name="connsiteY11" fmla="*/ 362704 h 1121530"/>
                <a:gd name="connsiteX0" fmla="*/ 433388 w 1113269"/>
                <a:gd name="connsiteY0" fmla="*/ 362704 h 1121530"/>
                <a:gd name="connsiteX1" fmla="*/ 1112838 w 1113269"/>
                <a:gd name="connsiteY1" fmla="*/ 7104 h 1121530"/>
                <a:gd name="connsiteX2" fmla="*/ 747713 w 1113269"/>
                <a:gd name="connsiteY2" fmla="*/ 673854 h 1121530"/>
                <a:gd name="connsiteX3" fmla="*/ 742950 w 1113269"/>
                <a:gd name="connsiteY3" fmla="*/ 953254 h 1121530"/>
                <a:gd name="connsiteX4" fmla="*/ 463550 w 1113269"/>
                <a:gd name="connsiteY4" fmla="*/ 1121530 h 1121530"/>
                <a:gd name="connsiteX5" fmla="*/ 396875 w 1113269"/>
                <a:gd name="connsiteY5" fmla="*/ 1054855 h 1121530"/>
                <a:gd name="connsiteX6" fmla="*/ 450850 w 1113269"/>
                <a:gd name="connsiteY6" fmla="*/ 854830 h 1121530"/>
                <a:gd name="connsiteX7" fmla="*/ 274638 w 1113269"/>
                <a:gd name="connsiteY7" fmla="*/ 654804 h 1121530"/>
                <a:gd name="connsiteX8" fmla="*/ 76200 w 1113269"/>
                <a:gd name="connsiteY8" fmla="*/ 721479 h 1121530"/>
                <a:gd name="connsiteX9" fmla="*/ 0 w 1113269"/>
                <a:gd name="connsiteY9" fmla="*/ 654804 h 1121530"/>
                <a:gd name="connsiteX10" fmla="*/ 168275 w 1113269"/>
                <a:gd name="connsiteY10" fmla="*/ 369054 h 1121530"/>
                <a:gd name="connsiteX11" fmla="*/ 433388 w 1113269"/>
                <a:gd name="connsiteY11" fmla="*/ 362704 h 112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3269" h="1121530">
                  <a:moveTo>
                    <a:pt x="433388" y="362704"/>
                  </a:moveTo>
                  <a:cubicBezTo>
                    <a:pt x="583671" y="209246"/>
                    <a:pt x="791105" y="-45813"/>
                    <a:pt x="1112838" y="7104"/>
                  </a:cubicBezTo>
                  <a:cubicBezTo>
                    <a:pt x="1124480" y="388104"/>
                    <a:pt x="897996" y="553204"/>
                    <a:pt x="747713" y="673854"/>
                  </a:cubicBezTo>
                  <a:cubicBezTo>
                    <a:pt x="746125" y="766987"/>
                    <a:pt x="744538" y="860121"/>
                    <a:pt x="742950" y="953254"/>
                  </a:cubicBezTo>
                  <a:lnTo>
                    <a:pt x="463550" y="1121530"/>
                  </a:lnTo>
                  <a:lnTo>
                    <a:pt x="396875" y="1054855"/>
                  </a:lnTo>
                  <a:lnTo>
                    <a:pt x="450850" y="854830"/>
                  </a:lnTo>
                  <a:lnTo>
                    <a:pt x="274638" y="654804"/>
                  </a:lnTo>
                  <a:lnTo>
                    <a:pt x="76200" y="721479"/>
                  </a:lnTo>
                  <a:lnTo>
                    <a:pt x="0" y="654804"/>
                  </a:lnTo>
                  <a:lnTo>
                    <a:pt x="168275" y="369054"/>
                  </a:lnTo>
                  <a:lnTo>
                    <a:pt x="433388" y="3627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91137" y="2012950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06620" y="1274776"/>
            <a:ext cx="25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1">
                <a:solidFill>
                  <a:schemeClr val="bg2"/>
                </a:solidFill>
              </a:rPr>
              <a:t>Newtonsoft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620" y="3202883"/>
            <a:ext cx="2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1">
                <a:solidFill>
                  <a:schemeClr val="bg2"/>
                </a:solidFill>
              </a:rPr>
              <a:t>Json.NET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0228AEE-E45A-44D3-83BB-07601D2DE6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Better JSON Parsing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25947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LINQ-to-JSON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Out-of-the-box support for parsing between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Open-source project: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http://www.newtonsoft.com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/>
              <a:t>Newtonsoft.Json</a:t>
            </a:r>
            <a:r>
              <a:rPr lang="en-US" dirty="0"/>
              <a:t> vs </a:t>
            </a:r>
            <a:r>
              <a:rPr lang="en-US" dirty="0" err="1"/>
              <a:t>System.Text.Json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3"/>
              </a:rPr>
              <a:t>Performance comparison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4"/>
              </a:rPr>
              <a:t>Table of differences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JSON.NET?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130B90-0D67-4EB3-9E64-13D8EA72A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install JSON.NET use the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Package Manager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83295" y="5638801"/>
            <a:ext cx="54920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Install-Package</a:t>
            </a:r>
            <a:r>
              <a:rPr lang="en-US" sz="2400" dirty="0">
                <a:solidFill>
                  <a:schemeClr val="tx1"/>
                </a:solidFill>
                <a:effectLst/>
              </a:rPr>
              <a:t> Newtonsoft.Json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C18445-B7F1-4A80-9172-905186FC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4E4D8-0386-4C89-BC5B-85BF3D78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2124000"/>
            <a:ext cx="8280000" cy="21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bg1"/>
                </a:solidFill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b="1" noProof="1">
                <a:solidFill>
                  <a:schemeClr val="bg1"/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Usage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4180" y="3304791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jsonProduct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4180" y="4666325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objProduct =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JsonConvert.DeserializeObject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&lt;Product&gt;(jsonProduct);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F9AE1-F941-4678-BC91-97D15ACB4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JSON.NET can be configured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convert JSON to </a:t>
            </a:r>
            <a:r>
              <a:rPr lang="en-US" b="1" dirty="0">
                <a:solidFill>
                  <a:schemeClr val="bg1"/>
                </a:solidFill>
              </a:rPr>
              <a:t>anonymous types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casing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Features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A09ACE-94F9-4550-ADAD-225A96A02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8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default, the result is a </a:t>
            </a:r>
            <a:r>
              <a:rPr lang="en-US" b="1" dirty="0">
                <a:solidFill>
                  <a:schemeClr val="bg1"/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bg1"/>
                </a:solidFill>
              </a:rPr>
              <a:t>Formatting.Indented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510136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(products,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Formatting.Indented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00500" y="3122999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A1026-8615-4C87-82A2-0B8F2FA1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2048809"/>
            <a:ext cx="99060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@"{ 'firstName': 'Svetlin',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'lastName': 'Nakov',</a:t>
            </a:r>
            <a:endParaRPr lang="bg-BG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template = new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FirstName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LastName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JobTitle = string.Empty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person = 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DeserializeAnonymousType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(json, template);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JSON.NET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09337" y="1390809"/>
            <a:ext cx="2895600" cy="578882"/>
          </a:xfrm>
          <a:prstGeom prst="wedgeRoundRectCallout">
            <a:avLst>
              <a:gd name="adj1" fmla="val -57545"/>
              <a:gd name="adj2" fmla="val 5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46000" y="4280189"/>
            <a:ext cx="1981200" cy="1055608"/>
          </a:xfrm>
          <a:prstGeom prst="wedgeRoundRectCallout">
            <a:avLst>
              <a:gd name="adj1" fmla="val -55665"/>
              <a:gd name="adj2" fmla="val -43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1000" y="2048809"/>
            <a:ext cx="8595000" cy="1222949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91000" y="3350876"/>
            <a:ext cx="5040000" cy="2310999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942BBB-3832-4A6C-8C18-306BC89CA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JSON Data Format</a:t>
            </a:r>
          </a:p>
          <a:p>
            <a:r>
              <a:rPr lang="sv-SE" dirty="0"/>
              <a:t>Processing JSON</a:t>
            </a:r>
          </a:p>
          <a:p>
            <a:pPr lvl="1"/>
            <a:r>
              <a:rPr lang="sv-SE" dirty="0"/>
              <a:t>System.Text.Json</a:t>
            </a:r>
          </a:p>
          <a:p>
            <a:r>
              <a:rPr lang="sv-SE" dirty="0"/>
              <a:t>JSON.NET</a:t>
            </a:r>
          </a:p>
          <a:p>
            <a:pPr lvl="1"/>
            <a:r>
              <a:rPr lang="en-US" dirty="0"/>
              <a:t>Configuring JSON.NET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XML-to-JSON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FB5DE3-6C45-4207-8D1F-0FFD82100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7732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public class User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[JsonProperty("user")]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[JsonIgnore]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Password { get; set; 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5871000" y="3416089"/>
            <a:ext cx="2438402" cy="919401"/>
          </a:xfrm>
          <a:prstGeom prst="wedgeRoundRectCallout">
            <a:avLst>
              <a:gd name="adj1" fmla="val 55316"/>
              <a:gd name="adj2" fmla="val 48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071000" y="5014656"/>
            <a:ext cx="2510334" cy="510778"/>
          </a:xfrm>
          <a:prstGeom prst="wedgeRoundRectCallout">
            <a:avLst>
              <a:gd name="adj1" fmla="val 54537"/>
              <a:gd name="adj2" fmla="val 17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the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951948-E584-4D4F-89D6-C308A813E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</a:t>
            </a:r>
            <a:r>
              <a:rPr lang="en-US" b="1" dirty="0" err="1">
                <a:solidFill>
                  <a:schemeClr val="bg1"/>
                </a:solidFill>
              </a:rPr>
              <a:t>ContractResolver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6470" y="3114000"/>
            <a:ext cx="89190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SnakeCaseNamingStrategy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var serialized = </a:t>
            </a:r>
            <a:r>
              <a:rPr lang="en-US" dirty="0" err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dirty="0">
                <a:solidFill>
                  <a:schemeClr val="tx1"/>
                </a:solidFill>
                <a:effectLst/>
              </a:rPr>
              <a:t>(person,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JsonSerializerSettings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Formatting = </a:t>
            </a:r>
            <a:r>
              <a:rPr lang="en-US" dirty="0" err="1">
                <a:solidFill>
                  <a:schemeClr val="bg1"/>
                </a:solidFill>
                <a:effectLst/>
              </a:rPr>
              <a:t>Formatting.Indented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DD1363-8971-46C6-9C09-7AC8ECA69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7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/>
            <a:r>
              <a:rPr lang="en-US" noProof="1"/>
              <a:t>Create from JSON string: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7964" y="2590801"/>
            <a:ext cx="716063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obj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963" y="3962401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people = JObject.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7963" y="5159392"/>
            <a:ext cx="7313037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foreach (JToken person in people)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["FirstName"]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Ivan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["LastName"]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Petrov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14E4DF-06DE-43A6-A257-6BC9253E0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7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LINQ-to-JSON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1981201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JObject.Parse(@"{'products': [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'Vegetables', 'products': ['cucumber']}]}");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var products = json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.Select(t =&gt;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string.Format("{0} ({1})",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t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["name"]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string.Join(", ", c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))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Fruits (apple, banana)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Vegetables (cucumber)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98526E-0178-4E60-A924-0DC8DA265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8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999" y="1879714"/>
            <a:ext cx="6561543" cy="40164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</a:pPr>
            <a:r>
              <a:rPr lang="bg-BG" altLang="bg-BG" sz="1700" noProof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@"&lt;?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version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='1.0'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standalone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no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'?&gt;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Alan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&gt;www.google.com&lt;/url&gt;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='2'&gt;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&gt;Louis&lt;/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&gt;www.yahoo.com&lt;/url&gt;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&gt;";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new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()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doc.LoadXml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);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jsonText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JsonConvert</a:t>
            </a:r>
            <a:r>
              <a:rPr lang="en-US" altLang="bg-BG" sz="1700" dirty="0">
                <a:solidFill>
                  <a:schemeClr val="bg1"/>
                </a:solidFill>
                <a:effectLst/>
              </a:rPr>
              <a:t>.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SerializeXmlNode</a:t>
            </a:r>
            <a:r>
              <a:rPr lang="bg-BG" altLang="bg-BG" sz="1700" dirty="0">
                <a:solidFill>
                  <a:schemeClr val="tx1"/>
                </a:solidFill>
                <a:latin typeface="+mn-lt"/>
                <a:cs typeface="+mn-cs"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);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 </a:t>
            </a:r>
            <a:endParaRPr lang="bg-BG" altLang="bg-BG" sz="1700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1000" y="1225690"/>
            <a:ext cx="4725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"?xml":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"@version": "1.0",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"@standalone": "no"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"root":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"person": [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"1",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"Alan",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"www.google.com"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"2",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"Louis",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"www.yahoo.com"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]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}</a:t>
            </a:r>
            <a:endParaRPr lang="bg-BG" altLang="bg-BG" sz="17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92C36C-BA79-4C60-ACB3-7DCF87F2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JSON </a:t>
            </a:r>
            <a:r>
              <a:rPr lang="en-US" sz="3600">
                <a:solidFill>
                  <a:schemeClr val="bg2"/>
                </a:solidFill>
              </a:rPr>
              <a:t>is a cross platform text-based</a:t>
            </a:r>
            <a:br>
              <a:rPr lang="en-US" sz="3600">
                <a:solidFill>
                  <a:schemeClr val="bg2"/>
                </a:solidFill>
              </a:rPr>
            </a:br>
            <a:r>
              <a:rPr lang="en-US" sz="3600">
                <a:solidFill>
                  <a:schemeClr val="bg2"/>
                </a:solidFill>
              </a:rPr>
              <a:t>data format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System.Text.Json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is the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JSON Parser in C#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JSON.NET</a:t>
            </a:r>
            <a:r>
              <a:rPr lang="en-US" sz="3600" dirty="0">
                <a:solidFill>
                  <a:schemeClr val="bg2"/>
                </a:solidFill>
              </a:rPr>
              <a:t> is a fast framework for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working with JSON data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DACDAAC-DFA2-491F-B999-AC9D3876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8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81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E690F2-73D8-435F-884D-BF0BFE3DF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32FC08-0997-4D01-A15A-A44B6CF8D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Syntax</a:t>
            </a:r>
          </a:p>
        </p:txBody>
      </p:sp>
    </p:spTree>
    <p:extLst>
      <p:ext uri="{BB962C8B-B14F-4D97-AF65-F5344CB8AC3E}">
        <p14:creationId xmlns:p14="http://schemas.microsoft.com/office/powerpoint/2010/main" val="414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 and machine-readable plain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Independent of development platforms and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JSON data consists of: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Values (strings, numbers, etc.)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Key-value pairs: </a:t>
            </a:r>
            <a:r>
              <a:rPr lang="en-US" b="1" dirty="0">
                <a:solidFill>
                  <a:schemeClr val="bg1"/>
                </a:solidFill>
              </a:rPr>
              <a:t>{ key : value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Arrays: </a:t>
            </a:r>
            <a:r>
              <a:rPr lang="en-US" b="1" dirty="0">
                <a:solidFill>
                  <a:schemeClr val="bg1"/>
                </a:solidFill>
              </a:rPr>
              <a:t>[value1, value2,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06000" y="4104000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7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JSON data format follows the rules of object creation in JS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9050" y="2540912"/>
            <a:ext cx="586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39050" y="3872598"/>
            <a:ext cx="289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[5, 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text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39185" y="5204284"/>
            <a:ext cx="801681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"firstName": "Svetlin", "lastName": "Nakov",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"jobTitle": "Technical Trainer", "age": 40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27518" y="2536246"/>
            <a:ext cx="9352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788880" y="2536245"/>
            <a:ext cx="8650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8772C8-F8A4-4180-93BF-53A64AD8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4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FF503-4637-4E4A-8BFA-B2ED20A5C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A311C-47CC-45F6-ADC9-FEC8139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Array and Value in JSON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C0747-10BF-4111-8F2A-78E5384D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7" y="1263297"/>
            <a:ext cx="6615000" cy="30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6D4B32-7A27-45E8-9A07-BEB44F01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" y="4781760"/>
            <a:ext cx="6614999" cy="17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5534C0-32B8-4156-9311-E25F126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00" y="2259000"/>
            <a:ext cx="562283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1D5-3471-4D6D-A9F5-E82C0F7877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1" y="2337573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95" y="1278027"/>
            <a:ext cx="1343212" cy="13527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B0AAD1-D1BD-4E0C-B1FA-C56E34B4E5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Parsing JSON in C# and .NET with </a:t>
            </a:r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/>
          <a:lstStyle/>
          <a:p>
            <a:r>
              <a:rPr lang="en-US" dirty="0"/>
              <a:t>.NET has built-in JSON support through the </a:t>
            </a:r>
            <a:r>
              <a:rPr lang="en-US" b="1" dirty="0">
                <a:solidFill>
                  <a:schemeClr val="bg1"/>
                </a:solidFill>
              </a:rPr>
              <a:t>System.Text.Json </a:t>
            </a:r>
            <a:r>
              <a:rPr lang="en-US" dirty="0"/>
              <a:t>NuGet Package</a:t>
            </a:r>
          </a:p>
          <a:p>
            <a:endParaRPr lang="en-US" u="sng" dirty="0"/>
          </a:p>
          <a:p>
            <a:endParaRPr lang="en-US" u="sng" dirty="0"/>
          </a:p>
          <a:p>
            <a:pPr lvl="1"/>
            <a:r>
              <a:rPr lang="en-US" dirty="0"/>
              <a:t>It supports</a:t>
            </a:r>
            <a:r>
              <a:rPr lang="en-US" b="1" dirty="0">
                <a:solidFill>
                  <a:schemeClr val="bg1"/>
                </a:solidFill>
              </a:rPr>
              <a:t> serializing</a:t>
            </a:r>
            <a:r>
              <a:rPr lang="en-US" dirty="0"/>
              <a:t> objects and </a:t>
            </a:r>
            <a:r>
              <a:rPr lang="en-US" b="1" noProof="1">
                <a:solidFill>
                  <a:schemeClr val="bg1"/>
                </a:solidFill>
              </a:rPr>
              <a:t>deserializing</a:t>
            </a:r>
            <a:r>
              <a:rPr lang="en-US" dirty="0"/>
              <a:t> (parsing) strings</a:t>
            </a:r>
          </a:p>
          <a:p>
            <a:r>
              <a:rPr lang="en-US" dirty="0"/>
              <a:t>Include </a:t>
            </a:r>
            <a:r>
              <a:rPr lang="en-US" b="1" noProof="1">
                <a:solidFill>
                  <a:schemeClr val="bg1"/>
                </a:solidFill>
              </a:rPr>
              <a:t>the following namespaces</a:t>
            </a:r>
            <a:r>
              <a:rPr lang="en-US" dirty="0"/>
              <a:t> into your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</a:t>
            </a:r>
            <a:r>
              <a:rPr lang="bg-BG" dirty="0"/>
              <a:t>-</a:t>
            </a:r>
            <a:r>
              <a:rPr lang="en-US" dirty="0"/>
              <a:t>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07400" y="5575886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216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1446</Words>
  <Application>Microsoft Office PowerPoint</Application>
  <PresentationFormat>Widescreen</PresentationFormat>
  <Paragraphs>318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External Format Processing</vt:lpstr>
      <vt:lpstr>Table of Contents</vt:lpstr>
      <vt:lpstr>Have a Question?</vt:lpstr>
      <vt:lpstr>JSON Data Format</vt:lpstr>
      <vt:lpstr>JSON Data Format</vt:lpstr>
      <vt:lpstr>JSON Data Format (2)</vt:lpstr>
      <vt:lpstr>Object, Array and Value in JSON</vt:lpstr>
      <vt:lpstr>Processing JSON</vt:lpstr>
      <vt:lpstr>Built-in JSON Support</vt:lpstr>
      <vt:lpstr>Serializing JSON</vt:lpstr>
      <vt:lpstr>Serializing JSON (2)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Attributes</vt:lpstr>
      <vt:lpstr>JSON.NET Parsing of Objects</vt:lpstr>
      <vt:lpstr>LINQ-to-JSON (1)</vt:lpstr>
      <vt:lpstr>LINQ-to-JSON (2)</vt:lpstr>
      <vt:lpstr>XML-to-JSON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JSON Processing</dc:title>
  <dc:subject>Software Development Course</dc:subject>
  <dc:creator>Software University</dc:creator>
  <cp:keywords>DB; Advanced; JSON; Processing;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ROG STRIX</cp:lastModifiedBy>
  <cp:revision>51</cp:revision>
  <dcterms:created xsi:type="dcterms:W3CDTF">2018-05-23T13:08:44Z</dcterms:created>
  <dcterms:modified xsi:type="dcterms:W3CDTF">2021-01-07T16:55:15Z</dcterms:modified>
  <cp:category>programming;computer programming;software development;web development</cp:category>
</cp:coreProperties>
</file>